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E6FF71-9F4D-4CA3-AB94-9050C7383343}">
  <a:tblStyle styleId="{33E6FF71-9F4D-4CA3-AB94-9050C738334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ernoulli_distribution" TargetMode="External"/><Relationship Id="rId3" Type="http://schemas.openxmlformats.org/officeDocument/2006/relationships/hyperlink" Target="https://www.optimizely.com/resources/sample-size-calculator/?conversion=6&amp;effect=16&amp;significance=95" TargetMode="External"/><Relationship Id="rId4" Type="http://schemas.openxmlformats.org/officeDocument/2006/relationships/hyperlink" Target="http://www.evanmiller.org/ab-testing/sample-size.html" TargetMode="External"/><Relationship Id="rId5" Type="http://schemas.openxmlformats.org/officeDocument/2006/relationships/hyperlink" Target="https://signalvnoise.com/posts/3004-ab-testing-tech-note-determining-sample-size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9lyCnLznAfs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ep.utm.edu/apriori/" TargetMode="External"/><Relationship Id="rId3" Type="http://schemas.openxmlformats.org/officeDocument/2006/relationships/hyperlink" Target="https://www.youtube.com/watch?v=i567qvWejJA&amp;index=15&amp;list=PLFDbGp5YzjqXQ4oE4w9GVWdiokWB9gEpm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four possible outcomes of a statistical experiment. ...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slide just goes over some terminology that you may come accross.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specificity is the true negative rate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size is the amount of difference we’re trying to detect. E.g. Say we run an A/B test.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alpha increases power.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effect size increases power.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std. DECREASES the power.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sample size causes the std. to decrease, which increases power.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&gt; \left( (Z_{(1-\beta)} -Z_\alpha) \frac{s}{ \mu_b-\mu_a } \right)^2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ppf = “Percent point function” (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Inverse of CDF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http://docs.scipy.org/doc/scipy/reference/tutorial/stats.html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s, u_b, and u_a can come from: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 literature,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pilot experiment,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from one’s … head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a website with ads and a product. Here’s our distribution of revenue per user. Most users (90%) do nothing that generates revenue. Some click ads (7% do, causes a little revenue) and some (3%) buy our app!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alpha of 1% is probably overly cautious. Typically we set it to 5%.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power of 95% is also very aggressive. Typically it’s 80% or 90%.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Q:Why not collect more than the minimum required visitors? What’s the harm in collecting more visitors than we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In the case that the new page underperforms, we’ll take a revenue hit. So we only want to run the page for the minimum amount of time needed to draw a conclusion.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get the answer, run my program: power.py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the standard deviation for this test: Well, we’re dealing with a Bernoulli random variable. The std dev is sqrt(p(1-p)). See: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https://en.wikipedia.org/wiki/Bernoulli_distribution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see: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https://www.optimizely.com/resources/sample-size-calculator/?conversion=6&amp;effect=16&amp;significance=95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http://www.evanmiller.org/ab-testing/sample-size.html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https://signalvnoise.com/posts/3004-ab-testing-tech-note-determining-sample-size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more?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less?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Great review of power calculations: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https://www.youtube.com/watch?v=9lyCnLznAfs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Probability is our measure of certainty.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evaluate probability as a function of our prior knowledge and of our observations.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we were plotting the histogram of single samples. What if we plot a histogram of sample means? Here’s what you get! Here’s the histogram of sample means where each mean is the average of 160 website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called the “sampling distribution”.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 priori”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earlier”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“a posteriori”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latter</a:t>
            </a:r>
            <a:r>
              <a:rPr lang="en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Frequentists criticize Bayesians due to their use of the prior probability distribution, which they claim is non object, but is very subjective.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http://www.iep.utm.edu/apriori/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https://www.youtube.com/watch?v=i567qvWejJA&amp;index=15&amp;list=PLFDbGp5YzjqXQ4oE4w9GVWdiokWB9gEpm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https://en.wikipedia.org/wiki/Monty_Hall_problem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is the Central Limit Theorem?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states: The distribution of sample means (aka, the “sampling distribution”) is normally distributed, no matter what the underlying distribution is!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 with the central limit theorem.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sample_from_unknown_distribution(num_samples):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uniform = np.random.uniform(0., 1., num_samples)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vals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val in uniform: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val &lt; 0.9: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elif val &lt; 0.97: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vals.append(val)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return np.array(vals)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plt.xticks(np.linspace(np.min(data), np.max(data), 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plt.hist(data, bins)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plot_histogram_alt(data,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hist, bins = np.histogram(x, bins=bins)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width = 0.7 * (bins[1] - bins[0])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center = (bins[:-1] + bins[1:])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plt.bar(center, hist, align='center', width=width)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plt.xticks(np.linspace(0., 0.3, 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__name__ == '__main__':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num_datapoints = 10000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1-sample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x = sample_from_unknown_distribution(num_datapoints)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plt.subplot(3, 3,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plt.title("underlying dist.")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#plt.xlabel("revenue per user")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#plt.ylabel("frequency")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n-samples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index, n in enumerate([10, 20, 40, 80, 160, 320, 640, 1280]):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x = [np.mean(sample_from_unknown_distribution(n))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for i in range(num_datapoints)]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plt.subplot(3, 3, index+2)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plt.title("samp. dist., n="+str(n))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#plot_histogram_alt(x)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plt.tight_layout()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The distribution becomes more normal.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The variance &amp; standard deviation decreases.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mean of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stays the same. (But recall, the variance decreases.)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see the exact relationship between std dev and the sample size here.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We’ll see this “divide by the root of the sample size” later in this presentation.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pictures show a unit normal distribution (mean 0, std 1).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two-sided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Two-sided example: Imagine an email marketing campaign. Your boss asks “do these two emails give the same response?”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one-sided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One-sided example: Imagine an email marketing campaign. Your boss asks “does this second email sell more product than the first?”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 just matters what question you want to answer.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“Say you sample and you get some value, let’s say you get 4. You suspect that the underlying distribution is one of the two shown in this picture--either it’s the red or the blue distribution shown in this picture… but you’re not sure which it is. All you actually know is that you sampled and got a 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guess at the underlying distribution? Did the 4 come from the red distribution or did it come from the blue distribution?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basically what we’re doing when we do hypothesis tests. We come up with a theory (our hypothesis), then we sample and see if it’s consistent with our hypothesis. The funny thing is, we can never be SURE of anything--we can only speak in terms of probability. So, we set an alpha value and let that be our cutoff for making decisions about the underlying distribution.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all experiments are created equal. Some are good experiments, and some are bad experiments.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a bad experiment? It’s one where you can’t be very confident about the result… your confidence will be very low. For example, in this picture, if we sample and get a 4, can we be very confident about which distribution is the true distribution? Nope.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leads us to the idea of an experiment’s POWER. We want to design experiments with high POWER.”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matplotlib.mlab as mlab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mean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variance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sigma = math.sqrt(variance)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np.linspace(-3, 3,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plt.plot(x+3, mlab.normpdf(x, mean, sigma), 'r-',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plt.plot(x+6, mlab.normpdf(x, mean, sigma), 'b-',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plt.ylabel("density")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plt.xlabel("page views per user")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06.png"/><Relationship Id="rId5" Type="http://schemas.openxmlformats.org/officeDocument/2006/relationships/image" Target="../media/image11.png"/><Relationship Id="rId6" Type="http://schemas.openxmlformats.org/officeDocument/2006/relationships/image" Target="../media/image13.gif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Calculation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3428995"/>
            <a:ext cx="4045199" cy="58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Review: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Central Limit Theorem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Hypothesis Testing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Type I vs Type II errors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“Power”?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Calculating Power / Sample Size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A/B Testing w/ Power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 flipH="1" rot="10800000">
            <a:off x="5189825" y="3436650"/>
            <a:ext cx="492599" cy="744599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14225" y="4101050"/>
            <a:ext cx="8610599" cy="87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4125"/>
                </a:solidFill>
              </a:rPr>
              <a:t>We call this the experiment’s “Power”. It is the probability that we </a:t>
            </a:r>
            <a:r>
              <a:rPr b="1" lang="en" sz="2400">
                <a:solidFill>
                  <a:srgbClr val="CC4125"/>
                </a:solidFill>
              </a:rPr>
              <a:t>correctly reject H</a:t>
            </a:r>
            <a:r>
              <a:rPr b="1" baseline="-25000" lang="en" sz="2400">
                <a:solidFill>
                  <a:srgbClr val="CC4125"/>
                </a:solidFill>
              </a:rPr>
              <a:t>0</a:t>
            </a:r>
            <a:r>
              <a:rPr lang="en" sz="2400">
                <a:solidFill>
                  <a:srgbClr val="CC4125"/>
                </a:solidFill>
              </a:rPr>
              <a:t> when the null hypothesis is false.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207525" y="1947416"/>
            <a:ext cx="1809899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272975" y="1924505"/>
            <a:ext cx="1898100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287625" y="1409046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-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397175" y="140903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+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637925" y="229058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-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637925" y="3132127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+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739700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false positive rate (aka, 1 - specificity)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549775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positive rate (aka, sensitivity)</a:t>
            </a:r>
          </a:p>
        </p:txBody>
      </p:sp>
      <p:cxnSp>
        <p:nvCxnSpPr>
          <p:cNvPr id="180" name="Shape 180"/>
          <p:cNvCxnSpPr>
            <a:stCxn id="178" idx="0"/>
            <a:endCxn id="172" idx="2"/>
          </p:cNvCxnSpPr>
          <p:nvPr/>
        </p:nvCxnSpPr>
        <p:spPr>
          <a:xfrm flipH="1" rot="10800000">
            <a:off x="3832000" y="3493900"/>
            <a:ext cx="280500" cy="5925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stCxn id="179" idx="0"/>
            <a:endCxn id="173" idx="2"/>
          </p:cNvCxnSpPr>
          <p:nvPr/>
        </p:nvCxnSpPr>
        <p:spPr>
          <a:xfrm rot="10800000">
            <a:off x="6222075" y="3471100"/>
            <a:ext cx="420000" cy="6153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844866" y="3860500"/>
            <a:ext cx="5571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i="1" lang="en" sz="1800"/>
              <a:t>power</a:t>
            </a:r>
            <a:r>
              <a:rPr lang="en" sz="1800"/>
              <a:t> measurement is in relationship to a </a:t>
            </a:r>
            <a:r>
              <a:rPr lang="en" sz="1800" u="sng"/>
              <a:t>specific</a:t>
            </a:r>
            <a:r>
              <a:rPr lang="en" sz="1800"/>
              <a:t> alternative hypothesis. Think of it as the </a:t>
            </a:r>
            <a:r>
              <a:rPr i="1" lang="en" sz="1800"/>
              <a:t>power</a:t>
            </a:r>
            <a:r>
              <a:rPr lang="en" sz="1800"/>
              <a:t> to detect a particular “effect size”.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alpha?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effect size?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std. deviation?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size?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22025" y="3853400"/>
            <a:ext cx="5679900" cy="11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8761D"/>
                </a:solidFill>
              </a:rPr>
              <a:t>Often, we know: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“effect size” that we want to detect, and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</a:t>
            </a:r>
            <a:r>
              <a:rPr b="1" i="1" lang="en" sz="1800">
                <a:solidFill>
                  <a:srgbClr val="38761D"/>
                </a:solidFill>
              </a:rPr>
              <a:t>power</a:t>
            </a:r>
            <a:r>
              <a:rPr b="1" lang="en" sz="1800">
                <a:solidFill>
                  <a:srgbClr val="38761D"/>
                </a:solidFill>
              </a:rPr>
              <a:t> that we want to achieve.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658950" y="3671575"/>
            <a:ext cx="2265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351C75"/>
                </a:solidFill>
              </a:rPr>
              <a:t>We then calculate the </a:t>
            </a:r>
            <a:r>
              <a:rPr i="1" lang="en" sz="1800">
                <a:solidFill>
                  <a:srgbClr val="351C75"/>
                </a:solidFill>
              </a:rPr>
              <a:t>sample size </a:t>
            </a:r>
            <a:r>
              <a:rPr lang="en" sz="1800">
                <a:solidFill>
                  <a:srgbClr val="351C75"/>
                </a:solidFill>
              </a:rPr>
              <a:t>needed to get what we want!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5937300" y="4445900"/>
            <a:ext cx="744299" cy="267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5110450" y="4647200"/>
            <a:ext cx="1554599" cy="66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 (revised with power calculation)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844875" y="3860500"/>
            <a:ext cx="55716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Decide to run an experiment, choose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Calculate required sample size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Take sample, obtain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Accept or reject H</a:t>
            </a:r>
            <a:r>
              <a:rPr baseline="-25000" lang="en" sz="1800"/>
              <a:t>0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944" y="4488469"/>
            <a:ext cx="1044614" cy="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6322" y="3922300"/>
            <a:ext cx="1787049" cy="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4351" y="4272875"/>
            <a:ext cx="219424" cy="1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6449414" y="3883410"/>
            <a:ext cx="1638300" cy="3645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374750" y="4259350"/>
            <a:ext cx="3524700" cy="229199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8003375" y="4652975"/>
            <a:ext cx="1307099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(new steps)</a:t>
            </a:r>
          </a:p>
        </p:txBody>
      </p:sp>
      <p:cxnSp>
        <p:nvCxnSpPr>
          <p:cNvPr id="247" name="Shape 247"/>
          <p:cNvCxnSpPr>
            <a:stCxn id="246" idx="1"/>
            <a:endCxn id="244" idx="2"/>
          </p:cNvCxnSpPr>
          <p:nvPr/>
        </p:nvCxnSpPr>
        <p:spPr>
          <a:xfrm rot="10800000">
            <a:off x="7268675" y="4247825"/>
            <a:ext cx="734700" cy="587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46" idx="1"/>
            <a:endCxn id="245" idx="3"/>
          </p:cNvCxnSpPr>
          <p:nvPr/>
        </p:nvCxnSpPr>
        <p:spPr>
          <a:xfrm rot="10800000">
            <a:off x="5899475" y="4373825"/>
            <a:ext cx="2103900" cy="461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471900" y="1885400"/>
            <a:ext cx="8222100" cy="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the white board...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required sample size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437" y="2072200"/>
            <a:ext cx="6415125" cy="1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495850" y="3740675"/>
            <a:ext cx="3506099" cy="14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st.norm.ppf(alpha)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st.norm.ppf(1 - beta)</a:t>
            </a: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3125675" y="3109375"/>
            <a:ext cx="2398199" cy="18521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8" name="Shape 258"/>
          <p:cNvCxnSpPr>
            <a:stCxn id="256" idx="1"/>
          </p:cNvCxnSpPr>
          <p:nvPr/>
        </p:nvCxnSpPr>
        <p:spPr>
          <a:xfrm rot="10800000">
            <a:off x="5011350" y="3092674"/>
            <a:ext cx="484500" cy="13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website revenue per visitor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98250" y="912900"/>
            <a:ext cx="4799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Underlying Distribution: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00" y="750750"/>
            <a:ext cx="5711849" cy="4283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Shape 77"/>
          <p:cNvGraphicFramePr/>
          <p:nvPr/>
        </p:nvGraphicFramePr>
        <p:xfrm>
          <a:off x="198700" y="16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{33E6FF71-9F4D-4CA3-AB94-9050C7383343}</a:tableStyleId>
              </a:tblPr>
              <a:tblGrid>
                <a:gridCol w="2162350"/>
                <a:gridCol w="768250"/>
              </a:tblGrid>
              <a:tr h="76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variable: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/>
                        <a:t>X = revenue per visitor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P(</a:t>
                      </a:r>
                      <a:r>
                        <a:rPr b="1" i="1" lang="en"/>
                        <a:t>X</a:t>
                      </a:r>
                      <a:r>
                        <a:rPr b="1" lang="en"/>
                        <a:t>):</a:t>
                      </a:r>
                    </a:p>
                  </a:txBody>
                  <a:tcPr marT="91425" marB="91425" marR="91425" marL="91425"/>
                </a:tc>
              </a:tr>
              <a:tr h="734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$0.00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(no revenue)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90%</a:t>
                      </a:r>
                    </a:p>
                  </a:txBody>
                  <a:tcPr marT="91425" marB="91425" marR="91425" marL="91425"/>
                </a:tc>
              </a:tr>
              <a:tr h="72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$0.10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(ad-click)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7%</a:t>
                      </a:r>
                    </a:p>
                  </a:txBody>
                  <a:tcPr marT="91425" marB="91425" marR="91425" marL="91425"/>
                </a:tc>
              </a:tr>
              <a:tr h="85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$0.99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(app purchase)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37" y="712900"/>
            <a:ext cx="7831524" cy="3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198475" y="4722500"/>
            <a:ext cx="7756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from: http://techcrunch.com/2014/06/29/ethics-in-a-data-driven-world/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6%. (The standard deviation would be 0.24.)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7%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7" y="4151200"/>
            <a:ext cx="3438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1%. (The standard deviation would be 0.099.)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1.2%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62" y="4018875"/>
            <a:ext cx="3838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20%. (The standard deviation would be 0.4.)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30%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4051950"/>
            <a:ext cx="26670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Inference</a:t>
            </a:r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265500" y="3355821"/>
            <a:ext cx="4045199" cy="6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Frequentists vs. Bayesian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Bayes’ Rule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Prior, likelihood, posterior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1236000" y="3220400"/>
            <a:ext cx="6671999" cy="10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Francisco?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542" y="4223600"/>
            <a:ext cx="374601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236000" y="2915600"/>
            <a:ext cx="6671999" cy="14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 </a:t>
            </a:r>
            <a:r>
              <a:rPr lang="en" sz="2400" u="sng"/>
              <a:t>and</a:t>
            </a:r>
            <a:r>
              <a:rPr lang="en" sz="2400"/>
              <a:t> I see that the road is wet?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50" y="4327325"/>
            <a:ext cx="5748900" cy="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2" y="1846750"/>
            <a:ext cx="63150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437" y="955150"/>
            <a:ext cx="118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154500" y="4635225"/>
            <a:ext cx="8062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Adapted example from  Jim Berger’s book, </a:t>
            </a:r>
            <a:r>
              <a:rPr lang="en" sz="1200" u="sng"/>
              <a:t>The Likelihood Principle</a:t>
            </a:r>
            <a:r>
              <a:rPr lang="en" sz="1200"/>
              <a:t>. Also adapted from Tammy Lee’s slides.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79250" y="955150"/>
            <a:ext cx="6404999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1: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 fine classical musician says he’s able to distinguish Haydn from Mozart.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 excerpts are selected at random and played for the musician.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Musician makes 10 correct guesses in exactly 10 trials.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79250" y="2682850"/>
            <a:ext cx="7500600" cy="15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2: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says he can correctly guess what face of the coin will fall down,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Coins are tossed and the drunken man shouts out guesses while the coins are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correctly guesses the outcomes of the 10 throws.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862" y="2682837"/>
            <a:ext cx="1038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72850" y="2584200"/>
            <a:ext cx="6798299" cy="23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Frequentist:</a:t>
            </a:r>
            <a:r>
              <a:rPr lang="en" sz="1800"/>
              <a:t>  “They’re both so skilled!  I have </a:t>
            </a:r>
            <a:r>
              <a:rPr b="1" lang="en" sz="1800"/>
              <a:t>as much confidence </a:t>
            </a:r>
            <a:r>
              <a:rPr lang="en" sz="1800"/>
              <a:t>in musician’s ability to distinguish Haydn and Mozart as I do the drunk’s to predict coin tosses”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u="sng"/>
              <a:t>Bayesian:</a:t>
            </a:r>
            <a:r>
              <a:rPr lang="en" sz="1800"/>
              <a:t>  “I’m not convinced by the drunken man…”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Bayesian approach is to incorporate prior knowledge into the experimental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75" y="706275"/>
            <a:ext cx="22479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387" y="706275"/>
            <a:ext cx="1438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28625" y="916375"/>
            <a:ext cx="2822999" cy="39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Collect </a:t>
            </a:r>
            <a:r>
              <a:rPr i="1" lang="en" sz="1800"/>
              <a:t>n</a:t>
            </a:r>
            <a:r>
              <a:rPr lang="en" sz="1800"/>
              <a:t> samples from the website revenue distribution, calculate the sample mean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Repeat 10,000 times, we get: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Plot all 10,000 sample means.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sample means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23" y="1835057"/>
            <a:ext cx="186199" cy="2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50" y="3028708"/>
            <a:ext cx="2822999" cy="32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800" y="862862"/>
            <a:ext cx="5345499" cy="400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Bayes’ Rule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5" y="2181850"/>
            <a:ext cx="6161750" cy="13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1001100" y="127820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posterior probability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392200" y="10833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likelihood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948600" y="10071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prior probability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300375" y="41794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normalizing constant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1868099" y="196645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 flipH="1">
            <a:off x="4669249" y="150290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/>
          <p:nvPr/>
        </p:nvCxnSpPr>
        <p:spPr>
          <a:xfrm flipH="1">
            <a:off x="6667600" y="1699575"/>
            <a:ext cx="341399" cy="4260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45" idx="1"/>
          </p:cNvCxnSpPr>
          <p:nvPr/>
        </p:nvCxnSpPr>
        <p:spPr>
          <a:xfrm rot="10800000">
            <a:off x="5562375" y="3539549"/>
            <a:ext cx="738000" cy="1033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Bayes’ Rule: Example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50" y="1072237"/>
            <a:ext cx="7528699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300" y="2978887"/>
            <a:ext cx="143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875" y="2283850"/>
            <a:ext cx="2642974" cy="8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3885" y="3607600"/>
            <a:ext cx="1644914" cy="371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Shape 359"/>
          <p:cNvCxnSpPr/>
          <p:nvPr/>
        </p:nvCxnSpPr>
        <p:spPr>
          <a:xfrm flipH="1">
            <a:off x="6348749" y="2247375"/>
            <a:ext cx="1039500" cy="168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0" name="Shape 360"/>
          <p:cNvSpPr txBox="1"/>
          <p:nvPr/>
        </p:nvSpPr>
        <p:spPr>
          <a:xfrm>
            <a:off x="7418450" y="1960475"/>
            <a:ext cx="1438200" cy="5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arbitrary?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73" y="552075"/>
            <a:ext cx="4304649" cy="45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74" y="762800"/>
            <a:ext cx="6832848" cy="42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248600" y="16350"/>
            <a:ext cx="6070800" cy="2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Updates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25" y="107725"/>
            <a:ext cx="6070925" cy="5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Monty Hall Problem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62" y="884950"/>
            <a:ext cx="5086875" cy="28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00" y="4171700"/>
            <a:ext cx="1165800" cy="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790725"/>
            <a:ext cx="5803692" cy="43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Theorem: What happens when the sample size increases?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7" y="798125"/>
            <a:ext cx="5793823" cy="4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does the Central Limit Theorem make sense?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709450"/>
            <a:ext cx="5912073" cy="443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66050" y="1004975"/>
            <a:ext cx="2527499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Intuitively, why does the mean stay the same in each histogram?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Intuitively, why does the std. dev. decrease as the sample size increases?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66050" y="812900"/>
            <a:ext cx="2527499" cy="4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Let the underlying distribution have mean and std. dev.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sampling distribution's mean and std. dev. will equal: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 Limit Theorem: Std. Dev precise relationship to sample mean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709450"/>
            <a:ext cx="5912073" cy="44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50" y="4389725"/>
            <a:ext cx="2155763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50" y="3792744"/>
            <a:ext cx="1324425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2" y="1801175"/>
            <a:ext cx="1457125" cy="3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flipH="1" rot="10800000">
            <a:off x="2368100" y="1064099"/>
            <a:ext cx="3893999" cy="87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2024875" y="2527400"/>
            <a:ext cx="4374899" cy="14927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2113575" y="3901999"/>
            <a:ext cx="4049700" cy="11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2665000" y="2453524"/>
            <a:ext cx="4680899" cy="21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2753700" y="3901925"/>
            <a:ext cx="4592099" cy="699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Review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" y="1324875"/>
            <a:ext cx="2216625" cy="4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97" y="1851800"/>
            <a:ext cx="2216625" cy="4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048" y="1851200"/>
            <a:ext cx="2216625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03050" y="760500"/>
            <a:ext cx="3675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Two-sided test: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25" y="1324875"/>
            <a:ext cx="2176850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858225" y="760500"/>
            <a:ext cx="4129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One-sided test: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516925" y="756050"/>
            <a:ext cx="0" cy="4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125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/>
          <p:nvPr/>
        </p:nvCxnSpPr>
        <p:spPr>
          <a:xfrm rot="10800000">
            <a:off x="7700489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7489032" y="28053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1.645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2151" y="4764272"/>
            <a:ext cx="1595898" cy="287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>
            <a:stCxn id="136" idx="0"/>
          </p:cNvCxnSpPr>
          <p:nvPr/>
        </p:nvCxnSpPr>
        <p:spPr>
          <a:xfrm flipH="1" rot="10800000">
            <a:off x="7580100" y="4167872"/>
            <a:ext cx="255600" cy="5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2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 rot="10800000">
            <a:off x="3321526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>
            <a:stCxn id="141" idx="0"/>
          </p:cNvCxnSpPr>
          <p:nvPr/>
        </p:nvCxnSpPr>
        <p:spPr>
          <a:xfrm rot="10800000">
            <a:off x="3502999" y="4197499"/>
            <a:ext cx="5700" cy="5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1" name="Shape 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0750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75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874273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1.96</a:t>
            </a:r>
          </a:p>
        </p:txBody>
      </p:sp>
      <p:cxnSp>
        <p:nvCxnSpPr>
          <p:cNvPr id="144" name="Shape 144"/>
          <p:cNvCxnSpPr/>
          <p:nvPr/>
        </p:nvCxnSpPr>
        <p:spPr>
          <a:xfrm rot="10800000">
            <a:off x="1041438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" name="Shape 145"/>
          <p:cNvSpPr txBox="1"/>
          <p:nvPr/>
        </p:nvSpPr>
        <p:spPr>
          <a:xfrm>
            <a:off x="594185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-1.96</a:t>
            </a:r>
          </a:p>
        </p:txBody>
      </p:sp>
      <p:cxnSp>
        <p:nvCxnSpPr>
          <p:cNvPr id="146" name="Shape 146"/>
          <p:cNvCxnSpPr>
            <a:stCxn id="142" idx="0"/>
          </p:cNvCxnSpPr>
          <p:nvPr/>
        </p:nvCxnSpPr>
        <p:spPr>
          <a:xfrm rot="10800000">
            <a:off x="920924" y="4176499"/>
            <a:ext cx="117300" cy="6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Guessing the unknown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25" y="819075"/>
            <a:ext cx="5765900" cy="4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0271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4437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A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>
            <a:off x="5093875" y="2216299"/>
            <a:ext cx="0" cy="2497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 flipH="1">
            <a:off x="5275799" y="3059650"/>
            <a:ext cx="1538100" cy="14819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1" y="2577047"/>
            <a:ext cx="1595898" cy="28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