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Roboto-bold.fntdata"/><Relationship Id="rId23" Type="http://schemas.openxmlformats.org/officeDocument/2006/relationships/slide" Target="slides/slide19.xml"/><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Roboto-boldItalic.fntdata"/><Relationship Id="rId25" Type="http://schemas.openxmlformats.org/officeDocument/2006/relationships/slide" Target="slides/slide21.xml"/><Relationship Id="rId47" Type="http://schemas.openxmlformats.org/officeDocument/2006/relationships/font" Target="fonts/Roboto-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urse_of_dimensionality" TargetMode="External"/><Relationship Id="rId3" Type="http://schemas.openxmlformats.org/officeDocument/2006/relationships/hyperlink" Target="https://en.wikipedia.org/wiki/Volume_of_an_n-bal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Entropy_(information_theory)" TargetMode="External"/><Relationship Id="rId3" Type="http://schemas.openxmlformats.org/officeDocument/2006/relationships/hyperlink" Target="https://en.wikipedia.org/wiki/Self-information"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Diversity_index" TargetMode="External"/><Relationship Id="rId3" Type="http://schemas.openxmlformats.org/officeDocument/2006/relationships/hyperlink" Target="http://www.shannonentropy.netmark.p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Note: sklearn can do this for you if you want...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If student’s look like they are having fun, maybe have them help derive the weighted formula on the board...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curse of dimensionality, put most simply (but perhaps most vaguely), goes like this: points tend to be “far” away in high dimension which means most datasets are sparse in high dimensions.</a:t>
            </a:r>
          </a:p>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Technically… a cube in more than 3 dims is called a hypercube.</a:t>
            </a:r>
          </a:p>
          <a:p>
            <a:pPr lvl="0" rtl="0">
              <a:spcBef>
                <a:spcPts val="0"/>
              </a:spcBef>
              <a:buNone/>
            </a:pPr>
            <a:r>
              <a:t/>
            </a:r>
            <a:endParaRPr/>
          </a:p>
          <a:p>
            <a:pPr lvl="0" rtl="0">
              <a:spcBef>
                <a:spcPts val="0"/>
              </a:spcBef>
              <a:buNone/>
            </a:pPr>
            <a:r>
              <a:rPr lang="en"/>
              <a:t>f = \frac{volume inner}{volume outer} = \frac{e^p}{1^p} = e^p</a:t>
            </a:r>
          </a:p>
          <a:p>
            <a:pPr lvl="0" rtl="0">
              <a:spcBef>
                <a:spcPts val="0"/>
              </a:spcBef>
              <a:buNone/>
            </a:pPr>
            <a:r>
              <a:t/>
            </a:r>
            <a:endParaRPr/>
          </a:p>
          <a:p>
            <a:pPr lvl="0" rtl="0">
              <a:spcBef>
                <a:spcPts val="0"/>
              </a:spcBef>
              <a:buNone/>
            </a:pPr>
            <a:r>
              <a:rPr lang="en"/>
              <a:t>e = f^{1/p}</a:t>
            </a:r>
          </a:p>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ratio of the volume of a hypersphere to the volume of a hypercube goes to zero as the dimensionality goes to infinity. What!!??</a:t>
            </a:r>
          </a:p>
          <a:p>
            <a:pPr lvl="0" rtl="0">
              <a:spcBef>
                <a:spcPts val="0"/>
              </a:spcBef>
              <a:buNone/>
            </a:pPr>
            <a:r>
              <a:t/>
            </a:r>
            <a:endParaRPr/>
          </a:p>
          <a:p>
            <a:pPr lvl="0" rtl="0">
              <a:spcBef>
                <a:spcPts val="0"/>
              </a:spcBef>
              <a:buNone/>
            </a:pPr>
            <a:r>
              <a:rPr lang="en"/>
              <a:t>Well, one way to explain this intuitively is to consider the the regions of the cube that are outside the sphere. In 2d, there are four such regions. In 3d, there are eight such regions. As d increases, the number of these regions increases exponentially. In high dimension, a sphere is quite pointy. From Wikipedia: “</a:t>
            </a:r>
            <a:r>
              <a:rPr lang="en">
                <a:solidFill>
                  <a:srgbClr val="252525"/>
                </a:solidFill>
                <a:highlight>
                  <a:srgbClr val="FFFFFF"/>
                </a:highlight>
              </a:rPr>
              <a:t>To put it another way, the high-dimensional unit hypercube can be said to consist almost entirely of the "corners" of the hypercube, with almost no "middle".”</a:t>
            </a:r>
          </a:p>
          <a:p>
            <a:pPr lvl="0" rtl="0">
              <a:spcBef>
                <a:spcPts val="0"/>
              </a:spcBef>
              <a:buNone/>
            </a:pPr>
            <a:r>
              <a:t/>
            </a:r>
            <a:endParaRPr>
              <a:solidFill>
                <a:srgbClr val="252525"/>
              </a:solidFill>
              <a:highlight>
                <a:srgbClr val="FFFFFF"/>
              </a:highlight>
            </a:endParaRPr>
          </a:p>
          <a:p>
            <a:pPr lvl="0" rtl="0">
              <a:spcBef>
                <a:spcPts val="0"/>
              </a:spcBef>
              <a:buNone/>
            </a:pPr>
            <a:r>
              <a:rPr lang="en" u="sng">
                <a:solidFill>
                  <a:schemeClr val="hlink"/>
                </a:solidFill>
                <a:highlight>
                  <a:srgbClr val="FFFFFF"/>
                </a:highlight>
                <a:hlinkClick r:id="rId2"/>
              </a:rPr>
              <a:t>https://en.wikipedia.org/wiki/Curse_of_dimensionality</a:t>
            </a:r>
          </a:p>
          <a:p>
            <a:pPr lvl="0" rtl="0">
              <a:spcBef>
                <a:spcPts val="0"/>
              </a:spcBef>
              <a:buNone/>
            </a:pPr>
            <a:r>
              <a:rPr lang="en" u="sng">
                <a:solidFill>
                  <a:schemeClr val="hlink"/>
                </a:solidFill>
                <a:highlight>
                  <a:srgbClr val="FFFFFF"/>
                </a:highlight>
                <a:hlinkClick r:id="rId3"/>
              </a:rPr>
              <a:t>https://en.wikipedia.org/wiki/Volume_of_an_n-ball</a:t>
            </a:r>
          </a:p>
          <a:p>
            <a:pPr lvl="0" rtl="0">
              <a:spcBef>
                <a:spcPts val="0"/>
              </a:spcBef>
              <a:buNone/>
            </a:pPr>
            <a:r>
              <a:t/>
            </a:r>
            <a:endParaRPr/>
          </a:p>
          <a:p>
            <a:pPr lvl="0" rtl="0">
              <a:spcBef>
                <a:spcPts val="0"/>
              </a:spcBef>
              <a:buNone/>
            </a:pPr>
            <a:r>
              <a:rPr lang="en"/>
              <a:t>\lim_{d\to\infty} \frac{ V_{\text{sphere}} (R, d) }{ V_{\text{cube}} (R, d) } = \lim_{d\to\infty} \frac{ \frac{\pi^{d/2}R^d}{\Gamma(d/2 + 1)} }{ (2R)^d } =  \lim_{d\to\infty} \frac{ \pi^{d/2} }{ 2^d \Gamma(d/2 + 1) } = 0</a:t>
            </a:r>
          </a:p>
          <a:p>
            <a:pPr lvl="0" rtl="0">
              <a:spcBef>
                <a:spcPts val="0"/>
              </a:spcBef>
              <a:buNone/>
            </a:pPr>
            <a:r>
              <a:t/>
            </a:r>
            <a:endParaRPr/>
          </a:p>
          <a:p>
            <a:pPr lvl="0" rtl="0">
              <a:spcBef>
                <a:spcPts val="0"/>
              </a:spcBef>
              <a:buNone/>
            </a:pPr>
            <a:r>
              <a:rPr lang="en"/>
              <a:t>\lim_{x\to\infty} \frac{ c^x } { x! } = 0</a:t>
            </a:r>
          </a:p>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Btw, we’ll learn about dimensionality reduction methods in two weeks.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Call on students to classify each point as it animates in. Force them to say the algorithm that they used in their head to classify the point. If they don’t give a precise algorithm, chastise them (jk, don’t chastise them), and then ask another student to say a precise algorithm that they used in their head (for a new point, perhaps).</a:t>
            </a:r>
          </a:p>
          <a:p>
            <a:pPr lvl="0" rtl="0">
              <a:spcBef>
                <a:spcPts val="0"/>
              </a:spcBef>
              <a:buNone/>
            </a:pPr>
            <a:r>
              <a:t/>
            </a:r>
            <a:endParaRPr/>
          </a:p>
          <a:p>
            <a:pPr lvl="0" rtl="0">
              <a:spcBef>
                <a:spcPts val="0"/>
              </a:spcBef>
              <a:buNone/>
            </a:pPr>
            <a:r>
              <a:rPr lang="en"/>
              <a:t>import numpy as np</a:t>
            </a:r>
          </a:p>
          <a:p>
            <a:pPr lvl="0" rtl="0">
              <a:spcBef>
                <a:spcPts val="0"/>
              </a:spcBef>
              <a:buNone/>
            </a:pPr>
            <a:r>
              <a:rPr lang="en"/>
              <a:t>import numpy.random</a:t>
            </a:r>
          </a:p>
          <a:p>
            <a:pPr lvl="0" rtl="0">
              <a:spcBef>
                <a:spcPts val="0"/>
              </a:spcBef>
              <a:buNone/>
            </a:pPr>
            <a:r>
              <a:rPr lang="en"/>
              <a:t>import scipy as sp</a:t>
            </a:r>
          </a:p>
          <a:p>
            <a:pPr lvl="0" rtl="0">
              <a:spcBef>
                <a:spcPts val="0"/>
              </a:spcBef>
              <a:buNone/>
            </a:pPr>
            <a:r>
              <a:rPr lang="en"/>
              <a:t>import pandas as pd</a:t>
            </a:r>
          </a:p>
          <a:p>
            <a:pPr lvl="0" rtl="0">
              <a:spcBef>
                <a:spcPts val="0"/>
              </a:spcBef>
              <a:buNone/>
            </a:pPr>
            <a:r>
              <a:rPr lang="en"/>
              <a:t>import matplotlib as mpl</a:t>
            </a:r>
          </a:p>
          <a:p>
            <a:pPr lvl="0" rtl="0">
              <a:spcBef>
                <a:spcPts val="0"/>
              </a:spcBef>
              <a:buNone/>
            </a:pPr>
            <a:r>
              <a:rPr lang="en"/>
              <a:t>import matplotlib.pyplot as plt</a:t>
            </a:r>
          </a:p>
          <a:p>
            <a:pPr lvl="0" rtl="0">
              <a:spcBef>
                <a:spcPts val="0"/>
              </a:spcBef>
              <a:buNone/>
            </a:pPr>
            <a:r>
              <a:t/>
            </a:r>
            <a:endParaRPr/>
          </a:p>
          <a:p>
            <a:pPr lvl="0" rtl="0">
              <a:spcBef>
                <a:spcPts val="0"/>
              </a:spcBef>
              <a:buNone/>
            </a:pPr>
            <a:r>
              <a:rPr lang="en"/>
              <a:t>horse_weight = numpy.random.rand(100) * 1500.0 + 400.0      # lbs</a:t>
            </a:r>
          </a:p>
          <a:p>
            <a:pPr lvl="0" rtl="0">
              <a:spcBef>
                <a:spcPts val="0"/>
              </a:spcBef>
              <a:buNone/>
            </a:pPr>
            <a:r>
              <a:rPr lang="en"/>
              <a:t>horse_height = horse_weight/370 + numpy.random.normal(0, 0.5, horse_weight.shape) + 2  # ft</a:t>
            </a:r>
          </a:p>
          <a:p>
            <a:pPr lvl="0" rtl="0">
              <a:spcBef>
                <a:spcPts val="0"/>
              </a:spcBef>
              <a:buNone/>
            </a:pPr>
            <a:r>
              <a:t/>
            </a:r>
            <a:endParaRPr/>
          </a:p>
          <a:p>
            <a:pPr lvl="0" rtl="0">
              <a:spcBef>
                <a:spcPts val="0"/>
              </a:spcBef>
              <a:buNone/>
            </a:pPr>
            <a:r>
              <a:rPr lang="en"/>
              <a:t>dog_weight = numpy.random.rand(40) * 500.0 + 10.0      # lbs</a:t>
            </a:r>
          </a:p>
          <a:p>
            <a:pPr lvl="0" rtl="0">
              <a:spcBef>
                <a:spcPts val="0"/>
              </a:spcBef>
              <a:buNone/>
            </a:pPr>
            <a:r>
              <a:rPr lang="en"/>
              <a:t>dog_height = dog_weight/300 + numpy.random.normal(0, 0.3, dog_weight.shape) + 0.5  # ft</a:t>
            </a:r>
          </a:p>
          <a:p>
            <a:pPr lvl="0" rtl="0">
              <a:spcBef>
                <a:spcPts val="0"/>
              </a:spcBef>
              <a:buNone/>
            </a:pPr>
            <a:r>
              <a:t/>
            </a:r>
            <a:endParaRPr/>
          </a:p>
          <a:p>
            <a:pPr lvl="0" rtl="0">
              <a:spcBef>
                <a:spcPts val="0"/>
              </a:spcBef>
              <a:buNone/>
            </a:pPr>
            <a:r>
              <a:rPr lang="en"/>
              <a:t>plt.plot(horse_weight, horse_height, 'ro')</a:t>
            </a:r>
          </a:p>
          <a:p>
            <a:pPr lvl="0" rtl="0">
              <a:spcBef>
                <a:spcPts val="0"/>
              </a:spcBef>
              <a:buNone/>
            </a:pPr>
            <a:r>
              <a:rPr lang="en"/>
              <a:t>plt.plot(dog_weight, dog_height, 'bo')</a:t>
            </a:r>
          </a:p>
          <a:p>
            <a:pPr lvl="0" rtl="0">
              <a:spcBef>
                <a:spcPts val="0"/>
              </a:spcBef>
              <a:buNone/>
            </a:pPr>
            <a:r>
              <a:rPr lang="en"/>
              <a:t>plt.title("Horse vs Dog")</a:t>
            </a:r>
          </a:p>
          <a:p>
            <a:pPr lvl="0" rtl="0">
              <a:spcBef>
                <a:spcPts val="0"/>
              </a:spcBef>
              <a:buNone/>
            </a:pPr>
            <a:r>
              <a:rPr lang="en"/>
              <a:t>plt.xlabel("Weight (lbs)")</a:t>
            </a:r>
          </a:p>
          <a:p>
            <a:pPr lvl="0" rtl="0">
              <a:spcBef>
                <a:spcPts val="0"/>
              </a:spcBef>
              <a:buNone/>
            </a:pPr>
            <a:r>
              <a:rPr lang="en"/>
              <a:t>plt.ylabel("Height (ft)")</a:t>
            </a:r>
          </a:p>
          <a:p>
            <a:pPr lvl="0" rtl="0">
              <a:spcBef>
                <a:spcPts val="0"/>
              </a:spcBef>
              <a:buNone/>
            </a:pPr>
            <a:r>
              <a:rPr lang="en"/>
              <a:t>plt.show()</a:t>
            </a: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Logistic regression: the beta coefficients, set ahead of time by the scientist</a:t>
            </a:r>
          </a:p>
          <a:p>
            <a:pPr lvl="0">
              <a:spcBef>
                <a:spcPts val="0"/>
              </a:spcBef>
              <a:buNone/>
            </a:pPr>
            <a:r>
              <a:rPr lang="en"/>
              <a:t>kNN: the decision complexity grows as the dataset grows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Before revealing the code, begin writing code on the board. Not this code. Write code like this on the board… wait for the students to think you’re serious before stopping. Maybe even say something like “you all sit tight, I think this will only take me like 20 minutes…”</a:t>
            </a:r>
          </a:p>
          <a:p>
            <a:pPr lvl="0" rtl="0">
              <a:spcBef>
                <a:spcPts val="0"/>
              </a:spcBef>
              <a:buNone/>
            </a:pPr>
            <a:r>
              <a:t/>
            </a:r>
            <a:endParaRPr/>
          </a:p>
          <a:p>
            <a:pPr lvl="0" rtl="0">
              <a:spcBef>
                <a:spcPts val="0"/>
              </a:spcBef>
              <a:buNone/>
            </a:pPr>
            <a:r>
              <a:rPr lang="en"/>
              <a:t>if temp==’hot’ and outlook==’sunny’ and humidity==’high’ and windy==False:</a:t>
            </a:r>
          </a:p>
          <a:p>
            <a:pPr lvl="0" rtl="0">
              <a:spcBef>
                <a:spcPts val="0"/>
              </a:spcBef>
              <a:buNone/>
            </a:pPr>
            <a:r>
              <a:rPr lang="en"/>
              <a:t>    return False</a:t>
            </a:r>
          </a:p>
          <a:p>
            <a:pPr lvl="0" rtl="0">
              <a:spcBef>
                <a:spcPts val="0"/>
              </a:spcBef>
              <a:buNone/>
            </a:pPr>
            <a:r>
              <a:t/>
            </a:r>
            <a:endParaRPr/>
          </a:p>
          <a:p>
            <a:pPr lvl="0" rtl="0">
              <a:spcBef>
                <a:spcPts val="0"/>
              </a:spcBef>
              <a:buNone/>
            </a:pPr>
            <a:r>
              <a:rPr lang="en"/>
              <a:t>elif temp==’hot’ and outlook==’sunny’ and humidity==’high’ and windy==True:</a:t>
            </a:r>
          </a:p>
          <a:p>
            <a:pPr lvl="0" rtl="0">
              <a:spcBef>
                <a:spcPts val="0"/>
              </a:spcBef>
              <a:buNone/>
            </a:pPr>
            <a:r>
              <a:rPr lang="en"/>
              <a:t>    return False</a:t>
            </a:r>
          </a:p>
          <a:p>
            <a:pPr lvl="0" rtl="0">
              <a:spcBef>
                <a:spcPts val="0"/>
              </a:spcBef>
              <a:buNone/>
            </a:pPr>
            <a:r>
              <a:t/>
            </a:r>
            <a:endParaRPr/>
          </a:p>
          <a:p>
            <a:pPr lvl="0" rtl="0">
              <a:spcBef>
                <a:spcPts val="0"/>
              </a:spcBef>
              <a:buNone/>
            </a:pPr>
            <a:r>
              <a:rPr lang="en"/>
              <a:t>elif temp==’hot’ and outlook==’overcast’ and humidity==’high’ and windy==False:</a:t>
            </a:r>
          </a:p>
          <a:p>
            <a:pPr lvl="0" rtl="0">
              <a:spcBef>
                <a:spcPts val="0"/>
              </a:spcBef>
              <a:buNone/>
            </a:pPr>
            <a:r>
              <a:rPr lang="en"/>
              <a:t>    return True</a:t>
            </a:r>
          </a:p>
          <a:p>
            <a:pPr lvl="0" rtl="0">
              <a:spcBef>
                <a:spcPts val="0"/>
              </a:spcBef>
              <a:buNone/>
            </a:pPr>
            <a:r>
              <a:t/>
            </a:r>
            <a:endParaRPr/>
          </a:p>
          <a:p>
            <a:pPr lvl="0">
              <a:spcBef>
                <a:spcPts val="0"/>
              </a:spcBef>
              <a:buNone/>
            </a:pPr>
            <a:r>
              <a:rPr lang="en"/>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 would only write a slide title as obnoxious as this one in an extreme circumstance, mind you.</a:t>
            </a:r>
          </a:p>
          <a:p>
            <a:pPr lvl="0" rtl="0">
              <a:spcBef>
                <a:spcPts val="0"/>
              </a:spcBef>
              <a:buNone/>
            </a:pPr>
            <a:r>
              <a:t/>
            </a:r>
            <a:endParaRPr/>
          </a:p>
          <a:p>
            <a:pPr lvl="0" rtl="0">
              <a:spcBef>
                <a:spcPts val="0"/>
              </a:spcBef>
              <a:buNone/>
            </a:pPr>
            <a:r>
              <a:rPr lang="en"/>
              <a:t>Hopefully this will motivate decision trees.</a:t>
            </a:r>
          </a:p>
          <a:p>
            <a:pPr lvl="0" rtl="0">
              <a:spcBef>
                <a:spcPts val="0"/>
              </a:spcBef>
              <a:buNone/>
            </a:pPr>
            <a:r>
              <a:t/>
            </a:r>
            <a:endParaRPr/>
          </a:p>
          <a:p>
            <a:pPr lvl="0">
              <a:spcBef>
                <a:spcPts val="0"/>
              </a:spcBef>
              <a:buNone/>
            </a:pPr>
            <a:r>
              <a:rPr lang="en"/>
              <a:t>Mention, the tree is not hard coded, it is build dynamically from the training data. We just need an algorithm to know what to build, and then we need some data structures in code to represent the tree in memory!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 know you want to know how to build a decision tree. I know, I know. But we need to talk about entropy, information gain, and recursion first.</a:t>
            </a:r>
          </a:p>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 don’t really know anything about thermodynamics version of entropy. THIS entropy is from Claude Shannon’s information theory work. Anyone know how this connects to thermodynamics? Something about energy, heat, and the log of the number of microstates… anyway…</a:t>
            </a:r>
          </a:p>
          <a:p>
            <a:pPr lvl="0" rtl="0">
              <a:spcBef>
                <a:spcPts val="0"/>
              </a:spcBef>
              <a:buNone/>
            </a:pPr>
            <a:r>
              <a:t/>
            </a:r>
            <a:endParaRPr/>
          </a:p>
          <a:p>
            <a:pPr lvl="0" rtl="0">
              <a:spcBef>
                <a:spcPts val="0"/>
              </a:spcBef>
              <a:buNone/>
            </a:pPr>
            <a:r>
              <a:rPr lang="en"/>
              <a:t>The information content is also sometimes called the “surprisal” of the event, as rare events are more surprising thus carry more information.</a:t>
            </a:r>
          </a:p>
          <a:p>
            <a:pPr lvl="0" rtl="0">
              <a:spcBef>
                <a:spcPts val="0"/>
              </a:spcBef>
              <a:buNone/>
            </a:pPr>
            <a:r>
              <a:t/>
            </a:r>
            <a:endParaRPr/>
          </a:p>
          <a:p>
            <a:pPr lvl="0" rtl="0">
              <a:spcBef>
                <a:spcPts val="0"/>
              </a:spcBef>
              <a:buNone/>
            </a:pPr>
            <a:r>
              <a:rPr lang="en"/>
              <a:t>Note, to represent the number n in binary, you need ceil(log_2(n)) bits. So, log_2(1/P(X)) can be seen as the number of bits you need to represent an event that occurs with probability P(X).</a:t>
            </a:r>
          </a:p>
          <a:p>
            <a:pPr lvl="0" rtl="0">
              <a:spcBef>
                <a:spcPts val="0"/>
              </a:spcBef>
              <a:buNone/>
            </a:pPr>
            <a:r>
              <a:t/>
            </a:r>
            <a:endParaRPr/>
          </a:p>
          <a:p>
            <a:pPr lvl="0" rtl="0">
              <a:spcBef>
                <a:spcPts val="0"/>
              </a:spcBef>
              <a:buNone/>
            </a:pPr>
            <a:r>
              <a:rPr lang="en"/>
              <a:t>H(X) = E[I(X)] = E[log_2(\tfrac{1}{P(X)})]</a:t>
            </a:r>
          </a:p>
          <a:p>
            <a:pPr lvl="0" rtl="0">
              <a:spcBef>
                <a:spcPts val="0"/>
              </a:spcBef>
              <a:buNone/>
            </a:pPr>
            <a:r>
              <a:rPr lang="en"/>
              <a:t>= -E[log_2(P(X))]</a:t>
            </a:r>
          </a:p>
          <a:p>
            <a:pPr lvl="0" rtl="0">
              <a:spcBef>
                <a:spcPts val="0"/>
              </a:spcBef>
              <a:buNone/>
            </a:pPr>
            <a:r>
              <a:rPr lang="en"/>
              <a:t>H(X) = - \sum_i p_i log_2(p_i)</a:t>
            </a:r>
          </a:p>
          <a:p>
            <a:pPr lvl="0" rtl="0">
              <a:spcBef>
                <a:spcPts val="0"/>
              </a:spcBef>
              <a:buNone/>
            </a:pPr>
            <a:r>
              <a:t/>
            </a:r>
            <a:endParaRPr/>
          </a:p>
          <a:p>
            <a:pPr lvl="0" rtl="0">
              <a:spcBef>
                <a:spcPts val="0"/>
              </a:spcBef>
              <a:buNone/>
            </a:pPr>
            <a:r>
              <a:rPr lang="en" u="sng">
                <a:solidFill>
                  <a:schemeClr val="hlink"/>
                </a:solidFill>
                <a:hlinkClick r:id="rId2"/>
              </a:rPr>
              <a:t>https://en.wikipedia.org/wiki/Entropy_(information_theory)</a:t>
            </a:r>
          </a:p>
          <a:p>
            <a:pPr lvl="0" rtl="0">
              <a:spcBef>
                <a:spcPts val="0"/>
              </a:spcBef>
              <a:buNone/>
            </a:pPr>
            <a:r>
              <a:rPr lang="en" u="sng">
                <a:solidFill>
                  <a:schemeClr val="hlink"/>
                </a:solidFill>
                <a:hlinkClick r:id="rId3"/>
              </a:rPr>
              <a:t>https://en.wikipedia.org/wiki/Self-information</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Graph:</a:t>
            </a:r>
          </a:p>
          <a:p>
            <a:pPr lvl="0">
              <a:spcBef>
                <a:spcPts val="0"/>
              </a:spcBef>
              <a:buNone/>
            </a:pPr>
            <a:r>
              <a:rPr lang="en"/>
              <a:t>By Brona and Alessio Damato Newer version by Rubber Duck (☮ • ✍) [GFDL (http://www.gnu.org/copyleft/fdl.html) or CC-BY-SA-3.0 (http://creativecommons.org/licenses/by-sa/3.0/)], via Wikimedia Commons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https://en.wikipedia.org/wiki/Diversity_index</a:t>
            </a:r>
          </a:p>
          <a:p>
            <a:pPr lvl="0" rtl="0">
              <a:spcBef>
                <a:spcPts val="0"/>
              </a:spcBef>
              <a:buNone/>
            </a:pPr>
            <a:r>
              <a:t/>
            </a:r>
            <a:endParaRPr/>
          </a:p>
          <a:p>
            <a:pPr lvl="0" rtl="0">
              <a:spcBef>
                <a:spcPts val="0"/>
              </a:spcBef>
              <a:buNone/>
            </a:pPr>
            <a:r>
              <a:rPr lang="en" u="sng">
                <a:solidFill>
                  <a:schemeClr val="hlink"/>
                </a:solidFill>
                <a:hlinkClick r:id="rId3"/>
              </a:rPr>
              <a:t>http://www.shannonentropy.netmark.pl/</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Note, the prediction computation time can grow large as the dataset size grows large.</a:t>
            </a:r>
          </a:p>
          <a:p>
            <a:pPr lvl="0" rtl="0">
              <a:spcBef>
                <a:spcPts val="0"/>
              </a:spcBef>
              <a:buNone/>
            </a:pPr>
            <a:r>
              <a:t/>
            </a:r>
            <a:endParaRPr/>
          </a:p>
          <a:p>
            <a:pPr lvl="0" rtl="0">
              <a:spcBef>
                <a:spcPts val="0"/>
              </a:spcBef>
              <a:buNone/>
            </a:pPr>
            <a:r>
              <a:rPr lang="en"/>
              <a:t>import numpy as np</a:t>
            </a:r>
          </a:p>
          <a:p>
            <a:pPr lvl="0" rtl="0">
              <a:spcBef>
                <a:spcPts val="0"/>
              </a:spcBef>
              <a:buNone/>
            </a:pPr>
            <a:r>
              <a:rPr lang="en"/>
              <a:t>import numpy.random</a:t>
            </a:r>
          </a:p>
          <a:p>
            <a:pPr lvl="0" rtl="0">
              <a:spcBef>
                <a:spcPts val="0"/>
              </a:spcBef>
              <a:buNone/>
            </a:pPr>
            <a:r>
              <a:rPr lang="en"/>
              <a:t>import scipy as sp</a:t>
            </a:r>
          </a:p>
          <a:p>
            <a:pPr lvl="0" rtl="0">
              <a:spcBef>
                <a:spcPts val="0"/>
              </a:spcBef>
              <a:buNone/>
            </a:pPr>
            <a:r>
              <a:rPr lang="en"/>
              <a:t>import pandas as pd</a:t>
            </a:r>
          </a:p>
          <a:p>
            <a:pPr lvl="0" rtl="0">
              <a:spcBef>
                <a:spcPts val="0"/>
              </a:spcBef>
              <a:buNone/>
            </a:pPr>
            <a:r>
              <a:rPr lang="en"/>
              <a:t>import matplotlib as mpl</a:t>
            </a:r>
          </a:p>
          <a:p>
            <a:pPr lvl="0" rtl="0">
              <a:spcBef>
                <a:spcPts val="0"/>
              </a:spcBef>
              <a:buNone/>
            </a:pPr>
            <a:r>
              <a:rPr lang="en"/>
              <a:t>import matplotlib.pyplot as plt</a:t>
            </a:r>
          </a:p>
          <a:p>
            <a:pPr lvl="0" rtl="0">
              <a:spcBef>
                <a:spcPts val="0"/>
              </a:spcBef>
              <a:buNone/>
            </a:pPr>
            <a:r>
              <a:rPr lang="en"/>
              <a:t>from matplotlib.colors import ListedColormap</a:t>
            </a:r>
          </a:p>
          <a:p>
            <a:pPr lvl="0" rtl="0">
              <a:spcBef>
                <a:spcPts val="0"/>
              </a:spcBef>
              <a:buNone/>
            </a:pPr>
            <a:r>
              <a:rPr lang="en"/>
              <a:t>from sklearn import neighbors, datasets</a:t>
            </a:r>
          </a:p>
          <a:p>
            <a:pPr lvl="0" rtl="0">
              <a:spcBef>
                <a:spcPts val="0"/>
              </a:spcBef>
              <a:buNone/>
            </a:pPr>
            <a:r>
              <a:rPr lang="en"/>
              <a:t>from sklearn.preprocessing import StandardScaler</a:t>
            </a:r>
          </a:p>
          <a:p>
            <a:pPr lvl="0" rtl="0">
              <a:spcBef>
                <a:spcPts val="0"/>
              </a:spcBef>
              <a:buNone/>
            </a:pPr>
            <a:r>
              <a:rPr lang="en"/>
              <a:t>from sklearn.pipeline import make_pipeline</a:t>
            </a:r>
          </a:p>
          <a:p>
            <a:pPr lvl="0" rtl="0">
              <a:spcBef>
                <a:spcPts val="0"/>
              </a:spcBef>
              <a:buNone/>
            </a:pPr>
            <a:r>
              <a:t/>
            </a:r>
            <a:endParaRPr/>
          </a:p>
          <a:p>
            <a:pPr lvl="0" rtl="0">
              <a:spcBef>
                <a:spcPts val="0"/>
              </a:spcBef>
              <a:buNone/>
            </a:pPr>
            <a:r>
              <a:rPr lang="en"/>
              <a:t>k = 1</a:t>
            </a:r>
          </a:p>
          <a:p>
            <a:pPr lvl="0" rtl="0">
              <a:spcBef>
                <a:spcPts val="0"/>
              </a:spcBef>
              <a:buNone/>
            </a:pPr>
            <a:r>
              <a:rPr lang="en"/>
              <a:t>hx = 0.5  # step size in the mesh</a:t>
            </a:r>
          </a:p>
          <a:p>
            <a:pPr lvl="0" rtl="0">
              <a:spcBef>
                <a:spcPts val="0"/>
              </a:spcBef>
              <a:buNone/>
            </a:pPr>
            <a:r>
              <a:rPr lang="en"/>
              <a:t>hy = 0.05</a:t>
            </a:r>
          </a:p>
          <a:p>
            <a:pPr lvl="0" rtl="0">
              <a:spcBef>
                <a:spcPts val="0"/>
              </a:spcBef>
              <a:buNone/>
            </a:pPr>
            <a:r>
              <a:rPr lang="en"/>
              <a:t>cmap_light = ListedColormap(['#FFAAAA', '#AAFFAA', '#AAAAFF'])</a:t>
            </a:r>
          </a:p>
          <a:p>
            <a:pPr lvl="0" rtl="0">
              <a:spcBef>
                <a:spcPts val="0"/>
              </a:spcBef>
              <a:buNone/>
            </a:pPr>
            <a:r>
              <a:rPr lang="en"/>
              <a:t>cmap_bold = ListedColormap(['#FF0000', '#00FF00', '#0000FF'])</a:t>
            </a:r>
          </a:p>
          <a:p>
            <a:pPr lvl="0" rtl="0">
              <a:spcBef>
                <a:spcPts val="0"/>
              </a:spcBef>
              <a:buNone/>
            </a:pPr>
            <a:r>
              <a:t/>
            </a:r>
            <a:endParaRPr/>
          </a:p>
          <a:p>
            <a:pPr lvl="0" rtl="0">
              <a:spcBef>
                <a:spcPts val="0"/>
              </a:spcBef>
              <a:buNone/>
            </a:pPr>
            <a:r>
              <a:rPr lang="en"/>
              <a:t>numpy.random.seed(12345)</a:t>
            </a:r>
          </a:p>
          <a:p>
            <a:pPr lvl="0" rtl="0">
              <a:spcBef>
                <a:spcPts val="0"/>
              </a:spcBef>
              <a:buNone/>
            </a:pPr>
            <a:r>
              <a:t/>
            </a:r>
            <a:endParaRPr/>
          </a:p>
          <a:p>
            <a:pPr lvl="0" rtl="0">
              <a:spcBef>
                <a:spcPts val="0"/>
              </a:spcBef>
              <a:buNone/>
            </a:pPr>
            <a:r>
              <a:rPr lang="en"/>
              <a:t>horse_weight = numpy.random.rand(50) * 1500.0 + 400.0      # lbs</a:t>
            </a:r>
          </a:p>
          <a:p>
            <a:pPr lvl="0" rtl="0">
              <a:spcBef>
                <a:spcPts val="0"/>
              </a:spcBef>
              <a:buNone/>
            </a:pPr>
            <a:r>
              <a:rPr lang="en"/>
              <a:t>horse_height = horse_weight/370 + numpy.random.normal(0, 0.5, horse_weight.shape) + 2  # ft</a:t>
            </a:r>
          </a:p>
          <a:p>
            <a:pPr lvl="0" rtl="0">
              <a:spcBef>
                <a:spcPts val="0"/>
              </a:spcBef>
              <a:buNone/>
            </a:pPr>
            <a:r>
              <a:t/>
            </a:r>
            <a:endParaRPr/>
          </a:p>
          <a:p>
            <a:pPr lvl="0" rtl="0">
              <a:spcBef>
                <a:spcPts val="0"/>
              </a:spcBef>
              <a:buNone/>
            </a:pPr>
            <a:r>
              <a:rPr lang="en"/>
              <a:t>dog_weight = numpy.random.rand(30) * 800.0 + 10.0      # lbs</a:t>
            </a:r>
          </a:p>
          <a:p>
            <a:pPr lvl="0" rtl="0">
              <a:spcBef>
                <a:spcPts val="0"/>
              </a:spcBef>
              <a:buNone/>
            </a:pPr>
            <a:r>
              <a:rPr lang="en"/>
              <a:t>dog_height = dog_weight/300 + numpy.random.normal(0, 0.5, dog_weight.shape) + 1  # ft</a:t>
            </a:r>
          </a:p>
          <a:p>
            <a:pPr lvl="0" rtl="0">
              <a:spcBef>
                <a:spcPts val="0"/>
              </a:spcBef>
              <a:buNone/>
            </a:pPr>
            <a:r>
              <a:t/>
            </a:r>
            <a:endParaRPr/>
          </a:p>
          <a:p>
            <a:pPr lvl="0" rtl="0">
              <a:spcBef>
                <a:spcPts val="0"/>
              </a:spcBef>
              <a:buNone/>
            </a:pPr>
            <a:r>
              <a:rPr lang="en"/>
              <a:t>X = np.column_stack((np.concatenate((horse_weight, dog_weight)),</a:t>
            </a:r>
          </a:p>
          <a:p>
            <a:pPr lvl="0" rtl="0">
              <a:spcBef>
                <a:spcPts val="0"/>
              </a:spcBef>
              <a:buNone/>
            </a:pPr>
            <a:r>
              <a:rPr lang="en"/>
              <a:t>                     np.concatenate((horse_height, dog_height))))</a:t>
            </a:r>
          </a:p>
          <a:p>
            <a:pPr lvl="0" rtl="0">
              <a:spcBef>
                <a:spcPts val="0"/>
              </a:spcBef>
              <a:buNone/>
            </a:pPr>
            <a:r>
              <a:rPr lang="en"/>
              <a:t>y = np.concatenate((np.zeros(horse_weight.shape),</a:t>
            </a:r>
          </a:p>
          <a:p>
            <a:pPr lvl="0" rtl="0">
              <a:spcBef>
                <a:spcPts val="0"/>
              </a:spcBef>
              <a:buNone/>
            </a:pPr>
            <a:r>
              <a:rPr lang="en"/>
              <a:t>                    np.ones(dog_weight.shape)))</a:t>
            </a:r>
          </a:p>
          <a:p>
            <a:pPr lvl="0" rtl="0">
              <a:spcBef>
                <a:spcPts val="0"/>
              </a:spcBef>
              <a:buNone/>
            </a:pPr>
            <a:r>
              <a:t/>
            </a:r>
            <a:endParaRPr/>
          </a:p>
          <a:p>
            <a:pPr lvl="0" rtl="0">
              <a:spcBef>
                <a:spcPts val="0"/>
              </a:spcBef>
              <a:buNone/>
            </a:pPr>
            <a:r>
              <a:rPr lang="en"/>
              <a:t>clf = neighbors.KNeighborsClassifier(n_neighbors=k, weights='uniform')</a:t>
            </a:r>
          </a:p>
          <a:p>
            <a:pPr lvl="0" rtl="0">
              <a:spcBef>
                <a:spcPts val="0"/>
              </a:spcBef>
              <a:buNone/>
            </a:pPr>
            <a:r>
              <a:rPr lang="en"/>
              <a:t>clf = make_pipeline(StandardScaler(), clf)</a:t>
            </a:r>
          </a:p>
          <a:p>
            <a:pPr lvl="0" rtl="0">
              <a:spcBef>
                <a:spcPts val="0"/>
              </a:spcBef>
              <a:buNone/>
            </a:pPr>
            <a:r>
              <a:rPr lang="en"/>
              <a:t>clf.fit(X, y)</a:t>
            </a:r>
          </a:p>
          <a:p>
            <a:pPr lvl="0" rtl="0">
              <a:spcBef>
                <a:spcPts val="0"/>
              </a:spcBef>
              <a:buNone/>
            </a:pPr>
            <a:r>
              <a:t/>
            </a:r>
            <a:endParaRPr/>
          </a:p>
          <a:p>
            <a:pPr lvl="0" rtl="0">
              <a:spcBef>
                <a:spcPts val="0"/>
              </a:spcBef>
              <a:buNone/>
            </a:pPr>
            <a:r>
              <a:rPr lang="en"/>
              <a:t>x_min, x_max = X[:, 0].min() - 1, X[:, 0].max() + 1</a:t>
            </a:r>
          </a:p>
          <a:p>
            <a:pPr lvl="0" rtl="0">
              <a:spcBef>
                <a:spcPts val="0"/>
              </a:spcBef>
              <a:buNone/>
            </a:pPr>
            <a:r>
              <a:rPr lang="en"/>
              <a:t>y_min, y_max = X[:, 1].min() - 1, X[:, 1].max() + 1</a:t>
            </a:r>
          </a:p>
          <a:p>
            <a:pPr lvl="0" rtl="0">
              <a:spcBef>
                <a:spcPts val="0"/>
              </a:spcBef>
              <a:buNone/>
            </a:pPr>
            <a:r>
              <a:rPr lang="en"/>
              <a:t>xx, yy = np.meshgrid(np.arange(x_min, x_max, hx),</a:t>
            </a:r>
          </a:p>
          <a:p>
            <a:pPr lvl="0" rtl="0">
              <a:spcBef>
                <a:spcPts val="0"/>
              </a:spcBef>
              <a:buNone/>
            </a:pPr>
            <a:r>
              <a:rPr lang="en"/>
              <a:t>                     np.arange(y_min, y_max, hy))</a:t>
            </a:r>
          </a:p>
          <a:p>
            <a:pPr lvl="0" rtl="0">
              <a:spcBef>
                <a:spcPts val="0"/>
              </a:spcBef>
              <a:buNone/>
            </a:pPr>
            <a:r>
              <a:rPr lang="en"/>
              <a:t>Z = clf.predict(np.c_[xx.ravel(), yy.ravel()])</a:t>
            </a:r>
          </a:p>
          <a:p>
            <a:pPr lvl="0" rtl="0">
              <a:spcBef>
                <a:spcPts val="0"/>
              </a:spcBef>
              <a:buNone/>
            </a:pPr>
            <a:r>
              <a:rPr lang="en"/>
              <a:t>Z = Z.reshape(xx.shape)</a:t>
            </a:r>
          </a:p>
          <a:p>
            <a:pPr lvl="0" rtl="0">
              <a:spcBef>
                <a:spcPts val="0"/>
              </a:spcBef>
              <a:buNone/>
            </a:pPr>
            <a:r>
              <a:rPr lang="en"/>
              <a:t>plt.figure()</a:t>
            </a:r>
          </a:p>
          <a:p>
            <a:pPr lvl="0" rtl="0">
              <a:spcBef>
                <a:spcPts val="0"/>
              </a:spcBef>
              <a:buNone/>
            </a:pPr>
            <a:r>
              <a:rPr lang="en"/>
              <a:t>plt.pcolormesh(xx, yy, Z, cmap=cmap_light)</a:t>
            </a:r>
          </a:p>
          <a:p>
            <a:pPr lvl="0" rtl="0">
              <a:spcBef>
                <a:spcPts val="0"/>
              </a:spcBef>
              <a:buNone/>
            </a:pPr>
            <a:r>
              <a:rPr lang="en"/>
              <a:t>plt.scatter(X[:, 0], X[:, 1], c=y, cmap=cmap_bold)</a:t>
            </a:r>
          </a:p>
          <a:p>
            <a:pPr lvl="0" rtl="0">
              <a:spcBef>
                <a:spcPts val="0"/>
              </a:spcBef>
              <a:buNone/>
            </a:pPr>
            <a:r>
              <a:rPr lang="en"/>
              <a:t>plt.xlim(xx.min(), xx.max())</a:t>
            </a:r>
          </a:p>
          <a:p>
            <a:pPr lvl="0" rtl="0">
              <a:spcBef>
                <a:spcPts val="0"/>
              </a:spcBef>
              <a:buNone/>
            </a:pPr>
            <a:r>
              <a:rPr lang="en"/>
              <a:t>plt.ylim(yy.min(), yy.max())</a:t>
            </a:r>
          </a:p>
          <a:p>
            <a:pPr lvl="0" rtl="0">
              <a:spcBef>
                <a:spcPts val="0"/>
              </a:spcBef>
              <a:buNone/>
            </a:pPr>
            <a:r>
              <a:rPr lang="en"/>
              <a:t>plt.title("Horse vs Dog")</a:t>
            </a:r>
          </a:p>
          <a:p>
            <a:pPr lvl="0" rtl="0">
              <a:spcBef>
                <a:spcPts val="0"/>
              </a:spcBef>
              <a:buNone/>
            </a:pPr>
            <a:r>
              <a:rPr lang="en"/>
              <a:t>plt.xlabel("Weight (lbs)")</a:t>
            </a:r>
          </a:p>
          <a:p>
            <a:pPr lvl="0" rtl="0">
              <a:spcBef>
                <a:spcPts val="0"/>
              </a:spcBef>
              <a:buNone/>
            </a:pPr>
            <a:r>
              <a:rPr lang="en"/>
              <a:t>plt.ylabel("Height (ft)")</a:t>
            </a:r>
          </a:p>
          <a:p>
            <a:pPr lvl="0" rtl="0">
              <a:spcBef>
                <a:spcPts val="0"/>
              </a:spcBef>
              <a:buNone/>
            </a:pPr>
            <a:r>
              <a:rPr lang="en"/>
              <a:t>plt.show()</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Circle, heart, and smile are TARGETS. The features are not shown here. We’re splitting on feature_1, whatever that is!</a:t>
            </a:r>
          </a:p>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\text{IG}(S, C) = H(S) - \sum_{C_i \in C} \frac{|C_i|}{|S|} H(C_i)</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H(left child) = 0.92</a:t>
            </a:r>
          </a:p>
          <a:p>
            <a:pPr lvl="0" rtl="0">
              <a:spcBef>
                <a:spcPts val="0"/>
              </a:spcBef>
              <a:buNone/>
            </a:pPr>
            <a:r>
              <a:rPr lang="en"/>
              <a:t>H(right child) = 0.65</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Recursion is when a function calls itself. Tell them about the term (and reason) “base case”.</a:t>
            </a:r>
          </a:p>
          <a:p>
            <a:pPr lvl="0" rtl="0">
              <a:spcBef>
                <a:spcPts val="0"/>
              </a:spcBef>
              <a:buNone/>
            </a:pPr>
            <a:r>
              <a:t/>
            </a:r>
            <a:endParaRPr/>
          </a:p>
          <a:p>
            <a:pPr lvl="0">
              <a:spcBef>
                <a:spcPts val="0"/>
              </a:spcBef>
              <a:buNone/>
            </a:pPr>
            <a:r>
              <a:rPr lang="en"/>
              <a:t>Show them the easter egg on google (search “recursion”, you’ll see).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5" name="Shape 5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Point out the base case. Point out the recursive call. Rather, ask the students for these.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\text{Gini}(S) = 1 - \sum_{i \in S} p_i^2</a:t>
            </a:r>
          </a:p>
          <a:p>
            <a:pPr lvl="0" rtl="0">
              <a:spcBef>
                <a:spcPts val="0"/>
              </a:spcBef>
              <a:buNone/>
            </a:pPr>
            <a:r>
              <a:t/>
            </a:r>
            <a:endParaRPr/>
          </a:p>
          <a:p>
            <a:pPr lvl="0">
              <a:spcBef>
                <a:spcPts val="0"/>
              </a:spcBef>
              <a:buNone/>
            </a:pPr>
            <a:r>
              <a:rPr lang="en"/>
              <a:t>\text{Gini}(S, C) = \sum_{C_i \in C} \frac{|C_i|}{|S|} \text{Gini}(C_i)</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Using linear regression inside a leaf is called a “model tree”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6.png"/><Relationship Id="rId4"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9.png"/><Relationship Id="rId4" Type="http://schemas.openxmlformats.org/officeDocument/2006/relationships/image" Target="../media/image11.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7.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0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0.png"/><Relationship Id="rId4"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5.png"/><Relationship Id="rId4"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 Id="rId4"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265500" y="637700"/>
            <a:ext cx="4045200" cy="2380800"/>
          </a:xfrm>
          <a:prstGeom prst="rect">
            <a:avLst/>
          </a:prstGeom>
        </p:spPr>
        <p:txBody>
          <a:bodyPr anchorCtr="0" anchor="b" bIns="91425" lIns="91425" rIns="91425" tIns="91425">
            <a:noAutofit/>
          </a:bodyPr>
          <a:lstStyle/>
          <a:p>
            <a:pPr lvl="0" rtl="0">
              <a:spcBef>
                <a:spcPts val="0"/>
              </a:spcBef>
              <a:buNone/>
            </a:pPr>
            <a:r>
              <a:rPr lang="en"/>
              <a:t>k-Nearest</a:t>
            </a:r>
          </a:p>
          <a:p>
            <a:pPr lvl="0" rtl="0">
              <a:spcBef>
                <a:spcPts val="0"/>
              </a:spcBef>
              <a:buNone/>
            </a:pPr>
            <a:r>
              <a:rPr lang="en"/>
              <a:t>Neighbors</a:t>
            </a:r>
          </a:p>
          <a:p>
            <a:pPr lvl="0">
              <a:spcBef>
                <a:spcPts val="0"/>
              </a:spcBef>
              <a:buNone/>
            </a:pPr>
            <a:r>
              <a:rPr lang="en" sz="2400"/>
              <a:t>(kNN)</a:t>
            </a:r>
          </a:p>
        </p:txBody>
      </p:sp>
      <p:sp>
        <p:nvSpPr>
          <p:cNvPr id="68" name="Shape 68"/>
          <p:cNvSpPr txBox="1"/>
          <p:nvPr>
            <p:ph idx="1" type="subTitle"/>
          </p:nvPr>
        </p:nvSpPr>
        <p:spPr>
          <a:xfrm>
            <a:off x="265500" y="3184191"/>
            <a:ext cx="4045200" cy="1235099"/>
          </a:xfrm>
          <a:prstGeom prst="rect">
            <a:avLst/>
          </a:prstGeom>
        </p:spPr>
        <p:txBody>
          <a:bodyPr anchorCtr="0" anchor="t" bIns="91425" lIns="91425" rIns="91425" tIns="91425">
            <a:noAutofit/>
          </a:bodyPr>
          <a:lstStyle/>
          <a:p>
            <a:pPr lvl="0">
              <a:spcBef>
                <a:spcPts val="0"/>
              </a:spcBef>
              <a:buNone/>
            </a:pPr>
            <a:r>
              <a:rPr lang="en"/>
              <a:t>Ryan Henning</a:t>
            </a:r>
          </a:p>
        </p:txBody>
      </p:sp>
      <p:sp>
        <p:nvSpPr>
          <p:cNvPr id="69" name="Shape 69"/>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pPr>
            <a:r>
              <a:rPr lang="en"/>
              <a:t>k-Nearest Neighbors</a:t>
            </a:r>
          </a:p>
          <a:p>
            <a:pPr indent="-228600" lvl="0" marL="457200" rtl="0">
              <a:spcBef>
                <a:spcPts val="0"/>
              </a:spcBef>
            </a:pPr>
            <a:r>
              <a:rPr lang="en"/>
              <a:t>The Curse of Dimensionality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Be careful with the scale of your features!</a:t>
            </a:r>
          </a:p>
        </p:txBody>
      </p:sp>
      <p:pic>
        <p:nvPicPr>
          <p:cNvPr id="156" name="Shape 156"/>
          <p:cNvPicPr preferRelativeResize="0"/>
          <p:nvPr/>
        </p:nvPicPr>
        <p:blipFill>
          <a:blip r:embed="rId3">
            <a:alphaModFix/>
          </a:blip>
          <a:stretch>
            <a:fillRect/>
          </a:stretch>
        </p:blipFill>
        <p:spPr>
          <a:xfrm>
            <a:off x="208800" y="1330550"/>
            <a:ext cx="4127300" cy="3095475"/>
          </a:xfrm>
          <a:prstGeom prst="rect">
            <a:avLst/>
          </a:prstGeom>
          <a:noFill/>
          <a:ln>
            <a:noFill/>
          </a:ln>
        </p:spPr>
      </p:pic>
      <p:pic>
        <p:nvPicPr>
          <p:cNvPr id="157" name="Shape 157"/>
          <p:cNvPicPr preferRelativeResize="0"/>
          <p:nvPr/>
        </p:nvPicPr>
        <p:blipFill>
          <a:blip r:embed="rId4">
            <a:alphaModFix/>
          </a:blip>
          <a:stretch>
            <a:fillRect/>
          </a:stretch>
        </p:blipFill>
        <p:spPr>
          <a:xfrm>
            <a:off x="4797549" y="1330544"/>
            <a:ext cx="4127300" cy="3095480"/>
          </a:xfrm>
          <a:prstGeom prst="rect">
            <a:avLst/>
          </a:prstGeom>
          <a:noFill/>
          <a:ln>
            <a:noFill/>
          </a:ln>
        </p:spPr>
      </p:pic>
      <p:sp>
        <p:nvSpPr>
          <p:cNvPr id="158" name="Shape 158"/>
          <p:cNvSpPr txBox="1"/>
          <p:nvPr/>
        </p:nvSpPr>
        <p:spPr>
          <a:xfrm>
            <a:off x="859300" y="861050"/>
            <a:ext cx="28263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 scaled features</a:t>
            </a:r>
          </a:p>
        </p:txBody>
      </p:sp>
      <p:sp>
        <p:nvSpPr>
          <p:cNvPr id="159" name="Shape 159"/>
          <p:cNvSpPr txBox="1"/>
          <p:nvPr/>
        </p:nvSpPr>
        <p:spPr>
          <a:xfrm>
            <a:off x="5172800" y="861050"/>
            <a:ext cx="33768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 original-scale features</a:t>
            </a:r>
          </a:p>
        </p:txBody>
      </p:sp>
      <p:sp>
        <p:nvSpPr>
          <p:cNvPr id="160" name="Shape 160"/>
          <p:cNvSpPr txBox="1"/>
          <p:nvPr/>
        </p:nvSpPr>
        <p:spPr>
          <a:xfrm>
            <a:off x="2915850" y="4543701"/>
            <a:ext cx="3312300" cy="6027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CC4125"/>
                </a:solidFill>
              </a:rPr>
              <a:t>Speaking of distance… what distance metric are we using anyway?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Distance Metrics</a:t>
            </a:r>
          </a:p>
        </p:txBody>
      </p:sp>
      <p:sp>
        <p:nvSpPr>
          <p:cNvPr id="166" name="Shape 166"/>
          <p:cNvSpPr txBox="1"/>
          <p:nvPr>
            <p:ph idx="1" type="body"/>
          </p:nvPr>
        </p:nvSpPr>
        <p:spPr>
          <a:xfrm>
            <a:off x="1767300" y="1816712"/>
            <a:ext cx="2875500" cy="671400"/>
          </a:xfrm>
          <a:prstGeom prst="rect">
            <a:avLst/>
          </a:prstGeom>
        </p:spPr>
        <p:txBody>
          <a:bodyPr anchorCtr="0" anchor="t" bIns="91425" lIns="91425" rIns="91425" tIns="91425">
            <a:noAutofit/>
          </a:bodyPr>
          <a:lstStyle/>
          <a:p>
            <a:pPr lvl="0" rtl="0" algn="r">
              <a:spcBef>
                <a:spcPts val="0"/>
              </a:spcBef>
              <a:buNone/>
            </a:pPr>
            <a:r>
              <a:rPr lang="en"/>
              <a:t>Euclidean Distance (L2):</a:t>
            </a:r>
          </a:p>
        </p:txBody>
      </p:sp>
      <p:pic>
        <p:nvPicPr>
          <p:cNvPr id="167" name="Shape 167"/>
          <p:cNvPicPr preferRelativeResize="0"/>
          <p:nvPr/>
        </p:nvPicPr>
        <p:blipFill>
          <a:blip r:embed="rId3">
            <a:alphaModFix/>
          </a:blip>
          <a:stretch>
            <a:fillRect/>
          </a:stretch>
        </p:blipFill>
        <p:spPr>
          <a:xfrm>
            <a:off x="4904850" y="3900443"/>
            <a:ext cx="2208174" cy="1031555"/>
          </a:xfrm>
          <a:prstGeom prst="rect">
            <a:avLst/>
          </a:prstGeom>
          <a:noFill/>
          <a:ln>
            <a:noFill/>
          </a:ln>
        </p:spPr>
      </p:pic>
      <p:pic>
        <p:nvPicPr>
          <p:cNvPr id="168" name="Shape 168"/>
          <p:cNvPicPr preferRelativeResize="0"/>
          <p:nvPr/>
        </p:nvPicPr>
        <p:blipFill>
          <a:blip r:embed="rId4">
            <a:alphaModFix/>
          </a:blip>
          <a:stretch>
            <a:fillRect/>
          </a:stretch>
        </p:blipFill>
        <p:spPr>
          <a:xfrm>
            <a:off x="4904848" y="2962249"/>
            <a:ext cx="1990827" cy="879324"/>
          </a:xfrm>
          <a:prstGeom prst="rect">
            <a:avLst/>
          </a:prstGeom>
          <a:noFill/>
          <a:ln>
            <a:noFill/>
          </a:ln>
        </p:spPr>
      </p:pic>
      <p:pic>
        <p:nvPicPr>
          <p:cNvPr id="169" name="Shape 169"/>
          <p:cNvPicPr preferRelativeResize="0"/>
          <p:nvPr/>
        </p:nvPicPr>
        <p:blipFill>
          <a:blip r:embed="rId5">
            <a:alphaModFix/>
          </a:blip>
          <a:stretch>
            <a:fillRect/>
          </a:stretch>
        </p:blipFill>
        <p:spPr>
          <a:xfrm>
            <a:off x="4904850" y="1919075"/>
            <a:ext cx="2208175" cy="879324"/>
          </a:xfrm>
          <a:prstGeom prst="rect">
            <a:avLst/>
          </a:prstGeom>
          <a:noFill/>
          <a:ln>
            <a:noFill/>
          </a:ln>
        </p:spPr>
      </p:pic>
      <p:sp>
        <p:nvSpPr>
          <p:cNvPr id="170" name="Shape 170"/>
          <p:cNvSpPr txBox="1"/>
          <p:nvPr>
            <p:ph idx="1" type="body"/>
          </p:nvPr>
        </p:nvSpPr>
        <p:spPr>
          <a:xfrm>
            <a:off x="1104300" y="2798400"/>
            <a:ext cx="3538500" cy="879300"/>
          </a:xfrm>
          <a:prstGeom prst="rect">
            <a:avLst/>
          </a:prstGeom>
        </p:spPr>
        <p:txBody>
          <a:bodyPr anchorCtr="0" anchor="t" bIns="91425" lIns="91425" rIns="91425" tIns="91425">
            <a:noAutofit/>
          </a:bodyPr>
          <a:lstStyle/>
          <a:p>
            <a:pPr lvl="0" rtl="0" algn="r">
              <a:spcBef>
                <a:spcPts val="0"/>
              </a:spcBef>
              <a:buNone/>
            </a:pPr>
            <a:r>
              <a:rPr lang="en"/>
              <a:t>Manhattan Distance (L1):</a:t>
            </a:r>
          </a:p>
        </p:txBody>
      </p:sp>
      <p:sp>
        <p:nvSpPr>
          <p:cNvPr id="171" name="Shape 171"/>
          <p:cNvSpPr txBox="1"/>
          <p:nvPr>
            <p:ph idx="1" type="body"/>
          </p:nvPr>
        </p:nvSpPr>
        <p:spPr>
          <a:xfrm>
            <a:off x="1627800" y="4006517"/>
            <a:ext cx="3015000" cy="479700"/>
          </a:xfrm>
          <a:prstGeom prst="rect">
            <a:avLst/>
          </a:prstGeom>
        </p:spPr>
        <p:txBody>
          <a:bodyPr anchorCtr="0" anchor="t" bIns="91425" lIns="91425" rIns="91425" tIns="91425">
            <a:noAutofit/>
          </a:bodyPr>
          <a:lstStyle/>
          <a:p>
            <a:pPr lvl="0" rtl="0" algn="r">
              <a:spcBef>
                <a:spcPts val="0"/>
              </a:spcBef>
              <a:buNone/>
            </a:pPr>
            <a:r>
              <a:rPr lang="en"/>
              <a:t>1 - Cosine Similarity:</a:t>
            </a:r>
          </a:p>
          <a:p>
            <a:pPr lvl="0" rtl="0" algn="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Point weighting (weighted voting)</a:t>
            </a:r>
          </a:p>
        </p:txBody>
      </p:sp>
      <p:pic>
        <p:nvPicPr>
          <p:cNvPr id="177" name="Shape 177"/>
          <p:cNvPicPr preferRelativeResize="0"/>
          <p:nvPr/>
        </p:nvPicPr>
        <p:blipFill>
          <a:blip r:embed="rId3">
            <a:alphaModFix/>
          </a:blip>
          <a:stretch>
            <a:fillRect/>
          </a:stretch>
        </p:blipFill>
        <p:spPr>
          <a:xfrm>
            <a:off x="380124" y="868674"/>
            <a:ext cx="5519648" cy="4044575"/>
          </a:xfrm>
          <a:prstGeom prst="rect">
            <a:avLst/>
          </a:prstGeom>
          <a:noFill/>
          <a:ln>
            <a:noFill/>
          </a:ln>
        </p:spPr>
      </p:pic>
      <p:cxnSp>
        <p:nvCxnSpPr>
          <p:cNvPr id="178" name="Shape 178"/>
          <p:cNvCxnSpPr/>
          <p:nvPr/>
        </p:nvCxnSpPr>
        <p:spPr>
          <a:xfrm rot="10800000">
            <a:off x="2873500" y="2066525"/>
            <a:ext cx="99000" cy="679500"/>
          </a:xfrm>
          <a:prstGeom prst="straightConnector1">
            <a:avLst/>
          </a:prstGeom>
          <a:noFill/>
          <a:ln cap="flat" cmpd="sng" w="19050">
            <a:solidFill>
              <a:srgbClr val="999999"/>
            </a:solidFill>
            <a:prstDash val="solid"/>
            <a:round/>
            <a:headEnd len="lg" w="lg" type="stealth"/>
            <a:tailEnd len="lg" w="lg" type="stealth"/>
          </a:ln>
        </p:spPr>
      </p:cxnSp>
      <p:cxnSp>
        <p:nvCxnSpPr>
          <p:cNvPr id="179" name="Shape 179"/>
          <p:cNvCxnSpPr/>
          <p:nvPr/>
        </p:nvCxnSpPr>
        <p:spPr>
          <a:xfrm rot="10800000">
            <a:off x="2236425" y="2109050"/>
            <a:ext cx="608700" cy="693600"/>
          </a:xfrm>
          <a:prstGeom prst="straightConnector1">
            <a:avLst/>
          </a:prstGeom>
          <a:noFill/>
          <a:ln cap="flat" cmpd="sng" w="19050">
            <a:solidFill>
              <a:srgbClr val="CCCCCC"/>
            </a:solidFill>
            <a:prstDash val="solid"/>
            <a:round/>
            <a:headEnd len="lg" w="lg" type="stealth"/>
            <a:tailEnd len="lg" w="lg" type="stealth"/>
          </a:ln>
        </p:spPr>
      </p:cxnSp>
      <p:cxnSp>
        <p:nvCxnSpPr>
          <p:cNvPr id="180" name="Shape 180"/>
          <p:cNvCxnSpPr/>
          <p:nvPr/>
        </p:nvCxnSpPr>
        <p:spPr>
          <a:xfrm flipH="1">
            <a:off x="1967550" y="2930050"/>
            <a:ext cx="863400" cy="84900"/>
          </a:xfrm>
          <a:prstGeom prst="straightConnector1">
            <a:avLst/>
          </a:prstGeom>
          <a:noFill/>
          <a:ln cap="flat" cmpd="sng" w="19050">
            <a:solidFill>
              <a:srgbClr val="D9D9D9"/>
            </a:solidFill>
            <a:prstDash val="solid"/>
            <a:round/>
            <a:headEnd len="lg" w="lg" type="stealth"/>
            <a:tailEnd len="lg" w="lg" type="stealth"/>
          </a:ln>
        </p:spPr>
      </p:cxnSp>
      <p:cxnSp>
        <p:nvCxnSpPr>
          <p:cNvPr id="181" name="Shape 181"/>
          <p:cNvCxnSpPr/>
          <p:nvPr/>
        </p:nvCxnSpPr>
        <p:spPr>
          <a:xfrm rot="10800000">
            <a:off x="2590300" y="2731775"/>
            <a:ext cx="226500" cy="127500"/>
          </a:xfrm>
          <a:prstGeom prst="straightConnector1">
            <a:avLst/>
          </a:prstGeom>
          <a:noFill/>
          <a:ln cap="flat" cmpd="sng" w="19050">
            <a:solidFill>
              <a:schemeClr val="dk2"/>
            </a:solidFill>
            <a:prstDash val="solid"/>
            <a:round/>
            <a:headEnd len="lg" w="lg" type="stealth"/>
            <a:tailEnd len="lg" w="lg" type="stealth"/>
          </a:ln>
        </p:spPr>
      </p:cxnSp>
      <p:cxnSp>
        <p:nvCxnSpPr>
          <p:cNvPr id="182" name="Shape 182"/>
          <p:cNvCxnSpPr/>
          <p:nvPr/>
        </p:nvCxnSpPr>
        <p:spPr>
          <a:xfrm flipH="1" rot="10800000">
            <a:off x="3170675" y="2703625"/>
            <a:ext cx="325500" cy="169800"/>
          </a:xfrm>
          <a:prstGeom prst="straightConnector1">
            <a:avLst/>
          </a:prstGeom>
          <a:noFill/>
          <a:ln cap="flat" cmpd="sng" w="19050">
            <a:solidFill>
              <a:srgbClr val="666666"/>
            </a:solidFill>
            <a:prstDash val="solid"/>
            <a:round/>
            <a:headEnd len="lg" w="lg" type="stealth"/>
            <a:tailEnd len="lg" w="lg" type="stealth"/>
          </a:ln>
        </p:spPr>
      </p:cxnSp>
      <p:sp>
        <p:nvSpPr>
          <p:cNvPr id="183" name="Shape 183"/>
          <p:cNvSpPr txBox="1"/>
          <p:nvPr/>
        </p:nvSpPr>
        <p:spPr>
          <a:xfrm>
            <a:off x="6341350" y="1047450"/>
            <a:ext cx="2463000" cy="834300"/>
          </a:xfrm>
          <a:prstGeom prst="rect">
            <a:avLst/>
          </a:prstGeom>
          <a:noFill/>
          <a:ln>
            <a:noFill/>
          </a:ln>
        </p:spPr>
        <p:txBody>
          <a:bodyPr anchorCtr="0" anchor="t" bIns="91425" lIns="91425" rIns="91425" tIns="91425">
            <a:noAutofit/>
          </a:bodyPr>
          <a:lstStyle/>
          <a:p>
            <a:pPr lvl="0">
              <a:spcBef>
                <a:spcPts val="0"/>
              </a:spcBef>
              <a:buNone/>
            </a:pPr>
            <a:r>
              <a:rPr lang="en" sz="1800">
                <a:solidFill>
                  <a:srgbClr val="666666"/>
                </a:solidFill>
              </a:rPr>
              <a:t>Let the </a:t>
            </a:r>
            <a:r>
              <a:rPr i="1" lang="en" sz="1800">
                <a:solidFill>
                  <a:srgbClr val="666666"/>
                </a:solidFill>
              </a:rPr>
              <a:t>k</a:t>
            </a:r>
            <a:r>
              <a:rPr lang="en" sz="1800">
                <a:solidFill>
                  <a:srgbClr val="666666"/>
                </a:solidFill>
              </a:rPr>
              <a:t> nearest points have distances:</a:t>
            </a:r>
          </a:p>
        </p:txBody>
      </p:sp>
      <p:cxnSp>
        <p:nvCxnSpPr>
          <p:cNvPr id="184" name="Shape 184"/>
          <p:cNvCxnSpPr/>
          <p:nvPr/>
        </p:nvCxnSpPr>
        <p:spPr>
          <a:xfrm>
            <a:off x="3000810" y="3029134"/>
            <a:ext cx="141600" cy="226500"/>
          </a:xfrm>
          <a:prstGeom prst="straightConnector1">
            <a:avLst/>
          </a:prstGeom>
          <a:noFill/>
          <a:ln cap="flat" cmpd="sng" w="19050">
            <a:solidFill>
              <a:schemeClr val="dk2"/>
            </a:solidFill>
            <a:prstDash val="solid"/>
            <a:round/>
            <a:headEnd len="lg" w="lg" type="stealth"/>
            <a:tailEnd len="lg" w="lg" type="stealth"/>
          </a:ln>
        </p:spPr>
      </p:cxnSp>
      <p:pic>
        <p:nvPicPr>
          <p:cNvPr id="185" name="Shape 185"/>
          <p:cNvPicPr preferRelativeResize="0"/>
          <p:nvPr/>
        </p:nvPicPr>
        <p:blipFill>
          <a:blip r:embed="rId4">
            <a:alphaModFix/>
          </a:blip>
          <a:stretch>
            <a:fillRect/>
          </a:stretch>
        </p:blipFill>
        <p:spPr>
          <a:xfrm>
            <a:off x="6709374" y="1764949"/>
            <a:ext cx="1925050" cy="344100"/>
          </a:xfrm>
          <a:prstGeom prst="rect">
            <a:avLst/>
          </a:prstGeom>
          <a:noFill/>
          <a:ln>
            <a:noFill/>
          </a:ln>
        </p:spPr>
      </p:pic>
      <p:cxnSp>
        <p:nvCxnSpPr>
          <p:cNvPr id="186" name="Shape 186"/>
          <p:cNvCxnSpPr/>
          <p:nvPr/>
        </p:nvCxnSpPr>
        <p:spPr>
          <a:xfrm flipH="1">
            <a:off x="6935825" y="3949200"/>
            <a:ext cx="226500" cy="552000"/>
          </a:xfrm>
          <a:prstGeom prst="straightConnector1">
            <a:avLst/>
          </a:prstGeom>
          <a:noFill/>
          <a:ln cap="flat" cmpd="sng" w="19050">
            <a:solidFill>
              <a:srgbClr val="CC4125"/>
            </a:solidFill>
            <a:prstDash val="solid"/>
            <a:round/>
            <a:headEnd len="lg" w="lg" type="stealth"/>
            <a:tailEnd len="lg" w="lg" type="none"/>
          </a:ln>
        </p:spPr>
      </p:cxnSp>
      <p:sp>
        <p:nvSpPr>
          <p:cNvPr id="187" name="Shape 187"/>
          <p:cNvSpPr txBox="1"/>
          <p:nvPr/>
        </p:nvSpPr>
        <p:spPr>
          <a:xfrm>
            <a:off x="6376800" y="4393275"/>
            <a:ext cx="2590200" cy="693600"/>
          </a:xfrm>
          <a:prstGeom prst="rect">
            <a:avLst/>
          </a:prstGeom>
          <a:noFill/>
          <a:ln>
            <a:noFill/>
          </a:ln>
        </p:spPr>
        <p:txBody>
          <a:bodyPr anchorCtr="0" anchor="t" bIns="91425" lIns="91425" rIns="91425" tIns="91425">
            <a:noAutofit/>
          </a:bodyPr>
          <a:lstStyle/>
          <a:p>
            <a:pPr lvl="0">
              <a:spcBef>
                <a:spcPts val="0"/>
              </a:spcBef>
              <a:buNone/>
            </a:pPr>
            <a:r>
              <a:rPr lang="en" sz="1800">
                <a:solidFill>
                  <a:srgbClr val="A61C00"/>
                </a:solidFill>
              </a:rPr>
              <a:t>small distances are weighted more!</a:t>
            </a:r>
          </a:p>
        </p:txBody>
      </p:sp>
      <p:pic>
        <p:nvPicPr>
          <p:cNvPr id="188" name="Shape 188"/>
          <p:cNvPicPr preferRelativeResize="0"/>
          <p:nvPr/>
        </p:nvPicPr>
        <p:blipFill>
          <a:blip r:embed="rId5">
            <a:alphaModFix/>
          </a:blip>
          <a:stretch>
            <a:fillRect/>
          </a:stretch>
        </p:blipFill>
        <p:spPr>
          <a:xfrm>
            <a:off x="7272475" y="3254944"/>
            <a:ext cx="325500" cy="834380"/>
          </a:xfrm>
          <a:prstGeom prst="rect">
            <a:avLst/>
          </a:prstGeom>
          <a:noFill/>
          <a:ln>
            <a:noFill/>
          </a:ln>
        </p:spPr>
      </p:pic>
      <p:sp>
        <p:nvSpPr>
          <p:cNvPr id="189" name="Shape 189"/>
          <p:cNvSpPr txBox="1"/>
          <p:nvPr/>
        </p:nvSpPr>
        <p:spPr>
          <a:xfrm>
            <a:off x="6341350" y="2493450"/>
            <a:ext cx="2463000" cy="834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The </a:t>
            </a:r>
            <a:r>
              <a:rPr i="1" lang="en" sz="1800">
                <a:solidFill>
                  <a:srgbClr val="666666"/>
                </a:solidFill>
              </a:rPr>
              <a:t>i</a:t>
            </a:r>
            <a:r>
              <a:rPr baseline="30000" i="1" lang="en" sz="1800">
                <a:solidFill>
                  <a:srgbClr val="666666"/>
                </a:solidFill>
              </a:rPr>
              <a:t>th</a:t>
            </a:r>
            <a:r>
              <a:rPr lang="en" sz="1800">
                <a:solidFill>
                  <a:srgbClr val="666666"/>
                </a:solidFill>
              </a:rPr>
              <a:t> point votes with a weight of:</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kNN for Regression</a:t>
            </a:r>
          </a:p>
        </p:txBody>
      </p:sp>
      <p:pic>
        <p:nvPicPr>
          <p:cNvPr id="195" name="Shape 195"/>
          <p:cNvPicPr preferRelativeResize="0"/>
          <p:nvPr/>
        </p:nvPicPr>
        <p:blipFill>
          <a:blip r:embed="rId3">
            <a:alphaModFix/>
          </a:blip>
          <a:stretch>
            <a:fillRect/>
          </a:stretch>
        </p:blipFill>
        <p:spPr>
          <a:xfrm>
            <a:off x="380124" y="868674"/>
            <a:ext cx="5519648" cy="4044575"/>
          </a:xfrm>
          <a:prstGeom prst="rect">
            <a:avLst/>
          </a:prstGeom>
          <a:noFill/>
          <a:ln>
            <a:noFill/>
          </a:ln>
        </p:spPr>
      </p:pic>
      <p:cxnSp>
        <p:nvCxnSpPr>
          <p:cNvPr id="196" name="Shape 196"/>
          <p:cNvCxnSpPr/>
          <p:nvPr/>
        </p:nvCxnSpPr>
        <p:spPr>
          <a:xfrm rot="10800000">
            <a:off x="2590300" y="2731775"/>
            <a:ext cx="226500" cy="127500"/>
          </a:xfrm>
          <a:prstGeom prst="straightConnector1">
            <a:avLst/>
          </a:prstGeom>
          <a:noFill/>
          <a:ln cap="flat" cmpd="sng" w="19050">
            <a:solidFill>
              <a:schemeClr val="dk2"/>
            </a:solidFill>
            <a:prstDash val="solid"/>
            <a:round/>
            <a:headEnd len="lg" w="lg" type="stealth"/>
            <a:tailEnd len="lg" w="lg" type="stealth"/>
          </a:ln>
        </p:spPr>
      </p:cxnSp>
      <p:sp>
        <p:nvSpPr>
          <p:cNvPr id="197" name="Shape 197"/>
          <p:cNvSpPr txBox="1"/>
          <p:nvPr/>
        </p:nvSpPr>
        <p:spPr>
          <a:xfrm>
            <a:off x="6341350" y="1047450"/>
            <a:ext cx="2463000" cy="834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Let the </a:t>
            </a:r>
            <a:r>
              <a:rPr i="1" lang="en" sz="1800">
                <a:solidFill>
                  <a:srgbClr val="666666"/>
                </a:solidFill>
              </a:rPr>
              <a:t>k</a:t>
            </a:r>
            <a:r>
              <a:rPr lang="en" sz="1800">
                <a:solidFill>
                  <a:srgbClr val="666666"/>
                </a:solidFill>
              </a:rPr>
              <a:t> nearest points have distances:</a:t>
            </a:r>
          </a:p>
        </p:txBody>
      </p:sp>
      <p:pic>
        <p:nvPicPr>
          <p:cNvPr id="198" name="Shape 198"/>
          <p:cNvPicPr preferRelativeResize="0"/>
          <p:nvPr/>
        </p:nvPicPr>
        <p:blipFill>
          <a:blip r:embed="rId4">
            <a:alphaModFix/>
          </a:blip>
          <a:stretch>
            <a:fillRect/>
          </a:stretch>
        </p:blipFill>
        <p:spPr>
          <a:xfrm>
            <a:off x="6709374" y="1764949"/>
            <a:ext cx="1925050" cy="344100"/>
          </a:xfrm>
          <a:prstGeom prst="rect">
            <a:avLst/>
          </a:prstGeom>
          <a:noFill/>
          <a:ln>
            <a:noFill/>
          </a:ln>
        </p:spPr>
      </p:pic>
      <p:sp>
        <p:nvSpPr>
          <p:cNvPr id="199" name="Shape 199"/>
          <p:cNvSpPr txBox="1"/>
          <p:nvPr/>
        </p:nvSpPr>
        <p:spPr>
          <a:xfrm>
            <a:off x="6341350" y="3839999"/>
            <a:ext cx="2463000" cy="1199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Predict the mean value of the k neighbors, or predict a weighted average.</a:t>
            </a:r>
          </a:p>
        </p:txBody>
      </p:sp>
      <p:sp>
        <p:nvSpPr>
          <p:cNvPr id="200" name="Shape 200"/>
          <p:cNvSpPr/>
          <p:nvPr/>
        </p:nvSpPr>
        <p:spPr>
          <a:xfrm>
            <a:off x="4274750" y="1231475"/>
            <a:ext cx="1075800" cy="834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1245650" y="1995825"/>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1793204" y="2876489"/>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2078424" y="1933779"/>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a:off x="2730488" y="1863005"/>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3444598" y="2557534"/>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3083317" y="3131319"/>
            <a:ext cx="226500" cy="226499"/>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4249200" y="3374074"/>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5053665" y="3840002"/>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5025355" y="2839640"/>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2448815" y="2557527"/>
            <a:ext cx="226500" cy="2265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11" name="Shape 211"/>
          <p:cNvCxnSpPr/>
          <p:nvPr/>
        </p:nvCxnSpPr>
        <p:spPr>
          <a:xfrm rot="10800000">
            <a:off x="2873500" y="2066525"/>
            <a:ext cx="99000" cy="679500"/>
          </a:xfrm>
          <a:prstGeom prst="straightConnector1">
            <a:avLst/>
          </a:prstGeom>
          <a:noFill/>
          <a:ln cap="flat" cmpd="sng" w="19050">
            <a:solidFill>
              <a:srgbClr val="999999"/>
            </a:solidFill>
            <a:prstDash val="solid"/>
            <a:round/>
            <a:headEnd len="lg" w="lg" type="stealth"/>
            <a:tailEnd len="lg" w="lg" type="stealth"/>
          </a:ln>
        </p:spPr>
      </p:cxnSp>
      <p:cxnSp>
        <p:nvCxnSpPr>
          <p:cNvPr id="212" name="Shape 212"/>
          <p:cNvCxnSpPr/>
          <p:nvPr/>
        </p:nvCxnSpPr>
        <p:spPr>
          <a:xfrm rot="10800000">
            <a:off x="2236425" y="2109050"/>
            <a:ext cx="608700" cy="693600"/>
          </a:xfrm>
          <a:prstGeom prst="straightConnector1">
            <a:avLst/>
          </a:prstGeom>
          <a:noFill/>
          <a:ln cap="flat" cmpd="sng" w="19050">
            <a:solidFill>
              <a:srgbClr val="CCCCCC"/>
            </a:solidFill>
            <a:prstDash val="solid"/>
            <a:round/>
            <a:headEnd len="lg" w="lg" type="stealth"/>
            <a:tailEnd len="lg" w="lg" type="stealth"/>
          </a:ln>
        </p:spPr>
      </p:cxnSp>
      <p:cxnSp>
        <p:nvCxnSpPr>
          <p:cNvPr id="213" name="Shape 213"/>
          <p:cNvCxnSpPr/>
          <p:nvPr/>
        </p:nvCxnSpPr>
        <p:spPr>
          <a:xfrm flipH="1">
            <a:off x="1967550" y="2930050"/>
            <a:ext cx="863400" cy="84900"/>
          </a:xfrm>
          <a:prstGeom prst="straightConnector1">
            <a:avLst/>
          </a:prstGeom>
          <a:noFill/>
          <a:ln cap="flat" cmpd="sng" w="19050">
            <a:solidFill>
              <a:srgbClr val="D9D9D9"/>
            </a:solidFill>
            <a:prstDash val="solid"/>
            <a:round/>
            <a:headEnd len="lg" w="lg" type="stealth"/>
            <a:tailEnd len="lg" w="lg" type="stealth"/>
          </a:ln>
        </p:spPr>
      </p:cxnSp>
      <p:cxnSp>
        <p:nvCxnSpPr>
          <p:cNvPr id="214" name="Shape 214"/>
          <p:cNvCxnSpPr/>
          <p:nvPr/>
        </p:nvCxnSpPr>
        <p:spPr>
          <a:xfrm flipH="1" rot="10800000">
            <a:off x="3170675" y="2703625"/>
            <a:ext cx="325500" cy="169800"/>
          </a:xfrm>
          <a:prstGeom prst="straightConnector1">
            <a:avLst/>
          </a:prstGeom>
          <a:noFill/>
          <a:ln cap="flat" cmpd="sng" w="19050">
            <a:solidFill>
              <a:srgbClr val="666666"/>
            </a:solidFill>
            <a:prstDash val="solid"/>
            <a:round/>
            <a:headEnd len="lg" w="lg" type="stealth"/>
            <a:tailEnd len="lg" w="lg" type="stealth"/>
          </a:ln>
        </p:spPr>
      </p:cxnSp>
      <p:cxnSp>
        <p:nvCxnSpPr>
          <p:cNvPr id="215" name="Shape 215"/>
          <p:cNvCxnSpPr/>
          <p:nvPr/>
        </p:nvCxnSpPr>
        <p:spPr>
          <a:xfrm>
            <a:off x="3000810" y="3029134"/>
            <a:ext cx="141600" cy="226500"/>
          </a:xfrm>
          <a:prstGeom prst="straightConnector1">
            <a:avLst/>
          </a:prstGeom>
          <a:noFill/>
          <a:ln cap="flat" cmpd="sng" w="19050">
            <a:solidFill>
              <a:schemeClr val="dk2"/>
            </a:solidFill>
            <a:prstDash val="solid"/>
            <a:round/>
            <a:headEnd len="lg" w="lg" type="stealth"/>
            <a:tailEnd len="lg" w="lg" type="stealth"/>
          </a:ln>
        </p:spPr>
      </p:cxnSp>
      <p:sp>
        <p:nvSpPr>
          <p:cNvPr id="216" name="Shape 216"/>
          <p:cNvSpPr txBox="1"/>
          <p:nvPr/>
        </p:nvSpPr>
        <p:spPr>
          <a:xfrm>
            <a:off x="6341350" y="2321412"/>
            <a:ext cx="2463000" cy="834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Let the </a:t>
            </a:r>
            <a:r>
              <a:rPr i="1" lang="en" sz="1800">
                <a:solidFill>
                  <a:srgbClr val="666666"/>
                </a:solidFill>
              </a:rPr>
              <a:t>k</a:t>
            </a:r>
            <a:r>
              <a:rPr lang="en" sz="1800">
                <a:solidFill>
                  <a:srgbClr val="666666"/>
                </a:solidFill>
              </a:rPr>
              <a:t> nearest points have targets:</a:t>
            </a:r>
          </a:p>
        </p:txBody>
      </p:sp>
      <p:pic>
        <p:nvPicPr>
          <p:cNvPr id="217" name="Shape 217"/>
          <p:cNvPicPr preferRelativeResize="0"/>
          <p:nvPr/>
        </p:nvPicPr>
        <p:blipFill>
          <a:blip r:embed="rId5">
            <a:alphaModFix/>
          </a:blip>
          <a:stretch>
            <a:fillRect/>
          </a:stretch>
        </p:blipFill>
        <p:spPr>
          <a:xfrm>
            <a:off x="6736841" y="3038789"/>
            <a:ext cx="1870109" cy="344100"/>
          </a:xfrm>
          <a:prstGeom prst="rect">
            <a:avLst/>
          </a:prstGeom>
          <a:noFill/>
          <a:ln>
            <a:noFill/>
          </a:ln>
        </p:spPr>
      </p:pic>
      <p:sp>
        <p:nvSpPr>
          <p:cNvPr id="218" name="Shape 218"/>
          <p:cNvSpPr txBox="1"/>
          <p:nvPr/>
        </p:nvSpPr>
        <p:spPr>
          <a:xfrm>
            <a:off x="3414908" y="2458429"/>
            <a:ext cx="413400" cy="453000"/>
          </a:xfrm>
          <a:prstGeom prst="rect">
            <a:avLst/>
          </a:prstGeom>
          <a:noFill/>
          <a:ln>
            <a:noFill/>
          </a:ln>
        </p:spPr>
        <p:txBody>
          <a:bodyPr anchorCtr="0" anchor="t" bIns="91425" lIns="91425" rIns="91425" tIns="91425">
            <a:noAutofit/>
          </a:bodyPr>
          <a:lstStyle/>
          <a:p>
            <a:pPr lvl="0">
              <a:spcBef>
                <a:spcPts val="0"/>
              </a:spcBef>
              <a:buNone/>
            </a:pPr>
            <a:r>
              <a:rPr lang="en"/>
              <a:t>t</a:t>
            </a:r>
            <a:r>
              <a:rPr baseline="-25000" lang="en"/>
              <a:t>1</a:t>
            </a:r>
          </a:p>
        </p:txBody>
      </p:sp>
      <p:sp>
        <p:nvSpPr>
          <p:cNvPr id="219" name="Shape 219"/>
          <p:cNvSpPr txBox="1"/>
          <p:nvPr/>
        </p:nvSpPr>
        <p:spPr>
          <a:xfrm>
            <a:off x="3055612" y="2991829"/>
            <a:ext cx="413400" cy="452999"/>
          </a:xfrm>
          <a:prstGeom prst="rect">
            <a:avLst/>
          </a:prstGeom>
          <a:noFill/>
          <a:ln>
            <a:noFill/>
          </a:ln>
        </p:spPr>
        <p:txBody>
          <a:bodyPr anchorCtr="0" anchor="t" bIns="91425" lIns="91425" rIns="91425" tIns="91425">
            <a:noAutofit/>
          </a:bodyPr>
          <a:lstStyle/>
          <a:p>
            <a:pPr lvl="0" rtl="0">
              <a:spcBef>
                <a:spcPts val="0"/>
              </a:spcBef>
              <a:buNone/>
            </a:pPr>
            <a:r>
              <a:rPr lang="en"/>
              <a:t>t</a:t>
            </a:r>
            <a:r>
              <a:rPr baseline="-25000" lang="en"/>
              <a:t>5</a:t>
            </a:r>
          </a:p>
        </p:txBody>
      </p:sp>
      <p:sp>
        <p:nvSpPr>
          <p:cNvPr id="220" name="Shape 220"/>
          <p:cNvSpPr txBox="1"/>
          <p:nvPr/>
        </p:nvSpPr>
        <p:spPr>
          <a:xfrm>
            <a:off x="2403548" y="2435546"/>
            <a:ext cx="413400" cy="453000"/>
          </a:xfrm>
          <a:prstGeom prst="rect">
            <a:avLst/>
          </a:prstGeom>
          <a:noFill/>
          <a:ln>
            <a:noFill/>
          </a:ln>
        </p:spPr>
        <p:txBody>
          <a:bodyPr anchorCtr="0" anchor="t" bIns="91425" lIns="91425" rIns="91425" tIns="91425">
            <a:noAutofit/>
          </a:bodyPr>
          <a:lstStyle/>
          <a:p>
            <a:pPr lvl="0" rtl="0">
              <a:spcBef>
                <a:spcPts val="0"/>
              </a:spcBef>
              <a:buNone/>
            </a:pPr>
            <a:r>
              <a:rPr lang="en"/>
              <a:t>t</a:t>
            </a:r>
            <a:r>
              <a:rPr baseline="-25000" lang="en"/>
              <a:t>3</a:t>
            </a:r>
          </a:p>
        </p:txBody>
      </p:sp>
      <p:sp>
        <p:nvSpPr>
          <p:cNvPr id="221" name="Shape 221"/>
          <p:cNvSpPr txBox="1"/>
          <p:nvPr/>
        </p:nvSpPr>
        <p:spPr>
          <a:xfrm>
            <a:off x="2702922" y="1730165"/>
            <a:ext cx="413400" cy="453000"/>
          </a:xfrm>
          <a:prstGeom prst="rect">
            <a:avLst/>
          </a:prstGeom>
          <a:noFill/>
          <a:ln>
            <a:noFill/>
          </a:ln>
        </p:spPr>
        <p:txBody>
          <a:bodyPr anchorCtr="0" anchor="t" bIns="91425" lIns="91425" rIns="91425" tIns="91425">
            <a:noAutofit/>
          </a:bodyPr>
          <a:lstStyle/>
          <a:p>
            <a:pPr lvl="0" rtl="0">
              <a:spcBef>
                <a:spcPts val="0"/>
              </a:spcBef>
              <a:buNone/>
            </a:pPr>
            <a:r>
              <a:rPr lang="en"/>
              <a:t>t</a:t>
            </a:r>
            <a:r>
              <a:rPr baseline="-25000" lang="en"/>
              <a:t>6</a:t>
            </a:r>
          </a:p>
        </p:txBody>
      </p:sp>
      <p:sp>
        <p:nvSpPr>
          <p:cNvPr id="222" name="Shape 222"/>
          <p:cNvSpPr txBox="1"/>
          <p:nvPr/>
        </p:nvSpPr>
        <p:spPr>
          <a:xfrm>
            <a:off x="1760212" y="2749075"/>
            <a:ext cx="413400" cy="453000"/>
          </a:xfrm>
          <a:prstGeom prst="rect">
            <a:avLst/>
          </a:prstGeom>
          <a:noFill/>
          <a:ln>
            <a:noFill/>
          </a:ln>
        </p:spPr>
        <p:txBody>
          <a:bodyPr anchorCtr="0" anchor="t" bIns="91425" lIns="91425" rIns="91425" tIns="91425">
            <a:noAutofit/>
          </a:bodyPr>
          <a:lstStyle/>
          <a:p>
            <a:pPr lvl="0" rtl="0">
              <a:spcBef>
                <a:spcPts val="0"/>
              </a:spcBef>
              <a:buNone/>
            </a:pPr>
            <a:r>
              <a:rPr lang="en"/>
              <a:t>t</a:t>
            </a:r>
            <a:r>
              <a:rPr baseline="-25000" lang="en"/>
              <a:t>4</a:t>
            </a:r>
          </a:p>
        </p:txBody>
      </p:sp>
      <p:sp>
        <p:nvSpPr>
          <p:cNvPr id="223" name="Shape 223"/>
          <p:cNvSpPr txBox="1"/>
          <p:nvPr/>
        </p:nvSpPr>
        <p:spPr>
          <a:xfrm>
            <a:off x="2050857" y="1792210"/>
            <a:ext cx="413400" cy="453000"/>
          </a:xfrm>
          <a:prstGeom prst="rect">
            <a:avLst/>
          </a:prstGeom>
          <a:noFill/>
          <a:ln>
            <a:noFill/>
          </a:ln>
        </p:spPr>
        <p:txBody>
          <a:bodyPr anchorCtr="0" anchor="t" bIns="91425" lIns="91425" rIns="91425" tIns="91425">
            <a:noAutofit/>
          </a:bodyPr>
          <a:lstStyle/>
          <a:p>
            <a:pPr lvl="0" rtl="0">
              <a:spcBef>
                <a:spcPts val="0"/>
              </a:spcBef>
              <a:buNone/>
            </a:pPr>
            <a:r>
              <a:rPr lang="en"/>
              <a:t>t</a:t>
            </a:r>
            <a:r>
              <a:rPr baseline="-25000" lang="en"/>
              <a:t>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kNN in high dimensions...</a:t>
            </a:r>
          </a:p>
        </p:txBody>
      </p:sp>
      <p:sp>
        <p:nvSpPr>
          <p:cNvPr id="229" name="Shape 22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kNN is problematic when used with high dimensional (d) spaces…</a:t>
            </a:r>
            <a:br>
              <a:rPr lang="en"/>
            </a:br>
            <a:r>
              <a:rPr lang="en"/>
              <a:t>... but it works pretty well (in </a:t>
            </a:r>
            <a:r>
              <a:rPr i="1" lang="en"/>
              <a:t>general</a:t>
            </a:r>
            <a:r>
              <a:rPr lang="en"/>
              <a:t>) for d&lt;5</a:t>
            </a:r>
          </a:p>
          <a:p>
            <a:pPr lvl="0" rtl="0">
              <a:spcBef>
                <a:spcPts val="0"/>
              </a:spcBef>
              <a:buNone/>
            </a:pPr>
            <a:r>
              <a:rPr lang="en"/>
              <a:t>The nearest neighbors can be very </a:t>
            </a:r>
            <a:r>
              <a:rPr b="1" lang="en"/>
              <a:t>“far” away in high dimensions</a:t>
            </a:r>
            <a:r>
              <a:rPr lang="en"/>
              <a:t>…</a:t>
            </a:r>
          </a:p>
          <a:p>
            <a:pPr lvl="0" rtl="0">
              <a:spcBef>
                <a:spcPts val="0"/>
              </a:spcBef>
              <a:buNone/>
            </a:pPr>
            <a:r>
              <a:rPr lang="en"/>
              <a:t>Say you want to use a neighborhood of 10% (i.e. k = 0.1*n)</a:t>
            </a:r>
          </a:p>
          <a:p>
            <a:pPr lvl="0">
              <a:spcBef>
                <a:spcPts val="0"/>
              </a:spcBef>
              <a:buNone/>
            </a:pPr>
            <a:r>
              <a:rPr lang="en">
                <a:solidFill>
                  <a:srgbClr val="CC4125"/>
                </a:solidFill>
              </a:rPr>
              <a:t>Let’s see how this looks as we increase the dimensionality… </a:t>
            </a:r>
            <a:r>
              <a:rPr lang="en" sz="1400">
                <a:solidFill>
                  <a:srgbClr val="CC4125"/>
                </a:solidFill>
              </a:rPr>
              <a:t>(next slide)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Curse of Dimensionality</a:t>
            </a:r>
          </a:p>
        </p:txBody>
      </p:sp>
      <p:sp>
        <p:nvSpPr>
          <p:cNvPr id="235" name="Shape 235"/>
          <p:cNvSpPr txBox="1"/>
          <p:nvPr/>
        </p:nvSpPr>
        <p:spPr>
          <a:xfrm>
            <a:off x="502350" y="3689825"/>
            <a:ext cx="8139300" cy="14538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666666"/>
                </a:solidFill>
              </a:rPr>
              <a:t>When p=1, we are only considering x1. When p=2, we are considering x1 and x2.</a:t>
            </a:r>
          </a:p>
          <a:p>
            <a:pPr lvl="0" rtl="0">
              <a:spcBef>
                <a:spcPts val="0"/>
              </a:spcBef>
              <a:buNone/>
            </a:pPr>
            <a:r>
              <a:t/>
            </a:r>
            <a:endParaRPr sz="1600">
              <a:solidFill>
                <a:srgbClr val="666666"/>
              </a:solidFill>
            </a:endParaRPr>
          </a:p>
          <a:p>
            <a:pPr lvl="0" rtl="0">
              <a:spcBef>
                <a:spcPts val="0"/>
              </a:spcBef>
              <a:buNone/>
            </a:pPr>
            <a:r>
              <a:rPr lang="en" sz="1600">
                <a:solidFill>
                  <a:srgbClr val="666666"/>
                </a:solidFill>
              </a:rPr>
              <a:t>Notice the required radius in 2D is much larger than the required radius in 1D.</a:t>
            </a:r>
          </a:p>
          <a:p>
            <a:pPr lvl="0" rtl="0">
              <a:spcBef>
                <a:spcPts val="0"/>
              </a:spcBef>
              <a:buNone/>
            </a:pPr>
            <a:r>
              <a:t/>
            </a:r>
            <a:endParaRPr sz="1600">
              <a:solidFill>
                <a:srgbClr val="666666"/>
              </a:solidFill>
            </a:endParaRPr>
          </a:p>
          <a:p>
            <a:pPr lvl="0">
              <a:spcBef>
                <a:spcPts val="0"/>
              </a:spcBef>
              <a:buNone/>
            </a:pPr>
            <a:r>
              <a:rPr lang="en" sz="1600">
                <a:solidFill>
                  <a:srgbClr val="CC4125"/>
                </a:solidFill>
              </a:rPr>
              <a:t>As we increase the dimensionality, we lose the concept of locality.</a:t>
            </a:r>
          </a:p>
        </p:txBody>
      </p:sp>
      <p:pic>
        <p:nvPicPr>
          <p:cNvPr id="236" name="Shape 236"/>
          <p:cNvPicPr preferRelativeResize="0"/>
          <p:nvPr/>
        </p:nvPicPr>
        <p:blipFill>
          <a:blip r:embed="rId3">
            <a:alphaModFix/>
          </a:blip>
          <a:stretch>
            <a:fillRect/>
          </a:stretch>
        </p:blipFill>
        <p:spPr>
          <a:xfrm>
            <a:off x="1467274" y="690815"/>
            <a:ext cx="6088548" cy="3023025"/>
          </a:xfrm>
          <a:prstGeom prst="rect">
            <a:avLst/>
          </a:prstGeom>
          <a:noFill/>
          <a:ln>
            <a:noFill/>
          </a:ln>
        </p:spPr>
      </p:pic>
      <p:sp>
        <p:nvSpPr>
          <p:cNvPr id="237" name="Shape 237"/>
          <p:cNvSpPr txBox="1"/>
          <p:nvPr/>
        </p:nvSpPr>
        <p:spPr>
          <a:xfrm>
            <a:off x="7332175" y="167025"/>
            <a:ext cx="1663200" cy="523800"/>
          </a:xfrm>
          <a:prstGeom prst="rect">
            <a:avLst/>
          </a:prstGeom>
          <a:noFill/>
          <a:ln>
            <a:noFill/>
          </a:ln>
        </p:spPr>
        <p:txBody>
          <a:bodyPr anchorCtr="0" anchor="t" bIns="91425" lIns="91425" rIns="91425" tIns="91425">
            <a:noAutofit/>
          </a:bodyPr>
          <a:lstStyle/>
          <a:p>
            <a:pPr lvl="0">
              <a:spcBef>
                <a:spcPts val="0"/>
              </a:spcBef>
              <a:buNone/>
            </a:pPr>
            <a:r>
              <a:rPr i="1" lang="en">
                <a:solidFill>
                  <a:srgbClr val="FFFFFF"/>
                </a:solidFill>
              </a:rPr>
              <a:t>p</a:t>
            </a:r>
            <a:r>
              <a:rPr lang="en">
                <a:solidFill>
                  <a:srgbClr val="FFFFFF"/>
                </a:solidFill>
              </a:rPr>
              <a:t> = dimensionality</a:t>
            </a:r>
          </a:p>
        </p:txBody>
      </p:sp>
      <p:cxnSp>
        <p:nvCxnSpPr>
          <p:cNvPr id="238" name="Shape 238"/>
          <p:cNvCxnSpPr>
            <a:stCxn id="237" idx="1"/>
          </p:cNvCxnSpPr>
          <p:nvPr/>
        </p:nvCxnSpPr>
        <p:spPr>
          <a:xfrm flipH="1">
            <a:off x="7048975" y="428925"/>
            <a:ext cx="283200" cy="646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0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1000"/>
                                        <p:tgtEl>
                                          <p:spTgt spid="2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Effect filter="fade" transition="in">
                                      <p:cBhvr>
                                        <p:cTn dur="1000"/>
                                        <p:tgtEl>
                                          <p:spTgt spid="23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Curse of Dimensionality </a:t>
            </a:r>
            <a:r>
              <a:rPr b="1" lang="en" u="sng"/>
              <a:t>(another perspective)</a:t>
            </a:r>
          </a:p>
        </p:txBody>
      </p:sp>
      <p:pic>
        <p:nvPicPr>
          <p:cNvPr id="244" name="Shape 244"/>
          <p:cNvPicPr preferRelativeResize="0"/>
          <p:nvPr/>
        </p:nvPicPr>
        <p:blipFill>
          <a:blip r:embed="rId3">
            <a:alphaModFix/>
          </a:blip>
          <a:stretch>
            <a:fillRect/>
          </a:stretch>
        </p:blipFill>
        <p:spPr>
          <a:xfrm>
            <a:off x="2278100" y="1000225"/>
            <a:ext cx="6738650" cy="3897324"/>
          </a:xfrm>
          <a:prstGeom prst="rect">
            <a:avLst/>
          </a:prstGeom>
          <a:noFill/>
          <a:ln>
            <a:noFill/>
          </a:ln>
        </p:spPr>
      </p:pic>
      <p:sp>
        <p:nvSpPr>
          <p:cNvPr id="245" name="Shape 245"/>
          <p:cNvSpPr txBox="1"/>
          <p:nvPr/>
        </p:nvSpPr>
        <p:spPr>
          <a:xfrm>
            <a:off x="56625" y="934225"/>
            <a:ext cx="2080800" cy="920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Say we have a unit (hyper)cube.</a:t>
            </a:r>
          </a:p>
          <a:p>
            <a:pPr lvl="0">
              <a:spcBef>
                <a:spcPts val="0"/>
              </a:spcBef>
              <a:buNone/>
            </a:pPr>
            <a:r>
              <a:t/>
            </a:r>
            <a:endParaRPr sz="1800">
              <a:solidFill>
                <a:srgbClr val="666666"/>
              </a:solidFill>
            </a:endParaRPr>
          </a:p>
        </p:txBody>
      </p:sp>
      <p:cxnSp>
        <p:nvCxnSpPr>
          <p:cNvPr id="246" name="Shape 246"/>
          <p:cNvCxnSpPr/>
          <p:nvPr/>
        </p:nvCxnSpPr>
        <p:spPr>
          <a:xfrm>
            <a:off x="1882600" y="1288075"/>
            <a:ext cx="1302300" cy="1019100"/>
          </a:xfrm>
          <a:prstGeom prst="straightConnector1">
            <a:avLst/>
          </a:prstGeom>
          <a:noFill/>
          <a:ln cap="flat" cmpd="sng" w="19050">
            <a:solidFill>
              <a:srgbClr val="999999"/>
            </a:solidFill>
            <a:prstDash val="solid"/>
            <a:round/>
            <a:headEnd len="lg" w="lg" type="none"/>
            <a:tailEnd len="lg" w="lg" type="triangle"/>
          </a:ln>
        </p:spPr>
      </p:cxnSp>
      <p:cxnSp>
        <p:nvCxnSpPr>
          <p:cNvPr id="247" name="Shape 247"/>
          <p:cNvCxnSpPr/>
          <p:nvPr/>
        </p:nvCxnSpPr>
        <p:spPr>
          <a:xfrm>
            <a:off x="2094900" y="2576175"/>
            <a:ext cx="821100" cy="806700"/>
          </a:xfrm>
          <a:prstGeom prst="straightConnector1">
            <a:avLst/>
          </a:prstGeom>
          <a:noFill/>
          <a:ln cap="flat" cmpd="sng" w="19050">
            <a:solidFill>
              <a:srgbClr val="E69138"/>
            </a:solidFill>
            <a:prstDash val="solid"/>
            <a:round/>
            <a:headEnd len="lg" w="lg" type="none"/>
            <a:tailEnd len="lg" w="lg" type="triangle"/>
          </a:ln>
        </p:spPr>
      </p:cxnSp>
      <p:cxnSp>
        <p:nvCxnSpPr>
          <p:cNvPr id="248" name="Shape 248"/>
          <p:cNvCxnSpPr/>
          <p:nvPr/>
        </p:nvCxnSpPr>
        <p:spPr>
          <a:xfrm>
            <a:off x="1231475" y="4529525"/>
            <a:ext cx="5463900" cy="42600"/>
          </a:xfrm>
          <a:prstGeom prst="straightConnector1">
            <a:avLst/>
          </a:prstGeom>
          <a:noFill/>
          <a:ln cap="flat" cmpd="sng" w="19050">
            <a:solidFill>
              <a:srgbClr val="6AA84F"/>
            </a:solidFill>
            <a:prstDash val="solid"/>
            <a:round/>
            <a:headEnd len="lg" w="lg" type="none"/>
            <a:tailEnd len="lg" w="lg" type="triangle"/>
          </a:ln>
        </p:spPr>
      </p:cxnSp>
      <p:cxnSp>
        <p:nvCxnSpPr>
          <p:cNvPr id="249" name="Shape 249"/>
          <p:cNvCxnSpPr/>
          <p:nvPr/>
        </p:nvCxnSpPr>
        <p:spPr>
          <a:xfrm flipH="1" rot="10800000">
            <a:off x="5124025" y="3029050"/>
            <a:ext cx="354000" cy="1528800"/>
          </a:xfrm>
          <a:prstGeom prst="straightConnector1">
            <a:avLst/>
          </a:prstGeom>
          <a:noFill/>
          <a:ln cap="flat" cmpd="sng" w="19050">
            <a:solidFill>
              <a:srgbClr val="6AA84F"/>
            </a:solidFill>
            <a:prstDash val="solid"/>
            <a:round/>
            <a:headEnd len="lg" w="lg" type="none"/>
            <a:tailEnd len="lg" w="lg" type="triangle"/>
          </a:ln>
        </p:spPr>
      </p:cxnSp>
      <p:sp>
        <p:nvSpPr>
          <p:cNvPr id="250" name="Shape 250"/>
          <p:cNvSpPr txBox="1"/>
          <p:nvPr/>
        </p:nvSpPr>
        <p:spPr>
          <a:xfrm>
            <a:off x="7332175" y="167025"/>
            <a:ext cx="1663200" cy="523800"/>
          </a:xfrm>
          <a:prstGeom prst="rect">
            <a:avLst/>
          </a:prstGeom>
          <a:noFill/>
          <a:ln>
            <a:noFill/>
          </a:ln>
        </p:spPr>
        <p:txBody>
          <a:bodyPr anchorCtr="0" anchor="t" bIns="91425" lIns="91425" rIns="91425" tIns="91425">
            <a:noAutofit/>
          </a:bodyPr>
          <a:lstStyle/>
          <a:p>
            <a:pPr lvl="0" rtl="0">
              <a:spcBef>
                <a:spcPts val="0"/>
              </a:spcBef>
              <a:buNone/>
            </a:pPr>
            <a:r>
              <a:rPr i="1" lang="en">
                <a:solidFill>
                  <a:srgbClr val="FFFFFF"/>
                </a:solidFill>
              </a:rPr>
              <a:t>p</a:t>
            </a:r>
            <a:r>
              <a:rPr lang="en">
                <a:solidFill>
                  <a:srgbClr val="FFFFFF"/>
                </a:solidFill>
              </a:rPr>
              <a:t> = dimensionality</a:t>
            </a:r>
          </a:p>
        </p:txBody>
      </p:sp>
      <p:cxnSp>
        <p:nvCxnSpPr>
          <p:cNvPr id="251" name="Shape 251"/>
          <p:cNvCxnSpPr/>
          <p:nvPr/>
        </p:nvCxnSpPr>
        <p:spPr>
          <a:xfrm>
            <a:off x="7629425" y="509575"/>
            <a:ext cx="750300" cy="920100"/>
          </a:xfrm>
          <a:prstGeom prst="straightConnector1">
            <a:avLst/>
          </a:prstGeom>
          <a:noFill/>
          <a:ln cap="flat" cmpd="sng" w="9525">
            <a:solidFill>
              <a:schemeClr val="dk2"/>
            </a:solidFill>
            <a:prstDash val="solid"/>
            <a:round/>
            <a:headEnd len="lg" w="lg" type="none"/>
            <a:tailEnd len="lg" w="lg" type="triangle"/>
          </a:ln>
        </p:spPr>
      </p:cxnSp>
      <p:sp>
        <p:nvSpPr>
          <p:cNvPr id="252" name="Shape 252"/>
          <p:cNvSpPr txBox="1"/>
          <p:nvPr/>
        </p:nvSpPr>
        <p:spPr>
          <a:xfrm>
            <a:off x="8011606" y="4373721"/>
            <a:ext cx="481200" cy="438900"/>
          </a:xfrm>
          <a:prstGeom prst="rect">
            <a:avLst/>
          </a:prstGeom>
          <a:noFill/>
          <a:ln>
            <a:noFill/>
          </a:ln>
        </p:spPr>
        <p:txBody>
          <a:bodyPr anchorCtr="0" anchor="t" bIns="91425" lIns="91425" rIns="91425" tIns="91425">
            <a:noAutofit/>
          </a:bodyPr>
          <a:lstStyle/>
          <a:p>
            <a:pPr lvl="0">
              <a:spcBef>
                <a:spcPts val="0"/>
              </a:spcBef>
              <a:buNone/>
            </a:pPr>
            <a:r>
              <a:rPr lang="en"/>
              <a:t>(f)</a:t>
            </a:r>
          </a:p>
        </p:txBody>
      </p:sp>
      <p:sp>
        <p:nvSpPr>
          <p:cNvPr id="253" name="Shape 253"/>
          <p:cNvSpPr txBox="1"/>
          <p:nvPr/>
        </p:nvSpPr>
        <p:spPr>
          <a:xfrm rot="-5400000">
            <a:off x="5254431" y="1953200"/>
            <a:ext cx="481200" cy="438900"/>
          </a:xfrm>
          <a:prstGeom prst="rect">
            <a:avLst/>
          </a:prstGeom>
          <a:noFill/>
          <a:ln>
            <a:noFill/>
          </a:ln>
        </p:spPr>
        <p:txBody>
          <a:bodyPr anchorCtr="0" anchor="t" bIns="91425" lIns="91425" rIns="91425" tIns="91425">
            <a:noAutofit/>
          </a:bodyPr>
          <a:lstStyle/>
          <a:p>
            <a:pPr lvl="0" rtl="0">
              <a:spcBef>
                <a:spcPts val="0"/>
              </a:spcBef>
              <a:buNone/>
            </a:pPr>
            <a:r>
              <a:rPr lang="en"/>
              <a:t>(e)</a:t>
            </a:r>
          </a:p>
        </p:txBody>
      </p:sp>
      <p:pic>
        <p:nvPicPr>
          <p:cNvPr id="254" name="Shape 254"/>
          <p:cNvPicPr preferRelativeResize="0"/>
          <p:nvPr/>
        </p:nvPicPr>
        <p:blipFill>
          <a:blip r:embed="rId4">
            <a:alphaModFix/>
          </a:blip>
          <a:stretch>
            <a:fillRect/>
          </a:stretch>
        </p:blipFill>
        <p:spPr>
          <a:xfrm>
            <a:off x="5916850" y="810229"/>
            <a:ext cx="993299" cy="318795"/>
          </a:xfrm>
          <a:prstGeom prst="rect">
            <a:avLst/>
          </a:prstGeom>
          <a:noFill/>
          <a:ln>
            <a:noFill/>
          </a:ln>
        </p:spPr>
      </p:pic>
      <p:cxnSp>
        <p:nvCxnSpPr>
          <p:cNvPr id="255" name="Shape 255"/>
          <p:cNvCxnSpPr/>
          <p:nvPr/>
        </p:nvCxnSpPr>
        <p:spPr>
          <a:xfrm>
            <a:off x="6100725" y="1141125"/>
            <a:ext cx="721800" cy="1222800"/>
          </a:xfrm>
          <a:prstGeom prst="straightConnector1">
            <a:avLst/>
          </a:prstGeom>
          <a:noFill/>
          <a:ln cap="flat" cmpd="sng" w="9525">
            <a:solidFill>
              <a:schemeClr val="dk2"/>
            </a:solidFill>
            <a:prstDash val="solid"/>
            <a:round/>
            <a:headEnd len="lg" w="lg" type="none"/>
            <a:tailEnd len="lg" w="lg" type="triangle"/>
          </a:ln>
        </p:spPr>
      </p:cxnSp>
      <p:sp>
        <p:nvSpPr>
          <p:cNvPr id="256" name="Shape 256"/>
          <p:cNvSpPr txBox="1"/>
          <p:nvPr/>
        </p:nvSpPr>
        <p:spPr>
          <a:xfrm>
            <a:off x="56625" y="1783550"/>
            <a:ext cx="2080800" cy="19425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We want to create another </a:t>
            </a:r>
          </a:p>
          <a:p>
            <a:pPr lvl="0" rtl="0">
              <a:spcBef>
                <a:spcPts val="0"/>
              </a:spcBef>
              <a:buNone/>
            </a:pPr>
            <a:r>
              <a:rPr lang="en" sz="1800">
                <a:solidFill>
                  <a:srgbClr val="666666"/>
                </a:solidFill>
              </a:rPr>
              <a:t>(hyper)cube inside the outer cube so that we fill X% of the outer cube.</a:t>
            </a:r>
          </a:p>
        </p:txBody>
      </p:sp>
      <p:sp>
        <p:nvSpPr>
          <p:cNvPr id="257" name="Shape 257"/>
          <p:cNvSpPr txBox="1"/>
          <p:nvPr/>
        </p:nvSpPr>
        <p:spPr>
          <a:xfrm>
            <a:off x="56625" y="3726050"/>
            <a:ext cx="2080800" cy="1019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How long must the edges of the inner cube be?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Curse of Dimensionality </a:t>
            </a:r>
            <a:r>
              <a:rPr b="1" lang="en" u="sng"/>
              <a:t>(another perspective)</a:t>
            </a:r>
          </a:p>
        </p:txBody>
      </p:sp>
      <p:sp>
        <p:nvSpPr>
          <p:cNvPr id="263" name="Shape 263"/>
          <p:cNvSpPr txBox="1"/>
          <p:nvPr/>
        </p:nvSpPr>
        <p:spPr>
          <a:xfrm>
            <a:off x="523725" y="1089925"/>
            <a:ext cx="6978300" cy="27885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Say you have a dataset with 100 samples, each with only one predictor.</a:t>
            </a:r>
          </a:p>
          <a:p>
            <a:pPr lvl="0" rtl="0">
              <a:spcBef>
                <a:spcPts val="0"/>
              </a:spcBef>
              <a:buNone/>
            </a:pPr>
            <a:r>
              <a:t/>
            </a:r>
            <a:endParaRPr sz="1800">
              <a:solidFill>
                <a:srgbClr val="666666"/>
              </a:solidFill>
            </a:endParaRPr>
          </a:p>
          <a:p>
            <a:pPr lvl="0" rtl="0">
              <a:spcBef>
                <a:spcPts val="0"/>
              </a:spcBef>
              <a:buNone/>
            </a:pPr>
            <a:r>
              <a:rPr lang="en" sz="1800">
                <a:solidFill>
                  <a:srgbClr val="666666"/>
                </a:solidFill>
              </a:rPr>
              <a:t>But, one predictor doesn’t tell you enough, so you collect a new dataset, and this time you measure 10 predictors for each sample.</a:t>
            </a:r>
          </a:p>
          <a:p>
            <a:pPr lvl="0" rtl="0">
              <a:spcBef>
                <a:spcPts val="0"/>
              </a:spcBef>
              <a:buNone/>
            </a:pPr>
            <a:r>
              <a:t/>
            </a:r>
            <a:endParaRPr sz="1800">
              <a:solidFill>
                <a:srgbClr val="666666"/>
              </a:solidFill>
            </a:endParaRPr>
          </a:p>
          <a:p>
            <a:pPr lvl="0">
              <a:spcBef>
                <a:spcPts val="0"/>
              </a:spcBef>
              <a:buNone/>
            </a:pPr>
            <a:r>
              <a:rPr lang="en" sz="1800">
                <a:solidFill>
                  <a:srgbClr val="666666"/>
                </a:solidFill>
              </a:rPr>
              <a:t>How many samples do you need in your new (10 predictor) dataset to achieve the same “sample density” as you originally had (in the one-predictor dataset)?</a:t>
            </a:r>
          </a:p>
        </p:txBody>
      </p:sp>
      <p:sp>
        <p:nvSpPr>
          <p:cNvPr id="264" name="Shape 264"/>
          <p:cNvSpPr txBox="1"/>
          <p:nvPr/>
        </p:nvSpPr>
        <p:spPr>
          <a:xfrm>
            <a:off x="636975" y="3878425"/>
            <a:ext cx="8025900" cy="1047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Just 100^10, that not that many… </a:t>
            </a:r>
            <a:r>
              <a:rPr lang="en" sz="2400">
                <a:solidFill>
                  <a:srgbClr val="CC4125"/>
                </a:solidFill>
              </a:rPr>
              <a:t>just</a:t>
            </a:r>
            <a:r>
              <a:rPr lang="en">
                <a:solidFill>
                  <a:srgbClr val="666666"/>
                </a:solidFill>
              </a:rPr>
              <a:t> </a:t>
            </a:r>
          </a:p>
          <a:p>
            <a:pPr lvl="0" algn="ctr">
              <a:spcBef>
                <a:spcPts val="0"/>
              </a:spcBef>
              <a:buNone/>
            </a:pPr>
            <a:r>
              <a:rPr lang="en" sz="3600">
                <a:solidFill>
                  <a:srgbClr val="CC4125"/>
                </a:solidFill>
              </a:rPr>
              <a:t>100,000,000,000,000,000,000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0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0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0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000"/>
                                        <p:tgtEl>
                                          <p:spTgt spid="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1000"/>
                                        <p:tgtEl>
                                          <p:spTgt spid="2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Curse of Dimensionality </a:t>
            </a:r>
            <a:r>
              <a:rPr b="1" lang="en" u="sng"/>
              <a:t>(another perspective)</a:t>
            </a:r>
          </a:p>
        </p:txBody>
      </p:sp>
      <p:pic>
        <p:nvPicPr>
          <p:cNvPr id="270" name="Shape 270"/>
          <p:cNvPicPr preferRelativeResize="0"/>
          <p:nvPr/>
        </p:nvPicPr>
        <p:blipFill>
          <a:blip r:embed="rId3">
            <a:alphaModFix/>
          </a:blip>
          <a:stretch>
            <a:fillRect/>
          </a:stretch>
        </p:blipFill>
        <p:spPr>
          <a:xfrm>
            <a:off x="5889099" y="4269450"/>
            <a:ext cx="1818875" cy="719100"/>
          </a:xfrm>
          <a:prstGeom prst="rect">
            <a:avLst/>
          </a:prstGeom>
          <a:noFill/>
          <a:ln>
            <a:noFill/>
          </a:ln>
        </p:spPr>
      </p:pic>
      <p:pic>
        <p:nvPicPr>
          <p:cNvPr id="271" name="Shape 271"/>
          <p:cNvPicPr preferRelativeResize="0"/>
          <p:nvPr/>
        </p:nvPicPr>
        <p:blipFill>
          <a:blip r:embed="rId4">
            <a:alphaModFix/>
          </a:blip>
          <a:stretch>
            <a:fillRect/>
          </a:stretch>
        </p:blipFill>
        <p:spPr>
          <a:xfrm>
            <a:off x="304325" y="1519000"/>
            <a:ext cx="8535350" cy="951324"/>
          </a:xfrm>
          <a:prstGeom prst="rect">
            <a:avLst/>
          </a:prstGeom>
          <a:noFill/>
          <a:ln>
            <a:noFill/>
          </a:ln>
        </p:spPr>
      </p:pic>
      <p:sp>
        <p:nvSpPr>
          <p:cNvPr id="272" name="Shape 272"/>
          <p:cNvSpPr txBox="1"/>
          <p:nvPr/>
        </p:nvSpPr>
        <p:spPr>
          <a:xfrm>
            <a:off x="353875" y="868875"/>
            <a:ext cx="2349600" cy="602700"/>
          </a:xfrm>
          <a:prstGeom prst="rect">
            <a:avLst/>
          </a:prstGeom>
          <a:noFill/>
          <a:ln>
            <a:noFill/>
          </a:ln>
        </p:spPr>
        <p:txBody>
          <a:bodyPr anchorCtr="0" anchor="t" bIns="91425" lIns="91425" rIns="91425" tIns="91425">
            <a:noAutofit/>
          </a:bodyPr>
          <a:lstStyle/>
          <a:p>
            <a:pPr lvl="0">
              <a:spcBef>
                <a:spcPts val="0"/>
              </a:spcBef>
              <a:buNone/>
            </a:pPr>
            <a:r>
              <a:rPr lang="en" sz="1800">
                <a:solidFill>
                  <a:srgbClr val="666666"/>
                </a:solidFill>
              </a:rPr>
              <a:t>Don’t freak out...</a:t>
            </a:r>
          </a:p>
        </p:txBody>
      </p:sp>
      <p:sp>
        <p:nvSpPr>
          <p:cNvPr id="273" name="Shape 273"/>
          <p:cNvSpPr txBox="1"/>
          <p:nvPr/>
        </p:nvSpPr>
        <p:spPr>
          <a:xfrm>
            <a:off x="1189000" y="3354675"/>
            <a:ext cx="1726800" cy="6027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74" name="Shape 274"/>
          <p:cNvSpPr txBox="1"/>
          <p:nvPr/>
        </p:nvSpPr>
        <p:spPr>
          <a:xfrm>
            <a:off x="438800" y="3467925"/>
            <a:ext cx="3892500" cy="1273800"/>
          </a:xfrm>
          <a:prstGeom prst="rect">
            <a:avLst/>
          </a:prstGeom>
          <a:noFill/>
          <a:ln>
            <a:noFill/>
          </a:ln>
        </p:spPr>
        <p:txBody>
          <a:bodyPr anchorCtr="0" anchor="t" bIns="91425" lIns="91425" rIns="91425" tIns="91425">
            <a:noAutofit/>
          </a:bodyPr>
          <a:lstStyle/>
          <a:p>
            <a:pPr lvl="0">
              <a:spcBef>
                <a:spcPts val="0"/>
              </a:spcBef>
              <a:buNone/>
            </a:pPr>
            <a:r>
              <a:rPr b="1" lang="en" sz="1800">
                <a:solidFill>
                  <a:srgbClr val="CC4125"/>
                </a:solidFill>
              </a:rPr>
              <a:t>Euler’s gamma function</a:t>
            </a:r>
            <a:r>
              <a:rPr lang="en" sz="1800">
                <a:solidFill>
                  <a:srgbClr val="CC4125"/>
                </a:solidFill>
              </a:rPr>
              <a:t>… basically, it’s the </a:t>
            </a:r>
            <a:r>
              <a:rPr i="1" lang="en" sz="1800">
                <a:solidFill>
                  <a:srgbClr val="CC4125"/>
                </a:solidFill>
              </a:rPr>
              <a:t>factorial</a:t>
            </a:r>
            <a:r>
              <a:rPr lang="en" sz="1800">
                <a:solidFill>
                  <a:srgbClr val="CC4125"/>
                </a:solidFill>
              </a:rPr>
              <a:t> function that can operate on fractional numbers</a:t>
            </a:r>
          </a:p>
        </p:txBody>
      </p:sp>
      <p:cxnSp>
        <p:nvCxnSpPr>
          <p:cNvPr id="275" name="Shape 275"/>
          <p:cNvCxnSpPr/>
          <p:nvPr/>
        </p:nvCxnSpPr>
        <p:spPr>
          <a:xfrm flipH="1" rot="10800000">
            <a:off x="3057425" y="1953500"/>
            <a:ext cx="962700" cy="1585200"/>
          </a:xfrm>
          <a:prstGeom prst="straightConnector1">
            <a:avLst/>
          </a:prstGeom>
          <a:noFill/>
          <a:ln cap="flat" cmpd="sng" w="19050">
            <a:solidFill>
              <a:srgbClr val="CC4125"/>
            </a:solidFill>
            <a:prstDash val="solid"/>
            <a:round/>
            <a:headEnd len="lg" w="lg" type="none"/>
            <a:tailEnd len="lg" w="lg" type="triangle"/>
          </a:ln>
        </p:spPr>
      </p:cxnSp>
      <p:cxnSp>
        <p:nvCxnSpPr>
          <p:cNvPr id="276" name="Shape 276"/>
          <p:cNvCxnSpPr/>
          <p:nvPr/>
        </p:nvCxnSpPr>
        <p:spPr>
          <a:xfrm flipH="1" rot="10800000">
            <a:off x="3099900" y="2406250"/>
            <a:ext cx="3595500" cy="1146600"/>
          </a:xfrm>
          <a:prstGeom prst="straightConnector1">
            <a:avLst/>
          </a:prstGeom>
          <a:noFill/>
          <a:ln cap="flat" cmpd="sng" w="19050">
            <a:solidFill>
              <a:srgbClr val="CC4125"/>
            </a:solidFill>
            <a:prstDash val="solid"/>
            <a:round/>
            <a:headEnd len="lg" w="lg" type="none"/>
            <a:tailEnd len="lg" w="lg" type="triangle"/>
          </a:ln>
        </p:spPr>
      </p:cxnSp>
      <p:sp>
        <p:nvSpPr>
          <p:cNvPr id="277" name="Shape 277"/>
          <p:cNvSpPr txBox="1"/>
          <p:nvPr/>
        </p:nvSpPr>
        <p:spPr>
          <a:xfrm>
            <a:off x="5761000" y="3145425"/>
            <a:ext cx="2774400" cy="12738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Factorial overtakes exponentiation in the limit…</a:t>
            </a:r>
          </a:p>
          <a:p>
            <a:pPr lvl="0">
              <a:spcBef>
                <a:spcPts val="0"/>
              </a:spcBef>
              <a:buNone/>
            </a:pPr>
            <a:r>
              <a:rPr lang="en" sz="1800">
                <a:solidFill>
                  <a:srgbClr val="CC4125"/>
                </a:solidFill>
              </a:rPr>
              <a:t>e.g.</a:t>
            </a:r>
          </a:p>
        </p:txBody>
      </p:sp>
      <p:cxnSp>
        <p:nvCxnSpPr>
          <p:cNvPr id="278" name="Shape 278"/>
          <p:cNvCxnSpPr/>
          <p:nvPr/>
        </p:nvCxnSpPr>
        <p:spPr>
          <a:xfrm flipH="1" rot="10800000">
            <a:off x="7810150" y="2236425"/>
            <a:ext cx="668700" cy="2423400"/>
          </a:xfrm>
          <a:prstGeom prst="straightConnector1">
            <a:avLst/>
          </a:prstGeom>
          <a:noFill/>
          <a:ln cap="flat" cmpd="sng" w="19050">
            <a:solidFill>
              <a:srgbClr val="CC4125"/>
            </a:solidFill>
            <a:prstDash val="solid"/>
            <a:round/>
            <a:headEnd len="lg" w="lg" type="none"/>
            <a:tailEnd len="lg" w="lg" type="triangle"/>
          </a:ln>
        </p:spPr>
      </p:cxnSp>
      <p:sp>
        <p:nvSpPr>
          <p:cNvPr id="279" name="Shape 279"/>
          <p:cNvSpPr txBox="1"/>
          <p:nvPr/>
        </p:nvSpPr>
        <p:spPr>
          <a:xfrm>
            <a:off x="2802650" y="4741725"/>
            <a:ext cx="2533500" cy="387600"/>
          </a:xfrm>
          <a:prstGeom prst="rect">
            <a:avLst/>
          </a:prstGeom>
          <a:noFill/>
          <a:ln>
            <a:noFill/>
          </a:ln>
        </p:spPr>
        <p:txBody>
          <a:bodyPr anchorCtr="0" anchor="t" bIns="91425" lIns="91425" rIns="91425" tIns="91425">
            <a:noAutofit/>
          </a:bodyPr>
          <a:lstStyle/>
          <a:p>
            <a:pPr lvl="0">
              <a:spcBef>
                <a:spcPts val="0"/>
              </a:spcBef>
              <a:buNone/>
            </a:pPr>
            <a:r>
              <a:rPr lang="en">
                <a:solidFill>
                  <a:srgbClr val="CC4125"/>
                </a:solidFill>
              </a:rPr>
              <a:t>What does this mean?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2"/>
                                        </p:tgtEl>
                                      </p:cBhvr>
                                    </p:animEffect>
                                    <p:set>
                                      <p:cBhvr>
                                        <p:cTn dur="1" fill="hold">
                                          <p:stCondLst>
                                            <p:cond delay="1000"/>
                                          </p:stCondLst>
                                        </p:cTn>
                                        <p:tgtEl>
                                          <p:spTgt spid="27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Curse of Dimensionality… takeaways</a:t>
            </a:r>
          </a:p>
        </p:txBody>
      </p:sp>
      <p:sp>
        <p:nvSpPr>
          <p:cNvPr id="285" name="Shape 285"/>
          <p:cNvSpPr txBox="1"/>
          <p:nvPr>
            <p:ph idx="1" type="body"/>
          </p:nvPr>
        </p:nvSpPr>
        <p:spPr>
          <a:xfrm>
            <a:off x="471900" y="1919075"/>
            <a:ext cx="8222100" cy="3063300"/>
          </a:xfrm>
          <a:prstGeom prst="rect">
            <a:avLst/>
          </a:prstGeom>
        </p:spPr>
        <p:txBody>
          <a:bodyPr anchorCtr="0" anchor="t" bIns="91425" lIns="91425" rIns="91425" tIns="91425">
            <a:noAutofit/>
          </a:bodyPr>
          <a:lstStyle/>
          <a:p>
            <a:pPr indent="-228600" lvl="0" marL="457200" rtl="0">
              <a:spcBef>
                <a:spcPts val="0"/>
              </a:spcBef>
            </a:pPr>
            <a:r>
              <a:rPr lang="en"/>
              <a:t>kNN (or any method that relies on distance metrics) will suffer in high dimensions.</a:t>
            </a:r>
          </a:p>
          <a:p>
            <a:pPr indent="-228600" lvl="1" marL="914400" rtl="0">
              <a:spcBef>
                <a:spcPts val="0"/>
              </a:spcBef>
            </a:pPr>
            <a:r>
              <a:rPr lang="en"/>
              <a:t>Nearest neighbors are “far” away in high dimensions (even for d=10).</a:t>
            </a:r>
            <a:br>
              <a:rPr lang="en"/>
            </a:br>
          </a:p>
          <a:p>
            <a:pPr indent="-228600" lvl="0" marL="457200" rtl="0">
              <a:spcBef>
                <a:spcPts val="0"/>
              </a:spcBef>
            </a:pPr>
            <a:r>
              <a:rPr lang="en"/>
              <a:t>An X% neighborhood in high dimensions requires a hypersphere with large radius.</a:t>
            </a:r>
          </a:p>
          <a:p>
            <a:pPr indent="-228600" lvl="1" marL="914400" rtl="0">
              <a:spcBef>
                <a:spcPts val="0"/>
              </a:spcBef>
            </a:pPr>
            <a:r>
              <a:rPr lang="en"/>
              <a:t>Hyperspheres are weird in high dimensions… I think of them as super-pointy!</a:t>
            </a:r>
            <a:br>
              <a:rPr lang="en"/>
            </a:br>
          </a:p>
          <a:p>
            <a:pPr indent="-228600" lvl="0" marL="457200" rtl="0">
              <a:spcBef>
                <a:spcPts val="0"/>
              </a:spcBef>
            </a:pPr>
            <a:r>
              <a:rPr lang="en"/>
              <a:t>High dimensional data tends to be sparse; it’s easy to overfit sparse data.</a:t>
            </a:r>
          </a:p>
          <a:p>
            <a:pPr indent="-228600" lvl="1" marL="914400">
              <a:spcBef>
                <a:spcPts val="0"/>
              </a:spcBef>
            </a:pPr>
            <a:r>
              <a:rPr lang="en"/>
              <a:t>It takes A LOT OF DATA to make up for increased dimensionality.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10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10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10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1000"/>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1000"/>
                                        <p:tgtEl>
                                          <p:spTgt spid="2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Effect filter="fade" transition="in">
                                      <p:cBhvr>
                                        <p:cTn dur="1000"/>
                                        <p:tgtEl>
                                          <p:spTgt spid="28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Is it a big dog or a small horse?</a:t>
            </a:r>
          </a:p>
        </p:txBody>
      </p:sp>
      <p:pic>
        <p:nvPicPr>
          <p:cNvPr id="75" name="Shape 75"/>
          <p:cNvPicPr preferRelativeResize="0"/>
          <p:nvPr/>
        </p:nvPicPr>
        <p:blipFill>
          <a:blip r:embed="rId3">
            <a:alphaModFix/>
          </a:blip>
          <a:stretch>
            <a:fillRect/>
          </a:stretch>
        </p:blipFill>
        <p:spPr>
          <a:xfrm>
            <a:off x="452751" y="740625"/>
            <a:ext cx="5645000" cy="4233750"/>
          </a:xfrm>
          <a:prstGeom prst="rect">
            <a:avLst/>
          </a:prstGeom>
          <a:noFill/>
          <a:ln>
            <a:noFill/>
          </a:ln>
        </p:spPr>
      </p:pic>
      <p:sp>
        <p:nvSpPr>
          <p:cNvPr id="76" name="Shape 76"/>
          <p:cNvSpPr txBox="1"/>
          <p:nvPr/>
        </p:nvSpPr>
        <p:spPr>
          <a:xfrm>
            <a:off x="1364575" y="1247950"/>
            <a:ext cx="2545200" cy="1002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0000"/>
                </a:solidFill>
              </a:rPr>
              <a:t>Red</a:t>
            </a:r>
            <a:r>
              <a:rPr lang="en" sz="1800"/>
              <a:t>: Horse</a:t>
            </a:r>
          </a:p>
          <a:p>
            <a:pPr lvl="0">
              <a:spcBef>
                <a:spcPts val="0"/>
              </a:spcBef>
              <a:buNone/>
            </a:pPr>
            <a:r>
              <a:rPr lang="en" sz="1800">
                <a:solidFill>
                  <a:srgbClr val="0000FF"/>
                </a:solidFill>
              </a:rPr>
              <a:t>Blue</a:t>
            </a:r>
            <a:r>
              <a:rPr lang="en" sz="1800"/>
              <a:t>: Dog</a:t>
            </a:r>
          </a:p>
        </p:txBody>
      </p:sp>
      <p:sp>
        <p:nvSpPr>
          <p:cNvPr id="77" name="Shape 77"/>
          <p:cNvSpPr/>
          <p:nvPr/>
        </p:nvSpPr>
        <p:spPr>
          <a:xfrm>
            <a:off x="3907798" y="2062088"/>
            <a:ext cx="139800" cy="139800"/>
          </a:xfrm>
          <a:prstGeom prst="ellipse">
            <a:avLst/>
          </a:prstGeom>
          <a:solidFill>
            <a:srgbClr val="38761D"/>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38761D"/>
              </a:solidFill>
            </a:endParaRPr>
          </a:p>
        </p:txBody>
      </p:sp>
      <p:sp>
        <p:nvSpPr>
          <p:cNvPr id="78" name="Shape 78"/>
          <p:cNvSpPr/>
          <p:nvPr/>
        </p:nvSpPr>
        <p:spPr>
          <a:xfrm>
            <a:off x="2144320" y="3453100"/>
            <a:ext cx="139800" cy="139800"/>
          </a:xfrm>
          <a:prstGeom prst="ellipse">
            <a:avLst/>
          </a:prstGeom>
          <a:solidFill>
            <a:srgbClr val="38761D"/>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38761D"/>
              </a:solidFill>
            </a:endParaRPr>
          </a:p>
        </p:txBody>
      </p:sp>
      <p:sp>
        <p:nvSpPr>
          <p:cNvPr id="79" name="Shape 79"/>
          <p:cNvSpPr/>
          <p:nvPr/>
        </p:nvSpPr>
        <p:spPr>
          <a:xfrm>
            <a:off x="1692725" y="4083675"/>
            <a:ext cx="139800" cy="139800"/>
          </a:xfrm>
          <a:prstGeom prst="ellipse">
            <a:avLst/>
          </a:prstGeom>
          <a:solidFill>
            <a:srgbClr val="38761D"/>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38761D"/>
              </a:solidFill>
            </a:endParaRPr>
          </a:p>
        </p:txBody>
      </p:sp>
      <p:sp>
        <p:nvSpPr>
          <p:cNvPr id="80" name="Shape 80"/>
          <p:cNvSpPr txBox="1"/>
          <p:nvPr/>
        </p:nvSpPr>
        <p:spPr>
          <a:xfrm>
            <a:off x="6368125" y="1185000"/>
            <a:ext cx="2545200" cy="825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New datapoint:</a:t>
            </a:r>
          </a:p>
          <a:p>
            <a:pPr lvl="0">
              <a:spcBef>
                <a:spcPts val="0"/>
              </a:spcBef>
              <a:buNone/>
            </a:pPr>
            <a:r>
              <a:rPr lang="en" sz="1800">
                <a:solidFill>
                  <a:srgbClr val="274E13"/>
                </a:solidFill>
              </a:rPr>
              <a:t>Is it a horse or a dog?</a:t>
            </a:r>
          </a:p>
        </p:txBody>
      </p:sp>
      <p:cxnSp>
        <p:nvCxnSpPr>
          <p:cNvPr id="81" name="Shape 81"/>
          <p:cNvCxnSpPr>
            <a:stCxn id="80" idx="1"/>
            <a:endCxn id="77" idx="7"/>
          </p:cNvCxnSpPr>
          <p:nvPr/>
        </p:nvCxnSpPr>
        <p:spPr>
          <a:xfrm flipH="1">
            <a:off x="4027225" y="1597950"/>
            <a:ext cx="2340900" cy="484500"/>
          </a:xfrm>
          <a:prstGeom prst="straightConnector1">
            <a:avLst/>
          </a:prstGeom>
          <a:noFill/>
          <a:ln cap="flat" cmpd="sng" w="28575">
            <a:solidFill>
              <a:schemeClr val="dk2"/>
            </a:solidFill>
            <a:prstDash val="solid"/>
            <a:round/>
            <a:headEnd len="lg" w="lg" type="none"/>
            <a:tailEnd len="lg" w="lg" type="triangle"/>
          </a:ln>
        </p:spPr>
      </p:cxnSp>
      <p:sp>
        <p:nvSpPr>
          <p:cNvPr id="82" name="Shape 82"/>
          <p:cNvSpPr txBox="1"/>
          <p:nvPr/>
        </p:nvSpPr>
        <p:spPr>
          <a:xfrm>
            <a:off x="6368125" y="3361950"/>
            <a:ext cx="2545200" cy="825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New datapoint:</a:t>
            </a:r>
          </a:p>
          <a:p>
            <a:pPr lvl="0" rtl="0">
              <a:spcBef>
                <a:spcPts val="0"/>
              </a:spcBef>
              <a:buNone/>
            </a:pPr>
            <a:r>
              <a:rPr lang="en" sz="1800">
                <a:solidFill>
                  <a:srgbClr val="274E13"/>
                </a:solidFill>
              </a:rPr>
              <a:t>Is it a horse or a dog?</a:t>
            </a:r>
          </a:p>
          <a:p>
            <a:pPr lvl="0" rtl="0">
              <a:spcBef>
                <a:spcPts val="0"/>
              </a:spcBef>
              <a:buNone/>
            </a:pPr>
            <a:r>
              <a:t/>
            </a:r>
            <a:endParaRPr sz="1800">
              <a:solidFill>
                <a:srgbClr val="274E13"/>
              </a:solidFill>
            </a:endParaRPr>
          </a:p>
        </p:txBody>
      </p:sp>
      <p:cxnSp>
        <p:nvCxnSpPr>
          <p:cNvPr id="83" name="Shape 83"/>
          <p:cNvCxnSpPr>
            <a:stCxn id="82" idx="1"/>
            <a:endCxn id="79" idx="6"/>
          </p:cNvCxnSpPr>
          <p:nvPr/>
        </p:nvCxnSpPr>
        <p:spPr>
          <a:xfrm flipH="1">
            <a:off x="1832425" y="3774900"/>
            <a:ext cx="4535700" cy="378600"/>
          </a:xfrm>
          <a:prstGeom prst="straightConnector1">
            <a:avLst/>
          </a:prstGeom>
          <a:noFill/>
          <a:ln cap="flat" cmpd="sng" w="28575">
            <a:solidFill>
              <a:schemeClr val="dk2"/>
            </a:solidFill>
            <a:prstDash val="solid"/>
            <a:round/>
            <a:headEnd len="lg" w="lg" type="none"/>
            <a:tailEnd len="lg" w="lg" type="triangle"/>
          </a:ln>
        </p:spPr>
      </p:cxnSp>
      <p:sp>
        <p:nvSpPr>
          <p:cNvPr id="84" name="Shape 84"/>
          <p:cNvSpPr txBox="1"/>
          <p:nvPr/>
        </p:nvSpPr>
        <p:spPr>
          <a:xfrm>
            <a:off x="6368125" y="2273475"/>
            <a:ext cx="2545200" cy="825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New datapoint:</a:t>
            </a:r>
          </a:p>
          <a:p>
            <a:pPr lvl="0" rtl="0">
              <a:spcBef>
                <a:spcPts val="0"/>
              </a:spcBef>
              <a:buNone/>
            </a:pPr>
            <a:r>
              <a:rPr lang="en" sz="1800">
                <a:solidFill>
                  <a:srgbClr val="274E13"/>
                </a:solidFill>
              </a:rPr>
              <a:t>Is it a horse or a dog?</a:t>
            </a:r>
          </a:p>
          <a:p>
            <a:pPr lvl="0" rtl="0">
              <a:spcBef>
                <a:spcPts val="0"/>
              </a:spcBef>
              <a:buNone/>
            </a:pPr>
            <a:r>
              <a:t/>
            </a:r>
            <a:endParaRPr sz="1800">
              <a:solidFill>
                <a:srgbClr val="274E13"/>
              </a:solidFill>
            </a:endParaRPr>
          </a:p>
        </p:txBody>
      </p:sp>
      <p:cxnSp>
        <p:nvCxnSpPr>
          <p:cNvPr id="85" name="Shape 85"/>
          <p:cNvCxnSpPr>
            <a:stCxn id="84" idx="1"/>
            <a:endCxn id="78" idx="6"/>
          </p:cNvCxnSpPr>
          <p:nvPr/>
        </p:nvCxnSpPr>
        <p:spPr>
          <a:xfrm flipH="1">
            <a:off x="2284225" y="2686425"/>
            <a:ext cx="4083900" cy="83670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Parametric vs Non-parametric Models</a:t>
            </a:r>
          </a:p>
        </p:txBody>
      </p:sp>
      <p:sp>
        <p:nvSpPr>
          <p:cNvPr id="291" name="Shape 291"/>
          <p:cNvSpPr txBox="1"/>
          <p:nvPr>
            <p:ph idx="1" type="body"/>
          </p:nvPr>
        </p:nvSpPr>
        <p:spPr>
          <a:xfrm>
            <a:off x="471900" y="1919075"/>
            <a:ext cx="8222100" cy="2992500"/>
          </a:xfrm>
          <a:prstGeom prst="rect">
            <a:avLst/>
          </a:prstGeom>
        </p:spPr>
        <p:txBody>
          <a:bodyPr anchorCtr="0" anchor="t" bIns="91425" lIns="91425" rIns="91425" tIns="91425">
            <a:noAutofit/>
          </a:bodyPr>
          <a:lstStyle/>
          <a:p>
            <a:pPr lvl="0" rtl="0">
              <a:spcBef>
                <a:spcPts val="0"/>
              </a:spcBef>
              <a:buNone/>
            </a:pPr>
            <a:r>
              <a:rPr b="1" lang="en"/>
              <a:t>Parametric models have a </a:t>
            </a:r>
            <a:r>
              <a:rPr b="1" lang="en" u="sng"/>
              <a:t>fixed</a:t>
            </a:r>
            <a:r>
              <a:rPr b="1" lang="en"/>
              <a:t> number of parameters. </a:t>
            </a:r>
            <a:br>
              <a:rPr lang="en"/>
            </a:br>
            <a:r>
              <a:rPr lang="en"/>
              <a:t> - Logistic regression is parametric.</a:t>
            </a:r>
            <a:br>
              <a:rPr lang="en"/>
            </a:br>
            <a:r>
              <a:rPr lang="en"/>
              <a:t> - kNN is non-parametric.</a:t>
            </a:r>
          </a:p>
          <a:p>
            <a:pPr lvl="0" rtl="0">
              <a:spcBef>
                <a:spcPts val="0"/>
              </a:spcBef>
              <a:buNone/>
            </a:pPr>
            <a:r>
              <a:rPr lang="en"/>
              <a:t>Parametric models are more structured. The added structure often combats the curse of dimensionality... as long as the structure is derived from reasonable assumptions.</a:t>
            </a:r>
          </a:p>
          <a:p>
            <a:pPr lvl="0">
              <a:spcBef>
                <a:spcPts val="0"/>
              </a:spcBef>
              <a:buNone/>
            </a:pPr>
            <a:r>
              <a:rPr lang="en" sz="1400"/>
              <a:t>Alternate perspective: Parametric models are not distance based, so the curse doesn’t apply!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1000"/>
                                        <p:tgtEl>
                                          <p:spTgt spid="2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Effect filter="fade" transition="in">
                                      <p:cBhvr>
                                        <p:cTn dur="1000"/>
                                        <p:tgtEl>
                                          <p:spTgt spid="2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Effect filter="fade" transition="in">
                                      <p:cBhvr>
                                        <p:cTn dur="1000"/>
                                        <p:tgtEl>
                                          <p:spTgt spid="29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Summary: kNN</a:t>
            </a:r>
          </a:p>
        </p:txBody>
      </p:sp>
      <p:sp>
        <p:nvSpPr>
          <p:cNvPr id="297" name="Shape 297"/>
          <p:cNvSpPr txBox="1"/>
          <p:nvPr>
            <p:ph idx="1" type="body"/>
          </p:nvPr>
        </p:nvSpPr>
        <p:spPr>
          <a:xfrm>
            <a:off x="471900" y="1842875"/>
            <a:ext cx="3916200" cy="3134100"/>
          </a:xfrm>
          <a:prstGeom prst="rect">
            <a:avLst/>
          </a:prstGeom>
        </p:spPr>
        <p:txBody>
          <a:bodyPr anchorCtr="0" anchor="t" bIns="91425" lIns="91425" rIns="91425" tIns="91425">
            <a:noAutofit/>
          </a:bodyPr>
          <a:lstStyle/>
          <a:p>
            <a:pPr lvl="0" rtl="0">
              <a:spcBef>
                <a:spcPts val="0"/>
              </a:spcBef>
              <a:buNone/>
            </a:pPr>
            <a:r>
              <a:rPr lang="en"/>
              <a:t>Pros:</a:t>
            </a:r>
          </a:p>
          <a:p>
            <a:pPr indent="-228600" lvl="0" marL="457200" rtl="0">
              <a:spcBef>
                <a:spcPts val="0"/>
              </a:spcBef>
            </a:pPr>
            <a:r>
              <a:rPr lang="en"/>
              <a:t>super-simple</a:t>
            </a:r>
          </a:p>
          <a:p>
            <a:pPr indent="-228600" lvl="0" marL="457200" rtl="0">
              <a:spcBef>
                <a:spcPts val="0"/>
              </a:spcBef>
            </a:pPr>
            <a:r>
              <a:rPr lang="en"/>
              <a:t>training is trivial (store the data)</a:t>
            </a:r>
          </a:p>
          <a:p>
            <a:pPr indent="-228600" lvl="0" marL="457200" rtl="0">
              <a:spcBef>
                <a:spcPts val="0"/>
              </a:spcBef>
            </a:pPr>
            <a:r>
              <a:rPr lang="en"/>
              <a:t>works with any number of classes</a:t>
            </a:r>
          </a:p>
          <a:p>
            <a:pPr indent="-228600" lvl="0" marL="457200" rtl="0">
              <a:spcBef>
                <a:spcPts val="0"/>
              </a:spcBef>
            </a:pPr>
            <a:r>
              <a:rPr lang="en"/>
              <a:t>easy to add more data</a:t>
            </a:r>
          </a:p>
          <a:p>
            <a:pPr indent="-228600" lvl="0" marL="457200" rtl="0">
              <a:spcBef>
                <a:spcPts val="0"/>
              </a:spcBef>
            </a:pPr>
            <a:r>
              <a:rPr lang="en"/>
              <a:t>few hyperparameters:</a:t>
            </a:r>
          </a:p>
          <a:p>
            <a:pPr indent="-228600" lvl="1" marL="914400" rtl="0">
              <a:spcBef>
                <a:spcPts val="0"/>
              </a:spcBef>
            </a:pPr>
            <a:r>
              <a:rPr i="1" lang="en"/>
              <a:t>k</a:t>
            </a:r>
          </a:p>
          <a:p>
            <a:pPr indent="-228600" lvl="1" marL="914400" rtl="0">
              <a:spcBef>
                <a:spcPts val="0"/>
              </a:spcBef>
            </a:pPr>
            <a:r>
              <a:rPr i="1" lang="en"/>
              <a:t>distance metric</a:t>
            </a:r>
          </a:p>
        </p:txBody>
      </p:sp>
      <p:sp>
        <p:nvSpPr>
          <p:cNvPr id="298" name="Shape 298"/>
          <p:cNvSpPr txBox="1"/>
          <p:nvPr>
            <p:ph idx="1" type="body"/>
          </p:nvPr>
        </p:nvSpPr>
        <p:spPr>
          <a:xfrm>
            <a:off x="4777800" y="1919075"/>
            <a:ext cx="3916200" cy="2710200"/>
          </a:xfrm>
          <a:prstGeom prst="rect">
            <a:avLst/>
          </a:prstGeom>
        </p:spPr>
        <p:txBody>
          <a:bodyPr anchorCtr="0" anchor="t" bIns="91425" lIns="91425" rIns="91425" tIns="91425">
            <a:noAutofit/>
          </a:bodyPr>
          <a:lstStyle/>
          <a:p>
            <a:pPr lvl="0" rtl="0">
              <a:spcBef>
                <a:spcPts val="0"/>
              </a:spcBef>
              <a:buNone/>
            </a:pPr>
            <a:r>
              <a:rPr lang="en"/>
              <a:t>Cons:</a:t>
            </a:r>
          </a:p>
          <a:p>
            <a:pPr indent="-228600" lvl="0" marL="457200" rtl="0">
              <a:spcBef>
                <a:spcPts val="0"/>
              </a:spcBef>
            </a:pPr>
            <a:r>
              <a:rPr lang="en"/>
              <a:t>high prediction cost (especially for large datasets)</a:t>
            </a:r>
          </a:p>
          <a:p>
            <a:pPr indent="-228600" lvl="0" marL="457200" rtl="0">
              <a:spcBef>
                <a:spcPts val="0"/>
              </a:spcBef>
            </a:pPr>
            <a:r>
              <a:rPr lang="en"/>
              <a:t>high-dims = bad</a:t>
            </a:r>
          </a:p>
          <a:p>
            <a:pPr indent="-228600" lvl="1" marL="914400" rtl="0">
              <a:spcBef>
                <a:spcPts val="0"/>
              </a:spcBef>
            </a:pPr>
            <a:r>
              <a:rPr lang="en"/>
              <a:t>we’ll learn dimensionality reduction methods in two weeks!</a:t>
            </a:r>
          </a:p>
          <a:p>
            <a:pPr indent="-228600" lvl="0" marL="457200" rtl="0">
              <a:spcBef>
                <a:spcPts val="0"/>
              </a:spcBef>
            </a:pPr>
            <a:r>
              <a:rPr lang="en"/>
              <a:t>categorical features don’t work well…</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265500" y="1222725"/>
            <a:ext cx="4045200" cy="1482300"/>
          </a:xfrm>
          <a:prstGeom prst="rect">
            <a:avLst/>
          </a:prstGeom>
        </p:spPr>
        <p:txBody>
          <a:bodyPr anchorCtr="0" anchor="b" bIns="91425" lIns="91425" rIns="91425" tIns="91425">
            <a:noAutofit/>
          </a:bodyPr>
          <a:lstStyle/>
          <a:p>
            <a:pPr lvl="0">
              <a:spcBef>
                <a:spcPts val="0"/>
              </a:spcBef>
              <a:buNone/>
            </a:pPr>
            <a:r>
              <a:rPr lang="en"/>
              <a:t>Decision Trees</a:t>
            </a:r>
          </a:p>
        </p:txBody>
      </p:sp>
      <p:sp>
        <p:nvSpPr>
          <p:cNvPr id="304" name="Shape 304"/>
          <p:cNvSpPr txBox="1"/>
          <p:nvPr>
            <p:ph idx="1" type="subTitle"/>
          </p:nvPr>
        </p:nvSpPr>
        <p:spPr>
          <a:xfrm>
            <a:off x="265500" y="3072191"/>
            <a:ext cx="4045200" cy="1235099"/>
          </a:xfrm>
          <a:prstGeom prst="rect">
            <a:avLst/>
          </a:prstGeom>
        </p:spPr>
        <p:txBody>
          <a:bodyPr anchorCtr="0" anchor="t" bIns="91425" lIns="91425" rIns="91425" tIns="91425">
            <a:noAutofit/>
          </a:bodyPr>
          <a:lstStyle/>
          <a:p>
            <a:pPr lvl="0">
              <a:spcBef>
                <a:spcPts val="0"/>
              </a:spcBef>
              <a:buNone/>
            </a:pPr>
            <a:r>
              <a:rPr lang="en"/>
              <a:t>Ryan Henning</a:t>
            </a:r>
          </a:p>
        </p:txBody>
      </p:sp>
      <p:sp>
        <p:nvSpPr>
          <p:cNvPr id="305" name="Shape 305"/>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pPr>
            <a:r>
              <a:rPr lang="en"/>
              <a:t>Decision Trees</a:t>
            </a:r>
          </a:p>
          <a:p>
            <a:pPr indent="-228600" lvl="0" marL="457200" rtl="0">
              <a:spcBef>
                <a:spcPts val="0"/>
              </a:spcBef>
            </a:pPr>
            <a:r>
              <a:rPr lang="en"/>
              <a:t>Entropy</a:t>
            </a:r>
          </a:p>
          <a:p>
            <a:pPr indent="-228600" lvl="0" marL="457200" rtl="0">
              <a:spcBef>
                <a:spcPts val="0"/>
              </a:spcBef>
            </a:pPr>
            <a:r>
              <a:rPr lang="en"/>
              <a:t>Information Gain</a:t>
            </a:r>
          </a:p>
          <a:p>
            <a:pPr indent="-228600" lvl="0" marL="457200" rtl="0">
              <a:spcBef>
                <a:spcPts val="0"/>
              </a:spcBef>
            </a:pPr>
            <a:r>
              <a:rPr lang="en"/>
              <a:t>Recursion</a:t>
            </a:r>
          </a:p>
          <a:p>
            <a:pPr indent="-228600" lvl="0" marL="457200">
              <a:spcBef>
                <a:spcPts val="0"/>
              </a:spcBef>
            </a:pPr>
            <a:r>
              <a:rPr lang="en"/>
              <a:t>How to build a tree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Historical log of times I played tennis:</a:t>
            </a:r>
          </a:p>
        </p:txBody>
      </p:sp>
      <p:pic>
        <p:nvPicPr>
          <p:cNvPr id="311" name="Shape 311"/>
          <p:cNvPicPr preferRelativeResize="0"/>
          <p:nvPr/>
        </p:nvPicPr>
        <p:blipFill>
          <a:blip r:embed="rId3">
            <a:alphaModFix/>
          </a:blip>
          <a:stretch>
            <a:fillRect/>
          </a:stretch>
        </p:blipFill>
        <p:spPr>
          <a:xfrm>
            <a:off x="199799" y="725224"/>
            <a:ext cx="4809398" cy="4418275"/>
          </a:xfrm>
          <a:prstGeom prst="rect">
            <a:avLst/>
          </a:prstGeom>
          <a:noFill/>
          <a:ln>
            <a:noFill/>
          </a:ln>
        </p:spPr>
      </p:pic>
      <p:sp>
        <p:nvSpPr>
          <p:cNvPr id="312" name="Shape 312"/>
          <p:cNvSpPr/>
          <p:nvPr/>
        </p:nvSpPr>
        <p:spPr>
          <a:xfrm>
            <a:off x="5081575" y="725200"/>
            <a:ext cx="3843300" cy="43137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3" name="Shape 313"/>
          <p:cNvSpPr txBox="1"/>
          <p:nvPr/>
        </p:nvSpPr>
        <p:spPr>
          <a:xfrm>
            <a:off x="5081575" y="725225"/>
            <a:ext cx="3921000" cy="43137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100">
                <a:solidFill>
                  <a:srgbClr val="0000FF"/>
                </a:solidFill>
                <a:highlight>
                  <a:srgbClr val="FFFFFF"/>
                </a:highlight>
                <a:latin typeface="Courier New"/>
                <a:ea typeface="Courier New"/>
                <a:cs typeface="Courier New"/>
                <a:sym typeface="Courier New"/>
              </a:rPr>
              <a:t>def</a:t>
            </a:r>
            <a:r>
              <a:rPr lang="en" sz="1100">
                <a:highlight>
                  <a:srgbClr val="FFFFFF"/>
                </a:highlight>
                <a:latin typeface="Courier New"/>
                <a:ea typeface="Courier New"/>
                <a:cs typeface="Courier New"/>
                <a:sym typeface="Courier New"/>
              </a:rPr>
              <a:t> </a:t>
            </a:r>
            <a:r>
              <a:rPr lang="en" sz="1100">
                <a:solidFill>
                  <a:srgbClr val="0000A2"/>
                </a:solidFill>
                <a:highlight>
                  <a:srgbClr val="FFFFFF"/>
                </a:highlight>
                <a:latin typeface="Courier New"/>
                <a:ea typeface="Courier New"/>
                <a:cs typeface="Courier New"/>
                <a:sym typeface="Courier New"/>
              </a:rPr>
              <a:t>will_play</a:t>
            </a:r>
            <a:r>
              <a:rPr lang="en" sz="1100">
                <a:highlight>
                  <a:srgbClr val="FFFFFF"/>
                </a:highlight>
                <a:latin typeface="Courier New"/>
                <a:ea typeface="Courier New"/>
                <a:cs typeface="Courier New"/>
                <a:sym typeface="Courier New"/>
              </a:rPr>
              <a:t>(</a:t>
            </a:r>
            <a:r>
              <a:rPr i="1" lang="en" sz="1100">
                <a:highlight>
                  <a:srgbClr val="FFFFFF"/>
                </a:highlight>
                <a:latin typeface="Courier New"/>
                <a:ea typeface="Courier New"/>
                <a:cs typeface="Courier New"/>
                <a:sym typeface="Courier New"/>
              </a:rPr>
              <a:t>temp</a:t>
            </a: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outlook</a:t>
            </a: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humidity</a:t>
            </a:r>
            <a:r>
              <a:rPr lang="en" sz="1100">
                <a:highlight>
                  <a:srgbClr val="FFFFFF"/>
                </a:highlight>
                <a:latin typeface="Courier New"/>
                <a:ea typeface="Courier New"/>
                <a:cs typeface="Courier New"/>
                <a:sym typeface="Courier New"/>
              </a:rPr>
              <a:t>,\</a:t>
            </a:r>
          </a:p>
          <a:p>
            <a:pPr lvl="0" rtl="0">
              <a:lnSpc>
                <a:spcPct val="150000"/>
              </a:lnSpc>
              <a:spcBef>
                <a:spcPts val="0"/>
              </a:spcBef>
              <a:buNone/>
            </a:pP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windy</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outlook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'sunny'</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humidity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'normal'</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humidity == 'high'</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False</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elif</a:t>
            </a:r>
            <a:r>
              <a:rPr lang="en" sz="1100">
                <a:highlight>
                  <a:srgbClr val="FFFFFF"/>
                </a:highlight>
                <a:latin typeface="Courier New"/>
                <a:ea typeface="Courier New"/>
                <a:cs typeface="Courier New"/>
                <a:sym typeface="Courier New"/>
              </a:rPr>
              <a:t> outlook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'overcast'</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outlook == 'rain'</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windy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False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windy == False: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p>
          <a:p>
            <a:pPr lvl="0">
              <a:spcBef>
                <a:spcPts val="0"/>
              </a:spcBef>
              <a:buNone/>
            </a:pPr>
            <a:r>
              <a:t/>
            </a:r>
            <a:endParaRPr sz="1100"/>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DON’T WRITE CODE LIKE THIS!!!! AHHH!!! #%#%#%@#%!#$^^*%&amp;(%^&amp;*$%^&amp;#$%</a:t>
            </a:r>
          </a:p>
        </p:txBody>
      </p:sp>
      <p:pic>
        <p:nvPicPr>
          <p:cNvPr id="319" name="Shape 319"/>
          <p:cNvPicPr preferRelativeResize="0"/>
          <p:nvPr/>
        </p:nvPicPr>
        <p:blipFill>
          <a:blip r:embed="rId3">
            <a:alphaModFix/>
          </a:blip>
          <a:stretch>
            <a:fillRect/>
          </a:stretch>
        </p:blipFill>
        <p:spPr>
          <a:xfrm>
            <a:off x="4082429" y="1883166"/>
            <a:ext cx="4842426" cy="3118724"/>
          </a:xfrm>
          <a:prstGeom prst="rect">
            <a:avLst/>
          </a:prstGeom>
          <a:noFill/>
          <a:ln>
            <a:noFill/>
          </a:ln>
        </p:spPr>
      </p:pic>
      <p:sp>
        <p:nvSpPr>
          <p:cNvPr id="320" name="Shape 320"/>
          <p:cNvSpPr/>
          <p:nvPr/>
        </p:nvSpPr>
        <p:spPr>
          <a:xfrm>
            <a:off x="98250" y="711025"/>
            <a:ext cx="3843300" cy="43137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1" name="Shape 321"/>
          <p:cNvSpPr txBox="1"/>
          <p:nvPr/>
        </p:nvSpPr>
        <p:spPr>
          <a:xfrm>
            <a:off x="98250" y="711050"/>
            <a:ext cx="3921000" cy="43137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100">
                <a:solidFill>
                  <a:srgbClr val="0000FF"/>
                </a:solidFill>
                <a:highlight>
                  <a:srgbClr val="FFFFFF"/>
                </a:highlight>
                <a:latin typeface="Courier New"/>
                <a:ea typeface="Courier New"/>
                <a:cs typeface="Courier New"/>
                <a:sym typeface="Courier New"/>
              </a:rPr>
              <a:t>def</a:t>
            </a:r>
            <a:r>
              <a:rPr lang="en" sz="1100">
                <a:highlight>
                  <a:srgbClr val="FFFFFF"/>
                </a:highlight>
                <a:latin typeface="Courier New"/>
                <a:ea typeface="Courier New"/>
                <a:cs typeface="Courier New"/>
                <a:sym typeface="Courier New"/>
              </a:rPr>
              <a:t> </a:t>
            </a:r>
            <a:r>
              <a:rPr lang="en" sz="1100">
                <a:solidFill>
                  <a:srgbClr val="0000A2"/>
                </a:solidFill>
                <a:highlight>
                  <a:srgbClr val="FFFFFF"/>
                </a:highlight>
                <a:latin typeface="Courier New"/>
                <a:ea typeface="Courier New"/>
                <a:cs typeface="Courier New"/>
                <a:sym typeface="Courier New"/>
              </a:rPr>
              <a:t>will_play</a:t>
            </a:r>
            <a:r>
              <a:rPr lang="en" sz="1100">
                <a:highlight>
                  <a:srgbClr val="FFFFFF"/>
                </a:highlight>
                <a:latin typeface="Courier New"/>
                <a:ea typeface="Courier New"/>
                <a:cs typeface="Courier New"/>
                <a:sym typeface="Courier New"/>
              </a:rPr>
              <a:t>(</a:t>
            </a:r>
            <a:r>
              <a:rPr i="1" lang="en" sz="1100">
                <a:highlight>
                  <a:srgbClr val="FFFFFF"/>
                </a:highlight>
                <a:latin typeface="Courier New"/>
                <a:ea typeface="Courier New"/>
                <a:cs typeface="Courier New"/>
                <a:sym typeface="Courier New"/>
              </a:rPr>
              <a:t>temp</a:t>
            </a: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outlook</a:t>
            </a: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humidity</a:t>
            </a:r>
            <a:r>
              <a:rPr lang="en" sz="1100">
                <a:highlight>
                  <a:srgbClr val="FFFFFF"/>
                </a:highlight>
                <a:latin typeface="Courier New"/>
                <a:ea typeface="Courier New"/>
                <a:cs typeface="Courier New"/>
                <a:sym typeface="Courier New"/>
              </a:rPr>
              <a:t>,\</a:t>
            </a:r>
          </a:p>
          <a:p>
            <a:pPr lvl="0" rtl="0">
              <a:lnSpc>
                <a:spcPct val="150000"/>
              </a:lnSpc>
              <a:spcBef>
                <a:spcPts val="0"/>
              </a:spcBef>
              <a:buNone/>
            </a:pPr>
            <a:r>
              <a:rPr lang="en" sz="1100">
                <a:highlight>
                  <a:srgbClr val="FFFFFF"/>
                </a:highlight>
                <a:latin typeface="Courier New"/>
                <a:ea typeface="Courier New"/>
                <a:cs typeface="Courier New"/>
                <a:sym typeface="Courier New"/>
              </a:rPr>
              <a:t>              </a:t>
            </a:r>
            <a:r>
              <a:rPr i="1" lang="en" sz="1100">
                <a:highlight>
                  <a:srgbClr val="FFFFFF"/>
                </a:highlight>
                <a:latin typeface="Courier New"/>
                <a:ea typeface="Courier New"/>
                <a:cs typeface="Courier New"/>
                <a:sym typeface="Courier New"/>
              </a:rPr>
              <a:t>windy</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outlook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'sunny'</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humidity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'normal'</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humidity == 'high'</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False</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elif</a:t>
            </a:r>
            <a:r>
              <a:rPr lang="en" sz="1100">
                <a:highlight>
                  <a:srgbClr val="FFFFFF"/>
                </a:highlight>
                <a:latin typeface="Courier New"/>
                <a:ea typeface="Courier New"/>
                <a:cs typeface="Courier New"/>
                <a:sym typeface="Courier New"/>
              </a:rPr>
              <a:t> outlook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036A07"/>
                </a:solidFill>
                <a:highlight>
                  <a:srgbClr val="FFFFFF"/>
                </a:highlight>
                <a:latin typeface="Courier New"/>
                <a:ea typeface="Courier New"/>
                <a:cs typeface="Courier New"/>
                <a:sym typeface="Courier New"/>
              </a:rPr>
              <a:t>'overcast'</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br>
              <a:rPr lang="en" sz="1100">
                <a:highlight>
                  <a:srgbClr val="FFFFFF"/>
                </a:highlight>
                <a:latin typeface="Courier New"/>
                <a:ea typeface="Courier New"/>
                <a:cs typeface="Courier New"/>
                <a:sym typeface="Courier New"/>
              </a:rPr>
            </a:b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outlook == 'rain'</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if</a:t>
            </a:r>
            <a:r>
              <a:rPr lang="en" sz="1100">
                <a:highlight>
                  <a:srgbClr val="FFFFFF"/>
                </a:highlight>
                <a:latin typeface="Courier New"/>
                <a:ea typeface="Courier New"/>
                <a:cs typeface="Courier New"/>
                <a:sym typeface="Courier New"/>
              </a:rPr>
              <a:t> windy </a:t>
            </a:r>
            <a:r>
              <a:rPr lang="en" sz="1100">
                <a:solidFill>
                  <a:srgbClr val="0000FF"/>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r>
              <a:rPr lang="en" sz="1100">
                <a:highlight>
                  <a:srgbClr val="FFFFFF"/>
                </a:highlight>
                <a:latin typeface="Courier New"/>
                <a:ea typeface="Courier New"/>
                <a:cs typeface="Courier New"/>
                <a:sym typeface="Courier New"/>
              </a:rPr>
              <a:t>:</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False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else</a:t>
            </a:r>
            <a:r>
              <a:rPr lang="en" sz="1100">
                <a:highlight>
                  <a:srgbClr val="FFFFFF"/>
                </a:highlight>
                <a:latin typeface="Courier New"/>
                <a:ea typeface="Courier New"/>
                <a:cs typeface="Courier New"/>
                <a:sym typeface="Courier New"/>
              </a:rPr>
              <a:t>: </a:t>
            </a:r>
            <a:r>
              <a:rPr i="1" lang="en" sz="1100">
                <a:solidFill>
                  <a:srgbClr val="0066FF"/>
                </a:solidFill>
                <a:highlight>
                  <a:srgbClr val="FFFFFF"/>
                </a:highlight>
                <a:latin typeface="Courier New"/>
                <a:ea typeface="Courier New"/>
                <a:cs typeface="Courier New"/>
                <a:sym typeface="Courier New"/>
              </a:rPr>
              <a:t># windy == False:</a:t>
            </a:r>
            <a:br>
              <a:rPr lang="en" sz="1100">
                <a:highlight>
                  <a:srgbClr val="FFFFFF"/>
                </a:highlight>
                <a:latin typeface="Courier New"/>
                <a:ea typeface="Courier New"/>
                <a:cs typeface="Courier New"/>
                <a:sym typeface="Courier New"/>
              </a:rPr>
            </a:b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return</a:t>
            </a:r>
            <a:r>
              <a:rPr lang="en" sz="1100">
                <a:highlight>
                  <a:srgbClr val="FFFFFF"/>
                </a:highlight>
                <a:latin typeface="Courier New"/>
                <a:ea typeface="Courier New"/>
                <a:cs typeface="Courier New"/>
                <a:sym typeface="Courier New"/>
              </a:rPr>
              <a:t> </a:t>
            </a:r>
            <a:r>
              <a:rPr lang="en" sz="1100">
                <a:solidFill>
                  <a:srgbClr val="585CF6"/>
                </a:solidFill>
                <a:highlight>
                  <a:srgbClr val="FFFFFF"/>
                </a:highlight>
                <a:latin typeface="Courier New"/>
                <a:ea typeface="Courier New"/>
                <a:cs typeface="Courier New"/>
                <a:sym typeface="Courier New"/>
              </a:rPr>
              <a:t>True</a:t>
            </a:r>
          </a:p>
          <a:p>
            <a:pPr lvl="0" rtl="0">
              <a:spcBef>
                <a:spcPts val="0"/>
              </a:spcBef>
              <a:buNone/>
            </a:pPr>
            <a:r>
              <a:t/>
            </a:r>
            <a:endParaRPr sz="1100"/>
          </a:p>
        </p:txBody>
      </p:sp>
      <p:cxnSp>
        <p:nvCxnSpPr>
          <p:cNvPr id="322" name="Shape 322"/>
          <p:cNvCxnSpPr/>
          <p:nvPr/>
        </p:nvCxnSpPr>
        <p:spPr>
          <a:xfrm flipH="1">
            <a:off x="2760025" y="537875"/>
            <a:ext cx="424800" cy="990900"/>
          </a:xfrm>
          <a:prstGeom prst="straightConnector1">
            <a:avLst/>
          </a:prstGeom>
          <a:noFill/>
          <a:ln cap="flat" cmpd="sng" w="76200">
            <a:solidFill>
              <a:srgbClr val="CC4125"/>
            </a:solidFill>
            <a:prstDash val="solid"/>
            <a:round/>
            <a:headEnd len="lg" w="lg" type="none"/>
            <a:tailEnd len="lg" w="lg" type="triangle"/>
          </a:ln>
        </p:spPr>
      </p:cxnSp>
      <p:sp>
        <p:nvSpPr>
          <p:cNvPr id="323" name="Shape 323"/>
          <p:cNvSpPr txBox="1"/>
          <p:nvPr/>
        </p:nvSpPr>
        <p:spPr>
          <a:xfrm>
            <a:off x="4082350" y="791075"/>
            <a:ext cx="4842300" cy="921600"/>
          </a:xfrm>
          <a:prstGeom prst="rect">
            <a:avLst/>
          </a:prstGeom>
          <a:noFill/>
          <a:ln>
            <a:noFill/>
          </a:ln>
        </p:spPr>
        <p:txBody>
          <a:bodyPr anchorCtr="0" anchor="t" bIns="91425" lIns="91425" rIns="91425" tIns="91425">
            <a:noAutofit/>
          </a:bodyPr>
          <a:lstStyle/>
          <a:p>
            <a:pPr lvl="0">
              <a:spcBef>
                <a:spcPts val="0"/>
              </a:spcBef>
              <a:buNone/>
            </a:pPr>
            <a:r>
              <a:rPr lang="en" sz="1800">
                <a:solidFill>
                  <a:srgbClr val="0000FF"/>
                </a:solidFill>
              </a:rPr>
              <a:t>Instead, let’s write an algorithm to build a </a:t>
            </a:r>
            <a:r>
              <a:rPr b="1" lang="en" sz="1800">
                <a:solidFill>
                  <a:srgbClr val="0000FF"/>
                </a:solidFill>
              </a:rPr>
              <a:t>Decision Tree</a:t>
            </a:r>
            <a:r>
              <a:rPr lang="en" sz="1800">
                <a:solidFill>
                  <a:srgbClr val="0000FF"/>
                </a:solidFill>
              </a:rPr>
              <a:t> for us, based on the training data we have.</a:t>
            </a:r>
          </a:p>
        </p:txBody>
      </p:sp>
      <p:cxnSp>
        <p:nvCxnSpPr>
          <p:cNvPr id="324" name="Shape 324"/>
          <p:cNvCxnSpPr/>
          <p:nvPr/>
        </p:nvCxnSpPr>
        <p:spPr>
          <a:xfrm flipH="1">
            <a:off x="7445350" y="1542875"/>
            <a:ext cx="523800" cy="835200"/>
          </a:xfrm>
          <a:prstGeom prst="straightConnector1">
            <a:avLst/>
          </a:prstGeom>
          <a:noFill/>
          <a:ln cap="flat" cmpd="sng" w="76200">
            <a:solidFill>
              <a:srgbClr val="0000FF"/>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nvSpPr>
        <p:spPr>
          <a:xfrm>
            <a:off x="5138200" y="727150"/>
            <a:ext cx="3878400" cy="35361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666666"/>
                </a:solidFill>
              </a:rPr>
              <a:t>Benefits:</a:t>
            </a:r>
          </a:p>
          <a:p>
            <a:pPr lvl="0" rtl="0">
              <a:spcBef>
                <a:spcPts val="0"/>
              </a:spcBef>
              <a:buNone/>
            </a:pPr>
            <a:r>
              <a:t/>
            </a:r>
            <a:endParaRPr>
              <a:solidFill>
                <a:srgbClr val="666666"/>
              </a:solidFill>
            </a:endParaRPr>
          </a:p>
          <a:p>
            <a:pPr indent="-342900" lvl="0" marL="457200" rtl="0">
              <a:spcBef>
                <a:spcPts val="0"/>
              </a:spcBef>
              <a:buClr>
                <a:srgbClr val="666666"/>
              </a:buClr>
              <a:buSzPct val="100000"/>
              <a:buChar char="●"/>
            </a:pPr>
            <a:r>
              <a:rPr lang="en" sz="1800">
                <a:solidFill>
                  <a:srgbClr val="666666"/>
                </a:solidFill>
              </a:rPr>
              <a:t>non-parametric, non-linear</a:t>
            </a:r>
          </a:p>
          <a:p>
            <a:pPr indent="-342900" lvl="0" marL="457200" rtl="0">
              <a:spcBef>
                <a:spcPts val="0"/>
              </a:spcBef>
              <a:buClr>
                <a:srgbClr val="666666"/>
              </a:buClr>
              <a:buSzPct val="100000"/>
              <a:buChar char="●"/>
            </a:pPr>
            <a:r>
              <a:rPr lang="en" sz="1800">
                <a:solidFill>
                  <a:srgbClr val="666666"/>
                </a:solidFill>
              </a:rPr>
              <a:t>can be used for classification and for regression</a:t>
            </a:r>
          </a:p>
          <a:p>
            <a:pPr indent="-342900" lvl="0" marL="457200" rtl="0">
              <a:spcBef>
                <a:spcPts val="0"/>
              </a:spcBef>
              <a:buClr>
                <a:srgbClr val="666666"/>
              </a:buClr>
              <a:buSzPct val="100000"/>
              <a:buChar char="●"/>
            </a:pPr>
            <a:r>
              <a:rPr lang="en" sz="1800">
                <a:solidFill>
                  <a:srgbClr val="666666"/>
                </a:solidFill>
              </a:rPr>
              <a:t>real and/or categorical features</a:t>
            </a:r>
          </a:p>
          <a:p>
            <a:pPr indent="-342900" lvl="0" marL="457200" rtl="0">
              <a:spcBef>
                <a:spcPts val="0"/>
              </a:spcBef>
              <a:buClr>
                <a:srgbClr val="666666"/>
              </a:buClr>
              <a:buSzPct val="100000"/>
              <a:buChar char="●"/>
            </a:pPr>
            <a:r>
              <a:rPr lang="en" sz="1800">
                <a:solidFill>
                  <a:srgbClr val="666666"/>
                </a:solidFill>
              </a:rPr>
              <a:t>easy to interpret</a:t>
            </a:r>
          </a:p>
          <a:p>
            <a:pPr indent="-342900" lvl="0" marL="457200" rtl="0">
              <a:spcBef>
                <a:spcPts val="0"/>
              </a:spcBef>
              <a:buClr>
                <a:srgbClr val="666666"/>
              </a:buClr>
              <a:buSzPct val="100000"/>
              <a:buChar char="●"/>
            </a:pPr>
            <a:r>
              <a:rPr lang="en" sz="1800">
                <a:solidFill>
                  <a:srgbClr val="666666"/>
                </a:solidFill>
              </a:rPr>
              <a:t>computationally cheap prediction</a:t>
            </a:r>
          </a:p>
          <a:p>
            <a:pPr indent="-342900" lvl="0" marL="457200" rtl="0">
              <a:spcBef>
                <a:spcPts val="0"/>
              </a:spcBef>
              <a:buClr>
                <a:srgbClr val="666666"/>
              </a:buClr>
              <a:buSzPct val="100000"/>
              <a:buChar char="●"/>
            </a:pPr>
            <a:r>
              <a:rPr lang="en" sz="1800">
                <a:solidFill>
                  <a:srgbClr val="666666"/>
                </a:solidFill>
              </a:rPr>
              <a:t>handles missing values and outliers</a:t>
            </a:r>
          </a:p>
          <a:p>
            <a:pPr indent="-342900" lvl="0" marL="457200" rtl="0">
              <a:spcBef>
                <a:spcPts val="0"/>
              </a:spcBef>
              <a:buClr>
                <a:srgbClr val="666666"/>
              </a:buClr>
              <a:buSzPct val="100000"/>
              <a:buChar char="●"/>
            </a:pPr>
            <a:r>
              <a:rPr lang="en" sz="1800">
                <a:solidFill>
                  <a:srgbClr val="666666"/>
                </a:solidFill>
              </a:rPr>
              <a:t>can handle irrelevant features</a:t>
            </a:r>
          </a:p>
        </p:txBody>
      </p:sp>
      <p:sp>
        <p:nvSpPr>
          <p:cNvPr id="330" name="Shape 33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Benefits of a decision tree:</a:t>
            </a:r>
          </a:p>
        </p:txBody>
      </p:sp>
      <p:pic>
        <p:nvPicPr>
          <p:cNvPr id="331" name="Shape 331"/>
          <p:cNvPicPr preferRelativeResize="0"/>
          <p:nvPr/>
        </p:nvPicPr>
        <p:blipFill>
          <a:blip r:embed="rId3">
            <a:alphaModFix/>
          </a:blip>
          <a:stretch>
            <a:fillRect/>
          </a:stretch>
        </p:blipFill>
        <p:spPr>
          <a:xfrm>
            <a:off x="98254" y="1715441"/>
            <a:ext cx="4842426" cy="3118724"/>
          </a:xfrm>
          <a:prstGeom prst="rect">
            <a:avLst/>
          </a:prstGeom>
          <a:noFill/>
          <a:ln>
            <a:noFill/>
          </a:ln>
        </p:spPr>
      </p:pic>
      <p:sp>
        <p:nvSpPr>
          <p:cNvPr id="332" name="Shape 332"/>
          <p:cNvSpPr txBox="1"/>
          <p:nvPr/>
        </p:nvSpPr>
        <p:spPr>
          <a:xfrm>
            <a:off x="311410" y="838425"/>
            <a:ext cx="4161600" cy="495900"/>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BF9000"/>
                </a:solidFill>
              </a:rPr>
              <a:t>Will I play tennis?</a:t>
            </a:r>
          </a:p>
        </p:txBody>
      </p:sp>
      <p:cxnSp>
        <p:nvCxnSpPr>
          <p:cNvPr id="333" name="Shape 333"/>
          <p:cNvCxnSpPr/>
          <p:nvPr/>
        </p:nvCxnSpPr>
        <p:spPr>
          <a:xfrm>
            <a:off x="2392200" y="1334325"/>
            <a:ext cx="0" cy="454800"/>
          </a:xfrm>
          <a:prstGeom prst="straightConnector1">
            <a:avLst/>
          </a:prstGeom>
          <a:noFill/>
          <a:ln cap="flat" cmpd="sng" w="19050">
            <a:solidFill>
              <a:srgbClr val="BF9000"/>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10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1000"/>
                                        <p:tgtEl>
                                          <p:spTgt spid="3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Effect filter="fade" transition="in">
                                      <p:cBhvr>
                                        <p:cTn dur="1000"/>
                                        <p:tgtEl>
                                          <p:spTgt spid="3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Effect filter="fade" transition="in">
                                      <p:cBhvr>
                                        <p:cTn dur="1000"/>
                                        <p:tgtEl>
                                          <p:spTgt spid="3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animEffect filter="fade" transition="in">
                                      <p:cBhvr>
                                        <p:cTn dur="1000"/>
                                        <p:tgtEl>
                                          <p:spTgt spid="3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5" st="5"/>
                                            </p:txEl>
                                          </p:spTgt>
                                        </p:tgtEl>
                                        <p:attrNameLst>
                                          <p:attrName>style.visibility</p:attrName>
                                        </p:attrNameLst>
                                      </p:cBhvr>
                                      <p:to>
                                        <p:strVal val="visible"/>
                                      </p:to>
                                    </p:set>
                                    <p:animEffect filter="fade" transition="in">
                                      <p:cBhvr>
                                        <p:cTn dur="1000"/>
                                        <p:tgtEl>
                                          <p:spTgt spid="3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6" st="6"/>
                                            </p:txEl>
                                          </p:spTgt>
                                        </p:tgtEl>
                                        <p:attrNameLst>
                                          <p:attrName>style.visibility</p:attrName>
                                        </p:attrNameLst>
                                      </p:cBhvr>
                                      <p:to>
                                        <p:strVal val="visible"/>
                                      </p:to>
                                    </p:set>
                                    <p:animEffect filter="fade" transition="in">
                                      <p:cBhvr>
                                        <p:cTn dur="1000"/>
                                        <p:tgtEl>
                                          <p:spTgt spid="3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7" st="7"/>
                                            </p:txEl>
                                          </p:spTgt>
                                        </p:tgtEl>
                                        <p:attrNameLst>
                                          <p:attrName>style.visibility</p:attrName>
                                        </p:attrNameLst>
                                      </p:cBhvr>
                                      <p:to>
                                        <p:strVal val="visible"/>
                                      </p:to>
                                    </p:set>
                                    <p:animEffect filter="fade" transition="in">
                                      <p:cBhvr>
                                        <p:cTn dur="1000"/>
                                        <p:tgtEl>
                                          <p:spTgt spid="3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8" st="8"/>
                                            </p:txEl>
                                          </p:spTgt>
                                        </p:tgtEl>
                                        <p:attrNameLst>
                                          <p:attrName>style.visibility</p:attrName>
                                        </p:attrNameLst>
                                      </p:cBhvr>
                                      <p:to>
                                        <p:strVal val="visible"/>
                                      </p:to>
                                    </p:set>
                                    <p:animEffect filter="fade" transition="in">
                                      <p:cBhvr>
                                        <p:cTn dur="1000"/>
                                        <p:tgtEl>
                                          <p:spTgt spid="32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Drawbacks of Decision Trees</a:t>
            </a:r>
          </a:p>
        </p:txBody>
      </p:sp>
      <p:sp>
        <p:nvSpPr>
          <p:cNvPr id="339" name="Shape 339"/>
          <p:cNvSpPr txBox="1"/>
          <p:nvPr/>
        </p:nvSpPr>
        <p:spPr>
          <a:xfrm>
            <a:off x="5138200" y="727150"/>
            <a:ext cx="3878400" cy="35361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666666"/>
                </a:solidFill>
              </a:rPr>
              <a:t>Drawbacks:</a:t>
            </a:r>
          </a:p>
          <a:p>
            <a:pPr lvl="0" rtl="0">
              <a:spcBef>
                <a:spcPts val="0"/>
              </a:spcBef>
              <a:buNone/>
            </a:pPr>
            <a:r>
              <a:t/>
            </a:r>
            <a:endParaRPr sz="2400">
              <a:solidFill>
                <a:srgbClr val="666666"/>
              </a:solidFill>
            </a:endParaRPr>
          </a:p>
          <a:p>
            <a:pPr indent="-342900" lvl="0" marL="457200" rtl="0">
              <a:spcBef>
                <a:spcPts val="0"/>
              </a:spcBef>
              <a:buClr>
                <a:srgbClr val="666666"/>
              </a:buClr>
              <a:buSzPct val="100000"/>
              <a:buChar char="●"/>
            </a:pPr>
            <a:r>
              <a:rPr lang="en" sz="1800">
                <a:solidFill>
                  <a:srgbClr val="666666"/>
                </a:solidFill>
              </a:rPr>
              <a:t>expensive to train</a:t>
            </a:r>
          </a:p>
          <a:p>
            <a:pPr indent="-342900" lvl="0" marL="457200" rtl="0">
              <a:spcBef>
                <a:spcPts val="0"/>
              </a:spcBef>
              <a:buClr>
                <a:srgbClr val="666666"/>
              </a:buClr>
              <a:buSzPct val="100000"/>
              <a:buChar char="●"/>
            </a:pPr>
            <a:r>
              <a:rPr lang="en" sz="1800">
                <a:solidFill>
                  <a:srgbClr val="666666"/>
                </a:solidFill>
              </a:rPr>
              <a:t>greedy algorithm (local maxima)</a:t>
            </a:r>
          </a:p>
          <a:p>
            <a:pPr indent="-342900" lvl="0" marL="457200" rtl="0">
              <a:spcBef>
                <a:spcPts val="0"/>
              </a:spcBef>
              <a:buClr>
                <a:srgbClr val="666666"/>
              </a:buClr>
              <a:buSzPct val="100000"/>
              <a:buChar char="●"/>
            </a:pPr>
            <a:r>
              <a:rPr lang="en" sz="1800">
                <a:solidFill>
                  <a:srgbClr val="666666"/>
                </a:solidFill>
              </a:rPr>
              <a:t>easily overfits</a:t>
            </a:r>
          </a:p>
          <a:p>
            <a:pPr indent="-342900" lvl="0" marL="457200" rtl="0">
              <a:spcBef>
                <a:spcPts val="0"/>
              </a:spcBef>
              <a:buClr>
                <a:srgbClr val="666666"/>
              </a:buClr>
              <a:buSzPct val="100000"/>
              <a:buChar char="●"/>
            </a:pPr>
            <a:r>
              <a:rPr lang="en" sz="1800">
                <a:solidFill>
                  <a:srgbClr val="666666"/>
                </a:solidFill>
              </a:rPr>
              <a:t>right-angle decision boundaries only</a:t>
            </a:r>
          </a:p>
        </p:txBody>
      </p:sp>
      <p:pic>
        <p:nvPicPr>
          <p:cNvPr id="340" name="Shape 340"/>
          <p:cNvPicPr preferRelativeResize="0"/>
          <p:nvPr/>
        </p:nvPicPr>
        <p:blipFill>
          <a:blip r:embed="rId3">
            <a:alphaModFix/>
          </a:blip>
          <a:stretch>
            <a:fillRect/>
          </a:stretch>
        </p:blipFill>
        <p:spPr>
          <a:xfrm>
            <a:off x="98254" y="1715441"/>
            <a:ext cx="4842426" cy="3118724"/>
          </a:xfrm>
          <a:prstGeom prst="rect">
            <a:avLst/>
          </a:prstGeom>
          <a:noFill/>
          <a:ln>
            <a:noFill/>
          </a:ln>
        </p:spPr>
      </p:pic>
      <p:sp>
        <p:nvSpPr>
          <p:cNvPr id="341" name="Shape 341"/>
          <p:cNvSpPr txBox="1"/>
          <p:nvPr/>
        </p:nvSpPr>
        <p:spPr>
          <a:xfrm>
            <a:off x="311410" y="838425"/>
            <a:ext cx="4161600" cy="4959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BF9000"/>
                </a:solidFill>
              </a:rPr>
              <a:t>Will I play tennis?</a:t>
            </a:r>
          </a:p>
        </p:txBody>
      </p:sp>
      <p:cxnSp>
        <p:nvCxnSpPr>
          <p:cNvPr id="342" name="Shape 342"/>
          <p:cNvCxnSpPr/>
          <p:nvPr/>
        </p:nvCxnSpPr>
        <p:spPr>
          <a:xfrm>
            <a:off x="2392200" y="1334325"/>
            <a:ext cx="0" cy="454800"/>
          </a:xfrm>
          <a:prstGeom prst="straightConnector1">
            <a:avLst/>
          </a:prstGeom>
          <a:noFill/>
          <a:ln cap="flat" cmpd="sng" w="19050">
            <a:solidFill>
              <a:srgbClr val="BF9000"/>
            </a:solidFill>
            <a:prstDash val="solid"/>
            <a:round/>
            <a:headEnd len="lg" w="lg" type="none"/>
            <a:tailEnd len="lg" w="lg" type="triangle"/>
          </a:ln>
        </p:spPr>
      </p:cxnSp>
      <p:sp>
        <p:nvSpPr>
          <p:cNvPr id="343" name="Shape 343"/>
          <p:cNvSpPr txBox="1"/>
          <p:nvPr/>
        </p:nvSpPr>
        <p:spPr>
          <a:xfrm>
            <a:off x="5463750" y="4345525"/>
            <a:ext cx="3071700" cy="6867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CC4125"/>
                </a:solidFill>
              </a:rPr>
              <a:t>But how can we build one of these from training data?</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1000"/>
                                        <p:tgtEl>
                                          <p:spTgt spid="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1000"/>
                                        <p:tgtEl>
                                          <p:spTgt spid="3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animEffect filter="fade" transition="in">
                                      <p:cBhvr>
                                        <p:cTn dur="1000"/>
                                        <p:tgtEl>
                                          <p:spTgt spid="3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3" st="3"/>
                                            </p:txEl>
                                          </p:spTgt>
                                        </p:tgtEl>
                                        <p:attrNameLst>
                                          <p:attrName>style.visibility</p:attrName>
                                        </p:attrNameLst>
                                      </p:cBhvr>
                                      <p:to>
                                        <p:strVal val="visible"/>
                                      </p:to>
                                    </p:set>
                                    <p:animEffect filter="fade" transition="in">
                                      <p:cBhvr>
                                        <p:cTn dur="1000"/>
                                        <p:tgtEl>
                                          <p:spTgt spid="3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4" st="4"/>
                                            </p:txEl>
                                          </p:spTgt>
                                        </p:tgtEl>
                                        <p:attrNameLst>
                                          <p:attrName>style.visibility</p:attrName>
                                        </p:attrNameLst>
                                      </p:cBhvr>
                                      <p:to>
                                        <p:strVal val="visible"/>
                                      </p:to>
                                    </p:set>
                                    <p:animEffect filter="fade" transition="in">
                                      <p:cBhvr>
                                        <p:cTn dur="1000"/>
                                        <p:tgtEl>
                                          <p:spTgt spid="3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5" st="5"/>
                                            </p:txEl>
                                          </p:spTgt>
                                        </p:tgtEl>
                                        <p:attrNameLst>
                                          <p:attrName>style.visibility</p:attrName>
                                        </p:attrNameLst>
                                      </p:cBhvr>
                                      <p:to>
                                        <p:strVal val="visible"/>
                                      </p:to>
                                    </p:set>
                                    <p:animEffect filter="fade" transition="in">
                                      <p:cBhvr>
                                        <p:cTn dur="1000"/>
                                        <p:tgtEl>
                                          <p:spTgt spid="3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Entropy (a measure of information in an event stream)</a:t>
            </a:r>
          </a:p>
        </p:txBody>
      </p:sp>
      <p:pic>
        <p:nvPicPr>
          <p:cNvPr id="349" name="Shape 349"/>
          <p:cNvPicPr preferRelativeResize="0"/>
          <p:nvPr/>
        </p:nvPicPr>
        <p:blipFill>
          <a:blip r:embed="rId3">
            <a:alphaModFix/>
          </a:blip>
          <a:stretch>
            <a:fillRect/>
          </a:stretch>
        </p:blipFill>
        <p:spPr>
          <a:xfrm>
            <a:off x="410500" y="2094737"/>
            <a:ext cx="7275549" cy="682074"/>
          </a:xfrm>
          <a:prstGeom prst="rect">
            <a:avLst/>
          </a:prstGeom>
          <a:noFill/>
          <a:ln>
            <a:noFill/>
          </a:ln>
        </p:spPr>
      </p:pic>
      <p:pic>
        <p:nvPicPr>
          <p:cNvPr id="350" name="Shape 350"/>
          <p:cNvPicPr preferRelativeResize="0"/>
          <p:nvPr/>
        </p:nvPicPr>
        <p:blipFill>
          <a:blip r:embed="rId4">
            <a:alphaModFix/>
          </a:blip>
          <a:stretch>
            <a:fillRect/>
          </a:stretch>
        </p:blipFill>
        <p:spPr>
          <a:xfrm>
            <a:off x="410499" y="3973791"/>
            <a:ext cx="5208949" cy="1059650"/>
          </a:xfrm>
          <a:prstGeom prst="rect">
            <a:avLst/>
          </a:prstGeom>
          <a:noFill/>
          <a:ln>
            <a:noFill/>
          </a:ln>
        </p:spPr>
      </p:pic>
      <p:pic>
        <p:nvPicPr>
          <p:cNvPr id="351" name="Shape 351"/>
          <p:cNvPicPr preferRelativeResize="0"/>
          <p:nvPr/>
        </p:nvPicPr>
        <p:blipFill>
          <a:blip r:embed="rId5">
            <a:alphaModFix/>
          </a:blip>
          <a:stretch>
            <a:fillRect/>
          </a:stretch>
        </p:blipFill>
        <p:spPr>
          <a:xfrm>
            <a:off x="1841919" y="3084888"/>
            <a:ext cx="4062625" cy="508575"/>
          </a:xfrm>
          <a:prstGeom prst="rect">
            <a:avLst/>
          </a:prstGeom>
          <a:noFill/>
          <a:ln>
            <a:noFill/>
          </a:ln>
        </p:spPr>
      </p:pic>
      <p:sp>
        <p:nvSpPr>
          <p:cNvPr id="352" name="Shape 352"/>
          <p:cNvSpPr txBox="1"/>
          <p:nvPr/>
        </p:nvSpPr>
        <p:spPr>
          <a:xfrm>
            <a:off x="98250" y="755900"/>
            <a:ext cx="2774400" cy="5085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Shannon Entropy</a:t>
            </a:r>
          </a:p>
        </p:txBody>
      </p:sp>
      <p:sp>
        <p:nvSpPr>
          <p:cNvPr id="353" name="Shape 353"/>
          <p:cNvSpPr txBox="1"/>
          <p:nvPr/>
        </p:nvSpPr>
        <p:spPr>
          <a:xfrm>
            <a:off x="2872650" y="755904"/>
            <a:ext cx="2774400" cy="681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information content</a:t>
            </a:r>
          </a:p>
          <a:p>
            <a:pPr lvl="0" rtl="0">
              <a:spcBef>
                <a:spcPts val="0"/>
              </a:spcBef>
              <a:buNone/>
            </a:pPr>
            <a:r>
              <a:rPr lang="en" sz="1800">
                <a:solidFill>
                  <a:srgbClr val="CC4125"/>
                </a:solidFill>
              </a:rPr>
              <a:t>of X</a:t>
            </a:r>
          </a:p>
        </p:txBody>
      </p:sp>
      <p:sp>
        <p:nvSpPr>
          <p:cNvPr id="354" name="Shape 354"/>
          <p:cNvSpPr txBox="1"/>
          <p:nvPr/>
        </p:nvSpPr>
        <p:spPr>
          <a:xfrm>
            <a:off x="1061575" y="1264400"/>
            <a:ext cx="1967700" cy="7218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discrete random</a:t>
            </a:r>
          </a:p>
          <a:p>
            <a:pPr lvl="0" rtl="0">
              <a:spcBef>
                <a:spcPts val="0"/>
              </a:spcBef>
              <a:buNone/>
            </a:pPr>
            <a:r>
              <a:rPr lang="en" sz="1800">
                <a:solidFill>
                  <a:srgbClr val="CC4125"/>
                </a:solidFill>
              </a:rPr>
              <a:t>variable</a:t>
            </a:r>
          </a:p>
        </p:txBody>
      </p:sp>
      <p:cxnSp>
        <p:nvCxnSpPr>
          <p:cNvPr id="355" name="Shape 355"/>
          <p:cNvCxnSpPr/>
          <p:nvPr/>
        </p:nvCxnSpPr>
        <p:spPr>
          <a:xfrm>
            <a:off x="552025" y="1118225"/>
            <a:ext cx="56700" cy="948300"/>
          </a:xfrm>
          <a:prstGeom prst="straightConnector1">
            <a:avLst/>
          </a:prstGeom>
          <a:noFill/>
          <a:ln cap="flat" cmpd="sng" w="28575">
            <a:solidFill>
              <a:srgbClr val="CC4125"/>
            </a:solidFill>
            <a:prstDash val="solid"/>
            <a:round/>
            <a:headEnd len="lg" w="lg" type="none"/>
            <a:tailEnd len="lg" w="lg" type="triangle"/>
          </a:ln>
        </p:spPr>
      </p:cxnSp>
      <p:cxnSp>
        <p:nvCxnSpPr>
          <p:cNvPr id="356" name="Shape 356"/>
          <p:cNvCxnSpPr/>
          <p:nvPr/>
        </p:nvCxnSpPr>
        <p:spPr>
          <a:xfrm flipH="1">
            <a:off x="1344525" y="1882600"/>
            <a:ext cx="339900" cy="226500"/>
          </a:xfrm>
          <a:prstGeom prst="straightConnector1">
            <a:avLst/>
          </a:prstGeom>
          <a:noFill/>
          <a:ln cap="flat" cmpd="sng" w="28575">
            <a:solidFill>
              <a:srgbClr val="CC4125"/>
            </a:solidFill>
            <a:prstDash val="solid"/>
            <a:round/>
            <a:headEnd len="lg" w="lg" type="none"/>
            <a:tailEnd len="lg" w="lg" type="triangle"/>
          </a:ln>
        </p:spPr>
      </p:cxnSp>
      <p:cxnSp>
        <p:nvCxnSpPr>
          <p:cNvPr id="357" name="Shape 357"/>
          <p:cNvCxnSpPr/>
          <p:nvPr/>
        </p:nvCxnSpPr>
        <p:spPr>
          <a:xfrm flipH="1">
            <a:off x="3029050" y="1429625"/>
            <a:ext cx="212400" cy="679500"/>
          </a:xfrm>
          <a:prstGeom prst="straightConnector1">
            <a:avLst/>
          </a:prstGeom>
          <a:noFill/>
          <a:ln cap="flat" cmpd="sng" w="28575">
            <a:solidFill>
              <a:srgbClr val="CC4125"/>
            </a:solidFill>
            <a:prstDash val="solid"/>
            <a:round/>
            <a:headEnd len="lg" w="lg" type="none"/>
            <a:tailEnd len="lg" w="lg" type="triangle"/>
          </a:ln>
        </p:spPr>
      </p:cxnSp>
      <p:sp>
        <p:nvSpPr>
          <p:cNvPr id="358" name="Shape 358"/>
          <p:cNvSpPr txBox="1"/>
          <p:nvPr/>
        </p:nvSpPr>
        <p:spPr>
          <a:xfrm>
            <a:off x="5661775" y="823379"/>
            <a:ext cx="2774400" cy="681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number of bits needed to encode each X event</a:t>
            </a:r>
          </a:p>
        </p:txBody>
      </p:sp>
      <p:cxnSp>
        <p:nvCxnSpPr>
          <p:cNvPr id="359" name="Shape 359"/>
          <p:cNvCxnSpPr/>
          <p:nvPr/>
        </p:nvCxnSpPr>
        <p:spPr>
          <a:xfrm flipH="1">
            <a:off x="5818175" y="1497100"/>
            <a:ext cx="212400" cy="679500"/>
          </a:xfrm>
          <a:prstGeom prst="straightConnector1">
            <a:avLst/>
          </a:prstGeom>
          <a:noFill/>
          <a:ln cap="flat" cmpd="sng" w="28575">
            <a:solidFill>
              <a:srgbClr val="CC4125"/>
            </a:solidFill>
            <a:prstDash val="solid"/>
            <a:round/>
            <a:headEnd len="lg" w="lg" type="none"/>
            <a:tailEnd len="lg" w="lg" type="triangle"/>
          </a:ln>
        </p:spPr>
      </p:cxnSp>
      <p:sp>
        <p:nvSpPr>
          <p:cNvPr id="360" name="Shape 360"/>
          <p:cNvSpPr txBox="1"/>
          <p:nvPr/>
        </p:nvSpPr>
        <p:spPr>
          <a:xfrm>
            <a:off x="7176300" y="4568719"/>
            <a:ext cx="1967700" cy="5085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iterate over pmf</a:t>
            </a:r>
          </a:p>
        </p:txBody>
      </p:sp>
      <p:cxnSp>
        <p:nvCxnSpPr>
          <p:cNvPr id="361" name="Shape 361"/>
          <p:cNvCxnSpPr/>
          <p:nvPr/>
        </p:nvCxnSpPr>
        <p:spPr>
          <a:xfrm flipH="1">
            <a:off x="3368725" y="4806950"/>
            <a:ext cx="3850200" cy="104700"/>
          </a:xfrm>
          <a:prstGeom prst="straightConnector1">
            <a:avLst/>
          </a:prstGeom>
          <a:noFill/>
          <a:ln cap="flat" cmpd="sng" w="28575">
            <a:solidFill>
              <a:srgbClr val="CC4125"/>
            </a:solidFill>
            <a:prstDash val="solid"/>
            <a:round/>
            <a:headEnd len="lg" w="lg" type="none"/>
            <a:tailEnd len="lg" w="lg" type="triangle"/>
          </a:ln>
        </p:spPr>
      </p:cxnSp>
      <p:sp>
        <p:nvSpPr>
          <p:cNvPr id="362" name="Shape 362"/>
          <p:cNvSpPr txBox="1"/>
          <p:nvPr/>
        </p:nvSpPr>
        <p:spPr>
          <a:xfrm>
            <a:off x="7049025" y="3290500"/>
            <a:ext cx="1967700" cy="948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probability of each possible discrete outcome</a:t>
            </a:r>
          </a:p>
        </p:txBody>
      </p:sp>
      <p:cxnSp>
        <p:nvCxnSpPr>
          <p:cNvPr id="363" name="Shape 363"/>
          <p:cNvCxnSpPr>
            <a:stCxn id="362" idx="1"/>
          </p:cNvCxnSpPr>
          <p:nvPr/>
        </p:nvCxnSpPr>
        <p:spPr>
          <a:xfrm flipH="1">
            <a:off x="5435325" y="3764650"/>
            <a:ext cx="1613700" cy="4251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Entropy graph of a Bernoulli random variable X</a:t>
            </a:r>
          </a:p>
        </p:txBody>
      </p:sp>
      <p:pic>
        <p:nvPicPr>
          <p:cNvPr id="369" name="Shape 369"/>
          <p:cNvPicPr preferRelativeResize="0"/>
          <p:nvPr/>
        </p:nvPicPr>
        <p:blipFill>
          <a:blip r:embed="rId3">
            <a:alphaModFix/>
          </a:blip>
          <a:stretch>
            <a:fillRect/>
          </a:stretch>
        </p:blipFill>
        <p:spPr>
          <a:xfrm>
            <a:off x="2398387" y="764374"/>
            <a:ext cx="4347224" cy="4284451"/>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Shannon Entropy Diversity Index (aka, the Shannon Index)</a:t>
            </a:r>
          </a:p>
        </p:txBody>
      </p:sp>
      <p:sp>
        <p:nvSpPr>
          <p:cNvPr id="375" name="Shape 375"/>
          <p:cNvSpPr txBox="1"/>
          <p:nvPr/>
        </p:nvSpPr>
        <p:spPr>
          <a:xfrm>
            <a:off x="283100" y="863450"/>
            <a:ext cx="8139000" cy="1061700"/>
          </a:xfrm>
          <a:prstGeom prst="rect">
            <a:avLst/>
          </a:prstGeom>
          <a:noFill/>
          <a:ln>
            <a:noFill/>
          </a:ln>
        </p:spPr>
        <p:txBody>
          <a:bodyPr anchorCtr="0" anchor="t" bIns="91425" lIns="91425" rIns="91425" tIns="91425">
            <a:noAutofit/>
          </a:bodyPr>
          <a:lstStyle/>
          <a:p>
            <a:pPr lvl="0">
              <a:spcBef>
                <a:spcPts val="0"/>
              </a:spcBef>
              <a:buNone/>
            </a:pPr>
            <a:r>
              <a:rPr lang="en" sz="1800">
                <a:solidFill>
                  <a:srgbClr val="434343"/>
                </a:solidFill>
              </a:rPr>
              <a:t>We can measure the diversity of a set using Shannon Entropy (H) if we interpret the frequency of elements in the set as probabilities.</a:t>
            </a:r>
          </a:p>
        </p:txBody>
      </p:sp>
      <p:sp>
        <p:nvSpPr>
          <p:cNvPr id="376" name="Shape 376"/>
          <p:cNvSpPr/>
          <p:nvPr/>
        </p:nvSpPr>
        <p:spPr>
          <a:xfrm>
            <a:off x="1075775" y="193920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7" name="Shape 377"/>
          <p:cNvSpPr/>
          <p:nvPr/>
        </p:nvSpPr>
        <p:spPr>
          <a:xfrm>
            <a:off x="693575" y="238770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8" name="Shape 378"/>
          <p:cNvSpPr/>
          <p:nvPr/>
        </p:nvSpPr>
        <p:spPr>
          <a:xfrm>
            <a:off x="1239025" y="316407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9" name="Shape 379"/>
          <p:cNvSpPr/>
          <p:nvPr/>
        </p:nvSpPr>
        <p:spPr>
          <a:xfrm>
            <a:off x="509575" y="315652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0" name="Shape 380"/>
          <p:cNvSpPr/>
          <p:nvPr/>
        </p:nvSpPr>
        <p:spPr>
          <a:xfrm>
            <a:off x="693575" y="42290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1" name="Shape 381"/>
          <p:cNvSpPr/>
          <p:nvPr/>
        </p:nvSpPr>
        <p:spPr>
          <a:xfrm>
            <a:off x="1621225" y="416907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2" name="Shape 382"/>
          <p:cNvSpPr/>
          <p:nvPr/>
        </p:nvSpPr>
        <p:spPr>
          <a:xfrm>
            <a:off x="1759450" y="27558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3" name="Shape 383"/>
          <p:cNvSpPr/>
          <p:nvPr/>
        </p:nvSpPr>
        <p:spPr>
          <a:xfrm>
            <a:off x="2081700" y="380097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4" name="Shape 384"/>
          <p:cNvSpPr/>
          <p:nvPr/>
        </p:nvSpPr>
        <p:spPr>
          <a:xfrm>
            <a:off x="1854275" y="2154150"/>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5" name="Shape 385"/>
          <p:cNvSpPr/>
          <p:nvPr/>
        </p:nvSpPr>
        <p:spPr>
          <a:xfrm>
            <a:off x="1075775" y="373357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6" name="Shape 386"/>
          <p:cNvSpPr/>
          <p:nvPr/>
        </p:nvSpPr>
        <p:spPr>
          <a:xfrm>
            <a:off x="1226512" y="2549362"/>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7" name="Shape 387"/>
          <p:cNvSpPr/>
          <p:nvPr/>
        </p:nvSpPr>
        <p:spPr>
          <a:xfrm>
            <a:off x="1759450" y="337002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8" name="Shape 388"/>
          <p:cNvSpPr txBox="1"/>
          <p:nvPr/>
        </p:nvSpPr>
        <p:spPr>
          <a:xfrm>
            <a:off x="3496250" y="1723575"/>
            <a:ext cx="4104900" cy="2378100"/>
          </a:xfrm>
          <a:prstGeom prst="rect">
            <a:avLst/>
          </a:prstGeom>
          <a:noFill/>
          <a:ln>
            <a:noFill/>
          </a:ln>
        </p:spPr>
        <p:txBody>
          <a:bodyPr anchorCtr="0" anchor="t" bIns="91425" lIns="91425" rIns="91425" tIns="91425">
            <a:noAutofit/>
          </a:bodyPr>
          <a:lstStyle/>
          <a:p>
            <a:pPr lvl="0" rtl="0">
              <a:spcBef>
                <a:spcPts val="0"/>
              </a:spcBef>
              <a:buNone/>
            </a:pPr>
            <a:r>
              <a:rPr b="1" lang="en" sz="2400"/>
              <a:t>Estimate:</a:t>
            </a:r>
          </a:p>
          <a:p>
            <a:pPr lvl="0" rtl="0">
              <a:spcBef>
                <a:spcPts val="0"/>
              </a:spcBef>
              <a:buNone/>
            </a:pPr>
            <a:r>
              <a:t/>
            </a:r>
            <a:endParaRPr sz="2400"/>
          </a:p>
          <a:p>
            <a:pPr lvl="0" rtl="0">
              <a:spcBef>
                <a:spcPts val="0"/>
              </a:spcBef>
              <a:buNone/>
            </a:pPr>
            <a:r>
              <a:rPr lang="en" sz="2400"/>
              <a:t>P(     ) = 3/12 = 0.25</a:t>
            </a:r>
          </a:p>
          <a:p>
            <a:pPr lvl="0" rtl="0">
              <a:spcBef>
                <a:spcPts val="0"/>
              </a:spcBef>
              <a:buNone/>
            </a:pPr>
            <a:r>
              <a:rPr lang="en" sz="2400"/>
              <a:t>P(     ) = 4/12 = 0.33</a:t>
            </a:r>
          </a:p>
          <a:p>
            <a:pPr lvl="0">
              <a:spcBef>
                <a:spcPts val="0"/>
              </a:spcBef>
              <a:buNone/>
            </a:pPr>
            <a:r>
              <a:rPr lang="en" sz="2400"/>
              <a:t>P(     ) = 5/12 = 0.42</a:t>
            </a:r>
          </a:p>
        </p:txBody>
      </p:sp>
      <p:sp>
        <p:nvSpPr>
          <p:cNvPr id="389" name="Shape 389"/>
          <p:cNvSpPr/>
          <p:nvPr/>
        </p:nvSpPr>
        <p:spPr>
          <a:xfrm>
            <a:off x="3923010" y="2566907"/>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0" name="Shape 390"/>
          <p:cNvSpPr/>
          <p:nvPr/>
        </p:nvSpPr>
        <p:spPr>
          <a:xfrm>
            <a:off x="3923000" y="2944594"/>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1" name="Shape 391"/>
          <p:cNvSpPr/>
          <p:nvPr/>
        </p:nvSpPr>
        <p:spPr>
          <a:xfrm>
            <a:off x="3923000" y="3278961"/>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2" name="Shape 392"/>
          <p:cNvSpPr txBox="1"/>
          <p:nvPr/>
        </p:nvSpPr>
        <p:spPr>
          <a:xfrm>
            <a:off x="3496250" y="3738125"/>
            <a:ext cx="2916000" cy="1216200"/>
          </a:xfrm>
          <a:prstGeom prst="rect">
            <a:avLst/>
          </a:prstGeom>
          <a:noFill/>
          <a:ln>
            <a:noFill/>
          </a:ln>
        </p:spPr>
        <p:txBody>
          <a:bodyPr anchorCtr="0" anchor="t" bIns="91425" lIns="91425" rIns="91425" tIns="91425">
            <a:noAutofit/>
          </a:bodyPr>
          <a:lstStyle/>
          <a:p>
            <a:pPr lvl="0" rtl="0">
              <a:spcBef>
                <a:spcPts val="0"/>
              </a:spcBef>
              <a:buNone/>
            </a:pPr>
            <a:r>
              <a:rPr lang="en" sz="2400"/>
              <a:t>__________</a:t>
            </a:r>
          </a:p>
          <a:p>
            <a:pPr lvl="0" rtl="0">
              <a:spcBef>
                <a:spcPts val="0"/>
              </a:spcBef>
              <a:buNone/>
            </a:pPr>
            <a:r>
              <a:t/>
            </a:r>
            <a:endParaRPr sz="2400"/>
          </a:p>
          <a:p>
            <a:pPr lvl="0">
              <a:spcBef>
                <a:spcPts val="0"/>
              </a:spcBef>
              <a:buNone/>
            </a:pPr>
            <a:r>
              <a:rPr lang="en" sz="2400"/>
              <a:t>H = 1.55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32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k-Nearest Neighbors algorithm:</a:t>
            </a:r>
          </a:p>
        </p:txBody>
      </p:sp>
      <p:sp>
        <p:nvSpPr>
          <p:cNvPr id="91" name="Shape 91"/>
          <p:cNvSpPr txBox="1"/>
          <p:nvPr>
            <p:ph idx="1" type="body"/>
          </p:nvPr>
        </p:nvSpPr>
        <p:spPr>
          <a:xfrm>
            <a:off x="471900" y="1919075"/>
            <a:ext cx="8222100" cy="3014400"/>
          </a:xfrm>
          <a:prstGeom prst="rect">
            <a:avLst/>
          </a:prstGeom>
        </p:spPr>
        <p:txBody>
          <a:bodyPr anchorCtr="0" anchor="t" bIns="91425" lIns="91425" rIns="91425" tIns="91425">
            <a:noAutofit/>
          </a:bodyPr>
          <a:lstStyle/>
          <a:p>
            <a:pPr lvl="0" rtl="0">
              <a:spcBef>
                <a:spcPts val="0"/>
              </a:spcBef>
              <a:buNone/>
            </a:pPr>
            <a:r>
              <a:rPr b="1" lang="en"/>
              <a:t>Training algorithm:</a:t>
            </a:r>
          </a:p>
          <a:p>
            <a:pPr indent="-228600" lvl="0" marL="457200" rtl="0">
              <a:spcBef>
                <a:spcPts val="0"/>
              </a:spcBef>
              <a:buAutoNum type="arabicPeriod"/>
            </a:pPr>
            <a:r>
              <a:rPr lang="en"/>
              <a:t>Store all the data… that’s all.</a:t>
            </a:r>
          </a:p>
          <a:p>
            <a:pPr lvl="0" rtl="0">
              <a:spcBef>
                <a:spcPts val="0"/>
              </a:spcBef>
              <a:buNone/>
            </a:pPr>
            <a:r>
              <a:rPr b="1" lang="en"/>
              <a:t>Prediction algorithm (predict the class of a new point x’):</a:t>
            </a:r>
          </a:p>
          <a:p>
            <a:pPr indent="-228600" lvl="0" marL="457200" rtl="0">
              <a:spcBef>
                <a:spcPts val="0"/>
              </a:spcBef>
              <a:buAutoNum type="arabicPeriod"/>
            </a:pPr>
            <a:r>
              <a:rPr lang="en"/>
              <a:t>Calculate the distance from x’ to all points in your dataset.</a:t>
            </a:r>
          </a:p>
          <a:p>
            <a:pPr indent="-228600" lvl="0" marL="457200" rtl="0">
              <a:spcBef>
                <a:spcPts val="0"/>
              </a:spcBef>
              <a:buAutoNum type="arabicPeriod"/>
            </a:pPr>
            <a:r>
              <a:rPr lang="en"/>
              <a:t>Sort the points in your dataset by increasing distance from x’.</a:t>
            </a:r>
          </a:p>
          <a:p>
            <a:pPr indent="-228600" lvl="0" marL="457200">
              <a:spcBef>
                <a:spcPts val="0"/>
              </a:spcBef>
              <a:buAutoNum type="arabicPeriod"/>
            </a:pPr>
            <a:r>
              <a:rPr lang="en"/>
              <a:t>Predict the majority label of the </a:t>
            </a:r>
            <a:r>
              <a:rPr i="1" lang="en"/>
              <a:t>k</a:t>
            </a:r>
            <a:r>
              <a:rPr lang="en"/>
              <a:t> closest points.</a:t>
            </a:r>
          </a:p>
        </p:txBody>
      </p:sp>
      <p:sp>
        <p:nvSpPr>
          <p:cNvPr id="92" name="Shape 92"/>
          <p:cNvSpPr txBox="1"/>
          <p:nvPr/>
        </p:nvSpPr>
        <p:spPr>
          <a:xfrm>
            <a:off x="4898575" y="4676950"/>
            <a:ext cx="1889400" cy="408300"/>
          </a:xfrm>
          <a:prstGeom prst="rect">
            <a:avLst/>
          </a:prstGeom>
          <a:noFill/>
          <a:ln>
            <a:noFill/>
          </a:ln>
        </p:spPr>
        <p:txBody>
          <a:bodyPr anchorCtr="0" anchor="t" bIns="91425" lIns="91425" rIns="91425" tIns="91425">
            <a:noAutofit/>
          </a:bodyPr>
          <a:lstStyle/>
          <a:p>
            <a:pPr lvl="0">
              <a:spcBef>
                <a:spcPts val="0"/>
              </a:spcBef>
              <a:buNone/>
            </a:pPr>
            <a:r>
              <a:rPr lang="en" sz="1800">
                <a:solidFill>
                  <a:srgbClr val="A61C00"/>
                </a:solidFill>
              </a:rPr>
              <a:t>What is </a:t>
            </a:r>
            <a:r>
              <a:rPr i="1" lang="en" sz="1800">
                <a:solidFill>
                  <a:srgbClr val="A61C00"/>
                </a:solidFill>
              </a:rPr>
              <a:t>k</a:t>
            </a:r>
            <a:r>
              <a:rPr lang="en" sz="1800">
                <a:solidFill>
                  <a:srgbClr val="A61C00"/>
                </a:solidFill>
              </a:rPr>
              <a:t>?</a:t>
            </a:r>
          </a:p>
        </p:txBody>
      </p:sp>
      <p:cxnSp>
        <p:nvCxnSpPr>
          <p:cNvPr id="93" name="Shape 93"/>
          <p:cNvCxnSpPr>
            <a:stCxn id="92" idx="1"/>
          </p:cNvCxnSpPr>
          <p:nvPr/>
        </p:nvCxnSpPr>
        <p:spPr>
          <a:xfrm rot="10800000">
            <a:off x="4350475" y="4478800"/>
            <a:ext cx="548100" cy="402300"/>
          </a:xfrm>
          <a:prstGeom prst="straightConnector1">
            <a:avLst/>
          </a:prstGeom>
          <a:noFill/>
          <a:ln cap="flat" cmpd="sng" w="28575">
            <a:solidFill>
              <a:srgbClr val="A61C00"/>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p:nvPr/>
        </p:nvSpPr>
        <p:spPr>
          <a:xfrm>
            <a:off x="2303675" y="3331990"/>
            <a:ext cx="1818900" cy="15117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8" name="Shape 398"/>
          <p:cNvSpPr/>
          <p:nvPr/>
        </p:nvSpPr>
        <p:spPr>
          <a:xfrm>
            <a:off x="5315825" y="3116235"/>
            <a:ext cx="1818900" cy="17625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9" name="Shape 399"/>
          <p:cNvSpPr/>
          <p:nvPr/>
        </p:nvSpPr>
        <p:spPr>
          <a:xfrm>
            <a:off x="3262650" y="744350"/>
            <a:ext cx="2618700" cy="20403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0" name="Shape 40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Information Gain</a:t>
            </a:r>
          </a:p>
        </p:txBody>
      </p:sp>
      <p:sp>
        <p:nvSpPr>
          <p:cNvPr id="401" name="Shape 401"/>
          <p:cNvSpPr/>
          <p:nvPr/>
        </p:nvSpPr>
        <p:spPr>
          <a:xfrm>
            <a:off x="3743925" y="102740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2" name="Shape 402"/>
          <p:cNvSpPr/>
          <p:nvPr/>
        </p:nvSpPr>
        <p:spPr>
          <a:xfrm>
            <a:off x="4536575" y="131155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3" name="Shape 403"/>
          <p:cNvSpPr/>
          <p:nvPr/>
        </p:nvSpPr>
        <p:spPr>
          <a:xfrm>
            <a:off x="3907162" y="215540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4" name="Shape 404"/>
          <p:cNvSpPr/>
          <p:nvPr/>
        </p:nvSpPr>
        <p:spPr>
          <a:xfrm>
            <a:off x="3446650" y="19244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5" name="Shape 405"/>
          <p:cNvSpPr/>
          <p:nvPr/>
        </p:nvSpPr>
        <p:spPr>
          <a:xfrm>
            <a:off x="4734725" y="17873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6" name="Shape 406"/>
          <p:cNvSpPr/>
          <p:nvPr/>
        </p:nvSpPr>
        <p:spPr>
          <a:xfrm>
            <a:off x="4289375" y="86305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7" name="Shape 407"/>
          <p:cNvSpPr/>
          <p:nvPr/>
        </p:nvSpPr>
        <p:spPr>
          <a:xfrm>
            <a:off x="4834825" y="94345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8" name="Shape 408"/>
          <p:cNvSpPr/>
          <p:nvPr/>
        </p:nvSpPr>
        <p:spPr>
          <a:xfrm>
            <a:off x="3743925" y="14759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9" name="Shape 409"/>
          <p:cNvSpPr/>
          <p:nvPr/>
        </p:nvSpPr>
        <p:spPr>
          <a:xfrm>
            <a:off x="4512512" y="2231800"/>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0" name="Shape 410"/>
          <p:cNvSpPr/>
          <p:nvPr/>
        </p:nvSpPr>
        <p:spPr>
          <a:xfrm>
            <a:off x="4127525" y="1731200"/>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1" name="Shape 411"/>
          <p:cNvSpPr/>
          <p:nvPr/>
        </p:nvSpPr>
        <p:spPr>
          <a:xfrm>
            <a:off x="5218425" y="1922112"/>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2" name="Shape 412"/>
          <p:cNvSpPr/>
          <p:nvPr/>
        </p:nvSpPr>
        <p:spPr>
          <a:xfrm>
            <a:off x="5218425" y="130927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3" name="Shape 413"/>
          <p:cNvSpPr/>
          <p:nvPr/>
        </p:nvSpPr>
        <p:spPr>
          <a:xfrm>
            <a:off x="2639825" y="39689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4" name="Shape 414"/>
          <p:cNvSpPr/>
          <p:nvPr/>
        </p:nvSpPr>
        <p:spPr>
          <a:xfrm>
            <a:off x="32767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5" name="Shape 415"/>
          <p:cNvSpPr/>
          <p:nvPr/>
        </p:nvSpPr>
        <p:spPr>
          <a:xfrm>
            <a:off x="30220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6" name="Shape 416"/>
          <p:cNvSpPr/>
          <p:nvPr/>
        </p:nvSpPr>
        <p:spPr>
          <a:xfrm>
            <a:off x="33617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7" name="Shape 417"/>
          <p:cNvSpPr/>
          <p:nvPr/>
        </p:nvSpPr>
        <p:spPr>
          <a:xfrm>
            <a:off x="28096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8" name="Shape 418"/>
          <p:cNvSpPr/>
          <p:nvPr/>
        </p:nvSpPr>
        <p:spPr>
          <a:xfrm>
            <a:off x="60341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9" name="Shape 419"/>
          <p:cNvSpPr/>
          <p:nvPr/>
        </p:nvSpPr>
        <p:spPr>
          <a:xfrm>
            <a:off x="60175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0" name="Shape 420"/>
          <p:cNvSpPr/>
          <p:nvPr/>
        </p:nvSpPr>
        <p:spPr>
          <a:xfrm>
            <a:off x="64946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1" name="Shape 421"/>
          <p:cNvSpPr/>
          <p:nvPr/>
        </p:nvSpPr>
        <p:spPr>
          <a:xfrm>
            <a:off x="6018212" y="38580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2" name="Shape 422"/>
          <p:cNvSpPr/>
          <p:nvPr/>
        </p:nvSpPr>
        <p:spPr>
          <a:xfrm>
            <a:off x="5572300" y="41191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3" name="Shape 423"/>
          <p:cNvSpPr/>
          <p:nvPr/>
        </p:nvSpPr>
        <p:spPr>
          <a:xfrm>
            <a:off x="5540387" y="349453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4" name="Shape 424"/>
          <p:cNvSpPr/>
          <p:nvPr/>
        </p:nvSpPr>
        <p:spPr>
          <a:xfrm>
            <a:off x="6494675" y="3424873"/>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25" name="Shape 425"/>
          <p:cNvCxnSpPr>
            <a:endCxn id="397" idx="0"/>
          </p:cNvCxnSpPr>
          <p:nvPr/>
        </p:nvCxnSpPr>
        <p:spPr>
          <a:xfrm flipH="1">
            <a:off x="3213125" y="2731690"/>
            <a:ext cx="906000" cy="600299"/>
          </a:xfrm>
          <a:prstGeom prst="straightConnector1">
            <a:avLst/>
          </a:prstGeom>
          <a:noFill/>
          <a:ln cap="flat" cmpd="sng" w="38100">
            <a:solidFill>
              <a:schemeClr val="dk2"/>
            </a:solidFill>
            <a:prstDash val="solid"/>
            <a:round/>
            <a:headEnd len="lg" w="lg" type="none"/>
            <a:tailEnd len="lg" w="lg" type="triangle"/>
          </a:ln>
        </p:spPr>
      </p:cxnSp>
      <p:cxnSp>
        <p:nvCxnSpPr>
          <p:cNvPr id="426" name="Shape 426"/>
          <p:cNvCxnSpPr>
            <a:endCxn id="398" idx="0"/>
          </p:cNvCxnSpPr>
          <p:nvPr/>
        </p:nvCxnSpPr>
        <p:spPr>
          <a:xfrm>
            <a:off x="5152175" y="2675235"/>
            <a:ext cx="1073100" cy="441000"/>
          </a:xfrm>
          <a:prstGeom prst="straightConnector1">
            <a:avLst/>
          </a:prstGeom>
          <a:noFill/>
          <a:ln cap="flat" cmpd="sng" w="38100">
            <a:solidFill>
              <a:schemeClr val="dk2"/>
            </a:solidFill>
            <a:prstDash val="solid"/>
            <a:round/>
            <a:headEnd len="lg" w="lg" type="none"/>
            <a:tailEnd len="lg" w="lg" type="triangle"/>
          </a:ln>
        </p:spPr>
      </p:cxnSp>
      <p:sp>
        <p:nvSpPr>
          <p:cNvPr id="427" name="Shape 427"/>
          <p:cNvSpPr txBox="1"/>
          <p:nvPr/>
        </p:nvSpPr>
        <p:spPr>
          <a:xfrm>
            <a:off x="835125" y="732775"/>
            <a:ext cx="2314200" cy="1194000"/>
          </a:xfrm>
          <a:prstGeom prst="rect">
            <a:avLst/>
          </a:prstGeom>
          <a:noFill/>
          <a:ln>
            <a:noFill/>
          </a:ln>
        </p:spPr>
        <p:txBody>
          <a:bodyPr anchorCtr="0" anchor="t" bIns="91425" lIns="91425" rIns="91425" tIns="91425">
            <a:noAutofit/>
          </a:bodyPr>
          <a:lstStyle/>
          <a:p>
            <a:pPr lvl="0">
              <a:spcBef>
                <a:spcPts val="0"/>
              </a:spcBef>
              <a:buNone/>
            </a:pPr>
            <a:r>
              <a:rPr lang="en">
                <a:solidFill>
                  <a:srgbClr val="A61C00"/>
                </a:solidFill>
              </a:rPr>
              <a:t>This is a node somewhere in our decision tree. It doesn’t matter where. We will call this node the “parent” node.</a:t>
            </a:r>
          </a:p>
        </p:txBody>
      </p:sp>
      <p:sp>
        <p:nvSpPr>
          <p:cNvPr id="428" name="Shape 428"/>
          <p:cNvSpPr txBox="1"/>
          <p:nvPr/>
        </p:nvSpPr>
        <p:spPr>
          <a:xfrm>
            <a:off x="140575" y="2063675"/>
            <a:ext cx="2163000" cy="1435500"/>
          </a:xfrm>
          <a:prstGeom prst="rect">
            <a:avLst/>
          </a:prstGeom>
          <a:noFill/>
          <a:ln>
            <a:noFill/>
          </a:ln>
        </p:spPr>
        <p:txBody>
          <a:bodyPr anchorCtr="0" anchor="t" bIns="91425" lIns="91425" rIns="91425" tIns="91425">
            <a:noAutofit/>
          </a:bodyPr>
          <a:lstStyle/>
          <a:p>
            <a:pPr lvl="0">
              <a:spcBef>
                <a:spcPts val="0"/>
              </a:spcBef>
              <a:buNone/>
            </a:pPr>
            <a:r>
              <a:rPr lang="en">
                <a:solidFill>
                  <a:srgbClr val="CC4125"/>
                </a:solidFill>
              </a:rPr>
              <a:t>Our goal is to split these examples into two new sets. We will use a single feature (we can choose which one) as the spitting condition.</a:t>
            </a:r>
          </a:p>
        </p:txBody>
      </p:sp>
      <p:cxnSp>
        <p:nvCxnSpPr>
          <p:cNvPr id="429" name="Shape 429"/>
          <p:cNvCxnSpPr/>
          <p:nvPr/>
        </p:nvCxnSpPr>
        <p:spPr>
          <a:xfrm flipH="1" rot="10800000">
            <a:off x="2250625" y="1698500"/>
            <a:ext cx="1005000" cy="56700"/>
          </a:xfrm>
          <a:prstGeom prst="straightConnector1">
            <a:avLst/>
          </a:prstGeom>
          <a:noFill/>
          <a:ln cap="flat" cmpd="sng" w="19050">
            <a:solidFill>
              <a:srgbClr val="CC4125"/>
            </a:solidFill>
            <a:prstDash val="solid"/>
            <a:round/>
            <a:headEnd len="lg" w="lg" type="none"/>
            <a:tailEnd len="lg" w="lg" type="triangle"/>
          </a:ln>
        </p:spPr>
      </p:cxnSp>
      <p:cxnSp>
        <p:nvCxnSpPr>
          <p:cNvPr id="430" name="Shape 430"/>
          <p:cNvCxnSpPr/>
          <p:nvPr/>
        </p:nvCxnSpPr>
        <p:spPr>
          <a:xfrm flipH="1" rot="10800000">
            <a:off x="2222300" y="1784450"/>
            <a:ext cx="1337100" cy="551100"/>
          </a:xfrm>
          <a:prstGeom prst="straightConnector1">
            <a:avLst/>
          </a:prstGeom>
          <a:noFill/>
          <a:ln cap="flat" cmpd="sng" w="19050">
            <a:solidFill>
              <a:srgbClr val="CC4125"/>
            </a:solidFill>
            <a:prstDash val="solid"/>
            <a:round/>
            <a:headEnd len="lg" w="lg" type="none"/>
            <a:tailEnd len="lg" w="lg" type="triangle"/>
          </a:ln>
        </p:spPr>
      </p:cxnSp>
      <p:sp>
        <p:nvSpPr>
          <p:cNvPr id="431" name="Shape 431"/>
          <p:cNvSpPr txBox="1"/>
          <p:nvPr/>
        </p:nvSpPr>
        <p:spPr>
          <a:xfrm>
            <a:off x="140575" y="3603950"/>
            <a:ext cx="1756200" cy="12399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Here’s the </a:t>
            </a:r>
            <a:r>
              <a:rPr lang="en" u="sng">
                <a:solidFill>
                  <a:srgbClr val="CC4125"/>
                </a:solidFill>
              </a:rPr>
              <a:t>result</a:t>
            </a:r>
            <a:r>
              <a:rPr lang="en">
                <a:solidFill>
                  <a:srgbClr val="CC4125"/>
                </a:solidFill>
              </a:rPr>
              <a:t> of one possible way to split. We call these new nodes the “child” nodes.</a:t>
            </a:r>
          </a:p>
        </p:txBody>
      </p:sp>
      <p:cxnSp>
        <p:nvCxnSpPr>
          <p:cNvPr id="432" name="Shape 432"/>
          <p:cNvCxnSpPr>
            <a:endCxn id="397" idx="2"/>
          </p:cNvCxnSpPr>
          <p:nvPr/>
        </p:nvCxnSpPr>
        <p:spPr>
          <a:xfrm flipH="1" rot="10800000">
            <a:off x="1323575" y="4087840"/>
            <a:ext cx="980100" cy="587100"/>
          </a:xfrm>
          <a:prstGeom prst="straightConnector1">
            <a:avLst/>
          </a:prstGeom>
          <a:noFill/>
          <a:ln cap="flat" cmpd="sng" w="19050">
            <a:solidFill>
              <a:srgbClr val="CC4125"/>
            </a:solidFill>
            <a:prstDash val="solid"/>
            <a:round/>
            <a:headEnd len="lg" w="lg" type="none"/>
            <a:tailEnd len="lg" w="lg" type="triangle"/>
          </a:ln>
        </p:spPr>
      </p:cxnSp>
      <p:cxnSp>
        <p:nvCxnSpPr>
          <p:cNvPr id="433" name="Shape 433"/>
          <p:cNvCxnSpPr>
            <a:endCxn id="398" idx="2"/>
          </p:cNvCxnSpPr>
          <p:nvPr/>
        </p:nvCxnSpPr>
        <p:spPr>
          <a:xfrm flipH="1" rot="10800000">
            <a:off x="1330625" y="3997485"/>
            <a:ext cx="3985200" cy="687900"/>
          </a:xfrm>
          <a:prstGeom prst="straightConnector1">
            <a:avLst/>
          </a:prstGeom>
          <a:noFill/>
          <a:ln cap="flat" cmpd="sng" w="19050">
            <a:solidFill>
              <a:srgbClr val="CC4125"/>
            </a:solidFill>
            <a:prstDash val="solid"/>
            <a:round/>
            <a:headEnd len="lg" w="lg" type="none"/>
            <a:tailEnd len="lg" w="lg" type="triangle"/>
          </a:ln>
        </p:spPr>
      </p:cxnSp>
      <p:sp>
        <p:nvSpPr>
          <p:cNvPr id="434" name="Shape 434"/>
          <p:cNvSpPr txBox="1"/>
          <p:nvPr/>
        </p:nvSpPr>
        <p:spPr>
          <a:xfrm>
            <a:off x="4125804" y="2719160"/>
            <a:ext cx="1181700" cy="441000"/>
          </a:xfrm>
          <a:prstGeom prst="rect">
            <a:avLst/>
          </a:prstGeom>
          <a:noFill/>
          <a:ln>
            <a:noFill/>
          </a:ln>
        </p:spPr>
        <p:txBody>
          <a:bodyPr anchorCtr="0" anchor="t" bIns="91425" lIns="91425" rIns="91425" tIns="91425">
            <a:noAutofit/>
          </a:bodyPr>
          <a:lstStyle/>
          <a:p>
            <a:pPr lvl="0" algn="ctr">
              <a:spcBef>
                <a:spcPts val="0"/>
              </a:spcBef>
              <a:buNone/>
            </a:pPr>
            <a:r>
              <a:rPr b="1" lang="en"/>
              <a:t>feature_1</a:t>
            </a:r>
            <a:r>
              <a:rPr lang="en"/>
              <a:t>?</a:t>
            </a:r>
          </a:p>
        </p:txBody>
      </p:sp>
      <p:sp>
        <p:nvSpPr>
          <p:cNvPr id="435" name="Shape 435"/>
          <p:cNvSpPr txBox="1"/>
          <p:nvPr/>
        </p:nvSpPr>
        <p:spPr>
          <a:xfrm>
            <a:off x="5310400" y="254878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True</a:t>
            </a:r>
          </a:p>
        </p:txBody>
      </p:sp>
      <p:sp>
        <p:nvSpPr>
          <p:cNvPr id="436" name="Shape 436"/>
          <p:cNvSpPr txBox="1"/>
          <p:nvPr/>
        </p:nvSpPr>
        <p:spPr>
          <a:xfrm>
            <a:off x="3036200" y="269310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False</a:t>
            </a:r>
          </a:p>
        </p:txBody>
      </p:sp>
      <p:sp>
        <p:nvSpPr>
          <p:cNvPr id="437" name="Shape 437"/>
          <p:cNvSpPr txBox="1"/>
          <p:nvPr/>
        </p:nvSpPr>
        <p:spPr>
          <a:xfrm>
            <a:off x="6493275" y="746200"/>
            <a:ext cx="2314200" cy="6879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A61C00"/>
                </a:solidFill>
              </a:rPr>
              <a:t>Entropy of the parent?</a:t>
            </a:r>
          </a:p>
          <a:p>
            <a:pPr lvl="0" rtl="0">
              <a:spcBef>
                <a:spcPts val="0"/>
              </a:spcBef>
              <a:buNone/>
            </a:pPr>
            <a:r>
              <a:rPr lang="en">
                <a:solidFill>
                  <a:srgbClr val="A61C00"/>
                </a:solidFill>
              </a:rPr>
              <a:t>H(parent) = 1.55</a:t>
            </a:r>
          </a:p>
        </p:txBody>
      </p:sp>
      <p:cxnSp>
        <p:nvCxnSpPr>
          <p:cNvPr id="438" name="Shape 438"/>
          <p:cNvCxnSpPr>
            <a:stCxn id="437" idx="1"/>
          </p:cNvCxnSpPr>
          <p:nvPr/>
        </p:nvCxnSpPr>
        <p:spPr>
          <a:xfrm flipH="1">
            <a:off x="5670675" y="1090150"/>
            <a:ext cx="822600" cy="475500"/>
          </a:xfrm>
          <a:prstGeom prst="straightConnector1">
            <a:avLst/>
          </a:prstGeom>
          <a:noFill/>
          <a:ln cap="flat" cmpd="sng" w="19050">
            <a:solidFill>
              <a:srgbClr val="CC4125"/>
            </a:solidFill>
            <a:prstDash val="solid"/>
            <a:round/>
            <a:headEnd len="lg" w="lg" type="none"/>
            <a:tailEnd len="lg" w="lg" type="triangle"/>
          </a:ln>
        </p:spPr>
      </p:cxnSp>
      <p:sp>
        <p:nvSpPr>
          <p:cNvPr id="439" name="Shape 439"/>
          <p:cNvSpPr txBox="1"/>
          <p:nvPr/>
        </p:nvSpPr>
        <p:spPr>
          <a:xfrm>
            <a:off x="6702325" y="1818506"/>
            <a:ext cx="2314200" cy="10419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A61C00"/>
                </a:solidFill>
              </a:rPr>
              <a:t>Entropy of the children?</a:t>
            </a:r>
          </a:p>
          <a:p>
            <a:pPr lvl="0" rtl="0">
              <a:spcBef>
                <a:spcPts val="0"/>
              </a:spcBef>
              <a:buNone/>
            </a:pPr>
            <a:r>
              <a:rPr lang="en">
                <a:solidFill>
                  <a:srgbClr val="A61C00"/>
                </a:solidFill>
              </a:rPr>
              <a:t>H(child_1) = 0.97</a:t>
            </a:r>
          </a:p>
          <a:p>
            <a:pPr lvl="0" rtl="0">
              <a:spcBef>
                <a:spcPts val="0"/>
              </a:spcBef>
              <a:buNone/>
            </a:pPr>
            <a:r>
              <a:rPr lang="en">
                <a:solidFill>
                  <a:srgbClr val="A61C00"/>
                </a:solidFill>
              </a:rPr>
              <a:t>H(child_2) = 0.998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p:nvPr/>
        </p:nvSpPr>
        <p:spPr>
          <a:xfrm>
            <a:off x="322475" y="3331990"/>
            <a:ext cx="1818900" cy="15117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5" name="Shape 445"/>
          <p:cNvSpPr/>
          <p:nvPr/>
        </p:nvSpPr>
        <p:spPr>
          <a:xfrm>
            <a:off x="3334625" y="3116235"/>
            <a:ext cx="1818900" cy="17625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6" name="Shape 446"/>
          <p:cNvSpPr/>
          <p:nvPr/>
        </p:nvSpPr>
        <p:spPr>
          <a:xfrm>
            <a:off x="1281450" y="744350"/>
            <a:ext cx="2618700" cy="20403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7" name="Shape 447"/>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Information Gain</a:t>
            </a:r>
          </a:p>
        </p:txBody>
      </p:sp>
      <p:sp>
        <p:nvSpPr>
          <p:cNvPr id="448" name="Shape 448"/>
          <p:cNvSpPr/>
          <p:nvPr/>
        </p:nvSpPr>
        <p:spPr>
          <a:xfrm>
            <a:off x="1762725" y="102740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9" name="Shape 449"/>
          <p:cNvSpPr/>
          <p:nvPr/>
        </p:nvSpPr>
        <p:spPr>
          <a:xfrm>
            <a:off x="2555375" y="131155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0" name="Shape 450"/>
          <p:cNvSpPr/>
          <p:nvPr/>
        </p:nvSpPr>
        <p:spPr>
          <a:xfrm>
            <a:off x="1925962" y="215540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1" name="Shape 451"/>
          <p:cNvSpPr/>
          <p:nvPr/>
        </p:nvSpPr>
        <p:spPr>
          <a:xfrm>
            <a:off x="1465450" y="19244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2" name="Shape 452"/>
          <p:cNvSpPr/>
          <p:nvPr/>
        </p:nvSpPr>
        <p:spPr>
          <a:xfrm>
            <a:off x="2753525" y="17873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3" name="Shape 453"/>
          <p:cNvSpPr/>
          <p:nvPr/>
        </p:nvSpPr>
        <p:spPr>
          <a:xfrm>
            <a:off x="2308175" y="86305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4" name="Shape 454"/>
          <p:cNvSpPr/>
          <p:nvPr/>
        </p:nvSpPr>
        <p:spPr>
          <a:xfrm>
            <a:off x="2853625" y="94345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5" name="Shape 455"/>
          <p:cNvSpPr/>
          <p:nvPr/>
        </p:nvSpPr>
        <p:spPr>
          <a:xfrm>
            <a:off x="1762725" y="14759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6" name="Shape 456"/>
          <p:cNvSpPr/>
          <p:nvPr/>
        </p:nvSpPr>
        <p:spPr>
          <a:xfrm>
            <a:off x="2531312" y="2231800"/>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7" name="Shape 457"/>
          <p:cNvSpPr/>
          <p:nvPr/>
        </p:nvSpPr>
        <p:spPr>
          <a:xfrm>
            <a:off x="2146325" y="1731200"/>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8" name="Shape 458"/>
          <p:cNvSpPr/>
          <p:nvPr/>
        </p:nvSpPr>
        <p:spPr>
          <a:xfrm>
            <a:off x="3237225" y="1922112"/>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9" name="Shape 459"/>
          <p:cNvSpPr/>
          <p:nvPr/>
        </p:nvSpPr>
        <p:spPr>
          <a:xfrm>
            <a:off x="3237225" y="130927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0" name="Shape 460"/>
          <p:cNvSpPr/>
          <p:nvPr/>
        </p:nvSpPr>
        <p:spPr>
          <a:xfrm>
            <a:off x="658625" y="39689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1" name="Shape 461"/>
          <p:cNvSpPr/>
          <p:nvPr/>
        </p:nvSpPr>
        <p:spPr>
          <a:xfrm>
            <a:off x="12955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2" name="Shape 462"/>
          <p:cNvSpPr/>
          <p:nvPr/>
        </p:nvSpPr>
        <p:spPr>
          <a:xfrm>
            <a:off x="10408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3" name="Shape 463"/>
          <p:cNvSpPr/>
          <p:nvPr/>
        </p:nvSpPr>
        <p:spPr>
          <a:xfrm>
            <a:off x="13805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4" name="Shape 464"/>
          <p:cNvSpPr/>
          <p:nvPr/>
        </p:nvSpPr>
        <p:spPr>
          <a:xfrm>
            <a:off x="8284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5" name="Shape 465"/>
          <p:cNvSpPr/>
          <p:nvPr/>
        </p:nvSpPr>
        <p:spPr>
          <a:xfrm>
            <a:off x="40529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6" name="Shape 466"/>
          <p:cNvSpPr/>
          <p:nvPr/>
        </p:nvSpPr>
        <p:spPr>
          <a:xfrm>
            <a:off x="40363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7" name="Shape 467"/>
          <p:cNvSpPr/>
          <p:nvPr/>
        </p:nvSpPr>
        <p:spPr>
          <a:xfrm>
            <a:off x="45134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8" name="Shape 468"/>
          <p:cNvSpPr/>
          <p:nvPr/>
        </p:nvSpPr>
        <p:spPr>
          <a:xfrm>
            <a:off x="4037012" y="38580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9" name="Shape 469"/>
          <p:cNvSpPr/>
          <p:nvPr/>
        </p:nvSpPr>
        <p:spPr>
          <a:xfrm>
            <a:off x="3591100" y="41191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0" name="Shape 470"/>
          <p:cNvSpPr/>
          <p:nvPr/>
        </p:nvSpPr>
        <p:spPr>
          <a:xfrm>
            <a:off x="3559187" y="349453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1" name="Shape 471"/>
          <p:cNvSpPr/>
          <p:nvPr/>
        </p:nvSpPr>
        <p:spPr>
          <a:xfrm>
            <a:off x="4513475" y="3424873"/>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72" name="Shape 472"/>
          <p:cNvCxnSpPr>
            <a:endCxn id="444" idx="0"/>
          </p:cNvCxnSpPr>
          <p:nvPr/>
        </p:nvCxnSpPr>
        <p:spPr>
          <a:xfrm flipH="1">
            <a:off x="1231925" y="2731690"/>
            <a:ext cx="906000" cy="600299"/>
          </a:xfrm>
          <a:prstGeom prst="straightConnector1">
            <a:avLst/>
          </a:prstGeom>
          <a:noFill/>
          <a:ln cap="flat" cmpd="sng" w="38100">
            <a:solidFill>
              <a:schemeClr val="dk2"/>
            </a:solidFill>
            <a:prstDash val="solid"/>
            <a:round/>
            <a:headEnd len="lg" w="lg" type="none"/>
            <a:tailEnd len="lg" w="lg" type="triangle"/>
          </a:ln>
        </p:spPr>
      </p:cxnSp>
      <p:cxnSp>
        <p:nvCxnSpPr>
          <p:cNvPr id="473" name="Shape 473"/>
          <p:cNvCxnSpPr>
            <a:endCxn id="445" idx="0"/>
          </p:cNvCxnSpPr>
          <p:nvPr/>
        </p:nvCxnSpPr>
        <p:spPr>
          <a:xfrm>
            <a:off x="3170975" y="2675235"/>
            <a:ext cx="1073100" cy="441000"/>
          </a:xfrm>
          <a:prstGeom prst="straightConnector1">
            <a:avLst/>
          </a:prstGeom>
          <a:noFill/>
          <a:ln cap="flat" cmpd="sng" w="38100">
            <a:solidFill>
              <a:schemeClr val="dk2"/>
            </a:solidFill>
            <a:prstDash val="solid"/>
            <a:round/>
            <a:headEnd len="lg" w="lg" type="none"/>
            <a:tailEnd len="lg" w="lg" type="triangle"/>
          </a:ln>
        </p:spPr>
      </p:cxnSp>
      <p:sp>
        <p:nvSpPr>
          <p:cNvPr id="474" name="Shape 474"/>
          <p:cNvSpPr txBox="1"/>
          <p:nvPr/>
        </p:nvSpPr>
        <p:spPr>
          <a:xfrm>
            <a:off x="2144604" y="2719160"/>
            <a:ext cx="1181699" cy="441000"/>
          </a:xfrm>
          <a:prstGeom prst="rect">
            <a:avLst/>
          </a:prstGeom>
          <a:noFill/>
          <a:ln>
            <a:noFill/>
          </a:ln>
        </p:spPr>
        <p:txBody>
          <a:bodyPr anchorCtr="0" anchor="t" bIns="91425" lIns="91425" rIns="91425" tIns="91425">
            <a:noAutofit/>
          </a:bodyPr>
          <a:lstStyle/>
          <a:p>
            <a:pPr lvl="0" rtl="0" algn="ctr">
              <a:spcBef>
                <a:spcPts val="0"/>
              </a:spcBef>
              <a:buNone/>
            </a:pPr>
            <a:r>
              <a:rPr b="1" lang="en"/>
              <a:t>feature_1</a:t>
            </a:r>
            <a:r>
              <a:rPr lang="en"/>
              <a:t>?</a:t>
            </a:r>
          </a:p>
        </p:txBody>
      </p:sp>
      <p:sp>
        <p:nvSpPr>
          <p:cNvPr id="475" name="Shape 475"/>
          <p:cNvSpPr txBox="1"/>
          <p:nvPr/>
        </p:nvSpPr>
        <p:spPr>
          <a:xfrm>
            <a:off x="3329200" y="254878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True</a:t>
            </a:r>
          </a:p>
        </p:txBody>
      </p:sp>
      <p:sp>
        <p:nvSpPr>
          <p:cNvPr id="476" name="Shape 476"/>
          <p:cNvSpPr txBox="1"/>
          <p:nvPr/>
        </p:nvSpPr>
        <p:spPr>
          <a:xfrm>
            <a:off x="1055000" y="269310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False</a:t>
            </a:r>
          </a:p>
        </p:txBody>
      </p:sp>
      <p:pic>
        <p:nvPicPr>
          <p:cNvPr id="477" name="Shape 477"/>
          <p:cNvPicPr preferRelativeResize="0"/>
          <p:nvPr/>
        </p:nvPicPr>
        <p:blipFill>
          <a:blip r:embed="rId3">
            <a:alphaModFix/>
          </a:blip>
          <a:stretch>
            <a:fillRect/>
          </a:stretch>
        </p:blipFill>
        <p:spPr>
          <a:xfrm>
            <a:off x="4974549" y="2292499"/>
            <a:ext cx="3904900" cy="691500"/>
          </a:xfrm>
          <a:prstGeom prst="rect">
            <a:avLst/>
          </a:prstGeom>
          <a:noFill/>
          <a:ln>
            <a:noFill/>
          </a:ln>
        </p:spPr>
      </p:pic>
      <p:sp>
        <p:nvSpPr>
          <p:cNvPr id="478" name="Shape 478"/>
          <p:cNvSpPr txBox="1"/>
          <p:nvPr/>
        </p:nvSpPr>
        <p:spPr>
          <a:xfrm>
            <a:off x="4440675" y="1382351"/>
            <a:ext cx="1818900" cy="602700"/>
          </a:xfrm>
          <a:prstGeom prst="rect">
            <a:avLst/>
          </a:prstGeom>
          <a:noFill/>
          <a:ln>
            <a:noFill/>
          </a:ln>
        </p:spPr>
        <p:txBody>
          <a:bodyPr anchorCtr="0" anchor="t" bIns="91425" lIns="91425" rIns="91425" tIns="91425">
            <a:noAutofit/>
          </a:bodyPr>
          <a:lstStyle/>
          <a:p>
            <a:pPr lvl="0" rtl="0">
              <a:spcBef>
                <a:spcPts val="0"/>
              </a:spcBef>
              <a:buNone/>
            </a:pPr>
            <a:r>
              <a:rPr lang="en">
                <a:solidFill>
                  <a:srgbClr val="A61C00"/>
                </a:solidFill>
              </a:rPr>
              <a:t>Information gain</a:t>
            </a:r>
          </a:p>
          <a:p>
            <a:pPr lvl="0" rtl="0">
              <a:spcBef>
                <a:spcPts val="0"/>
              </a:spcBef>
              <a:buNone/>
            </a:pPr>
            <a:r>
              <a:rPr lang="en">
                <a:solidFill>
                  <a:srgbClr val="A61C00"/>
                </a:solidFill>
              </a:rPr>
              <a:t>from this split</a:t>
            </a:r>
          </a:p>
        </p:txBody>
      </p:sp>
      <p:cxnSp>
        <p:nvCxnSpPr>
          <p:cNvPr id="479" name="Shape 479"/>
          <p:cNvCxnSpPr/>
          <p:nvPr/>
        </p:nvCxnSpPr>
        <p:spPr>
          <a:xfrm>
            <a:off x="5208975" y="1896750"/>
            <a:ext cx="14100" cy="523800"/>
          </a:xfrm>
          <a:prstGeom prst="straightConnector1">
            <a:avLst/>
          </a:prstGeom>
          <a:noFill/>
          <a:ln cap="flat" cmpd="sng" w="19050">
            <a:solidFill>
              <a:srgbClr val="CC4125"/>
            </a:solidFill>
            <a:prstDash val="solid"/>
            <a:round/>
            <a:headEnd len="lg" w="lg" type="none"/>
            <a:tailEnd len="lg" w="lg" type="triangle"/>
          </a:ln>
        </p:spPr>
      </p:cxnSp>
      <p:sp>
        <p:nvSpPr>
          <p:cNvPr id="480" name="Shape 480"/>
          <p:cNvSpPr txBox="1"/>
          <p:nvPr/>
        </p:nvSpPr>
        <p:spPr>
          <a:xfrm>
            <a:off x="5466375" y="3333275"/>
            <a:ext cx="1398600" cy="600300"/>
          </a:xfrm>
          <a:prstGeom prst="rect">
            <a:avLst/>
          </a:prstGeom>
          <a:noFill/>
          <a:ln>
            <a:noFill/>
          </a:ln>
        </p:spPr>
        <p:txBody>
          <a:bodyPr anchorCtr="0" anchor="t" bIns="91425" lIns="91425" rIns="91425" tIns="91425">
            <a:noAutofit/>
          </a:bodyPr>
          <a:lstStyle/>
          <a:p>
            <a:pPr lvl="0" rtl="0">
              <a:spcBef>
                <a:spcPts val="0"/>
              </a:spcBef>
              <a:buNone/>
            </a:pPr>
            <a:r>
              <a:rPr lang="en">
                <a:solidFill>
                  <a:srgbClr val="A61C00"/>
                </a:solidFill>
              </a:rPr>
              <a:t>the parent’s set of examples</a:t>
            </a:r>
          </a:p>
        </p:txBody>
      </p:sp>
      <p:cxnSp>
        <p:nvCxnSpPr>
          <p:cNvPr id="481" name="Shape 481"/>
          <p:cNvCxnSpPr/>
          <p:nvPr/>
        </p:nvCxnSpPr>
        <p:spPr>
          <a:xfrm rot="10800000">
            <a:off x="5506125" y="2760300"/>
            <a:ext cx="283200" cy="651000"/>
          </a:xfrm>
          <a:prstGeom prst="straightConnector1">
            <a:avLst/>
          </a:prstGeom>
          <a:noFill/>
          <a:ln cap="flat" cmpd="sng" w="19050">
            <a:solidFill>
              <a:srgbClr val="CC4125"/>
            </a:solidFill>
            <a:prstDash val="solid"/>
            <a:round/>
            <a:headEnd len="lg" w="lg" type="none"/>
            <a:tailEnd len="lg" w="lg" type="triangle"/>
          </a:ln>
        </p:spPr>
      </p:cxnSp>
      <p:sp>
        <p:nvSpPr>
          <p:cNvPr id="482" name="Shape 482"/>
          <p:cNvSpPr txBox="1"/>
          <p:nvPr/>
        </p:nvSpPr>
        <p:spPr>
          <a:xfrm>
            <a:off x="6189450" y="1670725"/>
            <a:ext cx="1073100" cy="600300"/>
          </a:xfrm>
          <a:prstGeom prst="rect">
            <a:avLst/>
          </a:prstGeom>
          <a:noFill/>
          <a:ln>
            <a:noFill/>
          </a:ln>
        </p:spPr>
        <p:txBody>
          <a:bodyPr anchorCtr="0" anchor="t" bIns="91425" lIns="91425" rIns="91425" tIns="91425">
            <a:noAutofit/>
          </a:bodyPr>
          <a:lstStyle/>
          <a:p>
            <a:pPr lvl="0" rtl="0">
              <a:spcBef>
                <a:spcPts val="0"/>
              </a:spcBef>
              <a:buNone/>
            </a:pPr>
            <a:r>
              <a:rPr lang="en">
                <a:solidFill>
                  <a:srgbClr val="A61C00"/>
                </a:solidFill>
              </a:rPr>
              <a:t>the set of children</a:t>
            </a:r>
          </a:p>
        </p:txBody>
      </p:sp>
      <p:cxnSp>
        <p:nvCxnSpPr>
          <p:cNvPr id="483" name="Shape 483"/>
          <p:cNvCxnSpPr/>
          <p:nvPr/>
        </p:nvCxnSpPr>
        <p:spPr>
          <a:xfrm flipH="1">
            <a:off x="5746675" y="2137375"/>
            <a:ext cx="495600" cy="269100"/>
          </a:xfrm>
          <a:prstGeom prst="straightConnector1">
            <a:avLst/>
          </a:prstGeom>
          <a:noFill/>
          <a:ln cap="flat" cmpd="sng" w="19050">
            <a:solidFill>
              <a:srgbClr val="CC4125"/>
            </a:solidFill>
            <a:prstDash val="solid"/>
            <a:round/>
            <a:headEnd len="lg" w="lg" type="none"/>
            <a:tailEnd len="lg" w="lg" type="triangle"/>
          </a:ln>
        </p:spPr>
      </p:cxnSp>
      <p:sp>
        <p:nvSpPr>
          <p:cNvPr id="484" name="Shape 484"/>
          <p:cNvSpPr txBox="1"/>
          <p:nvPr/>
        </p:nvSpPr>
        <p:spPr>
          <a:xfrm>
            <a:off x="7620600" y="3785100"/>
            <a:ext cx="1398600" cy="876600"/>
          </a:xfrm>
          <a:prstGeom prst="rect">
            <a:avLst/>
          </a:prstGeom>
          <a:noFill/>
          <a:ln>
            <a:noFill/>
          </a:ln>
        </p:spPr>
        <p:txBody>
          <a:bodyPr anchorCtr="0" anchor="t" bIns="91425" lIns="91425" rIns="91425" tIns="91425">
            <a:noAutofit/>
          </a:bodyPr>
          <a:lstStyle/>
          <a:p>
            <a:pPr lvl="0" rtl="0">
              <a:spcBef>
                <a:spcPts val="0"/>
              </a:spcBef>
              <a:buNone/>
            </a:pPr>
            <a:r>
              <a:rPr lang="en">
                <a:solidFill>
                  <a:srgbClr val="A61C00"/>
                </a:solidFill>
              </a:rPr>
              <a:t>the set of examples in each child</a:t>
            </a:r>
          </a:p>
        </p:txBody>
      </p:sp>
      <p:cxnSp>
        <p:nvCxnSpPr>
          <p:cNvPr id="485" name="Shape 485"/>
          <p:cNvCxnSpPr/>
          <p:nvPr/>
        </p:nvCxnSpPr>
        <p:spPr>
          <a:xfrm rot="10800000">
            <a:off x="7303725" y="3029350"/>
            <a:ext cx="424800" cy="834900"/>
          </a:xfrm>
          <a:prstGeom prst="straightConnector1">
            <a:avLst/>
          </a:prstGeom>
          <a:noFill/>
          <a:ln cap="flat" cmpd="sng" w="19050">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Information Gain</a:t>
            </a:r>
          </a:p>
        </p:txBody>
      </p:sp>
      <p:sp>
        <p:nvSpPr>
          <p:cNvPr id="491" name="Shape 491"/>
          <p:cNvSpPr/>
          <p:nvPr/>
        </p:nvSpPr>
        <p:spPr>
          <a:xfrm>
            <a:off x="322475" y="3331990"/>
            <a:ext cx="1818900" cy="15117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2" name="Shape 492"/>
          <p:cNvSpPr/>
          <p:nvPr/>
        </p:nvSpPr>
        <p:spPr>
          <a:xfrm>
            <a:off x="3334625" y="3116235"/>
            <a:ext cx="1818900" cy="17625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3" name="Shape 493"/>
          <p:cNvSpPr/>
          <p:nvPr/>
        </p:nvSpPr>
        <p:spPr>
          <a:xfrm>
            <a:off x="1281450" y="744350"/>
            <a:ext cx="2618700" cy="20403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4" name="Shape 494"/>
          <p:cNvSpPr/>
          <p:nvPr/>
        </p:nvSpPr>
        <p:spPr>
          <a:xfrm>
            <a:off x="1762725" y="102740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5" name="Shape 495"/>
          <p:cNvSpPr/>
          <p:nvPr/>
        </p:nvSpPr>
        <p:spPr>
          <a:xfrm>
            <a:off x="2555375" y="131155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6" name="Shape 496"/>
          <p:cNvSpPr/>
          <p:nvPr/>
        </p:nvSpPr>
        <p:spPr>
          <a:xfrm>
            <a:off x="1925962" y="215540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7" name="Shape 497"/>
          <p:cNvSpPr/>
          <p:nvPr/>
        </p:nvSpPr>
        <p:spPr>
          <a:xfrm>
            <a:off x="1465450" y="19244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8" name="Shape 498"/>
          <p:cNvSpPr/>
          <p:nvPr/>
        </p:nvSpPr>
        <p:spPr>
          <a:xfrm>
            <a:off x="2753525" y="17873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9" name="Shape 499"/>
          <p:cNvSpPr/>
          <p:nvPr/>
        </p:nvSpPr>
        <p:spPr>
          <a:xfrm>
            <a:off x="2308175" y="86305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0" name="Shape 500"/>
          <p:cNvSpPr/>
          <p:nvPr/>
        </p:nvSpPr>
        <p:spPr>
          <a:xfrm>
            <a:off x="2853625" y="94345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1" name="Shape 501"/>
          <p:cNvSpPr/>
          <p:nvPr/>
        </p:nvSpPr>
        <p:spPr>
          <a:xfrm>
            <a:off x="1762725" y="14759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2" name="Shape 502"/>
          <p:cNvSpPr/>
          <p:nvPr/>
        </p:nvSpPr>
        <p:spPr>
          <a:xfrm>
            <a:off x="2531312" y="2231800"/>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3" name="Shape 503"/>
          <p:cNvSpPr/>
          <p:nvPr/>
        </p:nvSpPr>
        <p:spPr>
          <a:xfrm>
            <a:off x="2146325" y="1731200"/>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4" name="Shape 504"/>
          <p:cNvSpPr/>
          <p:nvPr/>
        </p:nvSpPr>
        <p:spPr>
          <a:xfrm>
            <a:off x="3237225" y="1922112"/>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5" name="Shape 505"/>
          <p:cNvSpPr/>
          <p:nvPr/>
        </p:nvSpPr>
        <p:spPr>
          <a:xfrm>
            <a:off x="3237225" y="130927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6" name="Shape 506"/>
          <p:cNvSpPr/>
          <p:nvPr/>
        </p:nvSpPr>
        <p:spPr>
          <a:xfrm>
            <a:off x="658625" y="39689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7" name="Shape 507"/>
          <p:cNvSpPr/>
          <p:nvPr/>
        </p:nvSpPr>
        <p:spPr>
          <a:xfrm>
            <a:off x="1295575" y="3470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8" name="Shape 508"/>
          <p:cNvSpPr/>
          <p:nvPr/>
        </p:nvSpPr>
        <p:spPr>
          <a:xfrm>
            <a:off x="1040825" y="43370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9" name="Shape 509"/>
          <p:cNvSpPr/>
          <p:nvPr/>
        </p:nvSpPr>
        <p:spPr>
          <a:xfrm>
            <a:off x="1380525" y="39037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0" name="Shape 510"/>
          <p:cNvSpPr/>
          <p:nvPr/>
        </p:nvSpPr>
        <p:spPr>
          <a:xfrm>
            <a:off x="828475" y="346271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1" name="Shape 511"/>
          <p:cNvSpPr/>
          <p:nvPr/>
        </p:nvSpPr>
        <p:spPr>
          <a:xfrm>
            <a:off x="40529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2" name="Shape 512"/>
          <p:cNvSpPr/>
          <p:nvPr/>
        </p:nvSpPr>
        <p:spPr>
          <a:xfrm>
            <a:off x="4036312" y="3333273"/>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3" name="Shape 513"/>
          <p:cNvSpPr/>
          <p:nvPr/>
        </p:nvSpPr>
        <p:spPr>
          <a:xfrm>
            <a:off x="4513450" y="39254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4" name="Shape 514"/>
          <p:cNvSpPr/>
          <p:nvPr/>
        </p:nvSpPr>
        <p:spPr>
          <a:xfrm>
            <a:off x="4037012" y="38580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5" name="Shape 515"/>
          <p:cNvSpPr/>
          <p:nvPr/>
        </p:nvSpPr>
        <p:spPr>
          <a:xfrm>
            <a:off x="3591100" y="41191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6" name="Shape 516"/>
          <p:cNvSpPr/>
          <p:nvPr/>
        </p:nvSpPr>
        <p:spPr>
          <a:xfrm>
            <a:off x="3559187" y="349453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7" name="Shape 517"/>
          <p:cNvSpPr/>
          <p:nvPr/>
        </p:nvSpPr>
        <p:spPr>
          <a:xfrm>
            <a:off x="4513475" y="3424873"/>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18" name="Shape 518"/>
          <p:cNvCxnSpPr>
            <a:endCxn id="491" idx="0"/>
          </p:cNvCxnSpPr>
          <p:nvPr/>
        </p:nvCxnSpPr>
        <p:spPr>
          <a:xfrm flipH="1">
            <a:off x="1231925" y="2731690"/>
            <a:ext cx="906000" cy="600299"/>
          </a:xfrm>
          <a:prstGeom prst="straightConnector1">
            <a:avLst/>
          </a:prstGeom>
          <a:noFill/>
          <a:ln cap="flat" cmpd="sng" w="38100">
            <a:solidFill>
              <a:schemeClr val="dk2"/>
            </a:solidFill>
            <a:prstDash val="solid"/>
            <a:round/>
            <a:headEnd len="lg" w="lg" type="none"/>
            <a:tailEnd len="lg" w="lg" type="triangle"/>
          </a:ln>
        </p:spPr>
      </p:cxnSp>
      <p:cxnSp>
        <p:nvCxnSpPr>
          <p:cNvPr id="519" name="Shape 519"/>
          <p:cNvCxnSpPr>
            <a:endCxn id="492" idx="0"/>
          </p:cNvCxnSpPr>
          <p:nvPr/>
        </p:nvCxnSpPr>
        <p:spPr>
          <a:xfrm>
            <a:off x="3170975" y="2675235"/>
            <a:ext cx="1073100" cy="441000"/>
          </a:xfrm>
          <a:prstGeom prst="straightConnector1">
            <a:avLst/>
          </a:prstGeom>
          <a:noFill/>
          <a:ln cap="flat" cmpd="sng" w="38100">
            <a:solidFill>
              <a:schemeClr val="dk2"/>
            </a:solidFill>
            <a:prstDash val="solid"/>
            <a:round/>
            <a:headEnd len="lg" w="lg" type="none"/>
            <a:tailEnd len="lg" w="lg" type="triangle"/>
          </a:ln>
        </p:spPr>
      </p:cxnSp>
      <p:sp>
        <p:nvSpPr>
          <p:cNvPr id="520" name="Shape 520"/>
          <p:cNvSpPr txBox="1"/>
          <p:nvPr/>
        </p:nvSpPr>
        <p:spPr>
          <a:xfrm>
            <a:off x="2144604" y="2719160"/>
            <a:ext cx="1181699" cy="441000"/>
          </a:xfrm>
          <a:prstGeom prst="rect">
            <a:avLst/>
          </a:prstGeom>
          <a:noFill/>
          <a:ln>
            <a:noFill/>
          </a:ln>
        </p:spPr>
        <p:txBody>
          <a:bodyPr anchorCtr="0" anchor="t" bIns="91425" lIns="91425" rIns="91425" tIns="91425">
            <a:noAutofit/>
          </a:bodyPr>
          <a:lstStyle/>
          <a:p>
            <a:pPr lvl="0" rtl="0" algn="ctr">
              <a:spcBef>
                <a:spcPts val="0"/>
              </a:spcBef>
              <a:buNone/>
            </a:pPr>
            <a:r>
              <a:rPr b="1" lang="en"/>
              <a:t>feature_1</a:t>
            </a:r>
            <a:r>
              <a:rPr lang="en"/>
              <a:t>?</a:t>
            </a:r>
          </a:p>
        </p:txBody>
      </p:sp>
      <p:sp>
        <p:nvSpPr>
          <p:cNvPr id="521" name="Shape 521"/>
          <p:cNvSpPr txBox="1"/>
          <p:nvPr/>
        </p:nvSpPr>
        <p:spPr>
          <a:xfrm>
            <a:off x="3329200" y="254878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True</a:t>
            </a:r>
          </a:p>
        </p:txBody>
      </p:sp>
      <p:sp>
        <p:nvSpPr>
          <p:cNvPr id="522" name="Shape 522"/>
          <p:cNvSpPr txBox="1"/>
          <p:nvPr/>
        </p:nvSpPr>
        <p:spPr>
          <a:xfrm>
            <a:off x="1055000" y="269310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False</a:t>
            </a:r>
          </a:p>
        </p:txBody>
      </p:sp>
      <p:sp>
        <p:nvSpPr>
          <p:cNvPr id="523" name="Shape 523"/>
          <p:cNvSpPr txBox="1"/>
          <p:nvPr/>
        </p:nvSpPr>
        <p:spPr>
          <a:xfrm>
            <a:off x="5039100" y="1429625"/>
            <a:ext cx="3567000" cy="862800"/>
          </a:xfrm>
          <a:prstGeom prst="rect">
            <a:avLst/>
          </a:prstGeom>
          <a:noFill/>
          <a:ln>
            <a:noFill/>
          </a:ln>
        </p:spPr>
        <p:txBody>
          <a:bodyPr anchorCtr="0" anchor="t" bIns="91425" lIns="91425" rIns="91425" tIns="91425">
            <a:noAutofit/>
          </a:bodyPr>
          <a:lstStyle/>
          <a:p>
            <a:pPr lvl="0">
              <a:spcBef>
                <a:spcPts val="0"/>
              </a:spcBef>
              <a:buNone/>
            </a:pPr>
            <a:r>
              <a:rPr lang="en" sz="2400"/>
              <a:t>Information Gain = 0.56</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sp>
        <p:nvSpPr>
          <p:cNvPr id="528" name="Shape 528"/>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Information Gain</a:t>
            </a:r>
          </a:p>
        </p:txBody>
      </p:sp>
      <p:sp>
        <p:nvSpPr>
          <p:cNvPr id="529" name="Shape 529"/>
          <p:cNvSpPr/>
          <p:nvPr/>
        </p:nvSpPr>
        <p:spPr>
          <a:xfrm>
            <a:off x="322475" y="3331990"/>
            <a:ext cx="1818900" cy="15117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0" name="Shape 530"/>
          <p:cNvSpPr/>
          <p:nvPr/>
        </p:nvSpPr>
        <p:spPr>
          <a:xfrm>
            <a:off x="3334625" y="3116235"/>
            <a:ext cx="1818900" cy="17625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1" name="Shape 531"/>
          <p:cNvSpPr/>
          <p:nvPr/>
        </p:nvSpPr>
        <p:spPr>
          <a:xfrm>
            <a:off x="1281450" y="744350"/>
            <a:ext cx="2618700" cy="20403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2" name="Shape 532"/>
          <p:cNvSpPr/>
          <p:nvPr/>
        </p:nvSpPr>
        <p:spPr>
          <a:xfrm>
            <a:off x="1762725" y="102740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3" name="Shape 533"/>
          <p:cNvSpPr/>
          <p:nvPr/>
        </p:nvSpPr>
        <p:spPr>
          <a:xfrm>
            <a:off x="2555375" y="131155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4" name="Shape 534"/>
          <p:cNvSpPr/>
          <p:nvPr/>
        </p:nvSpPr>
        <p:spPr>
          <a:xfrm>
            <a:off x="1925962" y="215540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5" name="Shape 535"/>
          <p:cNvSpPr/>
          <p:nvPr/>
        </p:nvSpPr>
        <p:spPr>
          <a:xfrm>
            <a:off x="1465450" y="19244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6" name="Shape 536"/>
          <p:cNvSpPr/>
          <p:nvPr/>
        </p:nvSpPr>
        <p:spPr>
          <a:xfrm>
            <a:off x="2753525" y="17873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7" name="Shape 537"/>
          <p:cNvSpPr/>
          <p:nvPr/>
        </p:nvSpPr>
        <p:spPr>
          <a:xfrm>
            <a:off x="2308175" y="86305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8" name="Shape 538"/>
          <p:cNvSpPr/>
          <p:nvPr/>
        </p:nvSpPr>
        <p:spPr>
          <a:xfrm>
            <a:off x="2853625" y="94345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9" name="Shape 539"/>
          <p:cNvSpPr/>
          <p:nvPr/>
        </p:nvSpPr>
        <p:spPr>
          <a:xfrm>
            <a:off x="1762725" y="147590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0" name="Shape 540"/>
          <p:cNvSpPr/>
          <p:nvPr/>
        </p:nvSpPr>
        <p:spPr>
          <a:xfrm>
            <a:off x="2531312" y="2231800"/>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1" name="Shape 541"/>
          <p:cNvSpPr/>
          <p:nvPr/>
        </p:nvSpPr>
        <p:spPr>
          <a:xfrm>
            <a:off x="2146325" y="1731200"/>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2" name="Shape 542"/>
          <p:cNvSpPr/>
          <p:nvPr/>
        </p:nvSpPr>
        <p:spPr>
          <a:xfrm>
            <a:off x="3237225" y="1922112"/>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3" name="Shape 543"/>
          <p:cNvSpPr/>
          <p:nvPr/>
        </p:nvSpPr>
        <p:spPr>
          <a:xfrm>
            <a:off x="3237225" y="1309275"/>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4" name="Shape 544"/>
          <p:cNvSpPr/>
          <p:nvPr/>
        </p:nvSpPr>
        <p:spPr>
          <a:xfrm>
            <a:off x="587825" y="4219690"/>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5" name="Shape 545"/>
          <p:cNvSpPr/>
          <p:nvPr/>
        </p:nvSpPr>
        <p:spPr>
          <a:xfrm>
            <a:off x="3562275" y="402631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6" name="Shape 546"/>
          <p:cNvSpPr/>
          <p:nvPr/>
        </p:nvSpPr>
        <p:spPr>
          <a:xfrm>
            <a:off x="1040825" y="3928565"/>
            <a:ext cx="382200" cy="368100"/>
          </a:xfrm>
          <a:prstGeom prst="ellipse">
            <a:avLst/>
          </a:prstGeom>
          <a:solidFill>
            <a:srgbClr val="38761D"/>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7" name="Shape 547"/>
          <p:cNvSpPr/>
          <p:nvPr/>
        </p:nvSpPr>
        <p:spPr>
          <a:xfrm>
            <a:off x="3620825" y="33239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8" name="Shape 548"/>
          <p:cNvSpPr/>
          <p:nvPr/>
        </p:nvSpPr>
        <p:spPr>
          <a:xfrm>
            <a:off x="4543675" y="3464990"/>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9" name="Shape 549"/>
          <p:cNvSpPr/>
          <p:nvPr/>
        </p:nvSpPr>
        <p:spPr>
          <a:xfrm>
            <a:off x="4052975" y="429359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0" name="Shape 550"/>
          <p:cNvSpPr/>
          <p:nvPr/>
        </p:nvSpPr>
        <p:spPr>
          <a:xfrm>
            <a:off x="4052975" y="3699085"/>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1" name="Shape 551"/>
          <p:cNvSpPr/>
          <p:nvPr/>
        </p:nvSpPr>
        <p:spPr>
          <a:xfrm>
            <a:off x="4543675" y="4087448"/>
            <a:ext cx="382200" cy="368100"/>
          </a:xfrm>
          <a:prstGeom prst="smileyFace">
            <a:avLst>
              <a:gd fmla="val 4653" name="adj"/>
            </a:avLst>
          </a:prstGeom>
          <a:solidFill>
            <a:srgbClr val="1155CC"/>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2" name="Shape 552"/>
          <p:cNvSpPr/>
          <p:nvPr/>
        </p:nvSpPr>
        <p:spPr>
          <a:xfrm>
            <a:off x="1316900" y="4333253"/>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3" name="Shape 553"/>
          <p:cNvSpPr/>
          <p:nvPr/>
        </p:nvSpPr>
        <p:spPr>
          <a:xfrm>
            <a:off x="1040825" y="3443960"/>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4" name="Shape 554"/>
          <p:cNvSpPr/>
          <p:nvPr/>
        </p:nvSpPr>
        <p:spPr>
          <a:xfrm>
            <a:off x="587825" y="369679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5" name="Shape 555"/>
          <p:cNvSpPr/>
          <p:nvPr/>
        </p:nvSpPr>
        <p:spPr>
          <a:xfrm>
            <a:off x="1636775" y="3766648"/>
            <a:ext cx="382200" cy="368100"/>
          </a:xfrm>
          <a:prstGeom prst="heart">
            <a:avLst/>
          </a:prstGeom>
          <a:solidFill>
            <a:srgbClr val="CC4125"/>
          </a:solidFill>
          <a:ln cap="flat" cmpd="sng" w="3810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56" name="Shape 556"/>
          <p:cNvCxnSpPr>
            <a:endCxn id="529" idx="0"/>
          </p:cNvCxnSpPr>
          <p:nvPr/>
        </p:nvCxnSpPr>
        <p:spPr>
          <a:xfrm flipH="1">
            <a:off x="1231925" y="2731690"/>
            <a:ext cx="906000" cy="600299"/>
          </a:xfrm>
          <a:prstGeom prst="straightConnector1">
            <a:avLst/>
          </a:prstGeom>
          <a:noFill/>
          <a:ln cap="flat" cmpd="sng" w="38100">
            <a:solidFill>
              <a:schemeClr val="dk2"/>
            </a:solidFill>
            <a:prstDash val="solid"/>
            <a:round/>
            <a:headEnd len="lg" w="lg" type="none"/>
            <a:tailEnd len="lg" w="lg" type="triangle"/>
          </a:ln>
        </p:spPr>
      </p:cxnSp>
      <p:cxnSp>
        <p:nvCxnSpPr>
          <p:cNvPr id="557" name="Shape 557"/>
          <p:cNvCxnSpPr>
            <a:endCxn id="530" idx="0"/>
          </p:cNvCxnSpPr>
          <p:nvPr/>
        </p:nvCxnSpPr>
        <p:spPr>
          <a:xfrm>
            <a:off x="3170975" y="2675235"/>
            <a:ext cx="1073100" cy="441000"/>
          </a:xfrm>
          <a:prstGeom prst="straightConnector1">
            <a:avLst/>
          </a:prstGeom>
          <a:noFill/>
          <a:ln cap="flat" cmpd="sng" w="38100">
            <a:solidFill>
              <a:schemeClr val="dk2"/>
            </a:solidFill>
            <a:prstDash val="solid"/>
            <a:round/>
            <a:headEnd len="lg" w="lg" type="none"/>
            <a:tailEnd len="lg" w="lg" type="triangle"/>
          </a:ln>
        </p:spPr>
      </p:cxnSp>
      <p:sp>
        <p:nvSpPr>
          <p:cNvPr id="558" name="Shape 558"/>
          <p:cNvSpPr txBox="1"/>
          <p:nvPr/>
        </p:nvSpPr>
        <p:spPr>
          <a:xfrm>
            <a:off x="2144604" y="2719160"/>
            <a:ext cx="1181699" cy="441000"/>
          </a:xfrm>
          <a:prstGeom prst="rect">
            <a:avLst/>
          </a:prstGeom>
          <a:noFill/>
          <a:ln>
            <a:noFill/>
          </a:ln>
        </p:spPr>
        <p:txBody>
          <a:bodyPr anchorCtr="0" anchor="t" bIns="91425" lIns="91425" rIns="91425" tIns="91425">
            <a:noAutofit/>
          </a:bodyPr>
          <a:lstStyle/>
          <a:p>
            <a:pPr lvl="0" rtl="0" algn="ctr">
              <a:spcBef>
                <a:spcPts val="0"/>
              </a:spcBef>
              <a:buNone/>
            </a:pPr>
            <a:r>
              <a:rPr b="1" lang="en"/>
              <a:t>feature_7</a:t>
            </a:r>
            <a:r>
              <a:rPr lang="en"/>
              <a:t>?</a:t>
            </a:r>
          </a:p>
        </p:txBody>
      </p:sp>
      <p:sp>
        <p:nvSpPr>
          <p:cNvPr id="559" name="Shape 559"/>
          <p:cNvSpPr txBox="1"/>
          <p:nvPr/>
        </p:nvSpPr>
        <p:spPr>
          <a:xfrm>
            <a:off x="3329200" y="254878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True</a:t>
            </a:r>
          </a:p>
        </p:txBody>
      </p:sp>
      <p:sp>
        <p:nvSpPr>
          <p:cNvPr id="560" name="Shape 560"/>
          <p:cNvSpPr txBox="1"/>
          <p:nvPr/>
        </p:nvSpPr>
        <p:spPr>
          <a:xfrm>
            <a:off x="1055000" y="2693105"/>
            <a:ext cx="906000" cy="441000"/>
          </a:xfrm>
          <a:prstGeom prst="rect">
            <a:avLst/>
          </a:prstGeom>
          <a:noFill/>
          <a:ln>
            <a:noFill/>
          </a:ln>
        </p:spPr>
        <p:txBody>
          <a:bodyPr anchorCtr="0" anchor="t" bIns="91425" lIns="91425" rIns="91425" tIns="91425">
            <a:noAutofit/>
          </a:bodyPr>
          <a:lstStyle/>
          <a:p>
            <a:pPr lvl="0" rtl="0" algn="ctr">
              <a:spcBef>
                <a:spcPts val="0"/>
              </a:spcBef>
              <a:buNone/>
            </a:pPr>
            <a:r>
              <a:rPr lang="en"/>
              <a:t>False</a:t>
            </a:r>
          </a:p>
        </p:txBody>
      </p:sp>
      <p:sp>
        <p:nvSpPr>
          <p:cNvPr id="561" name="Shape 561"/>
          <p:cNvSpPr txBox="1"/>
          <p:nvPr/>
        </p:nvSpPr>
        <p:spPr>
          <a:xfrm>
            <a:off x="5039100" y="1429625"/>
            <a:ext cx="3567000" cy="862800"/>
          </a:xfrm>
          <a:prstGeom prst="rect">
            <a:avLst/>
          </a:prstGeom>
          <a:noFill/>
          <a:ln>
            <a:noFill/>
          </a:ln>
        </p:spPr>
        <p:txBody>
          <a:bodyPr anchorCtr="0" anchor="t" bIns="91425" lIns="91425" rIns="91425" tIns="91425">
            <a:noAutofit/>
          </a:bodyPr>
          <a:lstStyle/>
          <a:p>
            <a:pPr lvl="0" rtl="0">
              <a:spcBef>
                <a:spcPts val="0"/>
              </a:spcBef>
              <a:buNone/>
            </a:pPr>
            <a:r>
              <a:rPr lang="en" sz="2400"/>
              <a:t>Information Gain = 0.765</a:t>
            </a:r>
          </a:p>
        </p:txBody>
      </p:sp>
      <p:sp>
        <p:nvSpPr>
          <p:cNvPr id="562" name="Shape 562"/>
          <p:cNvSpPr txBox="1"/>
          <p:nvPr/>
        </p:nvSpPr>
        <p:spPr>
          <a:xfrm>
            <a:off x="6369650" y="2562025"/>
            <a:ext cx="2555100" cy="1893600"/>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CC4125"/>
                </a:solidFill>
              </a:rPr>
              <a:t>MORE THAN THE LAST SPLIT. THIS IS GOOD!</a:t>
            </a:r>
          </a:p>
        </p:txBody>
      </p:sp>
      <p:cxnSp>
        <p:nvCxnSpPr>
          <p:cNvPr id="563" name="Shape 563"/>
          <p:cNvCxnSpPr/>
          <p:nvPr/>
        </p:nvCxnSpPr>
        <p:spPr>
          <a:xfrm flipH="1" rot="10800000">
            <a:off x="7289725" y="1896700"/>
            <a:ext cx="552000" cy="764400"/>
          </a:xfrm>
          <a:prstGeom prst="straightConnector1">
            <a:avLst/>
          </a:prstGeom>
          <a:noFill/>
          <a:ln cap="flat" cmpd="sng" w="38100">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7" name="Shape 567"/>
        <p:cNvGrpSpPr/>
        <p:nvPr/>
      </p:nvGrpSpPr>
      <p:grpSpPr>
        <a:xfrm>
          <a:off x="0" y="0"/>
          <a:ext cx="0" cy="0"/>
          <a:chOff x="0" y="0"/>
          <a:chExt cx="0" cy="0"/>
        </a:xfrm>
      </p:grpSpPr>
      <p:sp>
        <p:nvSpPr>
          <p:cNvPr id="568" name="Shape 56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Splitting Algorithm:</a:t>
            </a:r>
          </a:p>
        </p:txBody>
      </p:sp>
      <p:sp>
        <p:nvSpPr>
          <p:cNvPr id="569" name="Shape 569"/>
          <p:cNvSpPr txBox="1"/>
          <p:nvPr>
            <p:ph idx="1" type="body"/>
          </p:nvPr>
        </p:nvSpPr>
        <p:spPr>
          <a:xfrm>
            <a:off x="4771650" y="1919075"/>
            <a:ext cx="3987000" cy="2710200"/>
          </a:xfrm>
          <a:prstGeom prst="rect">
            <a:avLst/>
          </a:prstGeom>
        </p:spPr>
        <p:txBody>
          <a:bodyPr anchorCtr="0" anchor="t" bIns="91425" lIns="91425" rIns="91425" tIns="91425">
            <a:noAutofit/>
          </a:bodyPr>
          <a:lstStyle/>
          <a:p>
            <a:pPr lvl="0" rtl="0">
              <a:spcBef>
                <a:spcPts val="0"/>
              </a:spcBef>
              <a:buNone/>
            </a:pPr>
            <a:r>
              <a:rPr b="1" lang="en"/>
              <a:t>Splitting Algorithm:</a:t>
            </a:r>
          </a:p>
          <a:p>
            <a:pPr lvl="0" rtl="0">
              <a:spcBef>
                <a:spcPts val="0"/>
              </a:spcBef>
              <a:buNone/>
            </a:pPr>
            <a:r>
              <a:rPr lang="en"/>
              <a:t>1. Calculate the information gain for all possible splits.</a:t>
            </a:r>
          </a:p>
          <a:p>
            <a:pPr lvl="0" rtl="0">
              <a:spcBef>
                <a:spcPts val="0"/>
              </a:spcBef>
              <a:buNone/>
            </a:pPr>
            <a:r>
              <a:rPr lang="en"/>
              <a:t>2. Commit to the split that has the highest information gain.</a:t>
            </a:r>
          </a:p>
        </p:txBody>
      </p:sp>
      <p:sp>
        <p:nvSpPr>
          <p:cNvPr id="570" name="Shape 570"/>
          <p:cNvSpPr txBox="1"/>
          <p:nvPr>
            <p:ph idx="1" type="body"/>
          </p:nvPr>
        </p:nvSpPr>
        <p:spPr>
          <a:xfrm>
            <a:off x="471900" y="1919075"/>
            <a:ext cx="3987000" cy="3105900"/>
          </a:xfrm>
          <a:prstGeom prst="rect">
            <a:avLst/>
          </a:prstGeom>
        </p:spPr>
        <p:txBody>
          <a:bodyPr anchorCtr="0" anchor="t" bIns="91425" lIns="91425" rIns="91425" tIns="91425">
            <a:noAutofit/>
          </a:bodyPr>
          <a:lstStyle/>
          <a:p>
            <a:pPr lvl="0" rtl="0">
              <a:spcBef>
                <a:spcPts val="0"/>
              </a:spcBef>
              <a:buNone/>
            </a:pPr>
            <a:r>
              <a:rPr b="1" lang="en"/>
              <a:t>Possible Splits:</a:t>
            </a:r>
          </a:p>
          <a:p>
            <a:pPr lvl="0" rtl="0">
              <a:spcBef>
                <a:spcPts val="0"/>
              </a:spcBef>
              <a:buNone/>
            </a:pPr>
            <a:r>
              <a:rPr lang="en"/>
              <a:t>Consider all binary splits based on a single feature:</a:t>
            </a:r>
          </a:p>
          <a:p>
            <a:pPr indent="-228600" lvl="0" marL="457200" rtl="0">
              <a:spcBef>
                <a:spcPts val="0"/>
              </a:spcBef>
            </a:pPr>
            <a:r>
              <a:rPr lang="en"/>
              <a:t>if the feature is categorical, split on </a:t>
            </a:r>
            <a:r>
              <a:rPr lang="en" u="sng"/>
              <a:t>value</a:t>
            </a:r>
            <a:r>
              <a:rPr lang="en"/>
              <a:t> or </a:t>
            </a:r>
            <a:r>
              <a:rPr lang="en" u="sng"/>
              <a:t>not value</a:t>
            </a:r>
            <a:r>
              <a:rPr lang="en"/>
              <a:t>.</a:t>
            </a:r>
          </a:p>
          <a:p>
            <a:pPr indent="-228600" lvl="0" marL="457200">
              <a:spcBef>
                <a:spcPts val="0"/>
              </a:spcBef>
            </a:pPr>
            <a:r>
              <a:rPr lang="en"/>
              <a:t>if the feature is numeric, split at a threshold: </a:t>
            </a:r>
            <a:r>
              <a:rPr lang="en" u="sng"/>
              <a:t>&gt;threshold</a:t>
            </a:r>
            <a:r>
              <a:rPr lang="en"/>
              <a:t> or </a:t>
            </a:r>
            <a:r>
              <a:rPr lang="en" u="sng"/>
              <a:t>&lt;=threshold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0" st="0"/>
                                            </p:txEl>
                                          </p:spTgt>
                                        </p:tgtEl>
                                        <p:attrNameLst>
                                          <p:attrName>style.visibility</p:attrName>
                                        </p:attrNameLst>
                                      </p:cBhvr>
                                      <p:to>
                                        <p:strVal val="visible"/>
                                      </p:to>
                                    </p:set>
                                    <p:animEffect filter="fade" transition="in">
                                      <p:cBhvr>
                                        <p:cTn dur="1000"/>
                                        <p:tgtEl>
                                          <p:spTgt spid="5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1" st="1"/>
                                            </p:txEl>
                                          </p:spTgt>
                                        </p:tgtEl>
                                        <p:attrNameLst>
                                          <p:attrName>style.visibility</p:attrName>
                                        </p:attrNameLst>
                                      </p:cBhvr>
                                      <p:to>
                                        <p:strVal val="visible"/>
                                      </p:to>
                                    </p:set>
                                    <p:animEffect filter="fade" transition="in">
                                      <p:cBhvr>
                                        <p:cTn dur="1000"/>
                                        <p:tgtEl>
                                          <p:spTgt spid="5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2" st="2"/>
                                            </p:txEl>
                                          </p:spTgt>
                                        </p:tgtEl>
                                        <p:attrNameLst>
                                          <p:attrName>style.visibility</p:attrName>
                                        </p:attrNameLst>
                                      </p:cBhvr>
                                      <p:to>
                                        <p:strVal val="visible"/>
                                      </p:to>
                                    </p:set>
                                    <p:animEffect filter="fade" transition="in">
                                      <p:cBhvr>
                                        <p:cTn dur="1000"/>
                                        <p:tgtEl>
                                          <p:spTgt spid="5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3" st="3"/>
                                            </p:txEl>
                                          </p:spTgt>
                                        </p:tgtEl>
                                        <p:attrNameLst>
                                          <p:attrName>style.visibility</p:attrName>
                                        </p:attrNameLst>
                                      </p:cBhvr>
                                      <p:to>
                                        <p:strVal val="visible"/>
                                      </p:to>
                                    </p:set>
                                    <p:animEffect filter="fade" transition="in">
                                      <p:cBhvr>
                                        <p:cTn dur="1000"/>
                                        <p:tgtEl>
                                          <p:spTgt spid="5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0" st="0"/>
                                            </p:txEl>
                                          </p:spTgt>
                                        </p:tgtEl>
                                        <p:attrNameLst>
                                          <p:attrName>style.visibility</p:attrName>
                                        </p:attrNameLst>
                                      </p:cBhvr>
                                      <p:to>
                                        <p:strVal val="visible"/>
                                      </p:to>
                                    </p:set>
                                    <p:animEffect filter="fade" transition="in">
                                      <p:cBhvr>
                                        <p:cTn dur="1000"/>
                                        <p:tgtEl>
                                          <p:spTgt spid="5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1" st="1"/>
                                            </p:txEl>
                                          </p:spTgt>
                                        </p:tgtEl>
                                        <p:attrNameLst>
                                          <p:attrName>style.visibility</p:attrName>
                                        </p:attrNameLst>
                                      </p:cBhvr>
                                      <p:to>
                                        <p:strVal val="visible"/>
                                      </p:to>
                                    </p:set>
                                    <p:animEffect filter="fade" transition="in">
                                      <p:cBhvr>
                                        <p:cTn dur="1000"/>
                                        <p:tgtEl>
                                          <p:spTgt spid="5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2" st="2"/>
                                            </p:txEl>
                                          </p:spTgt>
                                        </p:tgtEl>
                                        <p:attrNameLst>
                                          <p:attrName>style.visibility</p:attrName>
                                        </p:attrNameLst>
                                      </p:cBhvr>
                                      <p:to>
                                        <p:strVal val="visible"/>
                                      </p:to>
                                    </p:set>
                                    <p:animEffect filter="fade" transition="in">
                                      <p:cBhvr>
                                        <p:cTn dur="1000"/>
                                        <p:tgtEl>
                                          <p:spTgt spid="56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4" name="Shape 574"/>
        <p:cNvGrpSpPr/>
        <p:nvPr/>
      </p:nvGrpSpPr>
      <p:grpSpPr>
        <a:xfrm>
          <a:off x="0" y="0"/>
          <a:ext cx="0" cy="0"/>
          <a:chOff x="0" y="0"/>
          <a:chExt cx="0" cy="0"/>
        </a:xfrm>
      </p:grpSpPr>
      <p:sp>
        <p:nvSpPr>
          <p:cNvPr id="575" name="Shape 57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Recursion</a:t>
            </a:r>
          </a:p>
        </p:txBody>
      </p:sp>
      <p:pic>
        <p:nvPicPr>
          <p:cNvPr id="576" name="Shape 576"/>
          <p:cNvPicPr preferRelativeResize="0"/>
          <p:nvPr/>
        </p:nvPicPr>
        <p:blipFill>
          <a:blip r:embed="rId3">
            <a:alphaModFix/>
          </a:blip>
          <a:stretch>
            <a:fillRect/>
          </a:stretch>
        </p:blipFill>
        <p:spPr>
          <a:xfrm>
            <a:off x="471900" y="2225625"/>
            <a:ext cx="1594699" cy="879974"/>
          </a:xfrm>
          <a:prstGeom prst="rect">
            <a:avLst/>
          </a:prstGeom>
          <a:noFill/>
          <a:ln>
            <a:noFill/>
          </a:ln>
        </p:spPr>
      </p:pic>
      <p:sp>
        <p:nvSpPr>
          <p:cNvPr id="577" name="Shape 577"/>
          <p:cNvSpPr txBox="1"/>
          <p:nvPr/>
        </p:nvSpPr>
        <p:spPr>
          <a:xfrm>
            <a:off x="325550" y="1792225"/>
            <a:ext cx="2901600" cy="5805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What is this function?</a:t>
            </a:r>
          </a:p>
        </p:txBody>
      </p:sp>
      <p:sp>
        <p:nvSpPr>
          <p:cNvPr id="578" name="Shape 578"/>
          <p:cNvSpPr txBox="1"/>
          <p:nvPr/>
        </p:nvSpPr>
        <p:spPr>
          <a:xfrm>
            <a:off x="325550" y="3392700"/>
            <a:ext cx="3534000" cy="5805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Is this an equivalent function?</a:t>
            </a:r>
          </a:p>
        </p:txBody>
      </p:sp>
      <p:pic>
        <p:nvPicPr>
          <p:cNvPr id="579" name="Shape 579"/>
          <p:cNvPicPr preferRelativeResize="0"/>
          <p:nvPr/>
        </p:nvPicPr>
        <p:blipFill>
          <a:blip r:embed="rId4">
            <a:alphaModFix/>
          </a:blip>
          <a:stretch>
            <a:fillRect/>
          </a:stretch>
        </p:blipFill>
        <p:spPr>
          <a:xfrm>
            <a:off x="471907" y="3973200"/>
            <a:ext cx="4656792" cy="1028374"/>
          </a:xfrm>
          <a:prstGeom prst="rect">
            <a:avLst/>
          </a:prstGeom>
          <a:noFill/>
          <a:ln>
            <a:noFill/>
          </a:ln>
        </p:spPr>
      </p:pic>
      <p:sp>
        <p:nvSpPr>
          <p:cNvPr id="580" name="Shape 580"/>
          <p:cNvSpPr/>
          <p:nvPr/>
        </p:nvSpPr>
        <p:spPr>
          <a:xfrm>
            <a:off x="5605300" y="750100"/>
            <a:ext cx="3315300" cy="425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1" name="Shape 581"/>
          <p:cNvSpPr txBox="1"/>
          <p:nvPr/>
        </p:nvSpPr>
        <p:spPr>
          <a:xfrm>
            <a:off x="5605300" y="738725"/>
            <a:ext cx="3315300" cy="42513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300">
                <a:solidFill>
                  <a:srgbClr val="0000FF"/>
                </a:solidFill>
                <a:highlight>
                  <a:srgbClr val="FFFFFF"/>
                </a:highlight>
                <a:latin typeface="Courier New"/>
                <a:ea typeface="Courier New"/>
                <a:cs typeface="Courier New"/>
                <a:sym typeface="Courier New"/>
              </a:rPr>
              <a:t>def</a:t>
            </a:r>
            <a:r>
              <a:rPr lang="en" sz="1300">
                <a:highlight>
                  <a:srgbClr val="FFFFFF"/>
                </a:highlight>
                <a:latin typeface="Courier New"/>
                <a:ea typeface="Courier New"/>
                <a:cs typeface="Courier New"/>
                <a:sym typeface="Courier New"/>
              </a:rPr>
              <a:t> </a:t>
            </a:r>
            <a:r>
              <a:rPr lang="en" sz="1300">
                <a:solidFill>
                  <a:srgbClr val="0000A2"/>
                </a:solidFill>
                <a:highlight>
                  <a:srgbClr val="FFFFFF"/>
                </a:highlight>
                <a:latin typeface="Courier New"/>
                <a:ea typeface="Courier New"/>
                <a:cs typeface="Courier New"/>
                <a:sym typeface="Courier New"/>
              </a:rPr>
              <a:t>f</a:t>
            </a:r>
            <a:r>
              <a:rPr lang="en" sz="1300">
                <a:highlight>
                  <a:srgbClr val="FFFFFF"/>
                </a:highlight>
                <a:latin typeface="Courier New"/>
                <a:ea typeface="Courier New"/>
                <a:cs typeface="Courier New"/>
                <a:sym typeface="Courier New"/>
              </a:rPr>
              <a:t>(</a:t>
            </a:r>
            <a:r>
              <a:rPr i="1" lang="en" sz="1300">
                <a:highlight>
                  <a:srgbClr val="FFFFFF"/>
                </a:highlight>
                <a:latin typeface="Courier New"/>
                <a:ea typeface="Courier New"/>
                <a:cs typeface="Courier New"/>
                <a:sym typeface="Courier New"/>
              </a:rPr>
              <a:t>x</a:t>
            </a:r>
            <a:r>
              <a:rPr lang="en" sz="1300">
                <a:highlight>
                  <a:srgbClr val="FFFFFF"/>
                </a:highlight>
                <a:latin typeface="Courier New"/>
                <a:ea typeface="Courier New"/>
                <a:cs typeface="Courier New"/>
                <a:sym typeface="Courier New"/>
              </a:rPr>
              <a:t>):</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36A07"/>
                </a:solidFill>
                <a:highlight>
                  <a:srgbClr val="FFFFFF"/>
                </a:highlight>
                <a:latin typeface="Courier New"/>
                <a:ea typeface="Courier New"/>
                <a:cs typeface="Courier New"/>
                <a:sym typeface="Courier New"/>
              </a:rPr>
              <a:t>'''</a:t>
            </a:r>
            <a:br>
              <a:rPr lang="en" sz="1300">
                <a:solidFill>
                  <a:srgbClr val="036A07"/>
                </a:solidFill>
                <a:highlight>
                  <a:srgbClr val="FFFFFF"/>
                </a:highlight>
                <a:latin typeface="Courier New"/>
                <a:ea typeface="Courier New"/>
                <a:cs typeface="Courier New"/>
                <a:sym typeface="Courier New"/>
              </a:rPr>
            </a:br>
            <a:r>
              <a:rPr lang="en" sz="1300">
                <a:solidFill>
                  <a:srgbClr val="036A07"/>
                </a:solidFill>
                <a:highlight>
                  <a:srgbClr val="FFFFFF"/>
                </a:highlight>
                <a:latin typeface="Courier New"/>
                <a:ea typeface="Courier New"/>
                <a:cs typeface="Courier New"/>
                <a:sym typeface="Courier New"/>
              </a:rPr>
              <a:t>    This function returns x!.</a:t>
            </a:r>
            <a:br>
              <a:rPr lang="en" sz="1300">
                <a:solidFill>
                  <a:srgbClr val="036A07"/>
                </a:solidFill>
                <a:highlight>
                  <a:srgbClr val="FFFFFF"/>
                </a:highlight>
                <a:latin typeface="Courier New"/>
                <a:ea typeface="Courier New"/>
                <a:cs typeface="Courier New"/>
                <a:sym typeface="Courier New"/>
              </a:rPr>
            </a:br>
            <a:r>
              <a:rPr lang="en" sz="1300">
                <a:solidFill>
                  <a:srgbClr val="036A07"/>
                </a:solidFill>
                <a:highlight>
                  <a:srgbClr val="FFFFFF"/>
                </a:highlight>
                <a:latin typeface="Courier New"/>
                <a:ea typeface="Courier New"/>
                <a:cs typeface="Courier New"/>
                <a:sym typeface="Courier New"/>
              </a:rPr>
              <a:t>    &gt;&gt;&gt; f(5)</a:t>
            </a:r>
            <a:br>
              <a:rPr lang="en" sz="1300">
                <a:solidFill>
                  <a:srgbClr val="036A07"/>
                </a:solidFill>
                <a:highlight>
                  <a:srgbClr val="FFFFFF"/>
                </a:highlight>
                <a:latin typeface="Courier New"/>
                <a:ea typeface="Courier New"/>
                <a:cs typeface="Courier New"/>
                <a:sym typeface="Courier New"/>
              </a:rPr>
            </a:br>
            <a:r>
              <a:rPr lang="en" sz="1300">
                <a:solidFill>
                  <a:srgbClr val="036A07"/>
                </a:solidFill>
                <a:highlight>
                  <a:srgbClr val="FFFFFF"/>
                </a:highlight>
                <a:latin typeface="Courier New"/>
                <a:ea typeface="Courier New"/>
                <a:cs typeface="Courier New"/>
                <a:sym typeface="Courier New"/>
              </a:rPr>
              <a:t>    120</a:t>
            </a:r>
            <a:br>
              <a:rPr lang="en" sz="1300">
                <a:solidFill>
                  <a:srgbClr val="036A07"/>
                </a:solidFill>
                <a:highlight>
                  <a:srgbClr val="FFFFFF"/>
                </a:highlight>
                <a:latin typeface="Courier New"/>
                <a:ea typeface="Courier New"/>
                <a:cs typeface="Courier New"/>
                <a:sym typeface="Courier New"/>
              </a:rPr>
            </a:br>
            <a:r>
              <a:rPr lang="en" sz="1300">
                <a:solidFill>
                  <a:srgbClr val="036A07"/>
                </a:solidFill>
                <a:highlight>
                  <a:srgbClr val="FFFFFF"/>
                </a:highlight>
                <a:latin typeface="Courier New"/>
                <a:ea typeface="Courier New"/>
                <a:cs typeface="Courier New"/>
                <a:sym typeface="Courier New"/>
              </a:rPr>
              <a:t>    '''</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if</a:t>
            </a:r>
            <a:r>
              <a:rPr lang="en" sz="1300">
                <a:highlight>
                  <a:srgbClr val="FFFFFF"/>
                </a:highlight>
                <a:latin typeface="Courier New"/>
                <a:ea typeface="Courier New"/>
                <a:cs typeface="Courier New"/>
                <a:sym typeface="Courier New"/>
              </a:rPr>
              <a:t> x </a:t>
            </a:r>
            <a:r>
              <a:rPr lang="en" sz="1300">
                <a:solidFill>
                  <a:srgbClr val="0000FF"/>
                </a:solidFill>
                <a:highlight>
                  <a:srgbClr val="FFFFFF"/>
                </a:highlight>
                <a:latin typeface="Courier New"/>
                <a:ea typeface="Courier New"/>
                <a:cs typeface="Courier New"/>
                <a:sym typeface="Courier New"/>
              </a:rPr>
              <a:t>&lt;=</a:t>
            </a:r>
            <a:r>
              <a:rPr lang="en" sz="1300">
                <a:highlight>
                  <a:srgbClr val="FFFFFF"/>
                </a:highlight>
                <a:latin typeface="Courier New"/>
                <a:ea typeface="Courier New"/>
                <a:cs typeface="Courier New"/>
                <a:sym typeface="Courier New"/>
              </a:rPr>
              <a:t> </a:t>
            </a:r>
            <a:r>
              <a:rPr lang="en" sz="1300">
                <a:solidFill>
                  <a:srgbClr val="0000CD"/>
                </a:solidFill>
                <a:highlight>
                  <a:srgbClr val="FFFFFF"/>
                </a:highlight>
                <a:latin typeface="Courier New"/>
                <a:ea typeface="Courier New"/>
                <a:cs typeface="Courier New"/>
                <a:sym typeface="Courier New"/>
              </a:rPr>
              <a:t>1</a:t>
            </a:r>
            <a:r>
              <a:rPr lang="en" sz="1300">
                <a:highlight>
                  <a:srgbClr val="FFFFFF"/>
                </a:highlight>
                <a:latin typeface="Courier New"/>
                <a:ea typeface="Courier New"/>
                <a:cs typeface="Courier New"/>
                <a:sym typeface="Courier New"/>
              </a:rPr>
              <a:t>:</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return</a:t>
            </a:r>
            <a:r>
              <a:rPr lang="en" sz="1300">
                <a:highlight>
                  <a:srgbClr val="FFFFFF"/>
                </a:highlight>
                <a:latin typeface="Courier New"/>
                <a:ea typeface="Courier New"/>
                <a:cs typeface="Courier New"/>
                <a:sym typeface="Courier New"/>
              </a:rPr>
              <a:t> </a:t>
            </a:r>
            <a:r>
              <a:rPr lang="en" sz="1300">
                <a:solidFill>
                  <a:srgbClr val="0000CD"/>
                </a:solidFill>
                <a:highlight>
                  <a:srgbClr val="FFFFFF"/>
                </a:highlight>
                <a:latin typeface="Courier New"/>
                <a:ea typeface="Courier New"/>
                <a:cs typeface="Courier New"/>
                <a:sym typeface="Courier New"/>
              </a:rPr>
              <a:t>1</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else</a:t>
            </a:r>
            <a:r>
              <a:rPr lang="en" sz="1300">
                <a:highlight>
                  <a:srgbClr val="FFFFFF"/>
                </a:highlight>
                <a:latin typeface="Courier New"/>
                <a:ea typeface="Courier New"/>
                <a:cs typeface="Courier New"/>
                <a:sym typeface="Courier New"/>
              </a:rPr>
              <a:t>:</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return</a:t>
            </a:r>
            <a:r>
              <a:rPr lang="en" sz="1300">
                <a:highlight>
                  <a:srgbClr val="FFFFFF"/>
                </a:highlight>
                <a:latin typeface="Courier New"/>
                <a:ea typeface="Courier New"/>
                <a:cs typeface="Courier New"/>
                <a:sym typeface="Courier New"/>
              </a:rPr>
              <a:t> x </a:t>
            </a:r>
            <a:r>
              <a:rPr lang="en" sz="1300">
                <a:solidFill>
                  <a:srgbClr val="0000FF"/>
                </a:solidFill>
                <a:highlight>
                  <a:srgbClr val="FFFFFF"/>
                </a:highlight>
                <a:latin typeface="Courier New"/>
                <a:ea typeface="Courier New"/>
                <a:cs typeface="Courier New"/>
                <a:sym typeface="Courier New"/>
              </a:rPr>
              <a:t>*</a:t>
            </a:r>
            <a:r>
              <a:rPr lang="en" sz="1300">
                <a:highlight>
                  <a:srgbClr val="FFFFFF"/>
                </a:highlight>
                <a:latin typeface="Courier New"/>
                <a:ea typeface="Courier New"/>
                <a:cs typeface="Courier New"/>
                <a:sym typeface="Courier New"/>
              </a:rPr>
              <a:t> f(x</a:t>
            </a:r>
            <a:r>
              <a:rPr lang="en" sz="1300">
                <a:solidFill>
                  <a:srgbClr val="0000FF"/>
                </a:solidFill>
                <a:highlight>
                  <a:srgbClr val="FFFFFF"/>
                </a:highlight>
                <a:latin typeface="Courier New"/>
                <a:ea typeface="Courier New"/>
                <a:cs typeface="Courier New"/>
                <a:sym typeface="Courier New"/>
              </a:rPr>
              <a:t>-</a:t>
            </a:r>
            <a:r>
              <a:rPr lang="en" sz="1300">
                <a:solidFill>
                  <a:srgbClr val="0000CD"/>
                </a:solidFill>
                <a:highlight>
                  <a:srgbClr val="FFFFFF"/>
                </a:highlight>
                <a:latin typeface="Courier New"/>
                <a:ea typeface="Courier New"/>
                <a:cs typeface="Courier New"/>
                <a:sym typeface="Courier New"/>
              </a:rPr>
              <a:t>1</a:t>
            </a:r>
            <a:r>
              <a:rPr lang="en" sz="1300">
                <a:highlight>
                  <a:srgbClr val="FFFFFF"/>
                </a:highlight>
                <a:latin typeface="Courier New"/>
                <a:ea typeface="Courier New"/>
                <a:cs typeface="Courier New"/>
                <a:sym typeface="Courier New"/>
              </a:rPr>
              <a:t>)</a:t>
            </a:r>
            <a:br>
              <a:rPr lang="en" sz="1300">
                <a:highlight>
                  <a:srgbClr val="FFFFFF"/>
                </a:highlight>
                <a:latin typeface="Courier New"/>
                <a:ea typeface="Courier New"/>
                <a:cs typeface="Courier New"/>
                <a:sym typeface="Courier New"/>
              </a:rPr>
            </a:br>
            <a:br>
              <a:rPr lang="en" sz="1300">
                <a:highlight>
                  <a:srgbClr val="FFFFFF"/>
                </a:highlight>
                <a:latin typeface="Courier New"/>
                <a:ea typeface="Courier New"/>
                <a:cs typeface="Courier New"/>
                <a:sym typeface="Courier New"/>
              </a:rPr>
            </a:br>
            <a:r>
              <a:rPr lang="en" sz="1300">
                <a:solidFill>
                  <a:srgbClr val="0000FF"/>
                </a:solidFill>
                <a:highlight>
                  <a:srgbClr val="FFFFFF"/>
                </a:highlight>
                <a:latin typeface="Courier New"/>
                <a:ea typeface="Courier New"/>
                <a:cs typeface="Courier New"/>
                <a:sym typeface="Courier New"/>
              </a:rPr>
              <a:t>if</a:t>
            </a:r>
            <a:r>
              <a:rPr lang="en" sz="1300">
                <a:highlight>
                  <a:srgbClr val="FFFFFF"/>
                </a:highlight>
                <a:latin typeface="Courier New"/>
                <a:ea typeface="Courier New"/>
                <a:cs typeface="Courier New"/>
                <a:sym typeface="Courier New"/>
              </a:rPr>
              <a:t> </a:t>
            </a:r>
            <a:r>
              <a:rPr lang="en" sz="1300">
                <a:solidFill>
                  <a:srgbClr val="21439C"/>
                </a:solidFill>
                <a:highlight>
                  <a:srgbClr val="FFFFFF"/>
                </a:highlight>
                <a:latin typeface="Courier New"/>
                <a:ea typeface="Courier New"/>
                <a:cs typeface="Courier New"/>
                <a:sym typeface="Courier New"/>
              </a:rPr>
              <a:t>__name__</a:t>
            </a:r>
            <a:r>
              <a:rPr lang="en" sz="1300">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a:t>
            </a:r>
            <a:r>
              <a:rPr lang="en" sz="1300">
                <a:highlight>
                  <a:srgbClr val="FFFFFF"/>
                </a:highlight>
                <a:latin typeface="Courier New"/>
                <a:ea typeface="Courier New"/>
                <a:cs typeface="Courier New"/>
                <a:sym typeface="Courier New"/>
              </a:rPr>
              <a:t> </a:t>
            </a:r>
            <a:r>
              <a:rPr lang="en" sz="1300">
                <a:solidFill>
                  <a:srgbClr val="036A07"/>
                </a:solidFill>
                <a:highlight>
                  <a:srgbClr val="FFFFFF"/>
                </a:highlight>
                <a:latin typeface="Courier New"/>
                <a:ea typeface="Courier New"/>
                <a:cs typeface="Courier New"/>
                <a:sym typeface="Courier New"/>
              </a:rPr>
              <a:t>'__main__'</a:t>
            </a:r>
            <a:r>
              <a:rPr lang="en" sz="1300">
                <a:highlight>
                  <a:srgbClr val="FFFFFF"/>
                </a:highlight>
                <a:latin typeface="Courier New"/>
                <a:ea typeface="Courier New"/>
                <a:cs typeface="Courier New"/>
                <a:sym typeface="Courier New"/>
              </a:rPr>
              <a:t>:</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a:t>
            </a:r>
            <a:r>
              <a:rPr lang="en" sz="1300">
                <a:solidFill>
                  <a:srgbClr val="0C450D"/>
                </a:solidFill>
                <a:highlight>
                  <a:srgbClr val="FFFFFF"/>
                </a:highlight>
                <a:latin typeface="Courier New"/>
                <a:ea typeface="Courier New"/>
                <a:cs typeface="Courier New"/>
                <a:sym typeface="Courier New"/>
              </a:rPr>
              <a:t>import</a:t>
            </a:r>
            <a:r>
              <a:rPr lang="en" sz="1300">
                <a:highlight>
                  <a:srgbClr val="FFFFFF"/>
                </a:highlight>
                <a:latin typeface="Courier New"/>
                <a:ea typeface="Courier New"/>
                <a:cs typeface="Courier New"/>
                <a:sym typeface="Courier New"/>
              </a:rPr>
              <a:t> doctest</a:t>
            </a:r>
            <a:br>
              <a:rPr lang="en" sz="1300">
                <a:highlight>
                  <a:srgbClr val="FFFFFF"/>
                </a:highlight>
                <a:latin typeface="Courier New"/>
                <a:ea typeface="Courier New"/>
                <a:cs typeface="Courier New"/>
                <a:sym typeface="Courier New"/>
              </a:rPr>
            </a:br>
            <a:r>
              <a:rPr lang="en" sz="1300">
                <a:highlight>
                  <a:srgbClr val="FFFFFF"/>
                </a:highlight>
                <a:latin typeface="Courier New"/>
                <a:ea typeface="Courier New"/>
                <a:cs typeface="Courier New"/>
                <a:sym typeface="Courier New"/>
              </a:rPr>
              <a:t>    doctest.testmod()</a:t>
            </a:r>
          </a:p>
          <a:p>
            <a:pPr lvl="0">
              <a:spcBef>
                <a:spcPts val="0"/>
              </a:spcBef>
              <a:buNone/>
            </a:pPr>
            <a:r>
              <a:t/>
            </a:r>
            <a:endParaRPr sz="1300"/>
          </a:p>
        </p:txBody>
      </p:sp>
      <p:cxnSp>
        <p:nvCxnSpPr>
          <p:cNvPr id="582" name="Shape 582"/>
          <p:cNvCxnSpPr/>
          <p:nvPr/>
        </p:nvCxnSpPr>
        <p:spPr>
          <a:xfrm flipH="1" rot="10800000">
            <a:off x="3581175" y="2505300"/>
            <a:ext cx="2236500" cy="1443900"/>
          </a:xfrm>
          <a:prstGeom prst="straightConnector1">
            <a:avLst/>
          </a:prstGeom>
          <a:noFill/>
          <a:ln cap="flat" cmpd="sng" w="28575">
            <a:solidFill>
              <a:srgbClr val="999999"/>
            </a:solidFill>
            <a:prstDash val="solid"/>
            <a:round/>
            <a:headEnd len="lg" w="lg" type="triangl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6" name="Shape 586"/>
        <p:cNvGrpSpPr/>
        <p:nvPr/>
      </p:nvGrpSpPr>
      <p:grpSpPr>
        <a:xfrm>
          <a:off x="0" y="0"/>
          <a:ext cx="0" cy="0"/>
          <a:chOff x="0" y="0"/>
          <a:chExt cx="0" cy="0"/>
        </a:xfrm>
      </p:grpSpPr>
      <p:sp>
        <p:nvSpPr>
          <p:cNvPr id="587" name="Shape 58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How to build a decision tree (pseudocode):</a:t>
            </a:r>
          </a:p>
        </p:txBody>
      </p:sp>
      <p:sp>
        <p:nvSpPr>
          <p:cNvPr id="588" name="Shape 588"/>
          <p:cNvSpPr txBox="1"/>
          <p:nvPr/>
        </p:nvSpPr>
        <p:spPr>
          <a:xfrm>
            <a:off x="467100" y="1104075"/>
            <a:ext cx="7502100" cy="3807600"/>
          </a:xfrm>
          <a:prstGeom prst="rect">
            <a:avLst/>
          </a:prstGeom>
          <a:noFill/>
          <a:ln>
            <a:noFill/>
          </a:ln>
        </p:spPr>
        <p:txBody>
          <a:bodyPr anchorCtr="0" anchor="t" bIns="91425" lIns="91425" rIns="91425" tIns="91425">
            <a:noAutofit/>
          </a:bodyPr>
          <a:lstStyle/>
          <a:p>
            <a:pPr lvl="0" rtl="0">
              <a:lnSpc>
                <a:spcPct val="145000"/>
              </a:lnSpc>
              <a:spcBef>
                <a:spcPts val="0"/>
              </a:spcBef>
              <a:spcAft>
                <a:spcPts val="1200"/>
              </a:spcAft>
              <a:buNone/>
            </a:pPr>
            <a:r>
              <a:rPr b="1" lang="en">
                <a:solidFill>
                  <a:srgbClr val="333333"/>
                </a:solidFill>
                <a:highlight>
                  <a:srgbClr val="F7F7F7"/>
                </a:highlight>
                <a:latin typeface="Courier New"/>
                <a:ea typeface="Courier New"/>
                <a:cs typeface="Courier New"/>
                <a:sym typeface="Courier New"/>
              </a:rPr>
              <a:t>function</a:t>
            </a:r>
            <a:r>
              <a:rPr lang="en">
                <a:solidFill>
                  <a:srgbClr val="333333"/>
                </a:solidFill>
                <a:highlight>
                  <a:srgbClr val="F7F7F7"/>
                </a:highlight>
                <a:latin typeface="Courier New"/>
                <a:ea typeface="Courier New"/>
                <a:cs typeface="Courier New"/>
                <a:sym typeface="Courier New"/>
              </a:rPr>
              <a:t> BuildTree:</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If</a:t>
            </a:r>
            <a:r>
              <a:rPr lang="en">
                <a:solidFill>
                  <a:srgbClr val="333333"/>
                </a:solidFill>
                <a:highlight>
                  <a:srgbClr val="F7F7F7"/>
                </a:highlight>
                <a:latin typeface="Courier New"/>
                <a:ea typeface="Courier New"/>
                <a:cs typeface="Courier New"/>
                <a:sym typeface="Courier New"/>
              </a:rPr>
              <a:t> every item in the dataset is in the same class</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or there is no feature left to split the data:</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return</a:t>
            </a:r>
            <a:r>
              <a:rPr lang="en">
                <a:solidFill>
                  <a:srgbClr val="333333"/>
                </a:solidFill>
                <a:highlight>
                  <a:srgbClr val="F7F7F7"/>
                </a:highlight>
                <a:latin typeface="Courier New"/>
                <a:ea typeface="Courier New"/>
                <a:cs typeface="Courier New"/>
                <a:sym typeface="Courier New"/>
              </a:rPr>
              <a:t> a leaf node with the class label</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Else</a:t>
            </a:r>
            <a:r>
              <a:rPr lang="en">
                <a:solidFill>
                  <a:srgbClr val="333333"/>
                </a:solidFill>
                <a:highlight>
                  <a:srgbClr val="F7F7F7"/>
                </a:highlight>
                <a:latin typeface="Courier New"/>
                <a:ea typeface="Courier New"/>
                <a:cs typeface="Courier New"/>
                <a:sym typeface="Courier New"/>
              </a:rPr>
              <a:t>:</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find the best feature and value to split the data </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split the dataset</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create a node</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for</a:t>
            </a:r>
            <a:r>
              <a:rPr lang="en">
                <a:solidFill>
                  <a:srgbClr val="333333"/>
                </a:solidFill>
                <a:highlight>
                  <a:srgbClr val="F7F7F7"/>
                </a:highlight>
                <a:latin typeface="Courier New"/>
                <a:ea typeface="Courier New"/>
                <a:cs typeface="Courier New"/>
                <a:sym typeface="Courier New"/>
              </a:rPr>
              <a:t> each split</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call</a:t>
            </a:r>
            <a:r>
              <a:rPr lang="en">
                <a:solidFill>
                  <a:srgbClr val="333333"/>
                </a:solidFill>
                <a:highlight>
                  <a:srgbClr val="F7F7F7"/>
                </a:highlight>
                <a:latin typeface="Courier New"/>
                <a:ea typeface="Courier New"/>
                <a:cs typeface="Courier New"/>
                <a:sym typeface="Courier New"/>
              </a:rPr>
              <a:t> BuildTree and add the result as a child of the node</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b="1" lang="en">
                <a:solidFill>
                  <a:srgbClr val="333333"/>
                </a:solidFill>
                <a:highlight>
                  <a:srgbClr val="F7F7F7"/>
                </a:highlight>
                <a:latin typeface="Courier New"/>
                <a:ea typeface="Courier New"/>
                <a:cs typeface="Courier New"/>
                <a:sym typeface="Courier New"/>
              </a:rPr>
              <a:t>return</a:t>
            </a:r>
            <a:r>
              <a:rPr lang="en">
                <a:solidFill>
                  <a:srgbClr val="333333"/>
                </a:solidFill>
                <a:highlight>
                  <a:srgbClr val="F7F7F7"/>
                </a:highlight>
                <a:latin typeface="Courier New"/>
                <a:ea typeface="Courier New"/>
                <a:cs typeface="Courier New"/>
                <a:sym typeface="Courier New"/>
              </a:rPr>
              <a:t> node</a:t>
            </a:r>
            <a:br>
              <a:rPr lang="en">
                <a:solidFill>
                  <a:srgbClr val="333333"/>
                </a:solidFill>
                <a:highlight>
                  <a:srgbClr val="F7F7F7"/>
                </a:highlight>
                <a:latin typeface="Courier New"/>
                <a:ea typeface="Courier New"/>
                <a:cs typeface="Courier New"/>
                <a:sym typeface="Courier New"/>
              </a:rPr>
            </a:b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2" name="Shape 592"/>
        <p:cNvGrpSpPr/>
        <p:nvPr/>
      </p:nvGrpSpPr>
      <p:grpSpPr>
        <a:xfrm>
          <a:off x="0" y="0"/>
          <a:ext cx="0" cy="0"/>
          <a:chOff x="0" y="0"/>
          <a:chExt cx="0" cy="0"/>
        </a:xfrm>
      </p:grpSpPr>
      <p:sp>
        <p:nvSpPr>
          <p:cNvPr id="593" name="Shape 593"/>
          <p:cNvSpPr txBox="1"/>
          <p:nvPr>
            <p:ph type="title"/>
          </p:nvPr>
        </p:nvSpPr>
        <p:spPr>
          <a:xfrm>
            <a:off x="471900" y="410500"/>
            <a:ext cx="8374800" cy="1095900"/>
          </a:xfrm>
          <a:prstGeom prst="rect">
            <a:avLst/>
          </a:prstGeom>
        </p:spPr>
        <p:txBody>
          <a:bodyPr anchorCtr="0" anchor="b" bIns="91425" lIns="91425" rIns="91425" tIns="91425">
            <a:noAutofit/>
          </a:bodyPr>
          <a:lstStyle/>
          <a:p>
            <a:pPr lvl="0" rtl="0">
              <a:spcBef>
                <a:spcPts val="0"/>
              </a:spcBef>
              <a:buNone/>
            </a:pPr>
            <a:r>
              <a:rPr lang="en"/>
              <a:t>The Gini Index</a:t>
            </a:r>
          </a:p>
          <a:p>
            <a:pPr lvl="0">
              <a:spcBef>
                <a:spcPts val="0"/>
              </a:spcBef>
              <a:buNone/>
            </a:pPr>
            <a:r>
              <a:rPr lang="en" sz="1800"/>
              <a:t>A measure of impurity: the probability of a misclassification if a random sample drawn from the set is classified according to the distribution of classes in the set</a:t>
            </a:r>
          </a:p>
        </p:txBody>
      </p:sp>
      <p:sp>
        <p:nvSpPr>
          <p:cNvPr id="594" name="Shape 59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Scikit-learn </a:t>
            </a:r>
            <a:r>
              <a:rPr lang="en" u="sng"/>
              <a:t>doesn’t</a:t>
            </a:r>
            <a:r>
              <a:rPr lang="en"/>
              <a:t> use </a:t>
            </a:r>
            <a:r>
              <a:rPr i="1" lang="en"/>
              <a:t>Information Gain</a:t>
            </a:r>
            <a:r>
              <a:rPr lang="en"/>
              <a:t> by default. It uses the </a:t>
            </a:r>
            <a:r>
              <a:rPr i="1" lang="en"/>
              <a:t>Gini Index</a:t>
            </a:r>
            <a:r>
              <a:rPr lang="en"/>
              <a:t>:</a:t>
            </a:r>
          </a:p>
          <a:p>
            <a:pPr lvl="0" rtl="0">
              <a:spcBef>
                <a:spcPts val="0"/>
              </a:spcBef>
              <a:buNone/>
            </a:pPr>
            <a:r>
              <a:t/>
            </a:r>
            <a:endParaRPr/>
          </a:p>
          <a:p>
            <a:pPr lvl="0" rtl="0">
              <a:spcBef>
                <a:spcPts val="0"/>
              </a:spcBef>
              <a:buNone/>
            </a:pPr>
            <a:r>
              <a:t/>
            </a:r>
            <a:endParaRPr/>
          </a:p>
          <a:p>
            <a:pPr lvl="0">
              <a:spcBef>
                <a:spcPts val="0"/>
              </a:spcBef>
              <a:buNone/>
            </a:pPr>
            <a:r>
              <a:rPr lang="en"/>
              <a:t>You want to </a:t>
            </a:r>
            <a:r>
              <a:rPr lang="en" u="sng"/>
              <a:t>minimize</a:t>
            </a:r>
            <a:r>
              <a:rPr lang="en"/>
              <a:t> the Gini over the sum of the child splits:</a:t>
            </a:r>
          </a:p>
        </p:txBody>
      </p:sp>
      <p:pic>
        <p:nvPicPr>
          <p:cNvPr id="595" name="Shape 595"/>
          <p:cNvPicPr preferRelativeResize="0"/>
          <p:nvPr/>
        </p:nvPicPr>
        <p:blipFill>
          <a:blip r:embed="rId3">
            <a:alphaModFix/>
          </a:blip>
          <a:stretch>
            <a:fillRect/>
          </a:stretch>
        </p:blipFill>
        <p:spPr>
          <a:xfrm>
            <a:off x="888687" y="2409775"/>
            <a:ext cx="3417863" cy="853300"/>
          </a:xfrm>
          <a:prstGeom prst="rect">
            <a:avLst/>
          </a:prstGeom>
          <a:noFill/>
          <a:ln>
            <a:noFill/>
          </a:ln>
        </p:spPr>
      </p:pic>
      <p:pic>
        <p:nvPicPr>
          <p:cNvPr id="596" name="Shape 596"/>
          <p:cNvPicPr preferRelativeResize="0"/>
          <p:nvPr/>
        </p:nvPicPr>
        <p:blipFill>
          <a:blip r:embed="rId4">
            <a:alphaModFix/>
          </a:blip>
          <a:stretch>
            <a:fillRect/>
          </a:stretch>
        </p:blipFill>
        <p:spPr>
          <a:xfrm>
            <a:off x="888668" y="3950919"/>
            <a:ext cx="5423006" cy="1095900"/>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0" name="Shape 600"/>
        <p:cNvGrpSpPr/>
        <p:nvPr/>
      </p:nvGrpSpPr>
      <p:grpSpPr>
        <a:xfrm>
          <a:off x="0" y="0"/>
          <a:ext cx="0" cy="0"/>
          <a:chOff x="0" y="0"/>
          <a:chExt cx="0" cy="0"/>
        </a:xfrm>
      </p:grpSpPr>
      <p:sp>
        <p:nvSpPr>
          <p:cNvPr id="601" name="Shape 60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solidFill>
                  <a:srgbClr val="666666"/>
                </a:solidFill>
              </a:rPr>
              <a:t>Targets are real values… so… </a:t>
            </a:r>
            <a:br>
              <a:rPr lang="en">
                <a:solidFill>
                  <a:srgbClr val="666666"/>
                </a:solidFill>
              </a:rPr>
            </a:br>
            <a:r>
              <a:rPr lang="en">
                <a:solidFill>
                  <a:srgbClr val="666666"/>
                </a:solidFill>
              </a:rPr>
              <a:t>now we can’t use Information Gain or Gini Index for splitting! </a:t>
            </a:r>
            <a:r>
              <a:rPr lang="en" u="sng">
                <a:solidFill>
                  <a:srgbClr val="CC4125"/>
                </a:solidFill>
              </a:rPr>
              <a:t>What do we do?</a:t>
            </a:r>
          </a:p>
          <a:p>
            <a:pPr lvl="0" rtl="0">
              <a:spcBef>
                <a:spcPts val="0"/>
              </a:spcBef>
              <a:buNone/>
            </a:pPr>
            <a:r>
              <a:rPr lang="en">
                <a:solidFill>
                  <a:srgbClr val="666666"/>
                </a:solidFill>
              </a:rPr>
              <a:t>Use </a:t>
            </a:r>
            <a:r>
              <a:rPr i="1" lang="en">
                <a:solidFill>
                  <a:srgbClr val="666666"/>
                </a:solidFill>
              </a:rPr>
              <a:t>variance</a:t>
            </a:r>
            <a:r>
              <a:rPr lang="en">
                <a:solidFill>
                  <a:srgbClr val="666666"/>
                </a:solidFill>
              </a:rPr>
              <a:t>! Cool, now we can train.</a:t>
            </a:r>
          </a:p>
          <a:p>
            <a:pPr lvl="0" rtl="0">
              <a:spcBef>
                <a:spcPts val="0"/>
              </a:spcBef>
              <a:buNone/>
            </a:pPr>
            <a:r>
              <a:rPr lang="en" u="sng">
                <a:solidFill>
                  <a:srgbClr val="CC4125"/>
                </a:solidFill>
              </a:rPr>
              <a:t>How do we predict?</a:t>
            </a:r>
          </a:p>
          <a:p>
            <a:pPr lvl="0">
              <a:spcBef>
                <a:spcPts val="0"/>
              </a:spcBef>
              <a:buNone/>
            </a:pPr>
            <a:r>
              <a:rPr lang="en">
                <a:solidFill>
                  <a:srgbClr val="666666"/>
                </a:solidFill>
              </a:rPr>
              <a:t>Either predict the mean value of the leaf, or do linear regression within the leaf!</a:t>
            </a:r>
          </a:p>
        </p:txBody>
      </p:sp>
      <p:sp>
        <p:nvSpPr>
          <p:cNvPr id="602" name="Shape 60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Regression Trees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xEl>
                                              <p:pRg end="0" st="0"/>
                                            </p:txEl>
                                          </p:spTgt>
                                        </p:tgtEl>
                                        <p:attrNameLst>
                                          <p:attrName>style.visibility</p:attrName>
                                        </p:attrNameLst>
                                      </p:cBhvr>
                                      <p:to>
                                        <p:strVal val="visible"/>
                                      </p:to>
                                    </p:set>
                                    <p:animEffect filter="fade" transition="in">
                                      <p:cBhvr>
                                        <p:cTn dur="1000"/>
                                        <p:tgtEl>
                                          <p:spTgt spid="6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xEl>
                                              <p:pRg end="1" st="1"/>
                                            </p:txEl>
                                          </p:spTgt>
                                        </p:tgtEl>
                                        <p:attrNameLst>
                                          <p:attrName>style.visibility</p:attrName>
                                        </p:attrNameLst>
                                      </p:cBhvr>
                                      <p:to>
                                        <p:strVal val="visible"/>
                                      </p:to>
                                    </p:set>
                                    <p:animEffect filter="fade" transition="in">
                                      <p:cBhvr>
                                        <p:cTn dur="1000"/>
                                        <p:tgtEl>
                                          <p:spTgt spid="6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xEl>
                                              <p:pRg end="2" st="2"/>
                                            </p:txEl>
                                          </p:spTgt>
                                        </p:tgtEl>
                                        <p:attrNameLst>
                                          <p:attrName>style.visibility</p:attrName>
                                        </p:attrNameLst>
                                      </p:cBhvr>
                                      <p:to>
                                        <p:strVal val="visible"/>
                                      </p:to>
                                    </p:set>
                                    <p:animEffect filter="fade" transition="in">
                                      <p:cBhvr>
                                        <p:cTn dur="1000"/>
                                        <p:tgtEl>
                                          <p:spTgt spid="6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xEl>
                                              <p:pRg end="3" st="3"/>
                                            </p:txEl>
                                          </p:spTgt>
                                        </p:tgtEl>
                                        <p:attrNameLst>
                                          <p:attrName>style.visibility</p:attrName>
                                        </p:attrNameLst>
                                      </p:cBhvr>
                                      <p:to>
                                        <p:strVal val="visible"/>
                                      </p:to>
                                    </p:set>
                                    <p:animEffect filter="fade" transition="in">
                                      <p:cBhvr>
                                        <p:cTn dur="1000"/>
                                        <p:tgtEl>
                                          <p:spTgt spid="60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6" name="Shape 606"/>
        <p:cNvGrpSpPr/>
        <p:nvPr/>
      </p:nvGrpSpPr>
      <p:grpSpPr>
        <a:xfrm>
          <a:off x="0" y="0"/>
          <a:ext cx="0" cy="0"/>
          <a:chOff x="0" y="0"/>
          <a:chExt cx="0" cy="0"/>
        </a:xfrm>
      </p:grpSpPr>
      <p:sp>
        <p:nvSpPr>
          <p:cNvPr id="607" name="Shape 60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Pruning</a:t>
            </a:r>
          </a:p>
        </p:txBody>
      </p:sp>
      <p:sp>
        <p:nvSpPr>
          <p:cNvPr id="608" name="Shape 608"/>
          <p:cNvSpPr txBox="1"/>
          <p:nvPr>
            <p:ph idx="4294967295" type="body"/>
          </p:nvPr>
        </p:nvSpPr>
        <p:spPr>
          <a:xfrm>
            <a:off x="410500" y="976675"/>
            <a:ext cx="8535300" cy="4166700"/>
          </a:xfrm>
          <a:prstGeom prst="rect">
            <a:avLst/>
          </a:prstGeom>
        </p:spPr>
        <p:txBody>
          <a:bodyPr anchorCtr="0" anchor="t" bIns="91425" lIns="91425" rIns="91425" tIns="91425">
            <a:noAutofit/>
          </a:bodyPr>
          <a:lstStyle/>
          <a:p>
            <a:pPr lvl="0" rtl="0">
              <a:spcBef>
                <a:spcPts val="0"/>
              </a:spcBef>
              <a:buNone/>
            </a:pPr>
            <a:r>
              <a:rPr lang="en"/>
              <a:t>Overfitting is likely if you build your tree all the way until every leaf is pure.</a:t>
            </a:r>
          </a:p>
          <a:p>
            <a:pPr lvl="0" rtl="0">
              <a:spcBef>
                <a:spcPts val="0"/>
              </a:spcBef>
              <a:buNone/>
            </a:pPr>
            <a:r>
              <a:rPr lang="en"/>
              <a:t>Prepruning ideas (prune while you build the tree):</a:t>
            </a:r>
          </a:p>
          <a:p>
            <a:pPr indent="-228600" lvl="0" marL="457200" rtl="0">
              <a:spcBef>
                <a:spcPts val="0"/>
              </a:spcBef>
            </a:pPr>
            <a:r>
              <a:rPr b="1" lang="en"/>
              <a:t>leaf size:</a:t>
            </a:r>
            <a:r>
              <a:rPr lang="en"/>
              <a:t> stop splitting when #examples gets small enough</a:t>
            </a:r>
          </a:p>
          <a:p>
            <a:pPr indent="-228600" lvl="0" marL="457200" rtl="0">
              <a:spcBef>
                <a:spcPts val="0"/>
              </a:spcBef>
            </a:pPr>
            <a:r>
              <a:rPr b="1" lang="en"/>
              <a:t>depth:</a:t>
            </a:r>
            <a:r>
              <a:rPr lang="en"/>
              <a:t> stop splitting at a certain depth</a:t>
            </a:r>
          </a:p>
          <a:p>
            <a:pPr indent="-228600" lvl="0" marL="457200" rtl="0">
              <a:spcBef>
                <a:spcPts val="0"/>
              </a:spcBef>
            </a:pPr>
            <a:r>
              <a:rPr b="1" lang="en"/>
              <a:t>purity:</a:t>
            </a:r>
            <a:r>
              <a:rPr lang="en"/>
              <a:t> stop splitting if enough of the examples are the same class</a:t>
            </a:r>
          </a:p>
          <a:p>
            <a:pPr indent="-228600" lvl="0" marL="457200" rtl="0">
              <a:spcBef>
                <a:spcPts val="0"/>
              </a:spcBef>
            </a:pPr>
            <a:r>
              <a:rPr b="1" lang="en"/>
              <a:t>gain threshold:</a:t>
            </a:r>
            <a:r>
              <a:rPr lang="en"/>
              <a:t> stop splitting when the information gain becomes too small</a:t>
            </a:r>
          </a:p>
          <a:p>
            <a:pPr lvl="0" rtl="0">
              <a:spcBef>
                <a:spcPts val="0"/>
              </a:spcBef>
              <a:buNone/>
            </a:pPr>
            <a:r>
              <a:rPr lang="en"/>
              <a:t>Postpruning ideas (prune after you’ve finished building the tree):</a:t>
            </a:r>
          </a:p>
          <a:p>
            <a:pPr indent="-228600" lvl="0" marL="457200" rtl="0">
              <a:spcBef>
                <a:spcPts val="0"/>
              </a:spcBef>
            </a:pPr>
            <a:r>
              <a:rPr lang="en"/>
              <a:t>merge leaves if doing so decreases test-set error</a:t>
            </a:r>
          </a:p>
          <a:p>
            <a:pPr indent="-228600" lvl="0" marL="457200">
              <a:spcBef>
                <a:spcPts val="0"/>
              </a:spcBef>
            </a:pPr>
            <a:r>
              <a:rPr lang="en"/>
              <a:t>(see pair.md for details)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kNN: Majority vote of your </a:t>
            </a:r>
            <a:r>
              <a:rPr i="1" lang="en"/>
              <a:t>k</a:t>
            </a:r>
            <a:r>
              <a:rPr lang="en"/>
              <a:t> nearest neighbors</a:t>
            </a:r>
          </a:p>
        </p:txBody>
      </p:sp>
      <p:pic>
        <p:nvPicPr>
          <p:cNvPr id="99" name="Shape 99"/>
          <p:cNvPicPr preferRelativeResize="0"/>
          <p:nvPr/>
        </p:nvPicPr>
        <p:blipFill>
          <a:blip r:embed="rId3">
            <a:alphaModFix/>
          </a:blip>
          <a:stretch>
            <a:fillRect/>
          </a:stretch>
        </p:blipFill>
        <p:spPr>
          <a:xfrm>
            <a:off x="380124" y="868674"/>
            <a:ext cx="5519648" cy="4044575"/>
          </a:xfrm>
          <a:prstGeom prst="rect">
            <a:avLst/>
          </a:prstGeom>
          <a:noFill/>
          <a:ln>
            <a:noFill/>
          </a:ln>
        </p:spPr>
      </p:pic>
      <p:sp>
        <p:nvSpPr>
          <p:cNvPr id="100" name="Shape 100"/>
          <p:cNvSpPr txBox="1"/>
          <p:nvPr/>
        </p:nvSpPr>
        <p:spPr>
          <a:xfrm>
            <a:off x="6029950" y="1061600"/>
            <a:ext cx="2731800" cy="1089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A61C00"/>
                </a:solidFill>
              </a:rPr>
              <a:t>What is the prediction for </a:t>
            </a:r>
          </a:p>
          <a:p>
            <a:pPr lvl="0">
              <a:spcBef>
                <a:spcPts val="0"/>
              </a:spcBef>
              <a:buNone/>
            </a:pPr>
            <a:r>
              <a:rPr lang="en" sz="1800">
                <a:solidFill>
                  <a:srgbClr val="A61C00"/>
                </a:solidFill>
              </a:rPr>
              <a:t>when k=3?</a:t>
            </a:r>
          </a:p>
        </p:txBody>
      </p:sp>
      <p:pic>
        <p:nvPicPr>
          <p:cNvPr id="101" name="Shape 101"/>
          <p:cNvPicPr preferRelativeResize="0"/>
          <p:nvPr/>
        </p:nvPicPr>
        <p:blipFill>
          <a:blip r:embed="rId4">
            <a:alphaModFix/>
          </a:blip>
          <a:stretch>
            <a:fillRect/>
          </a:stretch>
        </p:blipFill>
        <p:spPr>
          <a:xfrm>
            <a:off x="8685550" y="1198673"/>
            <a:ext cx="239300" cy="215376"/>
          </a:xfrm>
          <a:prstGeom prst="rect">
            <a:avLst/>
          </a:prstGeom>
          <a:noFill/>
          <a:ln>
            <a:noFill/>
          </a:ln>
        </p:spPr>
      </p:pic>
      <p:sp>
        <p:nvSpPr>
          <p:cNvPr id="102" name="Shape 102"/>
          <p:cNvSpPr txBox="1"/>
          <p:nvPr/>
        </p:nvSpPr>
        <p:spPr>
          <a:xfrm>
            <a:off x="6029950" y="2997500"/>
            <a:ext cx="2731800" cy="1089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A61C00"/>
                </a:solidFill>
              </a:rPr>
              <a:t>What is the prediction for </a:t>
            </a:r>
          </a:p>
          <a:p>
            <a:pPr lvl="0" rtl="0">
              <a:spcBef>
                <a:spcPts val="0"/>
              </a:spcBef>
              <a:buNone/>
            </a:pPr>
            <a:r>
              <a:rPr lang="en" sz="1800">
                <a:solidFill>
                  <a:srgbClr val="A61C00"/>
                </a:solidFill>
              </a:rPr>
              <a:t>when k=6?</a:t>
            </a:r>
          </a:p>
        </p:txBody>
      </p:sp>
      <p:pic>
        <p:nvPicPr>
          <p:cNvPr id="103" name="Shape 103"/>
          <p:cNvPicPr preferRelativeResize="0"/>
          <p:nvPr/>
        </p:nvPicPr>
        <p:blipFill>
          <a:blip r:embed="rId4">
            <a:alphaModFix/>
          </a:blip>
          <a:stretch>
            <a:fillRect/>
          </a:stretch>
        </p:blipFill>
        <p:spPr>
          <a:xfrm>
            <a:off x="8685550" y="3134573"/>
            <a:ext cx="239300" cy="215376"/>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Algorithm Names:</a:t>
            </a:r>
          </a:p>
        </p:txBody>
      </p:sp>
      <p:sp>
        <p:nvSpPr>
          <p:cNvPr id="614" name="Shape 614"/>
          <p:cNvSpPr txBox="1"/>
          <p:nvPr>
            <p:ph idx="1" type="body"/>
          </p:nvPr>
        </p:nvSpPr>
        <p:spPr>
          <a:xfrm>
            <a:off x="471900" y="1919075"/>
            <a:ext cx="8222100" cy="2964300"/>
          </a:xfrm>
          <a:prstGeom prst="rect">
            <a:avLst/>
          </a:prstGeom>
        </p:spPr>
        <p:txBody>
          <a:bodyPr anchorCtr="0" anchor="t" bIns="91425" lIns="91425" rIns="91425" tIns="91425">
            <a:noAutofit/>
          </a:bodyPr>
          <a:lstStyle/>
          <a:p>
            <a:pPr lvl="0" rtl="0">
              <a:spcBef>
                <a:spcPts val="0"/>
              </a:spcBef>
              <a:buNone/>
            </a:pPr>
            <a:r>
              <a:rPr lang="en"/>
              <a:t>The details of training a decision tree vary… each specific algorithm has a name. Here are a few you’ll often see:</a:t>
            </a:r>
          </a:p>
          <a:p>
            <a:pPr indent="-228600" lvl="0" marL="457200" rtl="0">
              <a:spcBef>
                <a:spcPts val="0"/>
              </a:spcBef>
            </a:pPr>
            <a:r>
              <a:rPr lang="en"/>
              <a:t>ID3: category features only, information gain, multi-way splits, ...</a:t>
            </a:r>
          </a:p>
          <a:p>
            <a:pPr indent="-228600" lvl="0" marL="457200" rtl="0">
              <a:spcBef>
                <a:spcPts val="0"/>
              </a:spcBef>
            </a:pPr>
            <a:r>
              <a:rPr lang="en"/>
              <a:t>C4.5: continuous and categorical features, information gain, missing data okay, pruning, ...</a:t>
            </a:r>
          </a:p>
          <a:p>
            <a:pPr indent="-228600" lvl="0" marL="457200" rtl="0">
              <a:spcBef>
                <a:spcPts val="0"/>
              </a:spcBef>
            </a:pPr>
            <a:r>
              <a:rPr lang="en"/>
              <a:t>CART: continuous and categorical features and targets, information gain, binary splits only, …</a:t>
            </a:r>
          </a:p>
          <a:p>
            <a:pPr indent="-228600" lvl="0" marL="457200">
              <a:spcBef>
                <a:spcPts val="0"/>
              </a:spcBef>
            </a:pPr>
            <a:r>
              <a:rPr lang="en"/>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only hyperparameter… </a:t>
            </a:r>
            <a:r>
              <a:rPr i="1" lang="en"/>
              <a:t>k</a:t>
            </a:r>
            <a:r>
              <a:rPr lang="en"/>
              <a:t>… the number of nearest neighbors to consider</a:t>
            </a:r>
          </a:p>
        </p:txBody>
      </p:sp>
      <p:pic>
        <p:nvPicPr>
          <p:cNvPr id="109" name="Shape 109"/>
          <p:cNvPicPr preferRelativeResize="0"/>
          <p:nvPr/>
        </p:nvPicPr>
        <p:blipFill>
          <a:blip r:embed="rId3">
            <a:alphaModFix/>
          </a:blip>
          <a:stretch>
            <a:fillRect/>
          </a:stretch>
        </p:blipFill>
        <p:spPr>
          <a:xfrm>
            <a:off x="98250" y="1488675"/>
            <a:ext cx="4262102" cy="3196549"/>
          </a:xfrm>
          <a:prstGeom prst="rect">
            <a:avLst/>
          </a:prstGeom>
          <a:noFill/>
          <a:ln>
            <a:noFill/>
          </a:ln>
        </p:spPr>
      </p:pic>
      <p:pic>
        <p:nvPicPr>
          <p:cNvPr id="110" name="Shape 110"/>
          <p:cNvPicPr preferRelativeResize="0"/>
          <p:nvPr/>
        </p:nvPicPr>
        <p:blipFill>
          <a:blip r:embed="rId4">
            <a:alphaModFix/>
          </a:blip>
          <a:stretch>
            <a:fillRect/>
          </a:stretch>
        </p:blipFill>
        <p:spPr>
          <a:xfrm>
            <a:off x="4536024" y="1475750"/>
            <a:ext cx="4296576" cy="3222400"/>
          </a:xfrm>
          <a:prstGeom prst="rect">
            <a:avLst/>
          </a:prstGeom>
          <a:noFill/>
          <a:ln>
            <a:noFill/>
          </a:ln>
        </p:spPr>
      </p:pic>
      <p:sp>
        <p:nvSpPr>
          <p:cNvPr id="111" name="Shape 111"/>
          <p:cNvSpPr txBox="1"/>
          <p:nvPr/>
        </p:nvSpPr>
        <p:spPr>
          <a:xfrm>
            <a:off x="1401300" y="1006250"/>
            <a:ext cx="1656000" cy="469500"/>
          </a:xfrm>
          <a:prstGeom prst="rect">
            <a:avLst/>
          </a:prstGeom>
          <a:noFill/>
          <a:ln>
            <a:noFill/>
          </a:ln>
        </p:spPr>
        <p:txBody>
          <a:bodyPr anchorCtr="0" anchor="t" bIns="91425" lIns="91425" rIns="91425" tIns="91425">
            <a:noAutofit/>
          </a:bodyPr>
          <a:lstStyle/>
          <a:p>
            <a:pPr lvl="0" algn="ctr">
              <a:spcBef>
                <a:spcPts val="0"/>
              </a:spcBef>
              <a:buNone/>
            </a:pPr>
            <a:r>
              <a:rPr b="1" lang="en" sz="1800">
                <a:solidFill>
                  <a:srgbClr val="666666"/>
                </a:solidFill>
              </a:rPr>
              <a:t>k=1</a:t>
            </a:r>
          </a:p>
        </p:txBody>
      </p:sp>
      <p:sp>
        <p:nvSpPr>
          <p:cNvPr id="112" name="Shape 112"/>
          <p:cNvSpPr txBox="1"/>
          <p:nvPr/>
        </p:nvSpPr>
        <p:spPr>
          <a:xfrm>
            <a:off x="5856312" y="1006250"/>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The only hyperparameter… </a:t>
            </a:r>
            <a:r>
              <a:rPr i="1" lang="en"/>
              <a:t>k</a:t>
            </a:r>
            <a:r>
              <a:rPr lang="en"/>
              <a:t>… the number of nearest neighbors to consider</a:t>
            </a:r>
          </a:p>
        </p:txBody>
      </p:sp>
      <p:sp>
        <p:nvSpPr>
          <p:cNvPr id="118" name="Shape 118"/>
          <p:cNvSpPr txBox="1"/>
          <p:nvPr/>
        </p:nvSpPr>
        <p:spPr>
          <a:xfrm>
            <a:off x="1401300" y="1006250"/>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k=10</a:t>
            </a:r>
          </a:p>
        </p:txBody>
      </p:sp>
      <p:sp>
        <p:nvSpPr>
          <p:cNvPr id="119" name="Shape 119"/>
          <p:cNvSpPr txBox="1"/>
          <p:nvPr/>
        </p:nvSpPr>
        <p:spPr>
          <a:xfrm>
            <a:off x="5856312" y="1006250"/>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k=50</a:t>
            </a:r>
          </a:p>
        </p:txBody>
      </p:sp>
      <p:pic>
        <p:nvPicPr>
          <p:cNvPr id="120" name="Shape 120"/>
          <p:cNvPicPr preferRelativeResize="0"/>
          <p:nvPr/>
        </p:nvPicPr>
        <p:blipFill>
          <a:blip r:embed="rId3">
            <a:alphaModFix/>
          </a:blip>
          <a:stretch>
            <a:fillRect/>
          </a:stretch>
        </p:blipFill>
        <p:spPr>
          <a:xfrm>
            <a:off x="81012" y="1475731"/>
            <a:ext cx="4296574" cy="3222430"/>
          </a:xfrm>
          <a:prstGeom prst="rect">
            <a:avLst/>
          </a:prstGeom>
          <a:noFill/>
          <a:ln>
            <a:noFill/>
          </a:ln>
        </p:spPr>
      </p:pic>
      <p:pic>
        <p:nvPicPr>
          <p:cNvPr id="121" name="Shape 121"/>
          <p:cNvPicPr preferRelativeResize="0"/>
          <p:nvPr/>
        </p:nvPicPr>
        <p:blipFill>
          <a:blip r:embed="rId4">
            <a:alphaModFix/>
          </a:blip>
          <a:stretch>
            <a:fillRect/>
          </a:stretch>
        </p:blipFill>
        <p:spPr>
          <a:xfrm>
            <a:off x="4536037" y="1475718"/>
            <a:ext cx="4296576" cy="322243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71900" y="325550"/>
            <a:ext cx="8222100" cy="1180800"/>
          </a:xfrm>
          <a:prstGeom prst="rect">
            <a:avLst/>
          </a:prstGeom>
        </p:spPr>
        <p:txBody>
          <a:bodyPr anchorCtr="0" anchor="b" bIns="91425" lIns="91425" rIns="91425" tIns="91425">
            <a:noAutofit/>
          </a:bodyPr>
          <a:lstStyle/>
          <a:p>
            <a:pPr lvl="0" rtl="0">
              <a:spcBef>
                <a:spcPts val="0"/>
              </a:spcBef>
              <a:buNone/>
            </a:pPr>
            <a:r>
              <a:rPr lang="en"/>
              <a:t>Which model seems overfit?</a:t>
            </a:r>
          </a:p>
        </p:txBody>
      </p:sp>
      <p:pic>
        <p:nvPicPr>
          <p:cNvPr id="127" name="Shape 127"/>
          <p:cNvPicPr preferRelativeResize="0"/>
          <p:nvPr/>
        </p:nvPicPr>
        <p:blipFill>
          <a:blip r:embed="rId3">
            <a:alphaModFix/>
          </a:blip>
          <a:stretch>
            <a:fillRect/>
          </a:stretch>
        </p:blipFill>
        <p:spPr>
          <a:xfrm>
            <a:off x="243300" y="2296724"/>
            <a:ext cx="3507200" cy="2630374"/>
          </a:xfrm>
          <a:prstGeom prst="rect">
            <a:avLst/>
          </a:prstGeom>
          <a:noFill/>
          <a:ln>
            <a:noFill/>
          </a:ln>
        </p:spPr>
      </p:pic>
      <p:sp>
        <p:nvSpPr>
          <p:cNvPr id="128" name="Shape 128"/>
          <p:cNvSpPr txBox="1"/>
          <p:nvPr/>
        </p:nvSpPr>
        <p:spPr>
          <a:xfrm>
            <a:off x="1168900" y="1827225"/>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a:t>
            </a:r>
          </a:p>
        </p:txBody>
      </p:sp>
      <p:sp>
        <p:nvSpPr>
          <p:cNvPr id="129" name="Shape 129"/>
          <p:cNvSpPr txBox="1"/>
          <p:nvPr/>
        </p:nvSpPr>
        <p:spPr>
          <a:xfrm>
            <a:off x="6265637" y="1827212"/>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k=50</a:t>
            </a:r>
          </a:p>
        </p:txBody>
      </p:sp>
      <p:pic>
        <p:nvPicPr>
          <p:cNvPr id="130" name="Shape 130"/>
          <p:cNvPicPr preferRelativeResize="0"/>
          <p:nvPr/>
        </p:nvPicPr>
        <p:blipFill>
          <a:blip r:embed="rId4">
            <a:alphaModFix/>
          </a:blip>
          <a:stretch>
            <a:fillRect/>
          </a:stretch>
        </p:blipFill>
        <p:spPr>
          <a:xfrm>
            <a:off x="5340047" y="2296711"/>
            <a:ext cx="3507199" cy="2630395"/>
          </a:xfrm>
          <a:prstGeom prst="rect">
            <a:avLst/>
          </a:prstGeom>
          <a:noFill/>
          <a:ln>
            <a:noFill/>
          </a:ln>
        </p:spPr>
      </p:pic>
      <p:sp>
        <p:nvSpPr>
          <p:cNvPr id="131" name="Shape 131"/>
          <p:cNvSpPr txBox="1"/>
          <p:nvPr/>
        </p:nvSpPr>
        <p:spPr>
          <a:xfrm>
            <a:off x="3850100" y="2406325"/>
            <a:ext cx="1339200" cy="14013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As a </a:t>
            </a:r>
            <a:r>
              <a:rPr lang="en" sz="1800" u="sng">
                <a:solidFill>
                  <a:srgbClr val="CC4125"/>
                </a:solidFill>
              </a:rPr>
              <a:t>general</a:t>
            </a:r>
            <a:r>
              <a:rPr lang="en" sz="1800">
                <a:solidFill>
                  <a:srgbClr val="CC4125"/>
                </a:solidFill>
              </a:rPr>
              <a:t> rule, start with:</a:t>
            </a:r>
          </a:p>
        </p:txBody>
      </p:sp>
      <p:pic>
        <p:nvPicPr>
          <p:cNvPr id="132" name="Shape 132"/>
          <p:cNvPicPr preferRelativeResize="0"/>
          <p:nvPr/>
        </p:nvPicPr>
        <p:blipFill>
          <a:blip r:embed="rId5">
            <a:alphaModFix/>
          </a:blip>
          <a:stretch>
            <a:fillRect/>
          </a:stretch>
        </p:blipFill>
        <p:spPr>
          <a:xfrm>
            <a:off x="4093000" y="3625085"/>
            <a:ext cx="904550" cy="27934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71900" y="325550"/>
            <a:ext cx="8222100" cy="1180800"/>
          </a:xfrm>
          <a:prstGeom prst="rect">
            <a:avLst/>
          </a:prstGeom>
        </p:spPr>
        <p:txBody>
          <a:bodyPr anchorCtr="0" anchor="b" bIns="91425" lIns="91425" rIns="91425" tIns="91425">
            <a:noAutofit/>
          </a:bodyPr>
          <a:lstStyle/>
          <a:p>
            <a:pPr lvl="0">
              <a:spcBef>
                <a:spcPts val="0"/>
              </a:spcBef>
              <a:buNone/>
            </a:pPr>
            <a:r>
              <a:rPr lang="en"/>
              <a:t>What happens to model </a:t>
            </a:r>
            <a:r>
              <a:rPr lang="en" u="sng"/>
              <a:t>variance</a:t>
            </a:r>
            <a:r>
              <a:rPr lang="en"/>
              <a:t> when </a:t>
            </a:r>
            <a:r>
              <a:rPr i="1" lang="en"/>
              <a:t>k</a:t>
            </a:r>
            <a:r>
              <a:rPr lang="en"/>
              <a:t> increases?</a:t>
            </a:r>
          </a:p>
        </p:txBody>
      </p:sp>
      <p:pic>
        <p:nvPicPr>
          <p:cNvPr id="138" name="Shape 138"/>
          <p:cNvPicPr preferRelativeResize="0"/>
          <p:nvPr/>
        </p:nvPicPr>
        <p:blipFill>
          <a:blip r:embed="rId3">
            <a:alphaModFix/>
          </a:blip>
          <a:stretch>
            <a:fillRect/>
          </a:stretch>
        </p:blipFill>
        <p:spPr>
          <a:xfrm>
            <a:off x="471900" y="2296724"/>
            <a:ext cx="3507200" cy="2630374"/>
          </a:xfrm>
          <a:prstGeom prst="rect">
            <a:avLst/>
          </a:prstGeom>
          <a:noFill/>
          <a:ln>
            <a:noFill/>
          </a:ln>
        </p:spPr>
      </p:pic>
      <p:sp>
        <p:nvSpPr>
          <p:cNvPr id="139" name="Shape 139"/>
          <p:cNvSpPr txBox="1"/>
          <p:nvPr/>
        </p:nvSpPr>
        <p:spPr>
          <a:xfrm>
            <a:off x="1397500" y="1827225"/>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a:t>
            </a:r>
          </a:p>
        </p:txBody>
      </p:sp>
      <p:sp>
        <p:nvSpPr>
          <p:cNvPr id="140" name="Shape 140"/>
          <p:cNvSpPr txBox="1"/>
          <p:nvPr/>
        </p:nvSpPr>
        <p:spPr>
          <a:xfrm>
            <a:off x="5884637" y="1827212"/>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k=50</a:t>
            </a:r>
          </a:p>
        </p:txBody>
      </p:sp>
      <p:pic>
        <p:nvPicPr>
          <p:cNvPr id="141" name="Shape 141"/>
          <p:cNvPicPr preferRelativeResize="0"/>
          <p:nvPr/>
        </p:nvPicPr>
        <p:blipFill>
          <a:blip r:embed="rId4">
            <a:alphaModFix/>
          </a:blip>
          <a:stretch>
            <a:fillRect/>
          </a:stretch>
        </p:blipFill>
        <p:spPr>
          <a:xfrm>
            <a:off x="4959047" y="2296711"/>
            <a:ext cx="3507199" cy="263039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See the high </a:t>
            </a:r>
            <a:r>
              <a:rPr lang="en" u="sng"/>
              <a:t>variance</a:t>
            </a:r>
            <a:r>
              <a:rPr lang="en"/>
              <a:t>?</a:t>
            </a:r>
          </a:p>
          <a:p>
            <a:pPr lvl="0">
              <a:spcBef>
                <a:spcPts val="0"/>
              </a:spcBef>
              <a:buNone/>
            </a:pPr>
            <a:r>
              <a:rPr lang="en" sz="1400"/>
              <a:t>Each dataset is randomly generated from the same population.</a:t>
            </a:r>
          </a:p>
        </p:txBody>
      </p:sp>
      <p:pic>
        <p:nvPicPr>
          <p:cNvPr id="147" name="Shape 147"/>
          <p:cNvPicPr preferRelativeResize="0"/>
          <p:nvPr/>
        </p:nvPicPr>
        <p:blipFill>
          <a:blip r:embed="rId3">
            <a:alphaModFix/>
          </a:blip>
          <a:stretch>
            <a:fillRect/>
          </a:stretch>
        </p:blipFill>
        <p:spPr>
          <a:xfrm>
            <a:off x="98250" y="1488675"/>
            <a:ext cx="4262102" cy="3196549"/>
          </a:xfrm>
          <a:prstGeom prst="rect">
            <a:avLst/>
          </a:prstGeom>
          <a:noFill/>
          <a:ln>
            <a:noFill/>
          </a:ln>
        </p:spPr>
      </p:pic>
      <p:sp>
        <p:nvSpPr>
          <p:cNvPr id="148" name="Shape 148"/>
          <p:cNvSpPr txBox="1"/>
          <p:nvPr/>
        </p:nvSpPr>
        <p:spPr>
          <a:xfrm>
            <a:off x="1401300" y="1006250"/>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a:t>
            </a:r>
          </a:p>
        </p:txBody>
      </p:sp>
      <p:pic>
        <p:nvPicPr>
          <p:cNvPr id="149" name="Shape 149"/>
          <p:cNvPicPr preferRelativeResize="0"/>
          <p:nvPr/>
        </p:nvPicPr>
        <p:blipFill>
          <a:blip r:embed="rId4">
            <a:alphaModFix/>
          </a:blip>
          <a:stretch>
            <a:fillRect/>
          </a:stretch>
        </p:blipFill>
        <p:spPr>
          <a:xfrm>
            <a:off x="4662750" y="1488662"/>
            <a:ext cx="4262100" cy="3196575"/>
          </a:xfrm>
          <a:prstGeom prst="rect">
            <a:avLst/>
          </a:prstGeom>
          <a:noFill/>
          <a:ln>
            <a:noFill/>
          </a:ln>
        </p:spPr>
      </p:pic>
      <p:sp>
        <p:nvSpPr>
          <p:cNvPr id="150" name="Shape 150"/>
          <p:cNvSpPr txBox="1"/>
          <p:nvPr/>
        </p:nvSpPr>
        <p:spPr>
          <a:xfrm>
            <a:off x="5965800" y="1006250"/>
            <a:ext cx="1656000" cy="469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666666"/>
                </a:solidFill>
              </a:rPr>
              <a:t>k=1</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