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7F08-0A44-0344-ADB9-22980EF1D0C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03E3-B437-7545-853A-23A4D5F8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Sample data is </a:t>
            </a:r>
            <a:r>
              <a:rPr lang="en-US" sz="3800" dirty="0"/>
              <a:t>representative of </a:t>
            </a:r>
            <a:r>
              <a:rPr lang="en-US" sz="3800" dirty="0" smtClean="0"/>
              <a:t>the population</a:t>
            </a:r>
            <a:r>
              <a:rPr lang="en-US" sz="3800" dirty="0"/>
              <a:t>.</a:t>
            </a: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True relationship </a:t>
            </a:r>
            <a:r>
              <a:rPr lang="en-US" sz="3800" dirty="0"/>
              <a:t>between </a:t>
            </a:r>
            <a:r>
              <a:rPr lang="en-US" sz="3800" i="1" dirty="0" smtClean="0"/>
              <a:t>X </a:t>
            </a:r>
            <a:r>
              <a:rPr lang="en-US" sz="3800" dirty="0"/>
              <a:t>and </a:t>
            </a:r>
            <a:r>
              <a:rPr lang="en-US" sz="3800" i="1" dirty="0"/>
              <a:t>y </a:t>
            </a:r>
            <a:r>
              <a:rPr lang="en-US" sz="3800" dirty="0"/>
              <a:t>is </a:t>
            </a:r>
            <a:r>
              <a:rPr lang="en-US" sz="3800" dirty="0" smtClean="0"/>
              <a:t>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Feature matrix </a:t>
            </a:r>
            <a:r>
              <a:rPr lang="en-US" sz="3800" i="1" dirty="0" smtClean="0"/>
              <a:t>X</a:t>
            </a:r>
            <a:r>
              <a:rPr lang="en-US" sz="3800" dirty="0" smtClean="0"/>
              <a:t> has full rank (rows and columns are linearly independent).</a:t>
            </a: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Residuals </a:t>
            </a:r>
            <a:r>
              <a:rPr lang="en-US" sz="3800" dirty="0"/>
              <a:t>are </a:t>
            </a:r>
            <a:r>
              <a:rPr lang="en-US" sz="3800" dirty="0" smtClean="0"/>
              <a:t>independent.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Residuals </a:t>
            </a:r>
            <a:r>
              <a:rPr lang="en-US" sz="3800" dirty="0"/>
              <a:t>are normally distributed. </a:t>
            </a: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Variance of the residuals is constant (homoscedastic).</a:t>
            </a:r>
            <a:endParaRPr lang="en-US" sz="3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Linear </a:t>
            </a:r>
            <a:r>
              <a:rPr lang="en-US" dirty="0"/>
              <a:t>regression </a:t>
            </a:r>
            <a:r>
              <a:rPr lang="en-US" dirty="0" smtClean="0"/>
              <a:t>does *not* </a:t>
            </a:r>
            <a:r>
              <a:rPr lang="en-US" dirty="0"/>
              <a:t>assume anything about the distributions of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, it only makes assumptions about the distribution of the residuals, and this is all that’s needed for the statistical tests to be valid.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4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Colinearity</a:t>
            </a:r>
            <a:r>
              <a:rPr lang="en-US" dirty="0" smtClean="0"/>
              <a:t> of the Feature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92783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Colinearity</a:t>
            </a:r>
            <a:r>
              <a:rPr lang="en-US" sz="1800" dirty="0" smtClean="0"/>
              <a:t> </a:t>
            </a:r>
            <a:r>
              <a:rPr lang="en-US" sz="1800" dirty="0"/>
              <a:t>occurs in a dataset when two or more features </a:t>
            </a:r>
            <a:r>
              <a:rPr lang="en-US" sz="1800" dirty="0" smtClean="0"/>
              <a:t>(columns of X) </a:t>
            </a:r>
            <a:r>
              <a:rPr lang="en-US" sz="1800" dirty="0"/>
              <a:t>are highly correlated. These features provide redundant information. </a:t>
            </a:r>
          </a:p>
          <a:p>
            <a:r>
              <a:rPr lang="en-US" sz="1800" i="1" dirty="0" smtClean="0"/>
              <a:t>Perfect</a:t>
            </a:r>
            <a:r>
              <a:rPr lang="en-US" sz="1800" dirty="0" smtClean="0"/>
              <a:t> </a:t>
            </a:r>
            <a:r>
              <a:rPr lang="en-US" sz="1800" dirty="0" err="1" smtClean="0"/>
              <a:t>colinearity</a:t>
            </a:r>
            <a:r>
              <a:rPr lang="en-US" sz="1800" dirty="0" smtClean="0"/>
              <a:t> violates the full-rank assumption, and the feature matrix becomes singular or degenerate.</a:t>
            </a:r>
          </a:p>
          <a:p>
            <a:r>
              <a:rPr lang="en-US" sz="1800" dirty="0" smtClean="0"/>
              <a:t>Signs of </a:t>
            </a:r>
            <a:r>
              <a:rPr lang="en-US" sz="1800" dirty="0" err="1" smtClean="0"/>
              <a:t>colinearity</a:t>
            </a:r>
            <a:r>
              <a:rPr lang="en-US" sz="1800" dirty="0" smtClean="0"/>
              <a:t> include:</a:t>
            </a:r>
          </a:p>
          <a:p>
            <a:pPr lvl="1"/>
            <a:r>
              <a:rPr lang="en-US" sz="1400" dirty="0" smtClean="0"/>
              <a:t>Opposing </a:t>
            </a:r>
            <a:r>
              <a:rPr lang="en-US" sz="1400" dirty="0"/>
              <a:t>signs for the coefficients of the </a:t>
            </a:r>
            <a:r>
              <a:rPr lang="en-US" sz="1400" dirty="0" smtClean="0"/>
              <a:t>effected </a:t>
            </a:r>
            <a:r>
              <a:rPr lang="en-US" sz="1400" dirty="0"/>
              <a:t>variables, </a:t>
            </a:r>
            <a:r>
              <a:rPr lang="en-US" sz="1400" dirty="0" smtClean="0"/>
              <a:t>when it’s </a:t>
            </a:r>
            <a:r>
              <a:rPr lang="en-US" sz="1400" dirty="0"/>
              <a:t>expected that both would </a:t>
            </a:r>
            <a:r>
              <a:rPr lang="en-US" sz="1400" dirty="0" smtClean="0"/>
              <a:t>have the same sign.</a:t>
            </a:r>
          </a:p>
          <a:p>
            <a:pPr lvl="1"/>
            <a:r>
              <a:rPr lang="en-US" sz="1400" dirty="0" smtClean="0"/>
              <a:t>Standard </a:t>
            </a:r>
            <a:r>
              <a:rPr lang="en-US" sz="1400" dirty="0"/>
              <a:t>errors of the regression coefficients of the </a:t>
            </a:r>
            <a:r>
              <a:rPr lang="en-US" sz="1400" dirty="0" smtClean="0"/>
              <a:t>effected </a:t>
            </a:r>
            <a:r>
              <a:rPr lang="en-US" sz="1400" dirty="0"/>
              <a:t>variables tend to be </a:t>
            </a:r>
            <a:r>
              <a:rPr lang="en-US" sz="1400" dirty="0" smtClean="0"/>
              <a:t>large.</a:t>
            </a:r>
          </a:p>
          <a:p>
            <a:pPr lvl="1"/>
            <a:r>
              <a:rPr lang="en-US" sz="1400" dirty="0" smtClean="0"/>
              <a:t>Large </a:t>
            </a:r>
            <a:r>
              <a:rPr lang="en-US" sz="1400" dirty="0"/>
              <a:t>changes </a:t>
            </a:r>
            <a:r>
              <a:rPr lang="en-US" sz="1400" dirty="0" smtClean="0"/>
              <a:t>to the regression </a:t>
            </a:r>
            <a:r>
              <a:rPr lang="en-US" sz="1400" dirty="0"/>
              <a:t>coefficients when a </a:t>
            </a:r>
            <a:r>
              <a:rPr lang="en-US" sz="1400" dirty="0" smtClean="0"/>
              <a:t>feature is </a:t>
            </a:r>
            <a:r>
              <a:rPr lang="en-US" sz="1400" dirty="0"/>
              <a:t>added or </a:t>
            </a:r>
            <a:r>
              <a:rPr lang="en-US" sz="1400" dirty="0" smtClean="0"/>
              <a:t>deleted (unstable solution).</a:t>
            </a:r>
          </a:p>
          <a:p>
            <a:pPr lvl="1"/>
            <a:r>
              <a:rPr lang="en-US" sz="1400" dirty="0" smtClean="0"/>
              <a:t>Rule </a:t>
            </a:r>
            <a:r>
              <a:rPr lang="en-US" sz="1400" dirty="0"/>
              <a:t>of thumb: a variance inflation factor (VIF) &gt; 5 indicates a </a:t>
            </a:r>
            <a:r>
              <a:rPr lang="en-US" sz="1400" dirty="0" err="1"/>
              <a:t>multicollinearity</a:t>
            </a:r>
            <a:r>
              <a:rPr lang="en-US" sz="1400" dirty="0"/>
              <a:t> </a:t>
            </a:r>
            <a:r>
              <a:rPr lang="en-US" sz="1400" dirty="0" smtClean="0"/>
              <a:t>problem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VIF = 1 / </a:t>
            </a:r>
            <a:r>
              <a:rPr lang="en-US" sz="1400" dirty="0" smtClean="0"/>
              <a:t>( 1 – R</a:t>
            </a:r>
            <a:r>
              <a:rPr lang="en-US" sz="1400" baseline="-25000" dirty="0" smtClean="0"/>
              <a:t>j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 </a:t>
            </a:r>
          </a:p>
          <a:p>
            <a:pPr lvl="2"/>
            <a:r>
              <a:rPr lang="en-US" sz="1400" dirty="0" smtClean="0"/>
              <a:t>R</a:t>
            </a:r>
            <a:r>
              <a:rPr lang="en-US" sz="1400" baseline="-25000" dirty="0" smtClean="0"/>
              <a:t>j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 </a:t>
            </a:r>
            <a:r>
              <a:rPr lang="en-US" sz="1400" dirty="0"/>
              <a:t>is the coefficient of determination of a regression of feature j on all the other features. </a:t>
            </a:r>
            <a:endParaRPr lang="en-US" sz="1400" dirty="0" smtClean="0"/>
          </a:p>
          <a:p>
            <a:r>
              <a:rPr lang="en-US" sz="1800" dirty="0" smtClean="0"/>
              <a:t>Remedies to </a:t>
            </a:r>
            <a:r>
              <a:rPr lang="en-US" sz="1800" dirty="0" err="1" smtClean="0"/>
              <a:t>colinearity</a:t>
            </a:r>
            <a:r>
              <a:rPr lang="en-US" sz="1800" dirty="0" smtClean="0"/>
              <a:t> include:</a:t>
            </a:r>
          </a:p>
          <a:p>
            <a:pPr lvl="1"/>
            <a:r>
              <a:rPr lang="en-US" sz="1400" dirty="0" smtClean="0"/>
              <a:t>Regularization </a:t>
            </a:r>
            <a:r>
              <a:rPr lang="en-US" sz="1400" dirty="0"/>
              <a:t>(Ridge and </a:t>
            </a:r>
            <a:r>
              <a:rPr lang="en-US" sz="1400" dirty="0" smtClean="0"/>
              <a:t>Lasso -- tomorrow)</a:t>
            </a:r>
          </a:p>
          <a:p>
            <a:pPr lvl="1"/>
            <a:r>
              <a:rPr lang="en-US" sz="1400" dirty="0" smtClean="0"/>
              <a:t>Principal </a:t>
            </a:r>
            <a:r>
              <a:rPr lang="en-US" sz="1400" dirty="0"/>
              <a:t>component analysis (</a:t>
            </a:r>
            <a:r>
              <a:rPr lang="en-US" sz="1400" dirty="0" smtClean="0"/>
              <a:t>PCA </a:t>
            </a:r>
            <a:r>
              <a:rPr lang="mr-IN" sz="1400" dirty="0" smtClean="0"/>
              <a:t>–</a:t>
            </a:r>
            <a:r>
              <a:rPr lang="en-US" sz="1400" dirty="0" smtClean="0"/>
              <a:t> next week)</a:t>
            </a:r>
          </a:p>
          <a:p>
            <a:pPr lvl="1"/>
            <a:r>
              <a:rPr lang="en-US" sz="1400" dirty="0" smtClean="0"/>
              <a:t>Engineering </a:t>
            </a:r>
            <a:r>
              <a:rPr lang="en-US" sz="1400" dirty="0"/>
              <a:t>a feature that combines the affected </a:t>
            </a:r>
            <a:r>
              <a:rPr lang="en-US" sz="1400" dirty="0" smtClean="0"/>
              <a:t>features (ahem first case study)</a:t>
            </a:r>
          </a:p>
          <a:p>
            <a:pPr lvl="1"/>
            <a:r>
              <a:rPr lang="en-US" sz="1400" dirty="0" smtClean="0"/>
              <a:t>Simply </a:t>
            </a:r>
            <a:r>
              <a:rPr lang="en-US" sz="1400" dirty="0"/>
              <a:t>dropping one of the features </a:t>
            </a:r>
            <a:r>
              <a:rPr lang="en-US" sz="1400" dirty="0" smtClean="0"/>
              <a:t>(lazy, </a:t>
            </a:r>
            <a:r>
              <a:rPr lang="en-US" sz="1400" dirty="0"/>
              <a:t>but viable, option)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4468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301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Assumptions of Linear Regression</vt:lpstr>
      <vt:lpstr>Colinearity of the Feature 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of Linear Regression</dc:title>
  <dc:creator>Elliot</dc:creator>
  <cp:lastModifiedBy>Elliot</cp:lastModifiedBy>
  <cp:revision>6</cp:revision>
  <dcterms:created xsi:type="dcterms:W3CDTF">2017-11-13T22:20:13Z</dcterms:created>
  <dcterms:modified xsi:type="dcterms:W3CDTF">2017-11-14T00:11:14Z</dcterms:modified>
</cp:coreProperties>
</file>