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embeddedFontLst>
    <p:embeddedFont>
      <p:font typeface="Roboto"/>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78A023D1-7834-45BF-9FEA-48F97E5576F8}">
  <a:tblStyle styleId="{78A023D1-7834-45BF-9FEA-48F97E5576F8}"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Roboto-bold.fntdata"/><Relationship Id="rId63" Type="http://schemas.openxmlformats.org/officeDocument/2006/relationships/font" Target="fonts/Roboto-regular.fntdata"/><Relationship Id="rId22" Type="http://schemas.openxmlformats.org/officeDocument/2006/relationships/slide" Target="slides/slide17.xml"/><Relationship Id="rId66" Type="http://schemas.openxmlformats.org/officeDocument/2006/relationships/font" Target="fonts/Roboto-boldItalic.fntdata"/><Relationship Id="rId21" Type="http://schemas.openxmlformats.org/officeDocument/2006/relationships/slide" Target="slides/slide16.xml"/><Relationship Id="rId65" Type="http://schemas.openxmlformats.org/officeDocument/2006/relationships/font" Target="fonts/Roboto-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Poisson_distribution"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Binomial_distribution"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A_priori_and_a_posteriori"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File:Iris_Petal_Length_Histogram.svg"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File:Comparison_of_1D_histogram_and_KDE.png"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File:Comparison_of_1D_bandwidth_selectors.png"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y.wlc.edu/ICS/Academics/MAT/MAT__117/1314_SP-MAT__117-02/Chapter_08.jnz"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2"/>
              </a:rPr>
              <a:t>https://en.wikipedia.org/wiki/Poisson_distribution</a:t>
            </a:r>
          </a:p>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import matplotlib as mpl</a:t>
            </a:r>
          </a:p>
          <a:p>
            <a:pPr lvl="0">
              <a:spcBef>
                <a:spcPts val="0"/>
              </a:spcBef>
              <a:buNone/>
            </a:pPr>
            <a:r>
              <a:rPr lang="en"/>
              <a:t>import matplotlib.pyplot as plt</a:t>
            </a:r>
          </a:p>
          <a:p>
            <a:pPr lvl="0">
              <a:spcBef>
                <a:spcPts val="0"/>
              </a:spcBef>
              <a:buNone/>
            </a:pPr>
            <a:r>
              <a:rPr lang="en"/>
              <a:t>import seaborn</a:t>
            </a:r>
          </a:p>
          <a:p>
            <a:pPr lvl="0">
              <a:spcBef>
                <a:spcPts val="0"/>
              </a:spcBef>
              <a:buNone/>
            </a:pPr>
            <a:r>
              <a:rPr lang="en"/>
              <a:t>%matplotlib inline</a:t>
            </a:r>
          </a:p>
          <a:p>
            <a:pPr lvl="0">
              <a:spcBef>
                <a:spcPts val="0"/>
              </a:spcBef>
              <a:buNone/>
            </a:pPr>
            <a:r>
              <a:t/>
            </a:r>
            <a:endParaRPr/>
          </a:p>
          <a:p>
            <a:pPr lvl="0">
              <a:spcBef>
                <a:spcPts val="0"/>
              </a:spcBef>
              <a:buNone/>
            </a:pPr>
            <a:r>
              <a:rPr lang="en"/>
              <a:t>from scipy import stats</a:t>
            </a:r>
          </a:p>
          <a:p>
            <a:pPr lvl="0">
              <a:spcBef>
                <a:spcPts val="0"/>
              </a:spcBef>
              <a:buNone/>
            </a:pPr>
            <a:r>
              <a:t/>
            </a:r>
            <a:endParaRPr/>
          </a:p>
          <a:p>
            <a:pPr lvl="0">
              <a:spcBef>
                <a:spcPts val="0"/>
              </a:spcBef>
              <a:buNone/>
            </a:pPr>
            <a:r>
              <a:rPr lang="en"/>
              <a:t>mpl.rcParams.update({</a:t>
            </a:r>
          </a:p>
          <a:p>
            <a:pPr lvl="0">
              <a:spcBef>
                <a:spcPts val="0"/>
              </a:spcBef>
              <a:buNone/>
            </a:pPr>
            <a:r>
              <a:rPr lang="en"/>
              <a:t>    'font.size'           : 24.0,</a:t>
            </a:r>
          </a:p>
          <a:p>
            <a:pPr lvl="0">
              <a:spcBef>
                <a:spcPts val="0"/>
              </a:spcBef>
              <a:buNone/>
            </a:pPr>
            <a:r>
              <a:rPr lang="en"/>
              <a:t>    'axes.titlesize'      : 'large',</a:t>
            </a:r>
          </a:p>
          <a:p>
            <a:pPr lvl="0">
              <a:spcBef>
                <a:spcPts val="0"/>
              </a:spcBef>
              <a:buNone/>
            </a:pPr>
            <a:r>
              <a:rPr lang="en"/>
              <a:t>    'axes.labelsize'      : 'medium',</a:t>
            </a:r>
          </a:p>
          <a:p>
            <a:pPr lvl="0">
              <a:spcBef>
                <a:spcPts val="0"/>
              </a:spcBef>
              <a:buNone/>
            </a:pPr>
            <a:r>
              <a:rPr lang="en"/>
              <a:t>    'xtick.labelsize'     : 'medium',</a:t>
            </a:r>
          </a:p>
          <a:p>
            <a:pPr lvl="0">
              <a:spcBef>
                <a:spcPts val="0"/>
              </a:spcBef>
              <a:buNone/>
            </a:pPr>
            <a:r>
              <a:rPr lang="en"/>
              <a:t>    'ytick.labelsize'     : 'medium',</a:t>
            </a:r>
          </a:p>
          <a:p>
            <a:pPr lvl="0">
              <a:spcBef>
                <a:spcPts val="0"/>
              </a:spcBef>
              <a:buNone/>
            </a:pPr>
            <a:r>
              <a:rPr lang="en"/>
              <a:t>    'legend.fontsize'     : 'large',</a:t>
            </a:r>
          </a:p>
          <a:p>
            <a:pPr lvl="0">
              <a:spcBef>
                <a:spcPts val="0"/>
              </a:spcBef>
              <a:buNone/>
            </a:pPr>
            <a:r>
              <a:rPr lang="en"/>
              <a:t>})</a:t>
            </a:r>
          </a:p>
          <a:p>
            <a:pPr lvl="0">
              <a:spcBef>
                <a:spcPts val="0"/>
              </a:spcBef>
              <a:buNone/>
            </a:pPr>
            <a:r>
              <a:t/>
            </a:r>
            <a:endParaRPr/>
          </a:p>
          <a:p>
            <a:pPr lvl="0">
              <a:spcBef>
                <a:spcPts val="0"/>
              </a:spcBef>
              <a:buNone/>
            </a:pPr>
            <a:r>
              <a:rPr lang="en"/>
              <a:t>mu = (6 + 4 + 7 + 4 + 9 + 3 + 5) / 7.</a:t>
            </a:r>
          </a:p>
          <a:p>
            <a:pPr lvl="0">
              <a:spcBef>
                <a:spcPts val="0"/>
              </a:spcBef>
              <a:buNone/>
            </a:pPr>
            <a:r>
              <a:t/>
            </a:r>
            <a:endParaRPr/>
          </a:p>
          <a:p>
            <a:pPr lvl="0">
              <a:spcBef>
                <a:spcPts val="0"/>
              </a:spcBef>
              <a:buNone/>
            </a:pPr>
            <a:r>
              <a:rPr lang="en"/>
              <a:t>print stats.poisson.pmf(0, mu)</a:t>
            </a:r>
          </a:p>
          <a:p>
            <a:pPr lvl="0">
              <a:spcBef>
                <a:spcPts val="0"/>
              </a:spcBef>
              <a:buNone/>
            </a:pPr>
            <a:r>
              <a:t/>
            </a:r>
            <a:endParaRPr/>
          </a:p>
          <a:p>
            <a:pPr lvl="0">
              <a:spcBef>
                <a:spcPts val="0"/>
              </a:spcBef>
              <a:buNone/>
            </a:pPr>
            <a:r>
              <a:rPr lang="en"/>
              <a:t>x = np.arange(stats.poisson.ppf(0.00001, mu),</a:t>
            </a:r>
          </a:p>
          <a:p>
            <a:pPr lvl="0">
              <a:spcBef>
                <a:spcPts val="0"/>
              </a:spcBef>
              <a:buNone/>
            </a:pPr>
            <a:r>
              <a:rPr lang="en"/>
              <a:t>              stats.poisson.ppf(0.99, mu))</a:t>
            </a:r>
          </a:p>
          <a:p>
            <a:pPr lvl="0">
              <a:spcBef>
                <a:spcPts val="0"/>
              </a:spcBef>
              <a:buNone/>
            </a:pPr>
            <a:r>
              <a:t/>
            </a:r>
            <a:endParaRPr/>
          </a:p>
          <a:p>
            <a:pPr lvl="0">
              <a:spcBef>
                <a:spcPts val="0"/>
              </a:spcBef>
              <a:buNone/>
            </a:pPr>
            <a:r>
              <a:rPr lang="en"/>
              <a:t>fig, ax = plt.subplots(1, 1, figsize=(12, 5))</a:t>
            </a:r>
          </a:p>
          <a:p>
            <a:pPr lvl="0">
              <a:spcBef>
                <a:spcPts val="0"/>
              </a:spcBef>
              <a:buNone/>
            </a:pPr>
            <a:r>
              <a:rPr lang="en"/>
              <a:t>ax.plot(x, stats.poisson.pmf(x, mu), 'bo', ms=8, label='poisson pmf')</a:t>
            </a:r>
          </a:p>
          <a:p>
            <a:pPr lvl="0">
              <a:spcBef>
                <a:spcPts val="0"/>
              </a:spcBef>
              <a:buNone/>
            </a:pPr>
            <a:r>
              <a:rPr lang="en"/>
              <a:t>ax.vlines(x, 0, stats.poisson.pmf(x, mu), colors='b', lw=5, alpha=0.5)</a:t>
            </a:r>
          </a:p>
          <a:p>
            <a:pPr lvl="0">
              <a:spcBef>
                <a:spcPts val="0"/>
              </a:spcBef>
              <a:buNone/>
            </a:pPr>
            <a:r>
              <a:rPr lang="en"/>
              <a:t>ax.set_title("Poisson, $\lambda={:.4f}$".format(mu))</a:t>
            </a:r>
          </a:p>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2"/>
              </a:rPr>
              <a:t>https://en.wikipedia.org/wiki/Binomial_distribution</a:t>
            </a:r>
          </a:p>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import matplotlib as mpl</a:t>
            </a:r>
          </a:p>
          <a:p>
            <a:pPr lvl="0">
              <a:spcBef>
                <a:spcPts val="0"/>
              </a:spcBef>
              <a:buNone/>
            </a:pPr>
            <a:r>
              <a:rPr lang="en"/>
              <a:t>import matplotlib.pyplot as plt</a:t>
            </a:r>
          </a:p>
          <a:p>
            <a:pPr lvl="0">
              <a:spcBef>
                <a:spcPts val="0"/>
              </a:spcBef>
              <a:buNone/>
            </a:pPr>
            <a:r>
              <a:rPr lang="en"/>
              <a:t>import seaborn</a:t>
            </a:r>
          </a:p>
          <a:p>
            <a:pPr lvl="0">
              <a:spcBef>
                <a:spcPts val="0"/>
              </a:spcBef>
              <a:buNone/>
            </a:pPr>
            <a:r>
              <a:rPr lang="en"/>
              <a:t>%matplotlib inline</a:t>
            </a:r>
          </a:p>
          <a:p>
            <a:pPr lvl="0">
              <a:spcBef>
                <a:spcPts val="0"/>
              </a:spcBef>
              <a:buNone/>
            </a:pPr>
            <a:r>
              <a:t/>
            </a:r>
            <a:endParaRPr/>
          </a:p>
          <a:p>
            <a:pPr lvl="0">
              <a:spcBef>
                <a:spcPts val="0"/>
              </a:spcBef>
              <a:buNone/>
            </a:pPr>
            <a:r>
              <a:rPr lang="en"/>
              <a:t>from scipy import stats</a:t>
            </a:r>
          </a:p>
          <a:p>
            <a:pPr lvl="0">
              <a:spcBef>
                <a:spcPts val="0"/>
              </a:spcBef>
              <a:buNone/>
            </a:pPr>
            <a:r>
              <a:t/>
            </a:r>
            <a:endParaRPr/>
          </a:p>
          <a:p>
            <a:pPr lvl="0">
              <a:spcBef>
                <a:spcPts val="0"/>
              </a:spcBef>
              <a:buNone/>
            </a:pPr>
            <a:r>
              <a:rPr lang="en"/>
              <a:t>mpl.rcParams.update({</a:t>
            </a:r>
          </a:p>
          <a:p>
            <a:pPr lvl="0">
              <a:spcBef>
                <a:spcPts val="0"/>
              </a:spcBef>
              <a:buNone/>
            </a:pPr>
            <a:r>
              <a:rPr lang="en"/>
              <a:t>    'font.size'           : 24.0,</a:t>
            </a:r>
          </a:p>
          <a:p>
            <a:pPr lvl="0">
              <a:spcBef>
                <a:spcPts val="0"/>
              </a:spcBef>
              <a:buNone/>
            </a:pPr>
            <a:r>
              <a:rPr lang="en"/>
              <a:t>    'axes.titlesize'      : 'large',</a:t>
            </a:r>
          </a:p>
          <a:p>
            <a:pPr lvl="0">
              <a:spcBef>
                <a:spcPts val="0"/>
              </a:spcBef>
              <a:buNone/>
            </a:pPr>
            <a:r>
              <a:rPr lang="en"/>
              <a:t>    'axes.labelsize'      : 'medium',</a:t>
            </a:r>
          </a:p>
          <a:p>
            <a:pPr lvl="0">
              <a:spcBef>
                <a:spcPts val="0"/>
              </a:spcBef>
              <a:buNone/>
            </a:pPr>
            <a:r>
              <a:rPr lang="en"/>
              <a:t>    'xtick.labelsize'     : 'medium',</a:t>
            </a:r>
          </a:p>
          <a:p>
            <a:pPr lvl="0">
              <a:spcBef>
                <a:spcPts val="0"/>
              </a:spcBef>
              <a:buNone/>
            </a:pPr>
            <a:r>
              <a:rPr lang="en"/>
              <a:t>    'ytick.labelsize'     : 'medium',</a:t>
            </a:r>
          </a:p>
          <a:p>
            <a:pPr lvl="0">
              <a:spcBef>
                <a:spcPts val="0"/>
              </a:spcBef>
              <a:buNone/>
            </a:pPr>
            <a:r>
              <a:rPr lang="en"/>
              <a:t>    'legend.fontsize'     : 'large',</a:t>
            </a:r>
          </a:p>
          <a:p>
            <a:pPr lvl="0">
              <a:spcBef>
                <a:spcPts val="0"/>
              </a:spcBef>
              <a:buNone/>
            </a:pPr>
            <a:r>
              <a:rPr lang="en"/>
              <a:t>})</a:t>
            </a:r>
          </a:p>
          <a:p>
            <a:pPr lvl="0">
              <a:spcBef>
                <a:spcPts val="0"/>
              </a:spcBef>
              <a:buNone/>
            </a:pPr>
            <a:r>
              <a:t/>
            </a:r>
            <a:endParaRPr/>
          </a:p>
          <a:p>
            <a:pPr lvl="0">
              <a:spcBef>
                <a:spcPts val="0"/>
              </a:spcBef>
              <a:buNone/>
            </a:pPr>
            <a:r>
              <a:rPr lang="en"/>
              <a:t>n = 100</a:t>
            </a:r>
          </a:p>
          <a:p>
            <a:pPr lvl="0">
              <a:spcBef>
                <a:spcPts val="0"/>
              </a:spcBef>
              <a:buNone/>
            </a:pPr>
            <a:r>
              <a:rPr lang="en"/>
              <a:t>p = 0.52</a:t>
            </a:r>
          </a:p>
          <a:p>
            <a:pPr lvl="0">
              <a:spcBef>
                <a:spcPts val="0"/>
              </a:spcBef>
              <a:buNone/>
            </a:pPr>
            <a:r>
              <a:t/>
            </a:r>
            <a:endParaRPr/>
          </a:p>
          <a:p>
            <a:pPr lvl="0">
              <a:spcBef>
                <a:spcPts val="0"/>
              </a:spcBef>
              <a:buNone/>
            </a:pPr>
            <a:r>
              <a:rPr lang="en"/>
              <a:t>print stats.binom.cdf(45, n, p)</a:t>
            </a:r>
          </a:p>
          <a:p>
            <a:pPr lvl="0">
              <a:spcBef>
                <a:spcPts val="0"/>
              </a:spcBef>
              <a:buNone/>
            </a:pPr>
            <a:r>
              <a:t/>
            </a:r>
            <a:endParaRPr/>
          </a:p>
          <a:p>
            <a:pPr lvl="0">
              <a:spcBef>
                <a:spcPts val="0"/>
              </a:spcBef>
              <a:buNone/>
            </a:pPr>
            <a:r>
              <a:rPr lang="en"/>
              <a:t>x = np.arange(stats.binom.ppf(0.001, n, p),</a:t>
            </a:r>
          </a:p>
          <a:p>
            <a:pPr lvl="0">
              <a:spcBef>
                <a:spcPts val="0"/>
              </a:spcBef>
              <a:buNone/>
            </a:pPr>
            <a:r>
              <a:rPr lang="en"/>
              <a:t>              stats.binom.ppf(0.999, n, p))</a:t>
            </a:r>
          </a:p>
          <a:p>
            <a:pPr lvl="0">
              <a:spcBef>
                <a:spcPts val="0"/>
              </a:spcBef>
              <a:buNone/>
            </a:pPr>
            <a:r>
              <a:t/>
            </a:r>
            <a:endParaRPr/>
          </a:p>
          <a:p>
            <a:pPr lvl="0">
              <a:spcBef>
                <a:spcPts val="0"/>
              </a:spcBef>
              <a:buNone/>
            </a:pPr>
            <a:r>
              <a:rPr lang="en"/>
              <a:t>fig, ax = plt.subplots(1, 1, figsize=(8, 6))</a:t>
            </a:r>
          </a:p>
          <a:p>
            <a:pPr lvl="0">
              <a:spcBef>
                <a:spcPts val="0"/>
              </a:spcBef>
              <a:buNone/>
            </a:pPr>
            <a:r>
              <a:rPr lang="en"/>
              <a:t>ax.plot(x, stats.binom.pmf(x, n, p), 'bo', ms=8, label='binom pmf')</a:t>
            </a:r>
          </a:p>
          <a:p>
            <a:pPr lvl="0">
              <a:spcBef>
                <a:spcPts val="0"/>
              </a:spcBef>
              <a:buNone/>
            </a:pPr>
            <a:r>
              <a:rPr lang="en"/>
              <a:t>ax.vlines(x, 0, stats.binom.pmf(x, n, p), colors='b', lw=5, alpha=0.5)</a:t>
            </a:r>
          </a:p>
          <a:p>
            <a:pPr lvl="0">
              <a:spcBef>
                <a:spcPts val="0"/>
              </a:spcBef>
              <a:buNone/>
            </a:pPr>
            <a:r>
              <a:rPr lang="en"/>
              <a:t>ax.set_title("Binomial PMF, n=100, p=0.52")</a:t>
            </a:r>
          </a:p>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f(x_1, x_2, \dots, x_n | \theta) = f(x_1|\theta) f(x_2|\theta) \dots f(x_n|\theta)</a:t>
            </a:r>
          </a:p>
          <a:p>
            <a:pPr lvl="0">
              <a:spcBef>
                <a:spcPts val="0"/>
              </a:spcBef>
              <a:buNone/>
            </a:pPr>
            <a:r>
              <a:t/>
            </a:r>
            <a:endParaRPr/>
          </a:p>
          <a:p>
            <a:pPr lvl="0">
              <a:spcBef>
                <a:spcPts val="0"/>
              </a:spcBef>
              <a:buNone/>
            </a:pPr>
            <a:r>
              <a:rPr lang="en"/>
              <a:t>\mathcal{L}(\theta | x_1, x_2, \dots, x_n) = f(x_1, x_2, \dots, x_n | \theta) = \prod_{i=1}^n f(x_i | \theta)</a:t>
            </a:r>
          </a:p>
          <a:p>
            <a:pPr lvl="0">
              <a:spcBef>
                <a:spcPts val="0"/>
              </a:spcBef>
              <a:buNone/>
            </a:pPr>
            <a:r>
              <a:t/>
            </a:r>
            <a:endParaRPr/>
          </a:p>
          <a:p>
            <a:pPr lvl="0">
              <a:spcBef>
                <a:spcPts val="0"/>
              </a:spcBef>
              <a:buNone/>
            </a:pPr>
            <a:r>
              <a:rPr lang="en"/>
              <a:t>\hat{\theta}_{\text{mle}} = \arg\max_{\theta \in \Theta} \, \text{log}\left( \mathcal{L}(\theta | x_1, \dots, x_n) \right)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2"/>
              </a:rPr>
              <a:t>https://en.wikipedia.org/wiki/A_priori_and_a_posteriori</a:t>
            </a:r>
          </a:p>
          <a:p>
            <a:pPr lvl="0">
              <a:spcBef>
                <a:spcPts val="0"/>
              </a:spcBef>
              <a:buNone/>
            </a:pPr>
            <a:r>
              <a:t/>
            </a:r>
            <a:endParaRPr/>
          </a:p>
          <a:p>
            <a:pPr lvl="0">
              <a:spcBef>
                <a:spcPts val="0"/>
              </a:spcBef>
              <a:buNone/>
            </a:pPr>
            <a:r>
              <a:rPr lang="en"/>
              <a:t>f(x_1, x_2, \dots, x_n | \theta)</a:t>
            </a:r>
          </a:p>
          <a:p>
            <a:pPr lvl="0">
              <a:spcBef>
                <a:spcPts val="0"/>
              </a:spcBef>
              <a:buNone/>
            </a:pPr>
            <a:r>
              <a:t/>
            </a:r>
            <a:endParaRPr/>
          </a:p>
          <a:p>
            <a:pPr lvl="0">
              <a:spcBef>
                <a:spcPts val="0"/>
              </a:spcBef>
              <a:buNone/>
            </a:pPr>
            <a:r>
              <a:rPr lang="en"/>
              <a:t>f(\theta | x_1, x_2, \dots, x_n)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f(\theta | x) = \frac{ f(x|\theta) g(\theta) }{ \int_{\theta' \in \Theta} f(x|\theta') g(\theta') \,d\theta' } \propto f(x|\theta) g(\theta)</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\hat{\theta}_{\text{mle}} = \arg\max_{\theta \in \Theta} \, f(x_1, x_2, \dots, x_n | \theta)</a:t>
            </a:r>
          </a:p>
          <a:p>
            <a:pPr lvl="0">
              <a:spcBef>
                <a:spcPts val="0"/>
              </a:spcBef>
              <a:buNone/>
            </a:pPr>
            <a:r>
              <a:t/>
            </a:r>
            <a:endParaRPr/>
          </a:p>
          <a:p>
            <a:pPr lvl="0">
              <a:spcBef>
                <a:spcPts val="0"/>
              </a:spcBef>
              <a:buNone/>
            </a:pPr>
            <a:r>
              <a:rPr lang="en"/>
              <a:t>\hat{\theta}_{\text{map}} = \arg\max_{\theta \in \Theta} \, f(x_1, x_2, \dots, x_n | \theta) g(\theta)</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2"/>
              </a:rPr>
              <a:t>https://en.wikipedia.org/wiki/File:Iris_Petal_Length_Histogram.svg</a:t>
            </a:r>
          </a:p>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2"/>
              </a:rPr>
              <a:t>https://en.wikipedia.org/wiki/File:Comparison_of_1D_histogram_and_KDE.png</a:t>
            </a:r>
          </a:p>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ASK: What is a random variable?</a:t>
            </a:r>
          </a:p>
          <a:p>
            <a:pPr lvl="0">
              <a:spcBef>
                <a:spcPts val="0"/>
              </a:spcBef>
              <a:buNone/>
            </a:pPr>
            <a:r>
              <a:t/>
            </a:r>
            <a:endParaRPr/>
          </a:p>
          <a:p>
            <a:pPr lvl="0">
              <a:spcBef>
                <a:spcPts val="0"/>
              </a:spcBef>
              <a:buNone/>
            </a:pPr>
            <a:r>
              <a:rPr lang="en"/>
              <a:t>\mu_n = E[(X)^n]</a:t>
            </a:r>
          </a:p>
          <a:p>
            <a:pPr lvl="0">
              <a:spcBef>
                <a:spcPts val="0"/>
              </a:spcBef>
              <a:buNone/>
            </a:pPr>
            <a:r>
              <a:t/>
            </a:r>
            <a:endParaRPr/>
          </a:p>
          <a:p>
            <a:pPr lvl="0">
              <a:spcBef>
                <a:spcPts val="0"/>
              </a:spcBef>
              <a:buNone/>
            </a:pPr>
            <a:r>
              <a:rPr lang="en"/>
              <a:t>\mu'_n = E[(X - E[X])^n]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2"/>
              </a:rPr>
              <a:t>https://en.wikipedia.org/wiki/File:Comparison_of_1D_bandwidth_selectors.png</a:t>
            </a:r>
          </a:p>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Each of these topics has to do with sampling. First, how to do random sampling. Then CLT, which is in regard to the distribution of samples of samples. Then confidence intervals, which can be seen as one sample which is 95% likely to contain the true param. Then Bootstrapping, which is a kind of “resampling”.</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a:t>Question/hypothesis:</a:t>
            </a:r>
            <a:r>
              <a:rPr lang="en"/>
              <a:t> the world is yours, dream</a:t>
            </a:r>
          </a:p>
          <a:p>
            <a:pPr lvl="0">
              <a:spcBef>
                <a:spcPts val="0"/>
              </a:spcBef>
              <a:buNone/>
            </a:pPr>
            <a:r>
              <a:rPr b="1" lang="en"/>
              <a:t>Design an experiment:</a:t>
            </a:r>
            <a:r>
              <a:rPr lang="en"/>
              <a:t> that’s mostly the topic of tomorrow with hypothesis testing</a:t>
            </a:r>
          </a:p>
          <a:p>
            <a:pPr lvl="0">
              <a:spcBef>
                <a:spcPts val="0"/>
              </a:spcBef>
              <a:buNone/>
            </a:pPr>
            <a:r>
              <a:rPr b="1" lang="en"/>
              <a:t>Collect data:</a:t>
            </a:r>
            <a:r>
              <a:rPr lang="en"/>
              <a:t> YOU GOTTA SAMPLE, BUT HOW!?</a:t>
            </a:r>
          </a:p>
          <a:p>
            <a:pPr lvl="0">
              <a:spcBef>
                <a:spcPts val="0"/>
              </a:spcBef>
              <a:buNone/>
            </a:pPr>
            <a:r>
              <a:rPr b="1" lang="en"/>
              <a:t>Analyze:</a:t>
            </a:r>
            <a:r>
              <a:rPr lang="en"/>
              <a:t> many things you can do in this step, we’ll talk about bootstrapping today</a:t>
            </a:r>
          </a:p>
          <a:p>
            <a:pPr lvl="0">
              <a:spcBef>
                <a:spcPts val="0"/>
              </a:spcBef>
              <a:buNone/>
            </a:pPr>
            <a:r>
              <a:rPr b="1" lang="en"/>
              <a:t>Check the result:</a:t>
            </a:r>
            <a:r>
              <a:rPr lang="en"/>
              <a:t> You have a brain, and stats is often subjective, does the result meet your expectation? Does it reveal anything to indicate that the experiment was poorly done?</a:t>
            </a:r>
          </a:p>
          <a:p>
            <a:pPr lvl="0">
              <a:spcBef>
                <a:spcPts val="0"/>
              </a:spcBef>
              <a:buNone/>
            </a:pPr>
            <a:r>
              <a:rPr b="1" lang="en"/>
              <a:t>Repeat:</a:t>
            </a:r>
            <a:r>
              <a:rPr lang="en"/>
              <a:t> Did the result uncover issues or further questions? Do you need to do a followup experiment?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Problem with method 1 is obvious.</a:t>
            </a:r>
          </a:p>
          <a:p>
            <a:pPr lvl="0">
              <a:spcBef>
                <a:spcPts val="0"/>
              </a:spcBef>
              <a:buNone/>
            </a:pPr>
            <a:r>
              <a:t/>
            </a:r>
            <a:endParaRPr/>
          </a:p>
          <a:p>
            <a:pPr lvl="0">
              <a:spcBef>
                <a:spcPts val="0"/>
              </a:spcBef>
              <a:buNone/>
            </a:pPr>
            <a:r>
              <a:rPr lang="en"/>
              <a:t>Problem with method 2 is: (many possible answers) One answer: You are sample only people who live/work/go downtown. That might not represent the greater Austin population.</a:t>
            </a:r>
          </a:p>
          <a:p>
            <a:pPr lvl="0">
              <a:spcBef>
                <a:spcPts val="0"/>
              </a:spcBef>
              <a:buNone/>
            </a:pPr>
            <a:r>
              <a:t/>
            </a:r>
            <a:endParaRPr/>
          </a:p>
          <a:p>
            <a:pPr lvl="0">
              <a:spcBef>
                <a:spcPts val="0"/>
              </a:spcBef>
              <a:buNone/>
            </a:pPr>
            <a:r>
              <a:rPr lang="en"/>
              <a:t>Problem with method 3 is: (again, many possible answers) A few answers: (1) people with dogs go outside more (e.g. to walk their dog), (2) depending on the time of day, maybe dog people have non 9-5 jobs, (3) maybe dog people are more likely to take you survey instead of ignoring you.</a:t>
            </a:r>
          </a:p>
          <a:p>
            <a:pPr lvl="0">
              <a:spcBef>
                <a:spcPts val="0"/>
              </a:spcBef>
              <a:buNone/>
            </a:pPr>
            <a:r>
              <a:t/>
            </a:r>
            <a:endParaRPr/>
          </a:p>
          <a:p>
            <a:pPr lvl="0">
              <a:spcBef>
                <a:spcPts val="0"/>
              </a:spcBef>
              <a:buNone/>
            </a:pPr>
            <a:r>
              <a:rPr lang="en"/>
              <a:t>Populations have build-in patterns. It’s hard to sample randomly such that each person in the population has equal chance of being picked.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2"/>
              </a:rPr>
              <a:t>https://my.wlc.edu/ICS/Academics/MAT/MAT__117/1314_SP-MAT__117-02/Chapter_08.jnz</a:t>
            </a:r>
          </a:p>
          <a:p>
            <a:pPr lvl="0">
              <a:spcBef>
                <a:spcPts val="0"/>
              </a:spcBef>
              <a:buNone/>
            </a:pPr>
            <a:r>
              <a:t/>
            </a:r>
            <a:endParaRPr/>
          </a:p>
          <a:p>
            <a:pPr lvl="0">
              <a:spcBef>
                <a:spcPts val="0"/>
              </a:spcBef>
              <a:buNone/>
            </a:pPr>
            <a:r>
              <a:rPr lang="en"/>
              <a:t>If you try hard enough, you can find issues with ANY statistical experiment.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\mu = E[X]</a:t>
            </a:r>
          </a:p>
          <a:p>
            <a:pPr lvl="0">
              <a:spcBef>
                <a:spcPts val="0"/>
              </a:spcBef>
              <a:buNone/>
            </a:pPr>
            <a:r>
              <a:t/>
            </a:r>
            <a:endParaRPr/>
          </a:p>
          <a:p>
            <a:pPr lvl="0">
              <a:spcBef>
                <a:spcPts val="0"/>
              </a:spcBef>
              <a:buNone/>
            </a:pPr>
            <a:r>
              <a:rPr lang="en"/>
              <a:t>E[X] = \sum_{i=1}^k x_i P(X=x_i)</a:t>
            </a:r>
          </a:p>
          <a:p>
            <a:pPr lvl="0">
              <a:spcBef>
                <a:spcPts val="0"/>
              </a:spcBef>
              <a:buNone/>
            </a:pPr>
            <a:r>
              <a:t/>
            </a:r>
            <a:endParaRPr/>
          </a:p>
          <a:p>
            <a:pPr lvl="0">
              <a:spcBef>
                <a:spcPts val="0"/>
              </a:spcBef>
              <a:buNone/>
            </a:pPr>
            <a:r>
              <a:rPr lang="en"/>
              <a:t>E[X] = \int_{-\infty}^{\infty} x f(x) \,dx</a:t>
            </a:r>
          </a:p>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Issue with method 1: There will be some order to your table. Probably ordered by row creation date, so you’d select your first n users, which is most likely your friends and family!</a:t>
            </a:r>
          </a:p>
          <a:p>
            <a:pPr lvl="0">
              <a:spcBef>
                <a:spcPts val="0"/>
              </a:spcBef>
              <a:buNone/>
            </a:pPr>
            <a:r>
              <a:t/>
            </a:r>
            <a:endParaRPr/>
          </a:p>
          <a:p>
            <a:pPr lvl="0">
              <a:spcBef>
                <a:spcPts val="0"/>
              </a:spcBef>
              <a:buNone/>
            </a:pPr>
            <a:r>
              <a:rPr lang="en"/>
              <a:t>Issue with method 2: Ignoring that ORDER BY RAND() is very inefficient… for most web-based products/features this would be good. Unless you’re Slack and you’re testing a new chat feature or something. You’d instead want to subset all users from randomly selected organizations.</a:t>
            </a:r>
          </a:p>
          <a:p>
            <a:pPr lvl="0">
              <a:spcBef>
                <a:spcPts val="0"/>
              </a:spcBef>
              <a:buNone/>
            </a:pPr>
            <a:r>
              <a:t/>
            </a:r>
            <a:endParaRPr/>
          </a:p>
          <a:p>
            <a:pPr lvl="0">
              <a:spcBef>
                <a:spcPts val="0"/>
              </a:spcBef>
              <a:buNone/>
            </a:pPr>
            <a:r>
              <a:rPr lang="en"/>
              <a:t>Nonetheless, this is easier than surveying people.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\bar{X} \sim N(\mu, \frac{\sigma^2}{n})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We have a website with ads and a product. Here’s our distribution of revenue per user. Most users (90%) do nothing that generates revenue. Some click ads (7% do, causes a little revenue) and some (3%) buy our app!</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Previously we were plotting the histogram of single samples. What if we plot a histogram of sample means? Here’s what you get! Here’s the histogram of sample means where each mean is the average of 160 website users.</a:t>
            </a:r>
          </a:p>
          <a:p>
            <a:pPr lvl="0" rtl="0">
              <a:spcBef>
                <a:spcPts val="0"/>
              </a:spcBef>
              <a:buNone/>
            </a:pPr>
            <a:r>
              <a:t/>
            </a:r>
            <a:endParaRPr/>
          </a:p>
          <a:p>
            <a:pPr lvl="0" rtl="0">
              <a:spcBef>
                <a:spcPts val="0"/>
              </a:spcBef>
              <a:buNone/>
            </a:pPr>
            <a:r>
              <a:rPr lang="en"/>
              <a:t>This is called the “sampling distribution”.</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9" name="Shape 4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b="1" lang="en"/>
              <a:t>What is the Central Limit Theorem?</a:t>
            </a:r>
          </a:p>
          <a:p>
            <a:pPr lvl="0" rtl="0">
              <a:spcBef>
                <a:spcPts val="0"/>
              </a:spcBef>
              <a:buNone/>
            </a:pPr>
            <a:r>
              <a:rPr lang="en"/>
              <a:t>It states: The distribution of sample means (aka, the “sampling distribution”) is normally distributed, no matter what the underlying distribution is!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
              <a:t>'''</a:t>
            </a:r>
          </a:p>
          <a:p>
            <a:pPr lvl="0" rtl="0">
              <a:spcBef>
                <a:spcPts val="0"/>
              </a:spcBef>
              <a:buNone/>
            </a:pPr>
            <a:r>
              <a:rPr lang="en"/>
              <a:t>Play with the central limit theorem.</a:t>
            </a:r>
          </a:p>
          <a:p>
            <a:pPr lvl="0" rtl="0">
              <a:spcBef>
                <a:spcPts val="0"/>
              </a:spcBef>
              <a:buNone/>
            </a:pPr>
            <a:r>
              <a:rPr lang="en"/>
              <a:t>'''</a:t>
            </a:r>
          </a:p>
          <a:p>
            <a:pPr lvl="0" rtl="0">
              <a:spcBef>
                <a:spcPts val="0"/>
              </a:spcBef>
              <a:buNone/>
            </a:pPr>
            <a:r>
              <a:t/>
            </a:r>
            <a:endParaRPr/>
          </a:p>
          <a:p>
            <a:pPr lvl="0" rtl="0">
              <a:spcBef>
                <a:spcPts val="0"/>
              </a:spcBef>
              <a:buNone/>
            </a:pPr>
            <a:r>
              <a:rPr lang="en"/>
              <a:t>import matplotlib.pyplot as plt</a:t>
            </a:r>
          </a:p>
          <a:p>
            <a:pPr lvl="0" rtl="0">
              <a:spcBef>
                <a:spcPts val="0"/>
              </a:spcBef>
              <a:buNone/>
            </a:pPr>
            <a:r>
              <a:rPr lang="en"/>
              <a:t>import numpy as np</a:t>
            </a:r>
          </a:p>
          <a:p>
            <a:pPr lvl="0" rtl="0">
              <a:spcBef>
                <a:spcPts val="0"/>
              </a:spcBef>
              <a:buNone/>
            </a:pPr>
            <a:r>
              <a:t/>
            </a:r>
            <a:endParaRPr/>
          </a:p>
          <a:p>
            <a:pPr lvl="0" rtl="0">
              <a:spcBef>
                <a:spcPts val="0"/>
              </a:spcBef>
              <a:buNone/>
            </a:pPr>
            <a:r>
              <a:t/>
            </a:r>
            <a:endParaRPr/>
          </a:p>
          <a:p>
            <a:pPr lvl="0" rtl="0">
              <a:spcBef>
                <a:spcPts val="0"/>
              </a:spcBef>
              <a:buNone/>
            </a:pPr>
            <a:r>
              <a:rPr lang="en"/>
              <a:t>def sample_from_unknown_distribution(num_samples):</a:t>
            </a:r>
          </a:p>
          <a:p>
            <a:pPr lvl="0" rtl="0">
              <a:spcBef>
                <a:spcPts val="0"/>
              </a:spcBef>
              <a:buNone/>
            </a:pPr>
            <a:r>
              <a:rPr lang="en"/>
              <a:t>    uniform = np.random.uniform(0., 1., num_samples)</a:t>
            </a:r>
          </a:p>
          <a:p>
            <a:pPr lvl="0" rtl="0">
              <a:spcBef>
                <a:spcPts val="0"/>
              </a:spcBef>
              <a:buNone/>
            </a:pPr>
            <a:r>
              <a:rPr lang="en"/>
              <a:t>    vals = []</a:t>
            </a:r>
          </a:p>
          <a:p>
            <a:pPr lvl="0" rtl="0">
              <a:spcBef>
                <a:spcPts val="0"/>
              </a:spcBef>
              <a:buNone/>
            </a:pPr>
            <a:r>
              <a:rPr lang="en"/>
              <a:t>    for val in uniform:</a:t>
            </a:r>
          </a:p>
          <a:p>
            <a:pPr lvl="0" rtl="0">
              <a:spcBef>
                <a:spcPts val="0"/>
              </a:spcBef>
              <a:buNone/>
            </a:pPr>
            <a:r>
              <a:rPr lang="en"/>
              <a:t>        if val &lt; 0.9:</a:t>
            </a:r>
          </a:p>
          <a:p>
            <a:pPr lvl="0" rtl="0">
              <a:spcBef>
                <a:spcPts val="0"/>
              </a:spcBef>
              <a:buNone/>
            </a:pPr>
            <a:r>
              <a:rPr lang="en"/>
              <a:t>            val = 0.00</a:t>
            </a:r>
          </a:p>
          <a:p>
            <a:pPr lvl="0" rtl="0">
              <a:spcBef>
                <a:spcPts val="0"/>
              </a:spcBef>
              <a:buNone/>
            </a:pPr>
            <a:r>
              <a:rPr lang="en"/>
              <a:t>        elif val &lt; 0.97:</a:t>
            </a:r>
          </a:p>
          <a:p>
            <a:pPr lvl="0" rtl="0">
              <a:spcBef>
                <a:spcPts val="0"/>
              </a:spcBef>
              <a:buNone/>
            </a:pPr>
            <a:r>
              <a:rPr lang="en"/>
              <a:t>            val = 0.10</a:t>
            </a:r>
          </a:p>
          <a:p>
            <a:pPr lvl="0" rtl="0">
              <a:spcBef>
                <a:spcPts val="0"/>
              </a:spcBef>
              <a:buNone/>
            </a:pPr>
            <a:r>
              <a:rPr lang="en"/>
              <a:t>        else:</a:t>
            </a:r>
          </a:p>
          <a:p>
            <a:pPr lvl="0" rtl="0">
              <a:spcBef>
                <a:spcPts val="0"/>
              </a:spcBef>
              <a:buNone/>
            </a:pPr>
            <a:r>
              <a:rPr lang="en"/>
              <a:t>            val = 0.99</a:t>
            </a:r>
          </a:p>
          <a:p>
            <a:pPr lvl="0" rtl="0">
              <a:spcBef>
                <a:spcPts val="0"/>
              </a:spcBef>
              <a:buNone/>
            </a:pPr>
            <a:r>
              <a:rPr lang="en"/>
              <a:t>        vals.append(val)</a:t>
            </a:r>
          </a:p>
          <a:p>
            <a:pPr lvl="0" rtl="0">
              <a:spcBef>
                <a:spcPts val="0"/>
              </a:spcBef>
              <a:buNone/>
            </a:pPr>
            <a:r>
              <a:rPr lang="en"/>
              <a:t>    return np.array(vals)</a:t>
            </a:r>
          </a:p>
          <a:p>
            <a:pPr lvl="0" rtl="0">
              <a:spcBef>
                <a:spcPts val="0"/>
              </a:spcBef>
              <a:buNone/>
            </a:pPr>
            <a:r>
              <a:t/>
            </a:r>
            <a:endParaRPr/>
          </a:p>
          <a:p>
            <a:pPr lvl="0" rtl="0">
              <a:spcBef>
                <a:spcPts val="0"/>
              </a:spcBef>
              <a:buNone/>
            </a:pPr>
            <a:r>
              <a:t/>
            </a:r>
            <a:endParaRPr/>
          </a:p>
          <a:p>
            <a:pPr lvl="0" rtl="0">
              <a:spcBef>
                <a:spcPts val="0"/>
              </a:spcBef>
              <a:buNone/>
            </a:pPr>
            <a:r>
              <a:rPr lang="en"/>
              <a:t>def plot_histogram(data, bins=30):</a:t>
            </a:r>
          </a:p>
          <a:p>
            <a:pPr lvl="0" rtl="0">
              <a:spcBef>
                <a:spcPts val="0"/>
              </a:spcBef>
              <a:buNone/>
            </a:pPr>
            <a:r>
              <a:rPr lang="en"/>
              <a:t>    plt.xticks(np.linspace(np.min(data), np.max(data), 2))</a:t>
            </a:r>
          </a:p>
          <a:p>
            <a:pPr lvl="0" rtl="0">
              <a:spcBef>
                <a:spcPts val="0"/>
              </a:spcBef>
              <a:buNone/>
            </a:pPr>
            <a:r>
              <a:rPr lang="en"/>
              <a:t>    plt.hist(data, bins)</a:t>
            </a:r>
          </a:p>
          <a:p>
            <a:pPr lvl="0" rtl="0">
              <a:spcBef>
                <a:spcPts val="0"/>
              </a:spcBef>
              <a:buNone/>
            </a:pPr>
            <a:r>
              <a:t/>
            </a:r>
            <a:endParaRPr/>
          </a:p>
          <a:p>
            <a:pPr lvl="0" rtl="0">
              <a:spcBef>
                <a:spcPts val="0"/>
              </a:spcBef>
              <a:buNone/>
            </a:pPr>
            <a:r>
              <a:t/>
            </a:r>
            <a:endParaRPr/>
          </a:p>
          <a:p>
            <a:pPr lvl="0" rtl="0">
              <a:spcBef>
                <a:spcPts val="0"/>
              </a:spcBef>
              <a:buNone/>
            </a:pPr>
            <a:r>
              <a:rPr lang="en"/>
              <a:t>def plot_histogram_alt(data, bins=30):</a:t>
            </a:r>
          </a:p>
          <a:p>
            <a:pPr lvl="0" rtl="0">
              <a:spcBef>
                <a:spcPts val="0"/>
              </a:spcBef>
              <a:buNone/>
            </a:pPr>
            <a:r>
              <a:rPr lang="en"/>
              <a:t>    hist, bins = np.histogram(x, bins=bins)</a:t>
            </a:r>
          </a:p>
          <a:p>
            <a:pPr lvl="0" rtl="0">
              <a:spcBef>
                <a:spcPts val="0"/>
              </a:spcBef>
              <a:buNone/>
            </a:pPr>
            <a:r>
              <a:rPr lang="en"/>
              <a:t>    width = 0.7 * (bins[1] - bins[0])</a:t>
            </a:r>
          </a:p>
          <a:p>
            <a:pPr lvl="0" rtl="0">
              <a:spcBef>
                <a:spcPts val="0"/>
              </a:spcBef>
              <a:buNone/>
            </a:pPr>
            <a:r>
              <a:rPr lang="en"/>
              <a:t>    center = (bins[:-1] + bins[1:]) / 2</a:t>
            </a:r>
          </a:p>
          <a:p>
            <a:pPr lvl="0" rtl="0">
              <a:spcBef>
                <a:spcPts val="0"/>
              </a:spcBef>
              <a:buNone/>
            </a:pPr>
            <a:r>
              <a:rPr lang="en"/>
              <a:t>    plt.bar(center, hist, align='center', width=width)</a:t>
            </a:r>
          </a:p>
          <a:p>
            <a:pPr lvl="0" rtl="0">
              <a:spcBef>
                <a:spcPts val="0"/>
              </a:spcBef>
              <a:buNone/>
            </a:pPr>
            <a:r>
              <a:rPr lang="en"/>
              <a:t>    plt.xticks(np.linspace(0., 0.3, 2))</a:t>
            </a:r>
          </a:p>
          <a:p>
            <a:pPr lvl="0" rtl="0">
              <a:spcBef>
                <a:spcPts val="0"/>
              </a:spcBef>
              <a:buNone/>
            </a:pPr>
            <a:r>
              <a:t/>
            </a:r>
            <a:endParaRPr/>
          </a:p>
          <a:p>
            <a:pPr lvl="0" rtl="0">
              <a:spcBef>
                <a:spcPts val="0"/>
              </a:spcBef>
              <a:buNone/>
            </a:pPr>
            <a:r>
              <a:t/>
            </a:r>
            <a:endParaRPr/>
          </a:p>
          <a:p>
            <a:pPr lvl="0" rtl="0">
              <a:spcBef>
                <a:spcPts val="0"/>
              </a:spcBef>
              <a:buNone/>
            </a:pPr>
            <a:r>
              <a:rPr lang="en"/>
              <a:t>if __name__ == '__main__':</a:t>
            </a:r>
          </a:p>
          <a:p>
            <a:pPr lvl="0" rtl="0">
              <a:spcBef>
                <a:spcPts val="0"/>
              </a:spcBef>
              <a:buNone/>
            </a:pPr>
            <a:r>
              <a:t/>
            </a:r>
            <a:endParaRPr/>
          </a:p>
          <a:p>
            <a:pPr lvl="0" rtl="0">
              <a:spcBef>
                <a:spcPts val="0"/>
              </a:spcBef>
              <a:buNone/>
            </a:pPr>
            <a:r>
              <a:rPr lang="en"/>
              <a:t>    num_datapoints = 10000</a:t>
            </a:r>
          </a:p>
          <a:p>
            <a:pPr lvl="0" rtl="0">
              <a:spcBef>
                <a:spcPts val="0"/>
              </a:spcBef>
              <a:buNone/>
            </a:pPr>
            <a:r>
              <a:t/>
            </a:r>
            <a:endParaRPr/>
          </a:p>
          <a:p>
            <a:pPr lvl="0" rtl="0">
              <a:spcBef>
                <a:spcPts val="0"/>
              </a:spcBef>
              <a:buNone/>
            </a:pPr>
            <a:r>
              <a:rPr lang="en"/>
              <a:t>    # 1-sample</a:t>
            </a:r>
          </a:p>
          <a:p>
            <a:pPr lvl="0" rtl="0">
              <a:spcBef>
                <a:spcPts val="0"/>
              </a:spcBef>
              <a:buNone/>
            </a:pPr>
            <a:r>
              <a:rPr lang="en"/>
              <a:t>    x = sample_from_unknown_distribution(num_datapoints)</a:t>
            </a:r>
          </a:p>
          <a:p>
            <a:pPr lvl="0" rtl="0">
              <a:spcBef>
                <a:spcPts val="0"/>
              </a:spcBef>
              <a:buNone/>
            </a:pPr>
            <a:r>
              <a:rPr lang="en"/>
              <a:t>    plt.subplot(3, 3, 1)</a:t>
            </a:r>
          </a:p>
          <a:p>
            <a:pPr lvl="0" rtl="0">
              <a:spcBef>
                <a:spcPts val="0"/>
              </a:spcBef>
              <a:buNone/>
            </a:pPr>
            <a:r>
              <a:rPr lang="en"/>
              <a:t>    plt.title("underlying dist.")</a:t>
            </a:r>
          </a:p>
          <a:p>
            <a:pPr lvl="0" rtl="0">
              <a:spcBef>
                <a:spcPts val="0"/>
              </a:spcBef>
              <a:buNone/>
            </a:pPr>
            <a:r>
              <a:rPr lang="en"/>
              <a:t>    #plt.xlabel("revenue per user")</a:t>
            </a:r>
          </a:p>
          <a:p>
            <a:pPr lvl="0" rtl="0">
              <a:spcBef>
                <a:spcPts val="0"/>
              </a:spcBef>
              <a:buNone/>
            </a:pPr>
            <a:r>
              <a:rPr lang="en"/>
              <a:t>    #plt.ylabel("frequency")</a:t>
            </a:r>
          </a:p>
          <a:p>
            <a:pPr lvl="0" rtl="0">
              <a:spcBef>
                <a:spcPts val="0"/>
              </a:spcBef>
              <a:buNone/>
            </a:pPr>
            <a:r>
              <a:rPr lang="en"/>
              <a:t>    plot_histogram(x)</a:t>
            </a:r>
          </a:p>
          <a:p>
            <a:pPr lvl="0" rtl="0">
              <a:spcBef>
                <a:spcPts val="0"/>
              </a:spcBef>
              <a:buNone/>
            </a:pPr>
            <a:r>
              <a:t/>
            </a:r>
            <a:endParaRPr/>
          </a:p>
          <a:p>
            <a:pPr lvl="0" rtl="0">
              <a:spcBef>
                <a:spcPts val="0"/>
              </a:spcBef>
              <a:buNone/>
            </a:pPr>
            <a:r>
              <a:rPr lang="en"/>
              <a:t>    # n-samples</a:t>
            </a:r>
          </a:p>
          <a:p>
            <a:pPr lvl="0" rtl="0">
              <a:spcBef>
                <a:spcPts val="0"/>
              </a:spcBef>
              <a:buNone/>
            </a:pPr>
            <a:r>
              <a:rPr lang="en"/>
              <a:t>    for index, n in enumerate([10, 20, 40, 80, 160, 320, 640, 1280]):</a:t>
            </a:r>
          </a:p>
          <a:p>
            <a:pPr lvl="0" rtl="0">
              <a:spcBef>
                <a:spcPts val="0"/>
              </a:spcBef>
              <a:buNone/>
            </a:pPr>
            <a:r>
              <a:rPr lang="en"/>
              <a:t>        x = [np.mean(sample_from_unknown_distribution(n))</a:t>
            </a:r>
          </a:p>
          <a:p>
            <a:pPr lvl="0" rtl="0">
              <a:spcBef>
                <a:spcPts val="0"/>
              </a:spcBef>
              <a:buNone/>
            </a:pPr>
            <a:r>
              <a:rPr lang="en"/>
              <a:t>                for i in range(num_datapoints)]</a:t>
            </a:r>
          </a:p>
          <a:p>
            <a:pPr lvl="0" rtl="0">
              <a:spcBef>
                <a:spcPts val="0"/>
              </a:spcBef>
              <a:buNone/>
            </a:pPr>
            <a:r>
              <a:rPr lang="en"/>
              <a:t>        plt.subplot(3, 3, index+2)</a:t>
            </a:r>
          </a:p>
          <a:p>
            <a:pPr lvl="0" rtl="0">
              <a:spcBef>
                <a:spcPts val="0"/>
              </a:spcBef>
              <a:buNone/>
            </a:pPr>
            <a:r>
              <a:rPr lang="en"/>
              <a:t>        plt.title("samp. dist., n="+str(n))</a:t>
            </a:r>
          </a:p>
          <a:p>
            <a:pPr lvl="0" rtl="0">
              <a:spcBef>
                <a:spcPts val="0"/>
              </a:spcBef>
              <a:buNone/>
            </a:pPr>
            <a:r>
              <a:rPr lang="en"/>
              <a:t>        #plot_histogram_alt(x)</a:t>
            </a:r>
          </a:p>
          <a:p>
            <a:pPr lvl="0" rtl="0">
              <a:spcBef>
                <a:spcPts val="0"/>
              </a:spcBef>
              <a:buNone/>
            </a:pPr>
            <a:r>
              <a:rPr lang="en"/>
              <a:t>        plot_histogram(x)</a:t>
            </a:r>
          </a:p>
          <a:p>
            <a:pPr lvl="0" rtl="0">
              <a:spcBef>
                <a:spcPts val="0"/>
              </a:spcBef>
              <a:buNone/>
            </a:pPr>
            <a:r>
              <a:t/>
            </a:r>
            <a:endParaRPr/>
          </a:p>
          <a:p>
            <a:pPr lvl="0" rtl="0">
              <a:spcBef>
                <a:spcPts val="0"/>
              </a:spcBef>
              <a:buNone/>
            </a:pPr>
            <a:r>
              <a:rPr lang="en"/>
              <a:t>    plt.tight_layout()</a:t>
            </a:r>
          </a:p>
          <a:p>
            <a:pPr lvl="0" rtl="0">
              <a:spcBef>
                <a:spcPts val="0"/>
              </a:spcBef>
              <a:buNone/>
            </a:pPr>
            <a:r>
              <a:rPr lang="en"/>
              <a:t>    plt.show()</a:t>
            </a:r>
          </a:p>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8" name="Shape 4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b="1" lang="en"/>
              <a:t>What happens to the sampling distribution when the sample size increases?</a:t>
            </a:r>
          </a:p>
          <a:p>
            <a:pPr lvl="0" rtl="0">
              <a:spcBef>
                <a:spcPts val="0"/>
              </a:spcBef>
              <a:buNone/>
            </a:pPr>
            <a:r>
              <a:rPr lang="en"/>
              <a:t>1. The distribution becomes more normal.</a:t>
            </a:r>
          </a:p>
          <a:p>
            <a:pPr lvl="0" rtl="0">
              <a:spcBef>
                <a:spcPts val="0"/>
              </a:spcBef>
              <a:buNone/>
            </a:pPr>
            <a:r>
              <a:rPr lang="en"/>
              <a:t>2. The variance &amp; standard deviation decreases.</a:t>
            </a:r>
          </a:p>
          <a:p>
            <a:pPr lvl="0" rtl="0">
              <a:spcBef>
                <a:spcPts val="0"/>
              </a:spcBef>
              <a:buNone/>
            </a:pPr>
            <a:r>
              <a:t/>
            </a:r>
            <a:endParaRPr/>
          </a:p>
          <a:p>
            <a:pPr lvl="0" rtl="0">
              <a:spcBef>
                <a:spcPts val="0"/>
              </a:spcBef>
              <a:buNone/>
            </a:pPr>
            <a:r>
              <a:rPr b="1" lang="en"/>
              <a:t>What happens to the mean of the sampling distribution when the sample size increases?</a:t>
            </a:r>
          </a:p>
          <a:p>
            <a:pPr lvl="0" rtl="0">
              <a:spcBef>
                <a:spcPts val="0"/>
              </a:spcBef>
              <a:buNone/>
            </a:pPr>
            <a:r>
              <a:rPr lang="en"/>
              <a:t>It stays the same. (But recall, the variance decreases.)</a:t>
            </a:r>
          </a:p>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5" name="Shape 4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We can see the exact relationship between std dev and the sample size here.</a:t>
            </a:r>
          </a:p>
          <a:p>
            <a:pPr lvl="0" rtl="0">
              <a:spcBef>
                <a:spcPts val="0"/>
              </a:spcBef>
              <a:buNone/>
            </a:pPr>
            <a:r>
              <a:t/>
            </a:r>
            <a:endParaRPr/>
          </a:p>
          <a:p>
            <a:pPr lvl="0" rtl="0">
              <a:spcBef>
                <a:spcPts val="0"/>
              </a:spcBef>
              <a:buNone/>
            </a:pPr>
            <a:r>
              <a:rPr lang="en"/>
              <a:t>We’ll see this “divide by the root of the sample size” later in this presentation.</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0" name="Shape 4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2" name="Shape 4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\bar{x} \pm 1.96 \frac{\sigma}{\sqrt{n}}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\sigma^2 = E[(X - E[X])^2]</a:t>
            </a:r>
          </a:p>
          <a:p>
            <a:pPr lvl="0">
              <a:spcBef>
                <a:spcPts val="0"/>
              </a:spcBef>
              <a:buNone/>
            </a:pPr>
            <a:r>
              <a:t/>
            </a:r>
            <a:endParaRPr/>
          </a:p>
          <a:p>
            <a:pPr lvl="0">
              <a:spcBef>
                <a:spcPts val="0"/>
              </a:spcBef>
              <a:buNone/>
            </a:pPr>
            <a:r>
              <a:rPr lang="en"/>
              <a:t>\sigma^2 = \sum_{i=1}^k (x_i-\mu)^2 P(X=x_i)</a:t>
            </a:r>
          </a:p>
          <a:p>
            <a:pPr lvl="0">
              <a:spcBef>
                <a:spcPts val="0"/>
              </a:spcBef>
              <a:buNone/>
            </a:pPr>
            <a:r>
              <a:t/>
            </a:r>
            <a:endParaRPr/>
          </a:p>
          <a:p>
            <a:pPr lvl="0">
              <a:spcBef>
                <a:spcPts val="0"/>
              </a:spcBef>
              <a:buNone/>
            </a:pPr>
            <a:r>
              <a:rPr lang="en"/>
              <a:t>\sigma^2 = \int_{-\infty}^{\infty} (x-\mu)^2 f(x) \,dx</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2" name="Shape 462"/>
        <p:cNvGrpSpPr/>
        <p:nvPr/>
      </p:nvGrpSpPr>
      <p:grpSpPr>
        <a:xfrm>
          <a:off x="0" y="0"/>
          <a:ext cx="0" cy="0"/>
          <a:chOff x="0" y="0"/>
          <a:chExt cx="0" cy="0"/>
        </a:xfrm>
      </p:grpSpPr>
      <p:sp>
        <p:nvSpPr>
          <p:cNvPr id="463" name="Shape 4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4" name="Shape 4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\bar{x} \pm t_{(\alpha/2,n-1)} \frac{s}{\sqrt{n}}</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4" name="Shape 474"/>
        <p:cNvGrpSpPr/>
        <p:nvPr/>
      </p:nvGrpSpPr>
      <p:grpSpPr>
        <a:xfrm>
          <a:off x="0" y="0"/>
          <a:ext cx="0" cy="0"/>
          <a:chOff x="0" y="0"/>
          <a:chExt cx="0" cy="0"/>
        </a:xfrm>
      </p:grpSpPr>
      <p:sp>
        <p:nvSpPr>
          <p:cNvPr id="475" name="Shape 4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6" name="Shape 4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1" name="Shape 4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7" name="Shape 487"/>
        <p:cNvGrpSpPr/>
        <p:nvPr/>
      </p:nvGrpSpPr>
      <p:grpSpPr>
        <a:xfrm>
          <a:off x="0" y="0"/>
          <a:ext cx="0" cy="0"/>
          <a:chOff x="0" y="0"/>
          <a:chExt cx="0" cy="0"/>
        </a:xfrm>
      </p:grpSpPr>
      <p:sp>
        <p:nvSpPr>
          <p:cNvPr id="488" name="Shape 4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9" name="Shape 4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3" name="Shape 493"/>
        <p:cNvGrpSpPr/>
        <p:nvPr/>
      </p:nvGrpSpPr>
      <p:grpSpPr>
        <a:xfrm>
          <a:off x="0" y="0"/>
          <a:ext cx="0" cy="0"/>
          <a:chOff x="0" y="0"/>
          <a:chExt cx="0" cy="0"/>
        </a:xfrm>
      </p:grpSpPr>
      <p:sp>
        <p:nvSpPr>
          <p:cNvPr id="494" name="Shape 4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5" name="Shape 4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9" name="Shape 499"/>
        <p:cNvGrpSpPr/>
        <p:nvPr/>
      </p:nvGrpSpPr>
      <p:grpSpPr>
        <a:xfrm>
          <a:off x="0" y="0"/>
          <a:ext cx="0" cy="0"/>
          <a:chOff x="0" y="0"/>
          <a:chExt cx="0" cy="0"/>
        </a:xfrm>
      </p:grpSpPr>
      <p:sp>
        <p:nvSpPr>
          <p:cNvPr id="500" name="Shape 5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1" name="Shape 5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s_{\text{boot}}^2 = \frac{1}{B} \sum_{b=1}^{B} ( \hat{\theta}_b^* - \bar{\theta}^* )^2</a:t>
            </a:r>
          </a:p>
          <a:p>
            <a:pPr lvl="0">
              <a:spcBef>
                <a:spcPts val="0"/>
              </a:spcBef>
              <a:buNone/>
            </a:pPr>
            <a:r>
              <a:t/>
            </a:r>
            <a:endParaRPr/>
          </a:p>
          <a:p>
            <a:pPr lvl="0">
              <a:spcBef>
                <a:spcPts val="0"/>
              </a:spcBef>
              <a:buNone/>
            </a:pPr>
            <a:r>
              <a:rPr lang="en"/>
              <a:t>\bar{\theta}^* = \frac{1}{B} \sum_{b=1}^{B} \hat{\theta}_b^*</a:t>
            </a:r>
          </a:p>
          <a:p>
            <a:pPr lv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4" name="Shape 514"/>
        <p:cNvGrpSpPr/>
        <p:nvPr/>
      </p:nvGrpSpPr>
      <p:grpSpPr>
        <a:xfrm>
          <a:off x="0" y="0"/>
          <a:ext cx="0" cy="0"/>
          <a:chOff x="0" y="0"/>
          <a:chExt cx="0" cy="0"/>
        </a:xfrm>
      </p:grpSpPr>
      <p:sp>
        <p:nvSpPr>
          <p:cNvPr id="515" name="Shape 5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6" name="Shape 5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\bar{\theta}^* \pm 1.96 \, s_{\text{boot}}</a:t>
            </a:r>
          </a:p>
          <a:p>
            <a:pPr lvl="0">
              <a:spcBef>
                <a:spcPts val="0"/>
              </a:spcBef>
              <a:buNone/>
            </a:pPr>
            <a:r>
              <a:t/>
            </a:r>
            <a:endParaRPr/>
          </a:p>
          <a:p>
            <a:pPr lvl="0">
              <a:spcBef>
                <a:spcPts val="0"/>
              </a:spcBef>
              <a:buNone/>
            </a:pPr>
            <a:r>
              <a:rPr lang="en"/>
              <a:t>(\hat{\theta}_{\alpha/2}^*, \hat{\theta}_{1-\alpha/2}^*)</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5" name="Shape 5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07.png"/><Relationship Id="rId4" Type="http://schemas.openxmlformats.org/officeDocument/2006/relationships/image" Target="../media/image0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20.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4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1.png"/><Relationship Id="rId4" Type="http://schemas.openxmlformats.org/officeDocument/2006/relationships/image" Target="../media/image0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4.gi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3.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00.png"/><Relationship Id="rId4" Type="http://schemas.openxmlformats.org/officeDocument/2006/relationships/image" Target="../media/image05.png"/><Relationship Id="rId5" Type="http://schemas.openxmlformats.org/officeDocument/2006/relationships/image" Target="../media/image0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32.png"/><Relationship Id="rId4" Type="http://schemas.openxmlformats.org/officeDocument/2006/relationships/image" Target="../media/image34.png"/><Relationship Id="rId5"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37.png"/><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3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39.png"/><Relationship Id="rId4" Type="http://schemas.openxmlformats.org/officeDocument/2006/relationships/image" Target="../media/image38.png"/><Relationship Id="rId5" Type="http://schemas.openxmlformats.org/officeDocument/2006/relationships/image" Target="../media/image40.png"/><Relationship Id="rId6" Type="http://schemas.openxmlformats.org/officeDocument/2006/relationships/image" Target="../media/image4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3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02.png"/><Relationship Id="rId4" Type="http://schemas.openxmlformats.org/officeDocument/2006/relationships/image" Target="../media/image09.png"/><Relationship Id="rId5" Type="http://schemas.openxmlformats.org/officeDocument/2006/relationships/image" Target="../media/image0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7.png"/><Relationship Id="rId4" Type="http://schemas.openxmlformats.org/officeDocument/2006/relationships/image" Target="../media/image4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 Id="rId3" Type="http://schemas.openxmlformats.org/officeDocument/2006/relationships/image" Target="../media/image5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 Id="rId3" Type="http://schemas.openxmlformats.org/officeDocument/2006/relationships/image" Target="../media/image48.png"/><Relationship Id="rId4" Type="http://schemas.openxmlformats.org/officeDocument/2006/relationships/image" Target="../media/image51.png"/><Relationship Id="rId5" Type="http://schemas.openxmlformats.org/officeDocument/2006/relationships/image" Target="../media/image52.png"/><Relationship Id="rId6" Type="http://schemas.openxmlformats.org/officeDocument/2006/relationships/image" Target="../media/image53.png"/><Relationship Id="rId7" Type="http://schemas.openxmlformats.org/officeDocument/2006/relationships/image" Target="../media/image4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50.png"/><Relationship Id="rId4" Type="http://schemas.openxmlformats.org/officeDocument/2006/relationships/image" Target="../media/image5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265500" y="1233175"/>
            <a:ext cx="4045200" cy="1482300"/>
          </a:xfrm>
          <a:prstGeom prst="rect">
            <a:avLst/>
          </a:prstGeom>
        </p:spPr>
        <p:txBody>
          <a:bodyPr anchorCtr="0" anchor="b" bIns="91425" lIns="91425" rIns="91425" tIns="91425">
            <a:noAutofit/>
          </a:bodyPr>
          <a:lstStyle/>
          <a:p>
            <a:pPr lvl="0">
              <a:spcBef>
                <a:spcPts val="0"/>
              </a:spcBef>
              <a:buNone/>
            </a:pPr>
            <a:r>
              <a:rPr lang="en"/>
              <a:t>Estimating Distributions</a:t>
            </a:r>
          </a:p>
        </p:txBody>
      </p:sp>
      <p:sp>
        <p:nvSpPr>
          <p:cNvPr id="68" name="Shape 68"/>
          <p:cNvSpPr txBox="1"/>
          <p:nvPr>
            <p:ph idx="1" type="subTitle"/>
          </p:nvPr>
        </p:nvSpPr>
        <p:spPr>
          <a:xfrm>
            <a:off x="265500" y="3084266"/>
            <a:ext cx="4045200" cy="1235099"/>
          </a:xfrm>
          <a:prstGeom prst="rect">
            <a:avLst/>
          </a:prstGeom>
        </p:spPr>
        <p:txBody>
          <a:bodyPr anchorCtr="0" anchor="t" bIns="91425" lIns="91425" rIns="91425" tIns="91425">
            <a:noAutofit/>
          </a:bodyPr>
          <a:lstStyle/>
          <a:p>
            <a:pPr lvl="0">
              <a:spcBef>
                <a:spcPts val="0"/>
              </a:spcBef>
              <a:buNone/>
            </a:pPr>
            <a:r>
              <a:rPr lang="en"/>
              <a:t>Ryan Henning</a:t>
            </a:r>
          </a:p>
        </p:txBody>
      </p:sp>
      <p:sp>
        <p:nvSpPr>
          <p:cNvPr id="69" name="Shape 69"/>
          <p:cNvSpPr txBox="1"/>
          <p:nvPr>
            <p:ph idx="2" type="body"/>
          </p:nvPr>
        </p:nvSpPr>
        <p:spPr>
          <a:xfrm>
            <a:off x="4662600" y="800400"/>
            <a:ext cx="4338600" cy="3695100"/>
          </a:xfrm>
          <a:prstGeom prst="rect">
            <a:avLst/>
          </a:prstGeom>
        </p:spPr>
        <p:txBody>
          <a:bodyPr anchorCtr="0" anchor="ctr" bIns="91425" lIns="91425" rIns="91425" tIns="91425">
            <a:noAutofit/>
          </a:bodyPr>
          <a:lstStyle/>
          <a:p>
            <a:pPr indent="-228600" lvl="0" marL="457200" rtl="0">
              <a:spcBef>
                <a:spcPts val="0"/>
              </a:spcBef>
            </a:pPr>
            <a:r>
              <a:rPr lang="en"/>
              <a:t>Review common </a:t>
            </a:r>
            <a:r>
              <a:rPr i="1" lang="en"/>
              <a:t>moments</a:t>
            </a:r>
            <a:r>
              <a:rPr lang="en"/>
              <a:t>: μ, σ</a:t>
            </a:r>
            <a:r>
              <a:rPr baseline="30000" lang="en"/>
              <a:t>2</a:t>
            </a:r>
          </a:p>
          <a:p>
            <a:pPr indent="-228600" lvl="0" marL="457200" rtl="0">
              <a:spcBef>
                <a:spcPts val="0"/>
              </a:spcBef>
            </a:pPr>
            <a:r>
              <a:rPr lang="en"/>
              <a:t>Motivation: Why estimate distributions?</a:t>
            </a:r>
          </a:p>
          <a:p>
            <a:pPr indent="-228600" lvl="0" marL="457200" rtl="0">
              <a:spcBef>
                <a:spcPts val="0"/>
              </a:spcBef>
            </a:pPr>
            <a:r>
              <a:rPr lang="en"/>
              <a:t>Four standard methods:</a:t>
            </a:r>
          </a:p>
          <a:p>
            <a:pPr indent="-228600" lvl="1" marL="914400" rtl="0">
              <a:spcBef>
                <a:spcPts val="0"/>
              </a:spcBef>
            </a:pPr>
            <a:r>
              <a:rPr i="1" lang="en"/>
              <a:t>Method of Moments</a:t>
            </a:r>
            <a:r>
              <a:rPr lang="en"/>
              <a:t> (MOM)</a:t>
            </a:r>
          </a:p>
          <a:p>
            <a:pPr indent="-228600" lvl="1" marL="914400" rtl="0">
              <a:spcBef>
                <a:spcPts val="0"/>
              </a:spcBef>
            </a:pPr>
            <a:r>
              <a:rPr i="1" lang="en"/>
              <a:t>Maximum Likelihood Estimation</a:t>
            </a:r>
            <a:r>
              <a:rPr lang="en"/>
              <a:t> (MLE)</a:t>
            </a:r>
          </a:p>
          <a:p>
            <a:pPr indent="-228600" lvl="1" marL="914400" rtl="0">
              <a:spcBef>
                <a:spcPts val="0"/>
              </a:spcBef>
            </a:pPr>
            <a:r>
              <a:rPr i="1" lang="en"/>
              <a:t>Maximum a Posteriori</a:t>
            </a:r>
            <a:r>
              <a:rPr lang="en"/>
              <a:t> (MAP)</a:t>
            </a:r>
          </a:p>
          <a:p>
            <a:pPr indent="-228600" lvl="1" marL="914400" rtl="0">
              <a:spcBef>
                <a:spcPts val="0"/>
              </a:spcBef>
            </a:pPr>
            <a:r>
              <a:rPr i="1" lang="en"/>
              <a:t>Kernel Density Estimation</a:t>
            </a:r>
            <a:r>
              <a:rPr lang="en"/>
              <a:t> (KDE)</a:t>
            </a:r>
          </a:p>
          <a:p>
            <a:pPr indent="-228600" lvl="0" marL="457200">
              <a:spcBef>
                <a:spcPts val="0"/>
              </a:spcBef>
            </a:pPr>
            <a:r>
              <a:rPr lang="en"/>
              <a:t>Parametric vs nonparametric methods</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u="sng"/>
              <a:t>Example 1:</a:t>
            </a:r>
            <a:r>
              <a:rPr lang="en"/>
              <a:t> Method of Moments</a:t>
            </a:r>
          </a:p>
        </p:txBody>
      </p:sp>
      <p:sp>
        <p:nvSpPr>
          <p:cNvPr id="143" name="Shape 143"/>
          <p:cNvSpPr txBox="1"/>
          <p:nvPr/>
        </p:nvSpPr>
        <p:spPr>
          <a:xfrm>
            <a:off x="687900" y="826925"/>
            <a:ext cx="7768200" cy="1257000"/>
          </a:xfrm>
          <a:prstGeom prst="rect">
            <a:avLst/>
          </a:prstGeom>
          <a:noFill/>
          <a:ln>
            <a:noFill/>
          </a:ln>
        </p:spPr>
        <p:txBody>
          <a:bodyPr anchorCtr="0" anchor="t" bIns="91425" lIns="91425" rIns="91425" tIns="91425">
            <a:noAutofit/>
          </a:bodyPr>
          <a:lstStyle/>
          <a:p>
            <a:pPr lvl="0" rtl="0">
              <a:spcBef>
                <a:spcPts val="0"/>
              </a:spcBef>
              <a:buNone/>
            </a:pPr>
            <a:r>
              <a:rPr lang="en" sz="2400"/>
              <a:t>Your website visitor log shows the following number of visits for each of the last seven days: [6, 4, 7, 4, 9, 3, 5]. What’s the probability of zero visitors tomorrow?</a:t>
            </a:r>
          </a:p>
        </p:txBody>
      </p:sp>
      <p:sp>
        <p:nvSpPr>
          <p:cNvPr id="144" name="Shape 144"/>
          <p:cNvSpPr txBox="1"/>
          <p:nvPr/>
        </p:nvSpPr>
        <p:spPr>
          <a:xfrm>
            <a:off x="954750" y="2468350"/>
            <a:ext cx="4044300" cy="9318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FF0000"/>
                </a:solidFill>
              </a:rPr>
              <a:t>Which underlying distribution should we assume?</a:t>
            </a:r>
          </a:p>
        </p:txBody>
      </p:sp>
      <p:sp>
        <p:nvSpPr>
          <p:cNvPr id="145" name="Shape 145"/>
          <p:cNvSpPr txBox="1"/>
          <p:nvPr/>
        </p:nvSpPr>
        <p:spPr>
          <a:xfrm>
            <a:off x="954750" y="3572775"/>
            <a:ext cx="4044300" cy="6027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FF0000"/>
                </a:solidFill>
              </a:rPr>
              <a:t>What moment should we estimate?</a:t>
            </a:r>
          </a:p>
        </p:txBody>
      </p:sp>
      <p:sp>
        <p:nvSpPr>
          <p:cNvPr id="146" name="Shape 146"/>
          <p:cNvSpPr txBox="1"/>
          <p:nvPr/>
        </p:nvSpPr>
        <p:spPr>
          <a:xfrm>
            <a:off x="5479275" y="2468350"/>
            <a:ext cx="2858100" cy="10065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Poisson! Let’s look at Wikipedia to remind ourselves what it is. :)</a:t>
            </a:r>
          </a:p>
        </p:txBody>
      </p:sp>
      <p:sp>
        <p:nvSpPr>
          <p:cNvPr id="147" name="Shape 147"/>
          <p:cNvSpPr txBox="1"/>
          <p:nvPr/>
        </p:nvSpPr>
        <p:spPr>
          <a:xfrm>
            <a:off x="5479275" y="3640725"/>
            <a:ext cx="3368100" cy="13524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The mean. Our mean estimate will become the estimate for the only parameter used in the Poisson distribution: λ</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u="sng"/>
              <a:t>Example 1 (con’t):</a:t>
            </a:r>
            <a:r>
              <a:rPr lang="en"/>
              <a:t> Method of Moments</a:t>
            </a:r>
          </a:p>
        </p:txBody>
      </p:sp>
      <p:sp>
        <p:nvSpPr>
          <p:cNvPr id="153" name="Shape 153"/>
          <p:cNvSpPr txBox="1"/>
          <p:nvPr/>
        </p:nvSpPr>
        <p:spPr>
          <a:xfrm>
            <a:off x="687900" y="826925"/>
            <a:ext cx="7768200" cy="1257000"/>
          </a:xfrm>
          <a:prstGeom prst="rect">
            <a:avLst/>
          </a:prstGeom>
          <a:noFill/>
          <a:ln>
            <a:noFill/>
          </a:ln>
        </p:spPr>
        <p:txBody>
          <a:bodyPr anchorCtr="0" anchor="t" bIns="91425" lIns="91425" rIns="91425" tIns="91425">
            <a:noAutofit/>
          </a:bodyPr>
          <a:lstStyle/>
          <a:p>
            <a:pPr lvl="0" rtl="0">
              <a:spcBef>
                <a:spcPts val="0"/>
              </a:spcBef>
              <a:buNone/>
            </a:pPr>
            <a:r>
              <a:rPr lang="en" sz="2400"/>
              <a:t>Your website visitor log shows the following number of visits for each of the last seven days: [6, 4, 7, 4, 9, 3, 5]. What’s the probability of zero visitors tomorrow?</a:t>
            </a:r>
          </a:p>
        </p:txBody>
      </p:sp>
      <p:pic>
        <p:nvPicPr>
          <p:cNvPr id="154" name="Shape 154"/>
          <p:cNvPicPr preferRelativeResize="0"/>
          <p:nvPr/>
        </p:nvPicPr>
        <p:blipFill>
          <a:blip r:embed="rId3">
            <a:alphaModFix/>
          </a:blip>
          <a:stretch>
            <a:fillRect/>
          </a:stretch>
        </p:blipFill>
        <p:spPr>
          <a:xfrm>
            <a:off x="1060312" y="2907425"/>
            <a:ext cx="6902474" cy="395450"/>
          </a:xfrm>
          <a:prstGeom prst="rect">
            <a:avLst/>
          </a:prstGeom>
          <a:noFill/>
          <a:ln>
            <a:noFill/>
          </a:ln>
        </p:spPr>
      </p:pic>
      <p:sp>
        <p:nvSpPr>
          <p:cNvPr id="155" name="Shape 155"/>
          <p:cNvSpPr txBox="1"/>
          <p:nvPr/>
        </p:nvSpPr>
        <p:spPr>
          <a:xfrm>
            <a:off x="2081400" y="2422250"/>
            <a:ext cx="4981200" cy="7191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rgbClr val="666666"/>
                </a:solidFill>
              </a:rPr>
              <a:t>From our samples, estimate the mean:</a:t>
            </a:r>
          </a:p>
        </p:txBody>
      </p:sp>
      <p:sp>
        <p:nvSpPr>
          <p:cNvPr id="156" name="Shape 156"/>
          <p:cNvSpPr txBox="1"/>
          <p:nvPr/>
        </p:nvSpPr>
        <p:spPr>
          <a:xfrm>
            <a:off x="2081400" y="3618325"/>
            <a:ext cx="4981200" cy="7191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rgbClr val="666666"/>
                </a:solidFill>
              </a:rPr>
              <a:t>Our mean estimate is used to estimate λ:</a:t>
            </a:r>
          </a:p>
        </p:txBody>
      </p:sp>
      <p:pic>
        <p:nvPicPr>
          <p:cNvPr id="157" name="Shape 157"/>
          <p:cNvPicPr preferRelativeResize="0"/>
          <p:nvPr/>
        </p:nvPicPr>
        <p:blipFill>
          <a:blip r:embed="rId4">
            <a:alphaModFix/>
          </a:blip>
          <a:stretch>
            <a:fillRect/>
          </a:stretch>
        </p:blipFill>
        <p:spPr>
          <a:xfrm>
            <a:off x="3583375" y="4202575"/>
            <a:ext cx="1977249" cy="395449"/>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u="sng"/>
              <a:t>Example 1 (con’t):</a:t>
            </a:r>
            <a:r>
              <a:rPr lang="en"/>
              <a:t> Method of Moments</a:t>
            </a:r>
          </a:p>
        </p:txBody>
      </p:sp>
      <p:pic>
        <p:nvPicPr>
          <p:cNvPr id="163" name="Shape 163"/>
          <p:cNvPicPr preferRelativeResize="0"/>
          <p:nvPr/>
        </p:nvPicPr>
        <p:blipFill>
          <a:blip r:embed="rId3">
            <a:alphaModFix/>
          </a:blip>
          <a:stretch>
            <a:fillRect/>
          </a:stretch>
        </p:blipFill>
        <p:spPr>
          <a:xfrm>
            <a:off x="995350" y="843837"/>
            <a:ext cx="7153275" cy="3343275"/>
          </a:xfrm>
          <a:prstGeom prst="rect">
            <a:avLst/>
          </a:prstGeom>
          <a:noFill/>
          <a:ln>
            <a:noFill/>
          </a:ln>
        </p:spPr>
      </p:pic>
      <p:sp>
        <p:nvSpPr>
          <p:cNvPr id="164" name="Shape 164"/>
          <p:cNvSpPr txBox="1"/>
          <p:nvPr/>
        </p:nvSpPr>
        <p:spPr>
          <a:xfrm>
            <a:off x="1458750" y="4269575"/>
            <a:ext cx="6226500" cy="7332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1600">
                <a:solidFill>
                  <a:srgbClr val="0000FF"/>
                </a:solidFill>
                <a:highlight>
                  <a:srgbClr val="FFFFFF"/>
                </a:highlight>
                <a:latin typeface="Courier New"/>
                <a:ea typeface="Courier New"/>
                <a:cs typeface="Courier New"/>
                <a:sym typeface="Courier New"/>
              </a:rPr>
              <a:t>print</a:t>
            </a:r>
            <a:r>
              <a:rPr lang="en" sz="1600">
                <a:highlight>
                  <a:srgbClr val="FFFFFF"/>
                </a:highlight>
                <a:latin typeface="Courier New"/>
                <a:ea typeface="Courier New"/>
                <a:cs typeface="Courier New"/>
                <a:sym typeface="Courier New"/>
              </a:rPr>
              <a:t> scipy.stats.poisson.pmf(</a:t>
            </a:r>
            <a:r>
              <a:rPr lang="en" sz="1600">
                <a:solidFill>
                  <a:srgbClr val="0000CD"/>
                </a:solidFill>
                <a:highlight>
                  <a:srgbClr val="FFFFFF"/>
                </a:highlight>
                <a:latin typeface="Courier New"/>
                <a:ea typeface="Courier New"/>
                <a:cs typeface="Courier New"/>
                <a:sym typeface="Courier New"/>
              </a:rPr>
              <a:t>0</a:t>
            </a:r>
            <a:r>
              <a:rPr lang="en" sz="1600">
                <a:highlight>
                  <a:srgbClr val="FFFFFF"/>
                </a:highlight>
                <a:latin typeface="Courier New"/>
                <a:ea typeface="Courier New"/>
                <a:cs typeface="Courier New"/>
                <a:sym typeface="Courier New"/>
              </a:rPr>
              <a:t>, lmda)</a:t>
            </a:r>
            <a:br>
              <a:rPr lang="en" sz="1600">
                <a:highlight>
                  <a:srgbClr val="FFFFFF"/>
                </a:highlight>
                <a:latin typeface="Courier New"/>
                <a:ea typeface="Courier New"/>
                <a:cs typeface="Courier New"/>
                <a:sym typeface="Courier New"/>
              </a:rPr>
            </a:br>
            <a:r>
              <a:rPr lang="en" sz="1600">
                <a:solidFill>
                  <a:srgbClr val="0000CD"/>
                </a:solidFill>
                <a:highlight>
                  <a:srgbClr val="FFFFFF"/>
                </a:highlight>
                <a:latin typeface="Courier New"/>
                <a:ea typeface="Courier New"/>
                <a:cs typeface="Courier New"/>
                <a:sym typeface="Courier New"/>
              </a:rPr>
              <a:t>0.0043893618427</a:t>
            </a:r>
            <a:r>
              <a:rPr lang="en" sz="1600">
                <a:highlight>
                  <a:srgbClr val="FFFFFF"/>
                </a:highlight>
                <a:latin typeface="Courier New"/>
                <a:ea typeface="Courier New"/>
                <a:cs typeface="Courier New"/>
                <a:sym typeface="Courier New"/>
              </a:rPr>
              <a:t>8</a:t>
            </a:r>
          </a:p>
        </p:txBody>
      </p:sp>
      <p:sp>
        <p:nvSpPr>
          <p:cNvPr id="165" name="Shape 165"/>
          <p:cNvSpPr/>
          <p:nvPr/>
        </p:nvSpPr>
        <p:spPr>
          <a:xfrm>
            <a:off x="1529925" y="3489150"/>
            <a:ext cx="130500" cy="400800"/>
          </a:xfrm>
          <a:prstGeom prst="rect">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66" name="Shape 166"/>
          <p:cNvCxnSpPr>
            <a:endCxn id="165" idx="2"/>
          </p:cNvCxnSpPr>
          <p:nvPr/>
        </p:nvCxnSpPr>
        <p:spPr>
          <a:xfrm rot="10800000">
            <a:off x="1595175" y="3889950"/>
            <a:ext cx="598800" cy="510000"/>
          </a:xfrm>
          <a:prstGeom prst="straightConnector1">
            <a:avLst/>
          </a:prstGeom>
          <a:noFill/>
          <a:ln cap="flat" cmpd="sng" w="38100">
            <a:solidFill>
              <a:srgbClr val="FF0000"/>
            </a:solidFill>
            <a:prstDash val="solid"/>
            <a:round/>
            <a:headEnd len="lg" w="lg" type="none"/>
            <a:tailEnd len="lg" w="lg" type="triangle"/>
          </a:ln>
        </p:spPr>
      </p:cxn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u="sng"/>
              <a:t>Example 2:</a:t>
            </a:r>
            <a:r>
              <a:rPr lang="en"/>
              <a:t> Method of Moments</a:t>
            </a:r>
          </a:p>
        </p:txBody>
      </p:sp>
      <p:sp>
        <p:nvSpPr>
          <p:cNvPr id="172" name="Shape 172"/>
          <p:cNvSpPr txBox="1"/>
          <p:nvPr/>
        </p:nvSpPr>
        <p:spPr>
          <a:xfrm>
            <a:off x="954750" y="826925"/>
            <a:ext cx="7234500" cy="1257000"/>
          </a:xfrm>
          <a:prstGeom prst="rect">
            <a:avLst/>
          </a:prstGeom>
          <a:noFill/>
          <a:ln>
            <a:noFill/>
          </a:ln>
        </p:spPr>
        <p:txBody>
          <a:bodyPr anchorCtr="0" anchor="t" bIns="91425" lIns="91425" rIns="91425" tIns="91425">
            <a:noAutofit/>
          </a:bodyPr>
          <a:lstStyle/>
          <a:p>
            <a:pPr lvl="0">
              <a:spcBef>
                <a:spcPts val="0"/>
              </a:spcBef>
              <a:buNone/>
            </a:pPr>
            <a:r>
              <a:rPr lang="en" sz="2400"/>
              <a:t>You flip a coin 100 times. It comes up heads 52 times. What’s the MOM estimate that in the next 100 flips the coin will be heads &lt;= 45 times?</a:t>
            </a:r>
          </a:p>
        </p:txBody>
      </p:sp>
      <p:sp>
        <p:nvSpPr>
          <p:cNvPr id="173" name="Shape 173"/>
          <p:cNvSpPr txBox="1"/>
          <p:nvPr/>
        </p:nvSpPr>
        <p:spPr>
          <a:xfrm>
            <a:off x="954750" y="2468350"/>
            <a:ext cx="4044300" cy="931800"/>
          </a:xfrm>
          <a:prstGeom prst="rect">
            <a:avLst/>
          </a:prstGeom>
          <a:noFill/>
          <a:ln>
            <a:noFill/>
          </a:ln>
        </p:spPr>
        <p:txBody>
          <a:bodyPr anchorCtr="0" anchor="t" bIns="91425" lIns="91425" rIns="91425" tIns="91425">
            <a:noAutofit/>
          </a:bodyPr>
          <a:lstStyle/>
          <a:p>
            <a:pPr lvl="0">
              <a:spcBef>
                <a:spcPts val="0"/>
              </a:spcBef>
              <a:buNone/>
            </a:pPr>
            <a:r>
              <a:rPr lang="en" sz="1800">
                <a:solidFill>
                  <a:srgbClr val="FF0000"/>
                </a:solidFill>
              </a:rPr>
              <a:t>Which underlying distribution should we assume?</a:t>
            </a:r>
          </a:p>
        </p:txBody>
      </p:sp>
      <p:sp>
        <p:nvSpPr>
          <p:cNvPr id="174" name="Shape 174"/>
          <p:cNvSpPr txBox="1"/>
          <p:nvPr/>
        </p:nvSpPr>
        <p:spPr>
          <a:xfrm>
            <a:off x="954750" y="3572775"/>
            <a:ext cx="4044300" cy="6027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FF0000"/>
                </a:solidFill>
              </a:rPr>
              <a:t>What moment should we estimate?</a:t>
            </a:r>
          </a:p>
        </p:txBody>
      </p:sp>
      <p:sp>
        <p:nvSpPr>
          <p:cNvPr id="175" name="Shape 175"/>
          <p:cNvSpPr txBox="1"/>
          <p:nvPr/>
        </p:nvSpPr>
        <p:spPr>
          <a:xfrm>
            <a:off x="5479275" y="2468350"/>
            <a:ext cx="2858100" cy="1006500"/>
          </a:xfrm>
          <a:prstGeom prst="rect">
            <a:avLst/>
          </a:prstGeom>
          <a:noFill/>
          <a:ln>
            <a:noFill/>
          </a:ln>
        </p:spPr>
        <p:txBody>
          <a:bodyPr anchorCtr="0" anchor="t" bIns="91425" lIns="91425" rIns="91425" tIns="91425">
            <a:noAutofit/>
          </a:bodyPr>
          <a:lstStyle/>
          <a:p>
            <a:pPr lvl="0">
              <a:spcBef>
                <a:spcPts val="0"/>
              </a:spcBef>
              <a:buNone/>
            </a:pPr>
            <a:r>
              <a:rPr lang="en" sz="1800">
                <a:solidFill>
                  <a:srgbClr val="666666"/>
                </a:solidFill>
              </a:rPr>
              <a:t>Binomial… note: We really only have one binomial sample here.</a:t>
            </a:r>
          </a:p>
        </p:txBody>
      </p:sp>
      <p:sp>
        <p:nvSpPr>
          <p:cNvPr id="176" name="Shape 176"/>
          <p:cNvSpPr txBox="1"/>
          <p:nvPr/>
        </p:nvSpPr>
        <p:spPr>
          <a:xfrm>
            <a:off x="5479275" y="3640725"/>
            <a:ext cx="2858100" cy="13524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The mean. We actually only have one sample here where the result is 52. So the mean is 52.</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u="sng"/>
              <a:t>Example 2 (con’t):</a:t>
            </a:r>
            <a:r>
              <a:rPr lang="en"/>
              <a:t> Method of Moments</a:t>
            </a:r>
          </a:p>
        </p:txBody>
      </p:sp>
      <p:sp>
        <p:nvSpPr>
          <p:cNvPr id="182" name="Shape 182"/>
          <p:cNvSpPr txBox="1"/>
          <p:nvPr/>
        </p:nvSpPr>
        <p:spPr>
          <a:xfrm>
            <a:off x="954750" y="826925"/>
            <a:ext cx="7234500" cy="1257000"/>
          </a:xfrm>
          <a:prstGeom prst="rect">
            <a:avLst/>
          </a:prstGeom>
          <a:noFill/>
          <a:ln>
            <a:noFill/>
          </a:ln>
        </p:spPr>
        <p:txBody>
          <a:bodyPr anchorCtr="0" anchor="t" bIns="91425" lIns="91425" rIns="91425" tIns="91425">
            <a:noAutofit/>
          </a:bodyPr>
          <a:lstStyle/>
          <a:p>
            <a:pPr lvl="0" rtl="0">
              <a:spcBef>
                <a:spcPts val="0"/>
              </a:spcBef>
              <a:buNone/>
            </a:pPr>
            <a:r>
              <a:rPr lang="en" sz="2400"/>
              <a:t>You flip a coin 100 times. It comes up heads 52 times. What’s the MOM estimate that in the next 100 flips the coin will be heads &lt;= 45 times?</a:t>
            </a:r>
          </a:p>
        </p:txBody>
      </p:sp>
      <p:pic>
        <p:nvPicPr>
          <p:cNvPr id="183" name="Shape 183"/>
          <p:cNvPicPr preferRelativeResize="0"/>
          <p:nvPr/>
        </p:nvPicPr>
        <p:blipFill>
          <a:blip r:embed="rId3">
            <a:alphaModFix/>
          </a:blip>
          <a:stretch>
            <a:fillRect/>
          </a:stretch>
        </p:blipFill>
        <p:spPr>
          <a:xfrm>
            <a:off x="1221575" y="2920775"/>
            <a:ext cx="2247900" cy="542925"/>
          </a:xfrm>
          <a:prstGeom prst="rect">
            <a:avLst/>
          </a:prstGeom>
          <a:noFill/>
          <a:ln>
            <a:noFill/>
          </a:ln>
        </p:spPr>
      </p:pic>
      <p:pic>
        <p:nvPicPr>
          <p:cNvPr id="184" name="Shape 184"/>
          <p:cNvPicPr preferRelativeResize="0"/>
          <p:nvPr/>
        </p:nvPicPr>
        <p:blipFill>
          <a:blip r:embed="rId4">
            <a:alphaModFix/>
          </a:blip>
          <a:stretch>
            <a:fillRect/>
          </a:stretch>
        </p:blipFill>
        <p:spPr>
          <a:xfrm>
            <a:off x="4884525" y="3022850"/>
            <a:ext cx="2381250" cy="523875"/>
          </a:xfrm>
          <a:prstGeom prst="rect">
            <a:avLst/>
          </a:prstGeom>
          <a:noFill/>
          <a:ln>
            <a:noFill/>
          </a:ln>
        </p:spPr>
      </p:pic>
      <p:sp>
        <p:nvSpPr>
          <p:cNvPr id="185" name="Shape 185"/>
          <p:cNvSpPr txBox="1"/>
          <p:nvPr/>
        </p:nvSpPr>
        <p:spPr>
          <a:xfrm>
            <a:off x="1221575" y="2171209"/>
            <a:ext cx="2929500" cy="719100"/>
          </a:xfrm>
          <a:prstGeom prst="rect">
            <a:avLst/>
          </a:prstGeom>
          <a:noFill/>
          <a:ln>
            <a:noFill/>
          </a:ln>
        </p:spPr>
        <p:txBody>
          <a:bodyPr anchorCtr="0" anchor="t" bIns="91425" lIns="91425" rIns="91425" tIns="91425">
            <a:noAutofit/>
          </a:bodyPr>
          <a:lstStyle/>
          <a:p>
            <a:pPr lvl="0">
              <a:spcBef>
                <a:spcPts val="0"/>
              </a:spcBef>
              <a:buNone/>
            </a:pPr>
            <a:r>
              <a:rPr lang="en" sz="1800">
                <a:solidFill>
                  <a:srgbClr val="666666"/>
                </a:solidFill>
              </a:rPr>
              <a:t>From our one binomial sample, we know:</a:t>
            </a:r>
          </a:p>
        </p:txBody>
      </p:sp>
      <p:sp>
        <p:nvSpPr>
          <p:cNvPr id="186" name="Shape 186"/>
          <p:cNvSpPr txBox="1"/>
          <p:nvPr/>
        </p:nvSpPr>
        <p:spPr>
          <a:xfrm>
            <a:off x="4884525" y="2171200"/>
            <a:ext cx="2929500" cy="7191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The binomial distribution has mean:</a:t>
            </a:r>
          </a:p>
        </p:txBody>
      </p:sp>
      <p:sp>
        <p:nvSpPr>
          <p:cNvPr id="187" name="Shape 187"/>
          <p:cNvSpPr txBox="1"/>
          <p:nvPr/>
        </p:nvSpPr>
        <p:spPr>
          <a:xfrm>
            <a:off x="2631750" y="3791925"/>
            <a:ext cx="3759600" cy="523800"/>
          </a:xfrm>
          <a:prstGeom prst="rect">
            <a:avLst/>
          </a:prstGeom>
          <a:noFill/>
          <a:ln>
            <a:noFill/>
          </a:ln>
        </p:spPr>
        <p:txBody>
          <a:bodyPr anchorCtr="0" anchor="t" bIns="91425" lIns="91425" rIns="91425" tIns="91425">
            <a:noAutofit/>
          </a:bodyPr>
          <a:lstStyle/>
          <a:p>
            <a:pPr lvl="0" algn="ctr">
              <a:spcBef>
                <a:spcPts val="0"/>
              </a:spcBef>
              <a:buNone/>
            </a:pPr>
            <a:r>
              <a:rPr lang="en" sz="1800">
                <a:solidFill>
                  <a:srgbClr val="FF0000"/>
                </a:solidFill>
              </a:rPr>
              <a:t>What does MOM say to do next?</a:t>
            </a:r>
          </a:p>
        </p:txBody>
      </p:sp>
      <p:sp>
        <p:nvSpPr>
          <p:cNvPr id="188" name="Shape 188"/>
          <p:cNvSpPr txBox="1"/>
          <p:nvPr/>
        </p:nvSpPr>
        <p:spPr>
          <a:xfrm>
            <a:off x="1011150" y="4300550"/>
            <a:ext cx="7121700" cy="7191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Use the sample moments to estimate the distribution parameters. In this case, the parameter we need to estimate is </a:t>
            </a:r>
            <a:r>
              <a:rPr i="1" lang="en" sz="1800">
                <a:solidFill>
                  <a:srgbClr val="666666"/>
                </a:solidFill>
              </a:rPr>
              <a:t>p</a:t>
            </a:r>
            <a:r>
              <a:rPr lang="en" sz="1800">
                <a:solidFill>
                  <a:srgbClr val="666666"/>
                </a:solidFill>
              </a:rPr>
              <a:t>.</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u="sng"/>
              <a:t>Example 2 (con’t):</a:t>
            </a:r>
            <a:r>
              <a:rPr lang="en"/>
              <a:t> Method of Moments</a:t>
            </a:r>
          </a:p>
        </p:txBody>
      </p:sp>
      <p:pic>
        <p:nvPicPr>
          <p:cNvPr id="194" name="Shape 194"/>
          <p:cNvPicPr preferRelativeResize="0"/>
          <p:nvPr/>
        </p:nvPicPr>
        <p:blipFill>
          <a:blip r:embed="rId3">
            <a:alphaModFix/>
          </a:blip>
          <a:stretch>
            <a:fillRect/>
          </a:stretch>
        </p:blipFill>
        <p:spPr>
          <a:xfrm>
            <a:off x="352372" y="1895247"/>
            <a:ext cx="2185650" cy="443349"/>
          </a:xfrm>
          <a:prstGeom prst="rect">
            <a:avLst/>
          </a:prstGeom>
          <a:noFill/>
          <a:ln>
            <a:noFill/>
          </a:ln>
        </p:spPr>
      </p:pic>
      <p:pic>
        <p:nvPicPr>
          <p:cNvPr id="195" name="Shape 195"/>
          <p:cNvPicPr preferRelativeResize="0"/>
          <p:nvPr/>
        </p:nvPicPr>
        <p:blipFill>
          <a:blip r:embed="rId4">
            <a:alphaModFix/>
          </a:blip>
          <a:stretch>
            <a:fillRect/>
          </a:stretch>
        </p:blipFill>
        <p:spPr>
          <a:xfrm>
            <a:off x="352376" y="983001"/>
            <a:ext cx="2132300" cy="548310"/>
          </a:xfrm>
          <a:prstGeom prst="rect">
            <a:avLst/>
          </a:prstGeom>
          <a:noFill/>
          <a:ln>
            <a:noFill/>
          </a:ln>
        </p:spPr>
      </p:pic>
      <p:pic>
        <p:nvPicPr>
          <p:cNvPr id="196" name="Shape 196"/>
          <p:cNvPicPr preferRelativeResize="0"/>
          <p:nvPr/>
        </p:nvPicPr>
        <p:blipFill>
          <a:blip r:embed="rId5">
            <a:alphaModFix/>
          </a:blip>
          <a:stretch>
            <a:fillRect/>
          </a:stretch>
        </p:blipFill>
        <p:spPr>
          <a:xfrm>
            <a:off x="357125" y="2777074"/>
            <a:ext cx="2898686" cy="602700"/>
          </a:xfrm>
          <a:prstGeom prst="rect">
            <a:avLst/>
          </a:prstGeom>
          <a:noFill/>
          <a:ln>
            <a:noFill/>
          </a:ln>
        </p:spPr>
      </p:pic>
      <p:pic>
        <p:nvPicPr>
          <p:cNvPr id="197" name="Shape 197"/>
          <p:cNvPicPr preferRelativeResize="0"/>
          <p:nvPr/>
        </p:nvPicPr>
        <p:blipFill>
          <a:blip r:embed="rId6">
            <a:alphaModFix/>
          </a:blip>
          <a:stretch>
            <a:fillRect/>
          </a:stretch>
        </p:blipFill>
        <p:spPr>
          <a:xfrm>
            <a:off x="352375" y="3818250"/>
            <a:ext cx="2292199" cy="548299"/>
          </a:xfrm>
          <a:prstGeom prst="rect">
            <a:avLst/>
          </a:prstGeom>
          <a:noFill/>
          <a:ln>
            <a:noFill/>
          </a:ln>
        </p:spPr>
      </p:pic>
      <p:pic>
        <p:nvPicPr>
          <p:cNvPr id="198" name="Shape 198"/>
          <p:cNvPicPr preferRelativeResize="0"/>
          <p:nvPr/>
        </p:nvPicPr>
        <p:blipFill>
          <a:blip r:embed="rId7">
            <a:alphaModFix/>
          </a:blip>
          <a:stretch>
            <a:fillRect/>
          </a:stretch>
        </p:blipFill>
        <p:spPr>
          <a:xfrm>
            <a:off x="3783325" y="719161"/>
            <a:ext cx="4809449" cy="3705175"/>
          </a:xfrm>
          <a:prstGeom prst="rect">
            <a:avLst/>
          </a:prstGeom>
          <a:noFill/>
          <a:ln>
            <a:noFill/>
          </a:ln>
        </p:spPr>
      </p:pic>
      <p:sp>
        <p:nvSpPr>
          <p:cNvPr id="199" name="Shape 199"/>
          <p:cNvSpPr/>
          <p:nvPr/>
        </p:nvSpPr>
        <p:spPr>
          <a:xfrm>
            <a:off x="4400025" y="2870100"/>
            <a:ext cx="1162200" cy="1209600"/>
          </a:xfrm>
          <a:prstGeom prst="rect">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0" name="Shape 200"/>
          <p:cNvSpPr txBox="1"/>
          <p:nvPr/>
        </p:nvSpPr>
        <p:spPr>
          <a:xfrm>
            <a:off x="3716000" y="4480425"/>
            <a:ext cx="4099800" cy="548400"/>
          </a:xfrm>
          <a:prstGeom prst="rect">
            <a:avLst/>
          </a:prstGeom>
          <a:noFill/>
          <a:ln>
            <a:noFill/>
          </a:ln>
        </p:spPr>
        <p:txBody>
          <a:bodyPr anchorCtr="0" anchor="t" bIns="91425" lIns="91425" rIns="91425" tIns="91425">
            <a:noAutofit/>
          </a:bodyPr>
          <a:lstStyle/>
          <a:p>
            <a:pPr lvl="0">
              <a:spcBef>
                <a:spcPts val="0"/>
              </a:spcBef>
              <a:buNone/>
            </a:pPr>
            <a:r>
              <a:rPr lang="en">
                <a:solidFill>
                  <a:srgbClr val="FF0000"/>
                </a:solidFill>
              </a:rPr>
              <a:t>Probability in the next 100 flips the coin will be heads &lt;= 45 times... 9.67%</a:t>
            </a:r>
          </a:p>
          <a:p>
            <a:pPr lvl="0">
              <a:spcBef>
                <a:spcPts val="0"/>
              </a:spcBef>
              <a:buNone/>
            </a:pPr>
            <a:r>
              <a:t/>
            </a:r>
            <a:endParaRPr>
              <a:solidFill>
                <a:srgbClr val="FF0000"/>
              </a:solidFill>
            </a:endParaRPr>
          </a:p>
        </p:txBody>
      </p:sp>
      <p:cxnSp>
        <p:nvCxnSpPr>
          <p:cNvPr id="201" name="Shape 201"/>
          <p:cNvCxnSpPr>
            <a:stCxn id="200" idx="0"/>
            <a:endCxn id="199" idx="2"/>
          </p:cNvCxnSpPr>
          <p:nvPr/>
        </p:nvCxnSpPr>
        <p:spPr>
          <a:xfrm rot="10800000">
            <a:off x="4981100" y="4079625"/>
            <a:ext cx="784800" cy="400800"/>
          </a:xfrm>
          <a:prstGeom prst="straightConnector1">
            <a:avLst/>
          </a:prstGeom>
          <a:noFill/>
          <a:ln cap="flat" cmpd="sng" w="38100">
            <a:solidFill>
              <a:srgbClr val="FF0000"/>
            </a:solidFill>
            <a:prstDash val="solid"/>
            <a:round/>
            <a:headEnd len="lg" w="lg" type="none"/>
            <a:tailEnd len="lg" w="lg" type="triangle"/>
          </a:ln>
        </p:spPr>
      </p:cxnSp>
      <p:sp>
        <p:nvSpPr>
          <p:cNvPr id="202" name="Shape 202"/>
          <p:cNvSpPr/>
          <p:nvPr/>
        </p:nvSpPr>
        <p:spPr>
          <a:xfrm>
            <a:off x="177900" y="1814575"/>
            <a:ext cx="2621100" cy="616800"/>
          </a:xfrm>
          <a:prstGeom prst="rect">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3" name="Shape 203"/>
          <p:cNvSpPr/>
          <p:nvPr/>
        </p:nvSpPr>
        <p:spPr>
          <a:xfrm>
            <a:off x="235425" y="3725475"/>
            <a:ext cx="2682000" cy="698700"/>
          </a:xfrm>
          <a:prstGeom prst="rect">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490250" y="488250"/>
            <a:ext cx="5664900" cy="4090800"/>
          </a:xfrm>
          <a:prstGeom prst="rect">
            <a:avLst/>
          </a:prstGeom>
        </p:spPr>
        <p:txBody>
          <a:bodyPr anchorCtr="0" anchor="ctr" bIns="91425" lIns="91425" rIns="91425" tIns="91425">
            <a:noAutofit/>
          </a:bodyPr>
          <a:lstStyle/>
          <a:p>
            <a:pPr lvl="0">
              <a:spcBef>
                <a:spcPts val="0"/>
              </a:spcBef>
              <a:buNone/>
            </a:pPr>
            <a:r>
              <a:rPr i="1" lang="en"/>
              <a:t>Maximum Likelihood Estimation</a:t>
            </a:r>
            <a:r>
              <a:rPr lang="en"/>
              <a:t> (MLE)</a:t>
            </a: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i="1" lang="en"/>
              <a:t>Maximum Likelihood Estimation</a:t>
            </a:r>
            <a:r>
              <a:rPr lang="en"/>
              <a:t> (MLE)</a:t>
            </a:r>
          </a:p>
        </p:txBody>
      </p:sp>
      <p:sp>
        <p:nvSpPr>
          <p:cNvPr id="214" name="Shape 214"/>
          <p:cNvSpPr txBox="1"/>
          <p:nvPr>
            <p:ph idx="1" type="body"/>
          </p:nvPr>
        </p:nvSpPr>
        <p:spPr>
          <a:xfrm>
            <a:off x="471900" y="1790850"/>
            <a:ext cx="8222100" cy="3249600"/>
          </a:xfrm>
          <a:prstGeom prst="rect">
            <a:avLst/>
          </a:prstGeom>
        </p:spPr>
        <p:txBody>
          <a:bodyPr anchorCtr="0" anchor="t" bIns="91425" lIns="91425" rIns="91425" tIns="91425">
            <a:noAutofit/>
          </a:bodyPr>
          <a:lstStyle/>
          <a:p>
            <a:pPr lvl="0" rtl="0">
              <a:spcBef>
                <a:spcPts val="0"/>
              </a:spcBef>
              <a:buNone/>
            </a:pPr>
            <a:r>
              <a:rPr b="1" lang="en" u="sng"/>
              <a:t>Overview:</a:t>
            </a:r>
          </a:p>
          <a:p>
            <a:pPr lvl="0" rtl="0">
              <a:spcBef>
                <a:spcPts val="0"/>
              </a:spcBef>
              <a:buNone/>
            </a:pPr>
            <a:r>
              <a:rPr b="1" lang="en"/>
              <a:t>Law of Likelihood:</a:t>
            </a:r>
            <a:br>
              <a:rPr lang="en"/>
            </a:br>
            <a:r>
              <a:rPr lang="en"/>
              <a:t>   If </a:t>
            </a:r>
            <a:r>
              <a:rPr i="1" lang="en"/>
              <a:t>P(X|H1) &gt; P(X|H2)</a:t>
            </a:r>
            <a:r>
              <a:rPr lang="en"/>
              <a:t>, then the evidence supports </a:t>
            </a:r>
            <a:r>
              <a:rPr i="1" lang="en"/>
              <a:t>H1</a:t>
            </a:r>
            <a:r>
              <a:rPr lang="en"/>
              <a:t> over </a:t>
            </a:r>
            <a:r>
              <a:rPr i="1" lang="en"/>
              <a:t>H2</a:t>
            </a:r>
            <a:r>
              <a:rPr lang="en"/>
              <a:t>.</a:t>
            </a:r>
          </a:p>
          <a:p>
            <a:pPr lvl="0" rtl="0">
              <a:spcBef>
                <a:spcPts val="0"/>
              </a:spcBef>
              <a:buNone/>
            </a:pPr>
            <a:r>
              <a:rPr b="1" lang="en"/>
              <a:t>Question:</a:t>
            </a:r>
            <a:br>
              <a:rPr lang="en"/>
            </a:br>
            <a:r>
              <a:rPr lang="en"/>
              <a:t>   Which hypothesis does the evidence most strongly support?</a:t>
            </a:r>
          </a:p>
          <a:p>
            <a:pPr lvl="0" rtl="0">
              <a:spcBef>
                <a:spcPts val="0"/>
              </a:spcBef>
              <a:buNone/>
            </a:pPr>
            <a:r>
              <a:rPr b="1" lang="en"/>
              <a:t>Answer:</a:t>
            </a:r>
            <a:br>
              <a:rPr lang="en"/>
            </a:br>
            <a:r>
              <a:rPr lang="en"/>
              <a:t>   The hypothesis H that maximizes </a:t>
            </a:r>
            <a:r>
              <a:rPr i="1" lang="en"/>
              <a:t>P(X|H)</a:t>
            </a:r>
            <a:r>
              <a:rPr lang="en"/>
              <a:t>, which is found via </a:t>
            </a:r>
            <a:r>
              <a:rPr i="1" lang="en"/>
              <a:t>MLE</a:t>
            </a:r>
            <a:r>
              <a:rPr lang="en"/>
              <a:t>.</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animEffect filter="fade" transition="in">
                                      <p:cBhvr>
                                        <p:cTn dur="1000"/>
                                        <p:tgtEl>
                                          <p:spTgt spid="2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1" st="1"/>
                                            </p:txEl>
                                          </p:spTgt>
                                        </p:tgtEl>
                                        <p:attrNameLst>
                                          <p:attrName>style.visibility</p:attrName>
                                        </p:attrNameLst>
                                      </p:cBhvr>
                                      <p:to>
                                        <p:strVal val="visible"/>
                                      </p:to>
                                    </p:set>
                                    <p:animEffect filter="fade" transition="in">
                                      <p:cBhvr>
                                        <p:cTn dur="1000"/>
                                        <p:tgtEl>
                                          <p:spTgt spid="2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2" st="2"/>
                                            </p:txEl>
                                          </p:spTgt>
                                        </p:tgtEl>
                                        <p:attrNameLst>
                                          <p:attrName>style.visibility</p:attrName>
                                        </p:attrNameLst>
                                      </p:cBhvr>
                                      <p:to>
                                        <p:strVal val="visible"/>
                                      </p:to>
                                    </p:set>
                                    <p:animEffect filter="fade" transition="in">
                                      <p:cBhvr>
                                        <p:cTn dur="1000"/>
                                        <p:tgtEl>
                                          <p:spTgt spid="2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3" st="3"/>
                                            </p:txEl>
                                          </p:spTgt>
                                        </p:tgtEl>
                                        <p:attrNameLst>
                                          <p:attrName>style.visibility</p:attrName>
                                        </p:attrNameLst>
                                      </p:cBhvr>
                                      <p:to>
                                        <p:strVal val="visible"/>
                                      </p:to>
                                    </p:set>
                                    <p:animEffect filter="fade" transition="in">
                                      <p:cBhvr>
                                        <p:cTn dur="1000"/>
                                        <p:tgtEl>
                                          <p:spTgt spid="21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i="1" lang="en"/>
              <a:t>Maximum Likelihood Estimation</a:t>
            </a:r>
            <a:r>
              <a:rPr lang="en"/>
              <a:t> (MLE)</a:t>
            </a:r>
          </a:p>
        </p:txBody>
      </p:sp>
      <p:sp>
        <p:nvSpPr>
          <p:cNvPr id="220" name="Shape 220"/>
          <p:cNvSpPr txBox="1"/>
          <p:nvPr>
            <p:ph idx="1" type="body"/>
          </p:nvPr>
        </p:nvSpPr>
        <p:spPr>
          <a:xfrm>
            <a:off x="471900" y="1919075"/>
            <a:ext cx="8222100" cy="3133200"/>
          </a:xfrm>
          <a:prstGeom prst="rect">
            <a:avLst/>
          </a:prstGeom>
        </p:spPr>
        <p:txBody>
          <a:bodyPr anchorCtr="0" anchor="t" bIns="91425" lIns="91425" rIns="91425" tIns="91425">
            <a:noAutofit/>
          </a:bodyPr>
          <a:lstStyle/>
          <a:p>
            <a:pPr lvl="0" rtl="0">
              <a:spcBef>
                <a:spcPts val="0"/>
              </a:spcBef>
              <a:buNone/>
            </a:pPr>
            <a:r>
              <a:rPr b="1" lang="en" u="sng"/>
              <a:t>Overview:</a:t>
            </a:r>
          </a:p>
          <a:p>
            <a:pPr indent="-228600" lvl="0" marL="457200" rtl="0">
              <a:spcBef>
                <a:spcPts val="0"/>
              </a:spcBef>
              <a:buAutoNum type="arabicPeriod"/>
            </a:pPr>
            <a:r>
              <a:rPr b="1" lang="en"/>
              <a:t>Assume an underlying distribution for your domain. </a:t>
            </a:r>
            <a:r>
              <a:rPr lang="en"/>
              <a:t>(just like with MOM)</a:t>
            </a:r>
            <a:br>
              <a:rPr lang="en"/>
            </a:br>
            <a:r>
              <a:rPr lang="en"/>
              <a:t>E.g. Poisson, Bernoulli, Binomial, Gaussian</a:t>
            </a:r>
            <a:br>
              <a:rPr lang="en"/>
            </a:br>
          </a:p>
          <a:p>
            <a:pPr indent="-228600" lvl="0" marL="457200" rtl="0">
              <a:spcBef>
                <a:spcPts val="0"/>
              </a:spcBef>
              <a:buAutoNum type="arabicPeriod"/>
            </a:pPr>
            <a:r>
              <a:rPr b="1" lang="en"/>
              <a:t>Define the likelihood function.</a:t>
            </a:r>
            <a:br>
              <a:rPr b="1" lang="en"/>
            </a:br>
            <a:r>
              <a:rPr lang="en"/>
              <a:t>We want to know the likelihood of the data we observe under different distribution parameterizations.</a:t>
            </a:r>
            <a:br>
              <a:rPr lang="en"/>
            </a:br>
          </a:p>
          <a:p>
            <a:pPr indent="-228600" lvl="0" marL="457200" rtl="0">
              <a:spcBef>
                <a:spcPts val="0"/>
              </a:spcBef>
              <a:buAutoNum type="arabicPeriod"/>
            </a:pPr>
            <a:r>
              <a:rPr b="1" lang="en"/>
              <a:t>Choose the parameter set that maximizes the likelihood function.</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animEffect filter="fade" transition="in">
                                      <p:cBhvr>
                                        <p:cTn dur="1000"/>
                                        <p:tgtEl>
                                          <p:spTgt spid="2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1" st="1"/>
                                            </p:txEl>
                                          </p:spTgt>
                                        </p:tgtEl>
                                        <p:attrNameLst>
                                          <p:attrName>style.visibility</p:attrName>
                                        </p:attrNameLst>
                                      </p:cBhvr>
                                      <p:to>
                                        <p:strVal val="visible"/>
                                      </p:to>
                                    </p:set>
                                    <p:animEffect filter="fade" transition="in">
                                      <p:cBhvr>
                                        <p:cTn dur="1000"/>
                                        <p:tgtEl>
                                          <p:spTgt spid="2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2" st="2"/>
                                            </p:txEl>
                                          </p:spTgt>
                                        </p:tgtEl>
                                        <p:attrNameLst>
                                          <p:attrName>style.visibility</p:attrName>
                                        </p:attrNameLst>
                                      </p:cBhvr>
                                      <p:to>
                                        <p:strVal val="visible"/>
                                      </p:to>
                                    </p:set>
                                    <p:animEffect filter="fade" transition="in">
                                      <p:cBhvr>
                                        <p:cTn dur="1000"/>
                                        <p:tgtEl>
                                          <p:spTgt spid="2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3" st="3"/>
                                            </p:txEl>
                                          </p:spTgt>
                                        </p:tgtEl>
                                        <p:attrNameLst>
                                          <p:attrName>style.visibility</p:attrName>
                                        </p:attrNameLst>
                                      </p:cBhvr>
                                      <p:to>
                                        <p:strVal val="visible"/>
                                      </p:to>
                                    </p:set>
                                    <p:animEffect filter="fade" transition="in">
                                      <p:cBhvr>
                                        <p:cTn dur="1000"/>
                                        <p:tgtEl>
                                          <p:spTgt spid="22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Tell me more about MLE...</a:t>
            </a:r>
          </a:p>
        </p:txBody>
      </p:sp>
      <p:pic>
        <p:nvPicPr>
          <p:cNvPr id="226" name="Shape 226"/>
          <p:cNvPicPr preferRelativeResize="0"/>
          <p:nvPr/>
        </p:nvPicPr>
        <p:blipFill>
          <a:blip r:embed="rId3">
            <a:alphaModFix/>
          </a:blip>
          <a:stretch>
            <a:fillRect/>
          </a:stretch>
        </p:blipFill>
        <p:spPr>
          <a:xfrm>
            <a:off x="231262" y="947750"/>
            <a:ext cx="8681474" cy="425024"/>
          </a:xfrm>
          <a:prstGeom prst="rect">
            <a:avLst/>
          </a:prstGeom>
          <a:noFill/>
          <a:ln>
            <a:noFill/>
          </a:ln>
        </p:spPr>
      </p:pic>
      <p:cxnSp>
        <p:nvCxnSpPr>
          <p:cNvPr id="227" name="Shape 227"/>
          <p:cNvCxnSpPr/>
          <p:nvPr/>
        </p:nvCxnSpPr>
        <p:spPr>
          <a:xfrm rot="10800000">
            <a:off x="3973125" y="1296575"/>
            <a:ext cx="249000" cy="458700"/>
          </a:xfrm>
          <a:prstGeom prst="straightConnector1">
            <a:avLst/>
          </a:prstGeom>
          <a:noFill/>
          <a:ln cap="flat" cmpd="sng" w="28575">
            <a:solidFill>
              <a:srgbClr val="FF0000"/>
            </a:solidFill>
            <a:prstDash val="solid"/>
            <a:round/>
            <a:headEnd len="lg" w="lg" type="none"/>
            <a:tailEnd len="lg" w="lg" type="triangle"/>
          </a:ln>
        </p:spPr>
      </p:cxnSp>
      <p:sp>
        <p:nvSpPr>
          <p:cNvPr id="228" name="Shape 228"/>
          <p:cNvSpPr txBox="1"/>
          <p:nvPr/>
        </p:nvSpPr>
        <p:spPr>
          <a:xfrm>
            <a:off x="3854475" y="1682976"/>
            <a:ext cx="3309000" cy="602700"/>
          </a:xfrm>
          <a:prstGeom prst="rect">
            <a:avLst/>
          </a:prstGeom>
          <a:noFill/>
          <a:ln>
            <a:noFill/>
          </a:ln>
        </p:spPr>
        <p:txBody>
          <a:bodyPr anchorCtr="0" anchor="t" bIns="91425" lIns="91425" rIns="91425" tIns="91425">
            <a:noAutofit/>
          </a:bodyPr>
          <a:lstStyle/>
          <a:p>
            <a:pPr lvl="0">
              <a:spcBef>
                <a:spcPts val="0"/>
              </a:spcBef>
              <a:buNone/>
            </a:pPr>
            <a:r>
              <a:rPr lang="en">
                <a:solidFill>
                  <a:srgbClr val="FF0000"/>
                </a:solidFill>
              </a:rPr>
              <a:t>True because we assume X is i.i.d.</a:t>
            </a:r>
            <a:br>
              <a:rPr lang="en">
                <a:solidFill>
                  <a:srgbClr val="FF0000"/>
                </a:solidFill>
              </a:rPr>
            </a:br>
            <a:r>
              <a:rPr lang="en">
                <a:solidFill>
                  <a:srgbClr val="FF0000"/>
                </a:solidFill>
              </a:rPr>
              <a:t>Recall, what does i.i.d. mean?</a:t>
            </a:r>
          </a:p>
        </p:txBody>
      </p:sp>
      <p:pic>
        <p:nvPicPr>
          <p:cNvPr id="229" name="Shape 229"/>
          <p:cNvPicPr preferRelativeResize="0"/>
          <p:nvPr/>
        </p:nvPicPr>
        <p:blipFill>
          <a:blip r:embed="rId4">
            <a:alphaModFix/>
          </a:blip>
          <a:stretch>
            <a:fillRect/>
          </a:stretch>
        </p:blipFill>
        <p:spPr>
          <a:xfrm>
            <a:off x="1085175" y="2462200"/>
            <a:ext cx="6973651" cy="835374"/>
          </a:xfrm>
          <a:prstGeom prst="rect">
            <a:avLst/>
          </a:prstGeom>
          <a:noFill/>
          <a:ln>
            <a:noFill/>
          </a:ln>
        </p:spPr>
      </p:pic>
      <p:sp>
        <p:nvSpPr>
          <p:cNvPr id="230" name="Shape 230"/>
          <p:cNvSpPr txBox="1"/>
          <p:nvPr/>
        </p:nvSpPr>
        <p:spPr>
          <a:xfrm>
            <a:off x="1790850" y="3602375"/>
            <a:ext cx="5562300" cy="5280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rgbClr val="666666"/>
                </a:solidFill>
              </a:rPr>
              <a:t>We will find θ to maximize the log-likelihood function:</a:t>
            </a:r>
          </a:p>
        </p:txBody>
      </p:sp>
      <p:pic>
        <p:nvPicPr>
          <p:cNvPr id="231" name="Shape 231"/>
          <p:cNvPicPr preferRelativeResize="0"/>
          <p:nvPr/>
        </p:nvPicPr>
        <p:blipFill>
          <a:blip r:embed="rId5">
            <a:alphaModFix/>
          </a:blip>
          <a:stretch>
            <a:fillRect/>
          </a:stretch>
        </p:blipFill>
        <p:spPr>
          <a:xfrm>
            <a:off x="1587141" y="4054175"/>
            <a:ext cx="5969709" cy="640500"/>
          </a:xfrm>
          <a:prstGeom prst="rect">
            <a:avLst/>
          </a:prstGeom>
          <a:noFill/>
          <a:ln>
            <a:noFill/>
          </a:ln>
        </p:spPr>
      </p:pic>
      <p:sp>
        <p:nvSpPr>
          <p:cNvPr id="232" name="Shape 232"/>
          <p:cNvSpPr txBox="1"/>
          <p:nvPr/>
        </p:nvSpPr>
        <p:spPr>
          <a:xfrm>
            <a:off x="5325100" y="4718475"/>
            <a:ext cx="3498900" cy="4251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Whoa whoa… what? Let’s talk about it.</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490250" y="488250"/>
            <a:ext cx="6227100" cy="4090800"/>
          </a:xfrm>
          <a:prstGeom prst="rect">
            <a:avLst/>
          </a:prstGeom>
        </p:spPr>
        <p:txBody>
          <a:bodyPr anchorCtr="0" anchor="ctr" bIns="91425" lIns="91425" rIns="91425" tIns="91425">
            <a:noAutofit/>
          </a:bodyPr>
          <a:lstStyle/>
          <a:p>
            <a:pPr lvl="0">
              <a:spcBef>
                <a:spcPts val="0"/>
              </a:spcBef>
              <a:buNone/>
            </a:pPr>
            <a:r>
              <a:rPr lang="en"/>
              <a:t>Review common </a:t>
            </a:r>
            <a:r>
              <a:rPr i="1" lang="en"/>
              <a:t>moments</a:t>
            </a: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u="sng"/>
              <a:t>Example 3:</a:t>
            </a:r>
            <a:r>
              <a:rPr lang="en"/>
              <a:t> Maximum Likelihood Estimation</a:t>
            </a:r>
          </a:p>
        </p:txBody>
      </p:sp>
      <p:cxnSp>
        <p:nvCxnSpPr>
          <p:cNvPr id="238" name="Shape 238"/>
          <p:cNvCxnSpPr/>
          <p:nvPr/>
        </p:nvCxnSpPr>
        <p:spPr>
          <a:xfrm rot="10800000">
            <a:off x="5586025" y="2040025"/>
            <a:ext cx="533700" cy="142200"/>
          </a:xfrm>
          <a:prstGeom prst="straightConnector1">
            <a:avLst/>
          </a:prstGeom>
          <a:noFill/>
          <a:ln cap="flat" cmpd="sng" w="28575">
            <a:solidFill>
              <a:srgbClr val="FF0000"/>
            </a:solidFill>
            <a:prstDash val="solid"/>
            <a:round/>
            <a:headEnd len="lg" w="lg" type="none"/>
            <a:tailEnd len="lg" w="lg" type="triangle"/>
          </a:ln>
        </p:spPr>
      </p:cxnSp>
      <p:sp>
        <p:nvSpPr>
          <p:cNvPr id="239" name="Shape 239"/>
          <p:cNvSpPr txBox="1"/>
          <p:nvPr/>
        </p:nvSpPr>
        <p:spPr>
          <a:xfrm>
            <a:off x="6048550" y="1992575"/>
            <a:ext cx="2348400" cy="3912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Yep, same example...</a:t>
            </a:r>
          </a:p>
        </p:txBody>
      </p:sp>
      <p:sp>
        <p:nvSpPr>
          <p:cNvPr id="240" name="Shape 240"/>
          <p:cNvSpPr txBox="1"/>
          <p:nvPr/>
        </p:nvSpPr>
        <p:spPr>
          <a:xfrm>
            <a:off x="954750" y="826925"/>
            <a:ext cx="7234500" cy="1257000"/>
          </a:xfrm>
          <a:prstGeom prst="rect">
            <a:avLst/>
          </a:prstGeom>
          <a:noFill/>
          <a:ln>
            <a:noFill/>
          </a:ln>
        </p:spPr>
        <p:txBody>
          <a:bodyPr anchorCtr="0" anchor="t" bIns="91425" lIns="91425" rIns="91425" tIns="91425">
            <a:noAutofit/>
          </a:bodyPr>
          <a:lstStyle/>
          <a:p>
            <a:pPr lvl="0" rtl="0">
              <a:spcBef>
                <a:spcPts val="0"/>
              </a:spcBef>
              <a:buNone/>
            </a:pPr>
            <a:r>
              <a:rPr lang="en" sz="2400"/>
              <a:t>You flip a coin 100 times. It comes up heads 52 times. What’s the MOM estimate that in the next 100 flips the coin will be heads &lt;= 45 times?</a:t>
            </a:r>
          </a:p>
        </p:txBody>
      </p:sp>
      <p:sp>
        <p:nvSpPr>
          <p:cNvPr id="241" name="Shape 241"/>
          <p:cNvSpPr txBox="1"/>
          <p:nvPr/>
        </p:nvSpPr>
        <p:spPr>
          <a:xfrm>
            <a:off x="954750" y="2468350"/>
            <a:ext cx="4044300" cy="9318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FF0000"/>
                </a:solidFill>
              </a:rPr>
              <a:t>Which underlying distribution should we assume?</a:t>
            </a:r>
          </a:p>
        </p:txBody>
      </p:sp>
      <p:sp>
        <p:nvSpPr>
          <p:cNvPr id="242" name="Shape 242"/>
          <p:cNvSpPr txBox="1"/>
          <p:nvPr/>
        </p:nvSpPr>
        <p:spPr>
          <a:xfrm>
            <a:off x="2549850" y="3760975"/>
            <a:ext cx="4044300" cy="8643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rgbClr val="666666"/>
                </a:solidFill>
              </a:rPr>
              <a:t>… now we need to define our likelihood function...</a:t>
            </a:r>
          </a:p>
        </p:txBody>
      </p:sp>
      <p:sp>
        <p:nvSpPr>
          <p:cNvPr id="243" name="Shape 243"/>
          <p:cNvSpPr txBox="1"/>
          <p:nvPr/>
        </p:nvSpPr>
        <p:spPr>
          <a:xfrm>
            <a:off x="5479275" y="2468350"/>
            <a:ext cx="2858100" cy="10065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Binomial… (like last time)</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u="sng"/>
              <a:t>Example 3 (con’t):</a:t>
            </a:r>
            <a:r>
              <a:rPr lang="en"/>
              <a:t> Maximum Likelihood Estimation</a:t>
            </a:r>
          </a:p>
        </p:txBody>
      </p:sp>
      <p:pic>
        <p:nvPicPr>
          <p:cNvPr id="249" name="Shape 249"/>
          <p:cNvPicPr preferRelativeResize="0"/>
          <p:nvPr/>
        </p:nvPicPr>
        <p:blipFill>
          <a:blip r:embed="rId3">
            <a:alphaModFix/>
          </a:blip>
          <a:stretch>
            <a:fillRect/>
          </a:stretch>
        </p:blipFill>
        <p:spPr>
          <a:xfrm>
            <a:off x="228437" y="845374"/>
            <a:ext cx="8566222" cy="3383725"/>
          </a:xfrm>
          <a:prstGeom prst="rect">
            <a:avLst/>
          </a:prstGeom>
          <a:noFill/>
          <a:ln>
            <a:noFill/>
          </a:ln>
        </p:spPr>
      </p:pic>
      <p:cxnSp>
        <p:nvCxnSpPr>
          <p:cNvPr id="250" name="Shape 250"/>
          <p:cNvCxnSpPr/>
          <p:nvPr/>
        </p:nvCxnSpPr>
        <p:spPr>
          <a:xfrm rot="10800000">
            <a:off x="3317425" y="4121975"/>
            <a:ext cx="489600" cy="503400"/>
          </a:xfrm>
          <a:prstGeom prst="straightConnector1">
            <a:avLst/>
          </a:prstGeom>
          <a:noFill/>
          <a:ln cap="flat" cmpd="sng" w="28575">
            <a:solidFill>
              <a:srgbClr val="FF0000"/>
            </a:solidFill>
            <a:prstDash val="solid"/>
            <a:round/>
            <a:headEnd len="lg" w="lg" type="none"/>
            <a:tailEnd len="lg" w="lg" type="triangle"/>
          </a:ln>
        </p:spPr>
      </p:cxnSp>
      <p:sp>
        <p:nvSpPr>
          <p:cNvPr id="251" name="Shape 251"/>
          <p:cNvSpPr txBox="1"/>
          <p:nvPr/>
        </p:nvSpPr>
        <p:spPr>
          <a:xfrm>
            <a:off x="3042450" y="4585875"/>
            <a:ext cx="5882400" cy="3912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For the Binomial distribution, MOM and MLE give the same answer!</a:t>
            </a:r>
          </a:p>
        </p:txBody>
      </p:sp>
      <p:sp>
        <p:nvSpPr>
          <p:cNvPr id="252" name="Shape 252"/>
          <p:cNvSpPr/>
          <p:nvPr/>
        </p:nvSpPr>
        <p:spPr>
          <a:xfrm>
            <a:off x="2807750" y="3546000"/>
            <a:ext cx="375300" cy="665700"/>
          </a:xfrm>
          <a:prstGeom prst="rect">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490250" y="488250"/>
            <a:ext cx="6227100" cy="4090800"/>
          </a:xfrm>
          <a:prstGeom prst="rect">
            <a:avLst/>
          </a:prstGeom>
        </p:spPr>
        <p:txBody>
          <a:bodyPr anchorCtr="0" anchor="ctr" bIns="91425" lIns="91425" rIns="91425" tIns="91425">
            <a:noAutofit/>
          </a:bodyPr>
          <a:lstStyle/>
          <a:p>
            <a:pPr lvl="0">
              <a:spcBef>
                <a:spcPts val="0"/>
              </a:spcBef>
              <a:buNone/>
            </a:pPr>
            <a:r>
              <a:rPr i="1" lang="en"/>
              <a:t>Maximum a Posteriori</a:t>
            </a:r>
            <a:r>
              <a:rPr lang="en"/>
              <a:t> (MAP)</a:t>
            </a: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i="1" lang="en"/>
              <a:t>Maximum a Posteriori</a:t>
            </a:r>
            <a:r>
              <a:rPr lang="en"/>
              <a:t> (MAP)</a:t>
            </a:r>
          </a:p>
        </p:txBody>
      </p:sp>
      <p:sp>
        <p:nvSpPr>
          <p:cNvPr id="263" name="Shape 263"/>
          <p:cNvSpPr txBox="1"/>
          <p:nvPr>
            <p:ph idx="1" type="body"/>
          </p:nvPr>
        </p:nvSpPr>
        <p:spPr>
          <a:xfrm>
            <a:off x="471900" y="1919075"/>
            <a:ext cx="8222100" cy="654600"/>
          </a:xfrm>
          <a:prstGeom prst="rect">
            <a:avLst/>
          </a:prstGeom>
        </p:spPr>
        <p:txBody>
          <a:bodyPr anchorCtr="0" anchor="t" bIns="91425" lIns="91425" rIns="91425" tIns="91425">
            <a:noAutofit/>
          </a:bodyPr>
          <a:lstStyle/>
          <a:p>
            <a:pPr lvl="0">
              <a:spcBef>
                <a:spcPts val="0"/>
              </a:spcBef>
              <a:buNone/>
            </a:pPr>
            <a:r>
              <a:rPr lang="en"/>
              <a:t>Recall, MLE finds θ to maximize:</a:t>
            </a:r>
          </a:p>
        </p:txBody>
      </p:sp>
      <p:sp>
        <p:nvSpPr>
          <p:cNvPr id="264" name="Shape 264"/>
          <p:cNvSpPr txBox="1"/>
          <p:nvPr>
            <p:ph idx="1" type="body"/>
          </p:nvPr>
        </p:nvSpPr>
        <p:spPr>
          <a:xfrm>
            <a:off x="460950" y="3364200"/>
            <a:ext cx="8222100" cy="654600"/>
          </a:xfrm>
          <a:prstGeom prst="rect">
            <a:avLst/>
          </a:prstGeom>
        </p:spPr>
        <p:txBody>
          <a:bodyPr anchorCtr="0" anchor="t" bIns="91425" lIns="91425" rIns="91425" tIns="91425">
            <a:noAutofit/>
          </a:bodyPr>
          <a:lstStyle/>
          <a:p>
            <a:pPr lvl="0" rtl="0">
              <a:spcBef>
                <a:spcPts val="0"/>
              </a:spcBef>
              <a:buNone/>
            </a:pPr>
            <a:r>
              <a:rPr lang="en"/>
              <a:t>Whereas, MAP finds θ to maximize:</a:t>
            </a:r>
          </a:p>
        </p:txBody>
      </p:sp>
      <p:pic>
        <p:nvPicPr>
          <p:cNvPr id="265" name="Shape 265"/>
          <p:cNvPicPr preferRelativeResize="0"/>
          <p:nvPr/>
        </p:nvPicPr>
        <p:blipFill>
          <a:blip r:embed="rId3">
            <a:alphaModFix/>
          </a:blip>
          <a:stretch>
            <a:fillRect/>
          </a:stretch>
        </p:blipFill>
        <p:spPr>
          <a:xfrm>
            <a:off x="2336212" y="2438662"/>
            <a:ext cx="4471574" cy="570975"/>
          </a:xfrm>
          <a:prstGeom prst="rect">
            <a:avLst/>
          </a:prstGeom>
          <a:noFill/>
          <a:ln>
            <a:noFill/>
          </a:ln>
        </p:spPr>
      </p:pic>
      <p:pic>
        <p:nvPicPr>
          <p:cNvPr id="266" name="Shape 266"/>
          <p:cNvPicPr preferRelativeResize="0"/>
          <p:nvPr/>
        </p:nvPicPr>
        <p:blipFill>
          <a:blip r:embed="rId4">
            <a:alphaModFix/>
          </a:blip>
          <a:stretch>
            <a:fillRect/>
          </a:stretch>
        </p:blipFill>
        <p:spPr>
          <a:xfrm>
            <a:off x="2336225" y="4018792"/>
            <a:ext cx="4471549" cy="570982"/>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i="1" lang="en"/>
              <a:t>Maximum a Posteriori</a:t>
            </a:r>
            <a:r>
              <a:rPr lang="en"/>
              <a:t> (MAP)</a:t>
            </a:r>
          </a:p>
        </p:txBody>
      </p:sp>
      <p:sp>
        <p:nvSpPr>
          <p:cNvPr id="272" name="Shape 27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MLE → MAP, just use Bayes’ Theorem</a:t>
            </a:r>
          </a:p>
          <a:p>
            <a:pPr lvl="0">
              <a:spcBef>
                <a:spcPts val="0"/>
              </a:spcBef>
              <a:buNone/>
            </a:pPr>
            <a:r>
              <a:t/>
            </a:r>
            <a:endParaRPr/>
          </a:p>
        </p:txBody>
      </p:sp>
      <p:pic>
        <p:nvPicPr>
          <p:cNvPr id="273" name="Shape 273"/>
          <p:cNvPicPr preferRelativeResize="0"/>
          <p:nvPr/>
        </p:nvPicPr>
        <p:blipFill>
          <a:blip r:embed="rId3">
            <a:alphaModFix/>
          </a:blip>
          <a:stretch>
            <a:fillRect/>
          </a:stretch>
        </p:blipFill>
        <p:spPr>
          <a:xfrm>
            <a:off x="421037" y="2720700"/>
            <a:ext cx="8301924" cy="1106925"/>
          </a:xfrm>
          <a:prstGeom prst="rect">
            <a:avLst/>
          </a:prstGeom>
          <a:noFill/>
          <a:ln>
            <a:noFill/>
          </a:ln>
        </p:spPr>
      </p:pic>
      <p:cxnSp>
        <p:nvCxnSpPr>
          <p:cNvPr id="274" name="Shape 274"/>
          <p:cNvCxnSpPr/>
          <p:nvPr/>
        </p:nvCxnSpPr>
        <p:spPr>
          <a:xfrm rot="10800000">
            <a:off x="7554725" y="3617325"/>
            <a:ext cx="154200" cy="778800"/>
          </a:xfrm>
          <a:prstGeom prst="straightConnector1">
            <a:avLst/>
          </a:prstGeom>
          <a:noFill/>
          <a:ln cap="flat" cmpd="sng" w="28575">
            <a:solidFill>
              <a:srgbClr val="FF0000"/>
            </a:solidFill>
            <a:prstDash val="solid"/>
            <a:round/>
            <a:headEnd len="lg" w="lg" type="none"/>
            <a:tailEnd len="lg" w="lg" type="triangle"/>
          </a:ln>
        </p:spPr>
      </p:cxnSp>
      <p:sp>
        <p:nvSpPr>
          <p:cNvPr id="275" name="Shape 275"/>
          <p:cNvSpPr txBox="1"/>
          <p:nvPr/>
        </p:nvSpPr>
        <p:spPr>
          <a:xfrm>
            <a:off x="6808050" y="4396125"/>
            <a:ext cx="1914900" cy="3912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MLE is just this part.</a:t>
            </a:r>
          </a:p>
        </p:txBody>
      </p:sp>
      <p:sp>
        <p:nvSpPr>
          <p:cNvPr id="276" name="Shape 276"/>
          <p:cNvSpPr/>
          <p:nvPr/>
        </p:nvSpPr>
        <p:spPr>
          <a:xfrm>
            <a:off x="6748300" y="2929400"/>
            <a:ext cx="1233300" cy="6168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MLE vs MAP</a:t>
            </a:r>
          </a:p>
        </p:txBody>
      </p:sp>
      <p:sp>
        <p:nvSpPr>
          <p:cNvPr id="282" name="Shape 282"/>
          <p:cNvSpPr txBox="1"/>
          <p:nvPr>
            <p:ph idx="1" type="body"/>
          </p:nvPr>
        </p:nvSpPr>
        <p:spPr>
          <a:xfrm>
            <a:off x="460950" y="1919075"/>
            <a:ext cx="8222100" cy="654600"/>
          </a:xfrm>
          <a:prstGeom prst="rect">
            <a:avLst/>
          </a:prstGeom>
        </p:spPr>
        <p:txBody>
          <a:bodyPr anchorCtr="0" anchor="t" bIns="91425" lIns="91425" rIns="91425" tIns="91425">
            <a:noAutofit/>
          </a:bodyPr>
          <a:lstStyle/>
          <a:p>
            <a:pPr lvl="0" rtl="0">
              <a:spcBef>
                <a:spcPts val="0"/>
              </a:spcBef>
              <a:buNone/>
            </a:pPr>
            <a:r>
              <a:rPr lang="en"/>
              <a:t>MLE solves:</a:t>
            </a:r>
          </a:p>
        </p:txBody>
      </p:sp>
      <p:sp>
        <p:nvSpPr>
          <p:cNvPr id="283" name="Shape 283"/>
          <p:cNvSpPr txBox="1"/>
          <p:nvPr>
            <p:ph idx="1" type="body"/>
          </p:nvPr>
        </p:nvSpPr>
        <p:spPr>
          <a:xfrm>
            <a:off x="460950" y="3364200"/>
            <a:ext cx="8222100" cy="654600"/>
          </a:xfrm>
          <a:prstGeom prst="rect">
            <a:avLst/>
          </a:prstGeom>
        </p:spPr>
        <p:txBody>
          <a:bodyPr anchorCtr="0" anchor="t" bIns="91425" lIns="91425" rIns="91425" tIns="91425">
            <a:noAutofit/>
          </a:bodyPr>
          <a:lstStyle/>
          <a:p>
            <a:pPr lvl="0" rtl="0">
              <a:spcBef>
                <a:spcPts val="0"/>
              </a:spcBef>
              <a:buNone/>
            </a:pPr>
            <a:r>
              <a:rPr lang="en"/>
              <a:t>MAP solves:</a:t>
            </a:r>
          </a:p>
        </p:txBody>
      </p:sp>
      <p:pic>
        <p:nvPicPr>
          <p:cNvPr id="284" name="Shape 284"/>
          <p:cNvPicPr preferRelativeResize="0"/>
          <p:nvPr/>
        </p:nvPicPr>
        <p:blipFill>
          <a:blip r:embed="rId3">
            <a:alphaModFix/>
          </a:blip>
          <a:stretch>
            <a:fillRect/>
          </a:stretch>
        </p:blipFill>
        <p:spPr>
          <a:xfrm>
            <a:off x="870035" y="2369075"/>
            <a:ext cx="5765289" cy="654600"/>
          </a:xfrm>
          <a:prstGeom prst="rect">
            <a:avLst/>
          </a:prstGeom>
          <a:noFill/>
          <a:ln>
            <a:noFill/>
          </a:ln>
        </p:spPr>
      </p:pic>
      <p:pic>
        <p:nvPicPr>
          <p:cNvPr id="285" name="Shape 285"/>
          <p:cNvPicPr preferRelativeResize="0"/>
          <p:nvPr/>
        </p:nvPicPr>
        <p:blipFill>
          <a:blip r:embed="rId4">
            <a:alphaModFix/>
          </a:blip>
          <a:stretch>
            <a:fillRect/>
          </a:stretch>
        </p:blipFill>
        <p:spPr>
          <a:xfrm>
            <a:off x="870025" y="3866400"/>
            <a:ext cx="6546000" cy="654600"/>
          </a:xfrm>
          <a:prstGeom prst="rect">
            <a:avLst/>
          </a:prstGeom>
          <a:noFill/>
          <a:ln>
            <a:noFill/>
          </a:ln>
        </p:spPr>
      </p:pic>
      <p:cxnSp>
        <p:nvCxnSpPr>
          <p:cNvPr id="286" name="Shape 286"/>
          <p:cNvCxnSpPr/>
          <p:nvPr/>
        </p:nvCxnSpPr>
        <p:spPr>
          <a:xfrm flipH="1">
            <a:off x="7227764" y="3463619"/>
            <a:ext cx="376500" cy="350400"/>
          </a:xfrm>
          <a:prstGeom prst="straightConnector1">
            <a:avLst/>
          </a:prstGeom>
          <a:noFill/>
          <a:ln cap="flat" cmpd="sng" w="28575">
            <a:solidFill>
              <a:srgbClr val="FF0000"/>
            </a:solidFill>
            <a:prstDash val="solid"/>
            <a:round/>
            <a:headEnd len="lg" w="lg" type="none"/>
            <a:tailEnd len="lg" w="lg" type="triangle"/>
          </a:ln>
        </p:spPr>
      </p:cxnSp>
      <p:sp>
        <p:nvSpPr>
          <p:cNvPr id="287" name="Shape 287"/>
          <p:cNvSpPr txBox="1"/>
          <p:nvPr/>
        </p:nvSpPr>
        <p:spPr>
          <a:xfrm>
            <a:off x="6072275" y="3124900"/>
            <a:ext cx="2816700" cy="3912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MAP includes the prior belief.</a:t>
            </a:r>
          </a:p>
        </p:txBody>
      </p:sp>
      <p:sp>
        <p:nvSpPr>
          <p:cNvPr id="288" name="Shape 288"/>
          <p:cNvSpPr/>
          <p:nvPr/>
        </p:nvSpPr>
        <p:spPr>
          <a:xfrm>
            <a:off x="6736450" y="3866400"/>
            <a:ext cx="735300" cy="5298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9" name="Shape 289"/>
          <p:cNvSpPr txBox="1"/>
          <p:nvPr/>
        </p:nvSpPr>
        <p:spPr>
          <a:xfrm>
            <a:off x="5906675" y="4637225"/>
            <a:ext cx="3147900" cy="438900"/>
          </a:xfrm>
          <a:prstGeom prst="rect">
            <a:avLst/>
          </a:prstGeom>
          <a:noFill/>
          <a:ln>
            <a:noFill/>
          </a:ln>
        </p:spPr>
        <p:txBody>
          <a:bodyPr anchorCtr="0" anchor="t" bIns="91425" lIns="91425" rIns="91425" tIns="91425">
            <a:noAutofit/>
          </a:bodyPr>
          <a:lstStyle/>
          <a:p>
            <a:pPr lvl="0">
              <a:spcBef>
                <a:spcPts val="0"/>
              </a:spcBef>
              <a:buNone/>
            </a:pPr>
            <a:r>
              <a:rPr lang="en" sz="1600">
                <a:solidFill>
                  <a:srgbClr val="FF0000"/>
                </a:solidFill>
              </a:rPr>
              <a:t>What if all θ are equally likely?</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490250" y="488250"/>
            <a:ext cx="6227100" cy="4090800"/>
          </a:xfrm>
          <a:prstGeom prst="rect">
            <a:avLst/>
          </a:prstGeom>
        </p:spPr>
        <p:txBody>
          <a:bodyPr anchorCtr="0" anchor="ctr" bIns="91425" lIns="91425" rIns="91425" tIns="91425">
            <a:noAutofit/>
          </a:bodyPr>
          <a:lstStyle/>
          <a:p>
            <a:pPr lvl="0">
              <a:spcBef>
                <a:spcPts val="0"/>
              </a:spcBef>
              <a:buNone/>
            </a:pPr>
            <a:r>
              <a:rPr i="1" lang="en"/>
              <a:t>Kernel Density Estimation</a:t>
            </a:r>
            <a:r>
              <a:rPr lang="en"/>
              <a:t> (KDE)</a:t>
            </a:r>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Nonparametric Techniques</a:t>
            </a:r>
          </a:p>
        </p:txBody>
      </p:sp>
      <p:sp>
        <p:nvSpPr>
          <p:cNvPr id="300" name="Shape 30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b="1" lang="en" sz="2400"/>
              <a:t>Question:</a:t>
            </a:r>
            <a:r>
              <a:rPr lang="en" sz="2400"/>
              <a:t> How can we model data that does not follow a known distribution?</a:t>
            </a:r>
          </a:p>
          <a:p>
            <a:pPr lvl="0">
              <a:spcBef>
                <a:spcPts val="0"/>
              </a:spcBef>
              <a:buNone/>
            </a:pPr>
            <a:r>
              <a:rPr b="1" lang="en" sz="2400"/>
              <a:t>Answer:</a:t>
            </a:r>
            <a:r>
              <a:rPr lang="en" sz="2400"/>
              <a:t> Use a nonparametric technique.</a:t>
            </a: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Histograms</a:t>
            </a:r>
          </a:p>
        </p:txBody>
      </p:sp>
      <p:sp>
        <p:nvSpPr>
          <p:cNvPr id="306" name="Shape 306"/>
          <p:cNvSpPr txBox="1"/>
          <p:nvPr>
            <p:ph idx="1" type="body"/>
          </p:nvPr>
        </p:nvSpPr>
        <p:spPr>
          <a:xfrm>
            <a:off x="471900" y="1766675"/>
            <a:ext cx="8222100" cy="2710200"/>
          </a:xfrm>
          <a:prstGeom prst="rect">
            <a:avLst/>
          </a:prstGeom>
        </p:spPr>
        <p:txBody>
          <a:bodyPr anchorCtr="0" anchor="t" bIns="91425" lIns="91425" rIns="91425" tIns="91425">
            <a:noAutofit/>
          </a:bodyPr>
          <a:lstStyle/>
          <a:p>
            <a:pPr lvl="0">
              <a:spcBef>
                <a:spcPts val="0"/>
              </a:spcBef>
              <a:buNone/>
            </a:pPr>
            <a:r>
              <a:rPr lang="en"/>
              <a:t>A histogram groups continuous data into discrete intervals and displays relative frequencies. But it’s not a smooth distribution. :(</a:t>
            </a:r>
          </a:p>
        </p:txBody>
      </p:sp>
      <p:pic>
        <p:nvPicPr>
          <p:cNvPr id="307" name="Shape 307"/>
          <p:cNvPicPr preferRelativeResize="0"/>
          <p:nvPr/>
        </p:nvPicPr>
        <p:blipFill>
          <a:blip r:embed="rId3">
            <a:alphaModFix/>
          </a:blip>
          <a:stretch>
            <a:fillRect/>
          </a:stretch>
        </p:blipFill>
        <p:spPr>
          <a:xfrm>
            <a:off x="1953925" y="2567050"/>
            <a:ext cx="5236150" cy="2500250"/>
          </a:xfrm>
          <a:prstGeom prst="rect">
            <a:avLst/>
          </a:prstGeom>
          <a:noFill/>
          <a:ln>
            <a:noFill/>
          </a:ln>
        </p:spPr>
      </p:pic>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i="1" lang="en"/>
              <a:t>Kernel Density Estimation</a:t>
            </a:r>
            <a:r>
              <a:rPr lang="en"/>
              <a:t> (KDE)</a:t>
            </a:r>
          </a:p>
        </p:txBody>
      </p:sp>
      <p:sp>
        <p:nvSpPr>
          <p:cNvPr id="313" name="Shape 313"/>
          <p:cNvSpPr txBox="1"/>
          <p:nvPr>
            <p:ph idx="1" type="body"/>
          </p:nvPr>
        </p:nvSpPr>
        <p:spPr>
          <a:xfrm>
            <a:off x="272775" y="1814575"/>
            <a:ext cx="2680500" cy="3142800"/>
          </a:xfrm>
          <a:prstGeom prst="rect">
            <a:avLst/>
          </a:prstGeom>
        </p:spPr>
        <p:txBody>
          <a:bodyPr anchorCtr="0" anchor="t" bIns="91425" lIns="91425" rIns="91425" tIns="91425">
            <a:noAutofit/>
          </a:bodyPr>
          <a:lstStyle/>
          <a:p>
            <a:pPr lvl="0">
              <a:spcBef>
                <a:spcPts val="0"/>
              </a:spcBef>
              <a:buNone/>
            </a:pPr>
            <a:r>
              <a:rPr lang="en"/>
              <a:t>KDE is a nonparametric way to estimate the PDF of a random variable. KDE smooths the histogram by summing “kernel functions” (usually Gaussians) instead of binning into rectangles.</a:t>
            </a:r>
          </a:p>
        </p:txBody>
      </p:sp>
      <p:pic>
        <p:nvPicPr>
          <p:cNvPr id="314" name="Shape 314"/>
          <p:cNvPicPr preferRelativeResize="0"/>
          <p:nvPr/>
        </p:nvPicPr>
        <p:blipFill>
          <a:blip r:embed="rId3">
            <a:alphaModFix/>
          </a:blip>
          <a:stretch>
            <a:fillRect/>
          </a:stretch>
        </p:blipFill>
        <p:spPr>
          <a:xfrm>
            <a:off x="3310374" y="1968749"/>
            <a:ext cx="5661649" cy="2830824"/>
          </a:xfrm>
          <a:prstGeom prst="rect">
            <a:avLst/>
          </a:prstGeom>
          <a:noFill/>
          <a:ln>
            <a:noFill/>
          </a:ln>
        </p:spPr>
      </p:pic>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Review: </a:t>
            </a:r>
            <a:r>
              <a:rPr i="1" lang="en"/>
              <a:t>Moments</a:t>
            </a:r>
            <a:r>
              <a:rPr lang="en"/>
              <a:t> of a random variable </a:t>
            </a:r>
            <a:r>
              <a:rPr i="1" lang="en"/>
              <a:t>X</a:t>
            </a:r>
          </a:p>
        </p:txBody>
      </p:sp>
      <p:sp>
        <p:nvSpPr>
          <p:cNvPr id="80" name="Shape 80"/>
          <p:cNvSpPr txBox="1"/>
          <p:nvPr>
            <p:ph idx="1" type="body"/>
          </p:nvPr>
        </p:nvSpPr>
        <p:spPr>
          <a:xfrm>
            <a:off x="471900" y="1842875"/>
            <a:ext cx="8222100" cy="600300"/>
          </a:xfrm>
          <a:prstGeom prst="rect">
            <a:avLst/>
          </a:prstGeom>
        </p:spPr>
        <p:txBody>
          <a:bodyPr anchorCtr="0" anchor="t" bIns="91425" lIns="91425" rIns="91425" tIns="91425">
            <a:noAutofit/>
          </a:bodyPr>
          <a:lstStyle/>
          <a:p>
            <a:pPr lvl="0">
              <a:spcBef>
                <a:spcPts val="0"/>
              </a:spcBef>
              <a:buNone/>
            </a:pPr>
            <a:r>
              <a:rPr i="1" lang="en"/>
              <a:t>n</a:t>
            </a:r>
            <a:r>
              <a:rPr baseline="30000" lang="en"/>
              <a:t>th</a:t>
            </a:r>
            <a:r>
              <a:rPr lang="en"/>
              <a:t> Raw Moment:</a:t>
            </a:r>
          </a:p>
        </p:txBody>
      </p:sp>
      <p:sp>
        <p:nvSpPr>
          <p:cNvPr id="81" name="Shape 81"/>
          <p:cNvSpPr txBox="1"/>
          <p:nvPr>
            <p:ph idx="1" type="body"/>
          </p:nvPr>
        </p:nvSpPr>
        <p:spPr>
          <a:xfrm>
            <a:off x="471900" y="3221450"/>
            <a:ext cx="8222100" cy="600300"/>
          </a:xfrm>
          <a:prstGeom prst="rect">
            <a:avLst/>
          </a:prstGeom>
        </p:spPr>
        <p:txBody>
          <a:bodyPr anchorCtr="0" anchor="t" bIns="91425" lIns="91425" rIns="91425" tIns="91425">
            <a:noAutofit/>
          </a:bodyPr>
          <a:lstStyle/>
          <a:p>
            <a:pPr lvl="0" rtl="0">
              <a:spcBef>
                <a:spcPts val="0"/>
              </a:spcBef>
              <a:buNone/>
            </a:pPr>
            <a:r>
              <a:rPr i="1" lang="en"/>
              <a:t>n</a:t>
            </a:r>
            <a:r>
              <a:rPr baseline="30000" lang="en"/>
              <a:t>th</a:t>
            </a:r>
            <a:r>
              <a:rPr lang="en"/>
              <a:t> Central Moment:</a:t>
            </a:r>
          </a:p>
        </p:txBody>
      </p:sp>
      <p:pic>
        <p:nvPicPr>
          <p:cNvPr id="82" name="Shape 82"/>
          <p:cNvPicPr preferRelativeResize="0"/>
          <p:nvPr/>
        </p:nvPicPr>
        <p:blipFill>
          <a:blip r:embed="rId3">
            <a:alphaModFix/>
          </a:blip>
          <a:stretch>
            <a:fillRect/>
          </a:stretch>
        </p:blipFill>
        <p:spPr>
          <a:xfrm>
            <a:off x="1236712" y="3745200"/>
            <a:ext cx="4731262" cy="533100"/>
          </a:xfrm>
          <a:prstGeom prst="rect">
            <a:avLst/>
          </a:prstGeom>
          <a:noFill/>
          <a:ln>
            <a:noFill/>
          </a:ln>
        </p:spPr>
      </p:pic>
      <p:pic>
        <p:nvPicPr>
          <p:cNvPr id="83" name="Shape 83"/>
          <p:cNvPicPr preferRelativeResize="0"/>
          <p:nvPr/>
        </p:nvPicPr>
        <p:blipFill>
          <a:blip r:embed="rId4">
            <a:alphaModFix/>
          </a:blip>
          <a:stretch>
            <a:fillRect/>
          </a:stretch>
        </p:blipFill>
        <p:spPr>
          <a:xfrm>
            <a:off x="1236724" y="2305187"/>
            <a:ext cx="3160063" cy="533100"/>
          </a:xfrm>
          <a:prstGeom prst="rect">
            <a:avLst/>
          </a:prstGeom>
          <a:noFill/>
          <a:ln>
            <a:noFill/>
          </a:ln>
        </p:spPr>
      </p:pic>
      <p:sp>
        <p:nvSpPr>
          <p:cNvPr id="84" name="Shape 84"/>
          <p:cNvSpPr txBox="1"/>
          <p:nvPr/>
        </p:nvSpPr>
        <p:spPr>
          <a:xfrm>
            <a:off x="6841400" y="3124889"/>
            <a:ext cx="2099100" cy="1802700"/>
          </a:xfrm>
          <a:prstGeom prst="rect">
            <a:avLst/>
          </a:prstGeom>
          <a:noFill/>
          <a:ln>
            <a:noFill/>
          </a:ln>
        </p:spPr>
        <p:txBody>
          <a:bodyPr anchorCtr="0" anchor="t" bIns="91425" lIns="91425" rIns="91425" tIns="91425">
            <a:noAutofit/>
          </a:bodyPr>
          <a:lstStyle/>
          <a:p>
            <a:pPr lvl="0">
              <a:spcBef>
                <a:spcPts val="0"/>
              </a:spcBef>
              <a:buNone/>
            </a:pPr>
            <a:r>
              <a:rPr lang="en" sz="1800">
                <a:solidFill>
                  <a:srgbClr val="FF0000"/>
                </a:solidFill>
              </a:rPr>
              <a:t>Why do we call this the “central” moment?</a:t>
            </a:r>
          </a:p>
          <a:p>
            <a:pPr lvl="0">
              <a:spcBef>
                <a:spcPts val="0"/>
              </a:spcBef>
              <a:buNone/>
            </a:pPr>
            <a:r>
              <a:t/>
            </a:r>
            <a:endParaRPr sz="900">
              <a:solidFill>
                <a:srgbClr val="FF0000"/>
              </a:solidFill>
            </a:endParaRPr>
          </a:p>
          <a:p>
            <a:pPr lvl="0">
              <a:spcBef>
                <a:spcPts val="0"/>
              </a:spcBef>
              <a:buNone/>
            </a:pPr>
            <a:r>
              <a:rPr lang="en" sz="1800">
                <a:solidFill>
                  <a:srgbClr val="FF0000"/>
                </a:solidFill>
              </a:rPr>
              <a:t>(hint: look at the equation)</a:t>
            </a:r>
          </a:p>
        </p:txBody>
      </p:sp>
      <p:cxnSp>
        <p:nvCxnSpPr>
          <p:cNvPr id="85" name="Shape 85"/>
          <p:cNvCxnSpPr/>
          <p:nvPr/>
        </p:nvCxnSpPr>
        <p:spPr>
          <a:xfrm rot="10800000">
            <a:off x="2692250" y="3451175"/>
            <a:ext cx="4186500" cy="106800"/>
          </a:xfrm>
          <a:prstGeom prst="straightConnector1">
            <a:avLst/>
          </a:prstGeom>
          <a:noFill/>
          <a:ln cap="flat" cmpd="sng" w="28575">
            <a:solidFill>
              <a:srgbClr val="FF0000"/>
            </a:solidFill>
            <a:prstDash val="solid"/>
            <a:round/>
            <a:headEnd len="lg" w="lg" type="none"/>
            <a:tailEnd len="lg" w="lg" type="triangle"/>
          </a:ln>
        </p:spPr>
      </p:cxnSp>
      <p:sp>
        <p:nvSpPr>
          <p:cNvPr id="86" name="Shape 86"/>
          <p:cNvSpPr txBox="1"/>
          <p:nvPr/>
        </p:nvSpPr>
        <p:spPr>
          <a:xfrm>
            <a:off x="6792175" y="1912348"/>
            <a:ext cx="2099100" cy="7677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FF0000"/>
                </a:solidFill>
              </a:rPr>
              <a:t>What does the E operator do?</a:t>
            </a:r>
          </a:p>
        </p:txBody>
      </p:sp>
      <p:cxnSp>
        <p:nvCxnSpPr>
          <p:cNvPr id="87" name="Shape 87"/>
          <p:cNvCxnSpPr>
            <a:stCxn id="86" idx="1"/>
            <a:endCxn id="80" idx="2"/>
          </p:cNvCxnSpPr>
          <p:nvPr/>
        </p:nvCxnSpPr>
        <p:spPr>
          <a:xfrm flipH="1">
            <a:off x="4582975" y="2296198"/>
            <a:ext cx="2209200" cy="147000"/>
          </a:xfrm>
          <a:prstGeom prst="straightConnector1">
            <a:avLst/>
          </a:prstGeom>
          <a:noFill/>
          <a:ln cap="flat" cmpd="sng" w="28575">
            <a:solidFill>
              <a:srgbClr val="FF0000"/>
            </a:solidFill>
            <a:prstDash val="solid"/>
            <a:round/>
            <a:headEnd len="lg" w="lg" type="none"/>
            <a:tailEnd len="lg" w="lg" type="triangle"/>
          </a:ln>
        </p:spPr>
      </p:cxn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2700"/>
                                        <p:tgtEl>
                                          <p:spTgt spid="86"/>
                                        </p:tgtEl>
                                      </p:cBhvr>
                                    </p:animEffec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i="1" lang="en"/>
              <a:t>Kernel Density Estimation</a:t>
            </a:r>
            <a:r>
              <a:rPr lang="en"/>
              <a:t> (KDE)</a:t>
            </a:r>
          </a:p>
        </p:txBody>
      </p:sp>
      <p:sp>
        <p:nvSpPr>
          <p:cNvPr id="320" name="Shape 320"/>
          <p:cNvSpPr txBox="1"/>
          <p:nvPr>
            <p:ph idx="1" type="body"/>
          </p:nvPr>
        </p:nvSpPr>
        <p:spPr>
          <a:xfrm>
            <a:off x="471900" y="1919075"/>
            <a:ext cx="4367100" cy="2710200"/>
          </a:xfrm>
          <a:prstGeom prst="rect">
            <a:avLst/>
          </a:prstGeom>
        </p:spPr>
        <p:txBody>
          <a:bodyPr anchorCtr="0" anchor="t" bIns="91425" lIns="91425" rIns="91425" tIns="91425">
            <a:noAutofit/>
          </a:bodyPr>
          <a:lstStyle/>
          <a:p>
            <a:pPr lvl="0">
              <a:spcBef>
                <a:spcPts val="0"/>
              </a:spcBef>
              <a:buNone/>
            </a:pPr>
            <a:r>
              <a:rPr lang="en"/>
              <a:t>Kernel functions have a </a:t>
            </a:r>
            <a:r>
              <a:rPr i="1" lang="en"/>
              <a:t>bandwidth</a:t>
            </a:r>
            <a:r>
              <a:rPr lang="en"/>
              <a:t> parameter to control under- and over-fitting.</a:t>
            </a:r>
          </a:p>
          <a:p>
            <a:pPr lvl="0">
              <a:spcBef>
                <a:spcPts val="0"/>
              </a:spcBef>
              <a:buNone/>
            </a:pPr>
            <a:r>
              <a:rPr lang="en"/>
              <a:t>Each curve on the right shows an estimated PDF with different bandwidths.</a:t>
            </a:r>
          </a:p>
        </p:txBody>
      </p:sp>
      <p:pic>
        <p:nvPicPr>
          <p:cNvPr id="321" name="Shape 321"/>
          <p:cNvPicPr preferRelativeResize="0"/>
          <p:nvPr/>
        </p:nvPicPr>
        <p:blipFill>
          <a:blip r:embed="rId3">
            <a:alphaModFix/>
          </a:blip>
          <a:stretch>
            <a:fillRect/>
          </a:stretch>
        </p:blipFill>
        <p:spPr>
          <a:xfrm>
            <a:off x="5317625" y="1506425"/>
            <a:ext cx="3554274" cy="3554274"/>
          </a:xfrm>
          <a:prstGeom prst="rect">
            <a:avLst/>
          </a:prstGeom>
          <a:noFill/>
          <a:ln>
            <a:noFill/>
          </a:ln>
        </p:spPr>
      </p:pic>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type="title"/>
          </p:nvPr>
        </p:nvSpPr>
        <p:spPr>
          <a:xfrm>
            <a:off x="490250" y="488250"/>
            <a:ext cx="6227100" cy="4090800"/>
          </a:xfrm>
          <a:prstGeom prst="rect">
            <a:avLst/>
          </a:prstGeom>
        </p:spPr>
        <p:txBody>
          <a:bodyPr anchorCtr="0" anchor="ctr" bIns="91425" lIns="91425" rIns="91425" tIns="91425">
            <a:noAutofit/>
          </a:bodyPr>
          <a:lstStyle/>
          <a:p>
            <a:pPr lvl="0">
              <a:spcBef>
                <a:spcPts val="0"/>
              </a:spcBef>
              <a:buNone/>
            </a:pPr>
            <a:r>
              <a:rPr lang="en"/>
              <a:t>Parametric vs Nonparametric Methods</a:t>
            </a:r>
          </a:p>
        </p:txBody>
      </p:sp>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idx="1" type="body"/>
          </p:nvPr>
        </p:nvSpPr>
        <p:spPr>
          <a:xfrm>
            <a:off x="471900" y="1919075"/>
            <a:ext cx="8222100" cy="3026400"/>
          </a:xfrm>
          <a:prstGeom prst="rect">
            <a:avLst/>
          </a:prstGeom>
        </p:spPr>
        <p:txBody>
          <a:bodyPr anchorCtr="0" anchor="t" bIns="91425" lIns="91425" rIns="91425" tIns="91425">
            <a:noAutofit/>
          </a:bodyPr>
          <a:lstStyle/>
          <a:p>
            <a:pPr lvl="0">
              <a:spcBef>
                <a:spcPts val="0"/>
              </a:spcBef>
              <a:buNone/>
            </a:pPr>
            <a:r>
              <a:rPr b="1" lang="en" sz="1600"/>
              <a:t>Parametric:</a:t>
            </a:r>
            <a:r>
              <a:rPr lang="en" sz="1600"/>
              <a:t> We assume an underlying distribution, then we use our data to estimate the parameters of that underlying distribution. E.g. Using:</a:t>
            </a:r>
          </a:p>
          <a:p>
            <a:pPr indent="-330200" lvl="0" marL="457200" rtl="0">
              <a:spcBef>
                <a:spcPts val="0"/>
              </a:spcBef>
              <a:buSzPct val="100000"/>
            </a:pPr>
            <a:r>
              <a:rPr i="1" lang="en" sz="1600"/>
              <a:t>Method of Moments</a:t>
            </a:r>
            <a:r>
              <a:rPr lang="en" sz="1600"/>
              <a:t> (MOM)</a:t>
            </a:r>
          </a:p>
          <a:p>
            <a:pPr indent="-330200" lvl="0" marL="457200" rtl="0">
              <a:spcBef>
                <a:spcPts val="0"/>
              </a:spcBef>
              <a:buSzPct val="100000"/>
            </a:pPr>
            <a:r>
              <a:rPr i="1" lang="en" sz="1600"/>
              <a:t>Maximum Likelihood Estimation</a:t>
            </a:r>
            <a:r>
              <a:rPr lang="en" sz="1600"/>
              <a:t> (MLE)</a:t>
            </a:r>
          </a:p>
          <a:p>
            <a:pPr indent="-330200" lvl="0" marL="457200">
              <a:spcBef>
                <a:spcPts val="0"/>
              </a:spcBef>
              <a:buSzPct val="100000"/>
            </a:pPr>
            <a:r>
              <a:rPr i="1" lang="en" sz="1600"/>
              <a:t>Maximum a Posteriori</a:t>
            </a:r>
            <a:r>
              <a:rPr lang="en" sz="1600"/>
              <a:t> (MAP)</a:t>
            </a:r>
          </a:p>
          <a:p>
            <a:pPr lvl="0" rtl="0">
              <a:spcBef>
                <a:spcPts val="0"/>
              </a:spcBef>
              <a:buNone/>
            </a:pPr>
            <a:r>
              <a:rPr b="1" lang="en" sz="1600"/>
              <a:t>Nonparametric:</a:t>
            </a:r>
            <a:r>
              <a:rPr lang="en" sz="1600"/>
              <a:t> We don’t assume any </a:t>
            </a:r>
            <a:r>
              <a:rPr i="1" lang="en" sz="1600"/>
              <a:t>single</a:t>
            </a:r>
            <a:r>
              <a:rPr lang="en" sz="1600"/>
              <a:t> underlying distribution, but instead we fit a combination of distributions to the observed data. E.g. Using:</a:t>
            </a:r>
          </a:p>
          <a:p>
            <a:pPr indent="-330200" lvl="0" marL="457200">
              <a:spcBef>
                <a:spcPts val="0"/>
              </a:spcBef>
              <a:buSzPct val="100000"/>
            </a:pPr>
            <a:r>
              <a:rPr i="1" lang="en" sz="1600"/>
              <a:t>Kernel Density Estimation</a:t>
            </a:r>
            <a:r>
              <a:rPr lang="en" sz="1600"/>
              <a:t> (KDE)</a:t>
            </a:r>
          </a:p>
        </p:txBody>
      </p:sp>
      <p:sp>
        <p:nvSpPr>
          <p:cNvPr id="332" name="Shape 332"/>
          <p:cNvSpPr txBox="1"/>
          <p:nvPr>
            <p:ph type="title"/>
          </p:nvPr>
        </p:nvSpPr>
        <p:spPr>
          <a:xfrm>
            <a:off x="471900" y="284650"/>
            <a:ext cx="8222100" cy="1221900"/>
          </a:xfrm>
          <a:prstGeom prst="rect">
            <a:avLst/>
          </a:prstGeom>
        </p:spPr>
        <p:txBody>
          <a:bodyPr anchorCtr="0" anchor="b" bIns="91425" lIns="91425" rIns="91425" tIns="91425">
            <a:noAutofit/>
          </a:bodyPr>
          <a:lstStyle/>
          <a:p>
            <a:pPr lvl="0">
              <a:spcBef>
                <a:spcPts val="0"/>
              </a:spcBef>
              <a:buNone/>
            </a:pPr>
            <a:r>
              <a:rPr lang="en"/>
              <a:t>Estimating Distributions</a:t>
            </a:r>
          </a:p>
          <a:p>
            <a:pPr lvl="0">
              <a:spcBef>
                <a:spcPts val="0"/>
              </a:spcBef>
              <a:buNone/>
            </a:pPr>
            <a:r>
              <a:rPr lang="en" sz="2000"/>
              <a:t>Parametric vs Nonparametric Methods</a:t>
            </a:r>
          </a:p>
        </p:txBody>
      </p:sp>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sp>
        <p:nvSpPr>
          <p:cNvPr id="337" name="Shape 337"/>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When to use each method? (Parametric vs Nonparametric)</a:t>
            </a:r>
          </a:p>
        </p:txBody>
      </p:sp>
      <p:sp>
        <p:nvSpPr>
          <p:cNvPr id="338" name="Shape 338"/>
          <p:cNvSpPr txBox="1"/>
          <p:nvPr>
            <p:ph idx="4294967295" type="body"/>
          </p:nvPr>
        </p:nvSpPr>
        <p:spPr>
          <a:xfrm>
            <a:off x="471900" y="936925"/>
            <a:ext cx="8222100" cy="3949500"/>
          </a:xfrm>
          <a:prstGeom prst="rect">
            <a:avLst/>
          </a:prstGeom>
        </p:spPr>
        <p:txBody>
          <a:bodyPr anchorCtr="0" anchor="t" bIns="91425" lIns="91425" rIns="91425" tIns="91425">
            <a:noAutofit/>
          </a:bodyPr>
          <a:lstStyle/>
          <a:p>
            <a:pPr lvl="0">
              <a:spcBef>
                <a:spcPts val="0"/>
              </a:spcBef>
              <a:buNone/>
            </a:pPr>
            <a:r>
              <a:rPr b="1" lang="en"/>
              <a:t>Parametric methods:</a:t>
            </a:r>
          </a:p>
          <a:p>
            <a:pPr indent="-228600" lvl="0" marL="457200" rtl="0">
              <a:spcBef>
                <a:spcPts val="0"/>
              </a:spcBef>
              <a:buAutoNum type="arabicPeriod"/>
            </a:pPr>
            <a:r>
              <a:rPr lang="en"/>
              <a:t>Based on assumptions about the distribution of the underlying population and the parameters from which the sample was taken.</a:t>
            </a:r>
          </a:p>
          <a:p>
            <a:pPr indent="-228600" lvl="0" marL="457200" rtl="0">
              <a:spcBef>
                <a:spcPts val="0"/>
              </a:spcBef>
              <a:buAutoNum type="arabicPeriod"/>
            </a:pPr>
            <a:r>
              <a:rPr lang="en"/>
              <a:t>If the data deviates strongly from the assumptions, could lead to incorrect conclusions.</a:t>
            </a:r>
          </a:p>
          <a:p>
            <a:pPr lvl="0">
              <a:spcBef>
                <a:spcPts val="0"/>
              </a:spcBef>
              <a:buNone/>
            </a:pPr>
            <a:r>
              <a:rPr b="1" lang="en"/>
              <a:t>Nonparametric methods:</a:t>
            </a:r>
          </a:p>
          <a:p>
            <a:pPr indent="-228600" lvl="0" marL="457200" rtl="0">
              <a:spcBef>
                <a:spcPts val="0"/>
              </a:spcBef>
              <a:buAutoNum type="arabicPeriod"/>
            </a:pPr>
            <a:r>
              <a:rPr lang="en"/>
              <a:t>NOT based on assumptions about the distribution of the underlying population.</a:t>
            </a:r>
          </a:p>
          <a:p>
            <a:pPr indent="-228600" lvl="0" marL="457200" rtl="0">
              <a:spcBef>
                <a:spcPts val="0"/>
              </a:spcBef>
              <a:buAutoNum type="arabicPeriod"/>
            </a:pPr>
            <a:r>
              <a:rPr lang="en"/>
              <a:t>Generally not as powerful -- less inference can be drawn.</a:t>
            </a:r>
          </a:p>
          <a:p>
            <a:pPr indent="-228600" lvl="0" marL="457200">
              <a:spcBef>
                <a:spcPts val="0"/>
              </a:spcBef>
              <a:buAutoNum type="arabicPeriod"/>
            </a:pPr>
            <a:r>
              <a:rPr lang="en"/>
              <a:t>Interpretation can be difficult… what does the wiggly curve mean?</a:t>
            </a:r>
          </a:p>
        </p:txBody>
      </p:sp>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txBox="1"/>
          <p:nvPr>
            <p:ph type="title"/>
          </p:nvPr>
        </p:nvSpPr>
        <p:spPr>
          <a:xfrm>
            <a:off x="265500" y="1080775"/>
            <a:ext cx="4045200" cy="1482300"/>
          </a:xfrm>
          <a:prstGeom prst="rect">
            <a:avLst/>
          </a:prstGeom>
        </p:spPr>
        <p:txBody>
          <a:bodyPr anchorCtr="0" anchor="b" bIns="91425" lIns="91425" rIns="91425" tIns="91425">
            <a:noAutofit/>
          </a:bodyPr>
          <a:lstStyle/>
          <a:p>
            <a:pPr lvl="0" rtl="0">
              <a:spcBef>
                <a:spcPts val="0"/>
              </a:spcBef>
              <a:buNone/>
            </a:pPr>
            <a:r>
              <a:rPr lang="en"/>
              <a:t>Sampling</a:t>
            </a:r>
          </a:p>
        </p:txBody>
      </p:sp>
      <p:sp>
        <p:nvSpPr>
          <p:cNvPr id="344" name="Shape 344"/>
          <p:cNvSpPr txBox="1"/>
          <p:nvPr>
            <p:ph idx="1" type="subTitle"/>
          </p:nvPr>
        </p:nvSpPr>
        <p:spPr>
          <a:xfrm>
            <a:off x="265500" y="2931866"/>
            <a:ext cx="4045200" cy="1235099"/>
          </a:xfrm>
          <a:prstGeom prst="rect">
            <a:avLst/>
          </a:prstGeom>
        </p:spPr>
        <p:txBody>
          <a:bodyPr anchorCtr="0" anchor="t" bIns="91425" lIns="91425" rIns="91425" tIns="91425">
            <a:noAutofit/>
          </a:bodyPr>
          <a:lstStyle/>
          <a:p>
            <a:pPr lvl="0" rtl="0">
              <a:spcBef>
                <a:spcPts val="0"/>
              </a:spcBef>
              <a:buNone/>
            </a:pPr>
            <a:r>
              <a:rPr lang="en"/>
              <a:t>Ryan Henning</a:t>
            </a:r>
          </a:p>
        </p:txBody>
      </p:sp>
      <p:sp>
        <p:nvSpPr>
          <p:cNvPr id="345" name="Shape 345"/>
          <p:cNvSpPr txBox="1"/>
          <p:nvPr>
            <p:ph idx="2" type="body"/>
          </p:nvPr>
        </p:nvSpPr>
        <p:spPr>
          <a:xfrm>
            <a:off x="4662600" y="876600"/>
            <a:ext cx="4338600" cy="3695100"/>
          </a:xfrm>
          <a:prstGeom prst="rect">
            <a:avLst/>
          </a:prstGeom>
        </p:spPr>
        <p:txBody>
          <a:bodyPr anchorCtr="0" anchor="ctr" bIns="91425" lIns="91425" rIns="91425" tIns="91425">
            <a:noAutofit/>
          </a:bodyPr>
          <a:lstStyle/>
          <a:p>
            <a:pPr indent="-228600" lvl="0" marL="457200" rtl="0">
              <a:spcBef>
                <a:spcPts val="0"/>
              </a:spcBef>
            </a:pPr>
            <a:r>
              <a:rPr lang="en"/>
              <a:t>Population Inference &amp; Sampling</a:t>
            </a:r>
          </a:p>
          <a:p>
            <a:pPr indent="-228600" lvl="0" marL="457200" rtl="0">
              <a:spcBef>
                <a:spcPts val="0"/>
              </a:spcBef>
            </a:pPr>
            <a:r>
              <a:rPr lang="en"/>
              <a:t>Central Limit Theorem</a:t>
            </a:r>
          </a:p>
          <a:p>
            <a:pPr indent="-228600" lvl="0" marL="457200" rtl="0">
              <a:spcBef>
                <a:spcPts val="0"/>
              </a:spcBef>
            </a:pPr>
            <a:r>
              <a:rPr lang="en"/>
              <a:t>Confidence Intervals</a:t>
            </a:r>
          </a:p>
          <a:p>
            <a:pPr indent="-228600" lvl="0" marL="457200" rtl="0">
              <a:spcBef>
                <a:spcPts val="0"/>
              </a:spcBef>
            </a:pPr>
            <a:r>
              <a:rPr lang="en"/>
              <a:t>Bootstrapping</a:t>
            </a:r>
          </a:p>
        </p:txBody>
      </p:sp>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9" name="Shape 349"/>
        <p:cNvGrpSpPr/>
        <p:nvPr/>
      </p:nvGrpSpPr>
      <p:grpSpPr>
        <a:xfrm>
          <a:off x="0" y="0"/>
          <a:ext cx="0" cy="0"/>
          <a:chOff x="0" y="0"/>
          <a:chExt cx="0" cy="0"/>
        </a:xfrm>
      </p:grpSpPr>
      <p:sp>
        <p:nvSpPr>
          <p:cNvPr id="350" name="Shape 350"/>
          <p:cNvSpPr txBox="1"/>
          <p:nvPr>
            <p:ph type="title"/>
          </p:nvPr>
        </p:nvSpPr>
        <p:spPr>
          <a:xfrm>
            <a:off x="490250" y="488250"/>
            <a:ext cx="6227100" cy="4090800"/>
          </a:xfrm>
          <a:prstGeom prst="rect">
            <a:avLst/>
          </a:prstGeom>
        </p:spPr>
        <p:txBody>
          <a:bodyPr anchorCtr="0" anchor="ctr" bIns="91425" lIns="91425" rIns="91425" tIns="91425">
            <a:noAutofit/>
          </a:bodyPr>
          <a:lstStyle/>
          <a:p>
            <a:pPr lvl="0">
              <a:spcBef>
                <a:spcPts val="0"/>
              </a:spcBef>
              <a:buNone/>
            </a:pPr>
            <a:r>
              <a:rPr lang="en"/>
              <a:t>Population Inference &amp; Sampling</a:t>
            </a:r>
          </a:p>
        </p:txBody>
      </p:sp>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4" name="Shape 354"/>
        <p:cNvGrpSpPr/>
        <p:nvPr/>
      </p:nvGrpSpPr>
      <p:grpSpPr>
        <a:xfrm>
          <a:off x="0" y="0"/>
          <a:ext cx="0" cy="0"/>
          <a:chOff x="0" y="0"/>
          <a:chExt cx="0" cy="0"/>
        </a:xfrm>
      </p:grpSpPr>
      <p:sp>
        <p:nvSpPr>
          <p:cNvPr id="355" name="Shape 35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Population Inference</a:t>
            </a:r>
          </a:p>
        </p:txBody>
      </p:sp>
      <p:sp>
        <p:nvSpPr>
          <p:cNvPr id="356" name="Shape 356"/>
          <p:cNvSpPr txBox="1"/>
          <p:nvPr>
            <p:ph idx="1" type="body"/>
          </p:nvPr>
        </p:nvSpPr>
        <p:spPr>
          <a:xfrm>
            <a:off x="471900" y="2071475"/>
            <a:ext cx="8222100" cy="2710200"/>
          </a:xfrm>
          <a:prstGeom prst="rect">
            <a:avLst/>
          </a:prstGeom>
        </p:spPr>
        <p:txBody>
          <a:bodyPr anchorCtr="0" anchor="t" bIns="91425" lIns="91425" rIns="91425" tIns="91425">
            <a:noAutofit/>
          </a:bodyPr>
          <a:lstStyle/>
          <a:p>
            <a:pPr indent="-228600" lvl="0" marL="457200" rtl="0">
              <a:spcBef>
                <a:spcPts val="0"/>
              </a:spcBef>
            </a:pPr>
            <a:r>
              <a:rPr lang="en"/>
              <a:t>Start with a question/hypothesis</a:t>
            </a:r>
          </a:p>
          <a:p>
            <a:pPr indent="-228600" lvl="0" marL="457200" rtl="0">
              <a:spcBef>
                <a:spcPts val="0"/>
              </a:spcBef>
            </a:pPr>
            <a:r>
              <a:rPr lang="en"/>
              <a:t>Design an experiment</a:t>
            </a:r>
          </a:p>
          <a:p>
            <a:pPr indent="-228600" lvl="0" marL="457200" rtl="0">
              <a:spcBef>
                <a:spcPts val="0"/>
              </a:spcBef>
            </a:pPr>
            <a:r>
              <a:rPr lang="en"/>
              <a:t>Collect data</a:t>
            </a:r>
          </a:p>
          <a:p>
            <a:pPr indent="-228600" lvl="0" marL="457200" rtl="0">
              <a:spcBef>
                <a:spcPts val="0"/>
              </a:spcBef>
            </a:pPr>
            <a:r>
              <a:rPr lang="en"/>
              <a:t>Analyze</a:t>
            </a:r>
          </a:p>
          <a:p>
            <a:pPr indent="-228600" lvl="0" marL="457200" rtl="0">
              <a:spcBef>
                <a:spcPts val="0"/>
              </a:spcBef>
            </a:pPr>
            <a:r>
              <a:rPr lang="en"/>
              <a:t>Check the results</a:t>
            </a:r>
          </a:p>
          <a:p>
            <a:pPr indent="-228600" lvl="0" marL="457200">
              <a:spcBef>
                <a:spcPts val="0"/>
              </a:spcBef>
            </a:pPr>
            <a:r>
              <a:rPr lang="en"/>
              <a:t>Repeat? Redesign?</a:t>
            </a:r>
          </a:p>
        </p:txBody>
      </p:sp>
      <p:pic>
        <p:nvPicPr>
          <p:cNvPr id="357" name="Shape 357"/>
          <p:cNvPicPr preferRelativeResize="0"/>
          <p:nvPr/>
        </p:nvPicPr>
        <p:blipFill>
          <a:blip r:embed="rId3">
            <a:alphaModFix/>
          </a:blip>
          <a:stretch>
            <a:fillRect/>
          </a:stretch>
        </p:blipFill>
        <p:spPr>
          <a:xfrm>
            <a:off x="5000014" y="1919074"/>
            <a:ext cx="3693985" cy="2942875"/>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0" st="0"/>
                                            </p:txEl>
                                          </p:spTgt>
                                        </p:tgtEl>
                                        <p:attrNameLst>
                                          <p:attrName>style.visibility</p:attrName>
                                        </p:attrNameLst>
                                      </p:cBhvr>
                                      <p:to>
                                        <p:strVal val="visible"/>
                                      </p:to>
                                    </p:set>
                                    <p:animEffect filter="fade" transition="in">
                                      <p:cBhvr>
                                        <p:cTn dur="1000"/>
                                        <p:tgtEl>
                                          <p:spTgt spid="3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1" st="1"/>
                                            </p:txEl>
                                          </p:spTgt>
                                        </p:tgtEl>
                                        <p:attrNameLst>
                                          <p:attrName>style.visibility</p:attrName>
                                        </p:attrNameLst>
                                      </p:cBhvr>
                                      <p:to>
                                        <p:strVal val="visible"/>
                                      </p:to>
                                    </p:set>
                                    <p:animEffect filter="fade" transition="in">
                                      <p:cBhvr>
                                        <p:cTn dur="1000"/>
                                        <p:tgtEl>
                                          <p:spTgt spid="3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2" st="2"/>
                                            </p:txEl>
                                          </p:spTgt>
                                        </p:tgtEl>
                                        <p:attrNameLst>
                                          <p:attrName>style.visibility</p:attrName>
                                        </p:attrNameLst>
                                      </p:cBhvr>
                                      <p:to>
                                        <p:strVal val="visible"/>
                                      </p:to>
                                    </p:set>
                                    <p:animEffect filter="fade" transition="in">
                                      <p:cBhvr>
                                        <p:cTn dur="1000"/>
                                        <p:tgtEl>
                                          <p:spTgt spid="3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3" st="3"/>
                                            </p:txEl>
                                          </p:spTgt>
                                        </p:tgtEl>
                                        <p:attrNameLst>
                                          <p:attrName>style.visibility</p:attrName>
                                        </p:attrNameLst>
                                      </p:cBhvr>
                                      <p:to>
                                        <p:strVal val="visible"/>
                                      </p:to>
                                    </p:set>
                                    <p:animEffect filter="fade" transition="in">
                                      <p:cBhvr>
                                        <p:cTn dur="1000"/>
                                        <p:tgtEl>
                                          <p:spTgt spid="3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4" st="4"/>
                                            </p:txEl>
                                          </p:spTgt>
                                        </p:tgtEl>
                                        <p:attrNameLst>
                                          <p:attrName>style.visibility</p:attrName>
                                        </p:attrNameLst>
                                      </p:cBhvr>
                                      <p:to>
                                        <p:strVal val="visible"/>
                                      </p:to>
                                    </p:set>
                                    <p:animEffect filter="fade" transition="in">
                                      <p:cBhvr>
                                        <p:cTn dur="1000"/>
                                        <p:tgtEl>
                                          <p:spTgt spid="35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5" st="5"/>
                                            </p:txEl>
                                          </p:spTgt>
                                        </p:tgtEl>
                                        <p:attrNameLst>
                                          <p:attrName>style.visibility</p:attrName>
                                        </p:attrNameLst>
                                      </p:cBhvr>
                                      <p:to>
                                        <p:strVal val="visible"/>
                                      </p:to>
                                    </p:set>
                                    <p:animEffect filter="fade" transition="in">
                                      <p:cBhvr>
                                        <p:cTn dur="1000"/>
                                        <p:tgtEl>
                                          <p:spTgt spid="35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1" name="Shape 361"/>
        <p:cNvGrpSpPr/>
        <p:nvPr/>
      </p:nvGrpSpPr>
      <p:grpSpPr>
        <a:xfrm>
          <a:off x="0" y="0"/>
          <a:ext cx="0" cy="0"/>
          <a:chOff x="0" y="0"/>
          <a:chExt cx="0" cy="0"/>
        </a:xfrm>
      </p:grpSpPr>
      <p:sp>
        <p:nvSpPr>
          <p:cNvPr id="362" name="Shape 36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Collecting data: Taking a sample</a:t>
            </a:r>
          </a:p>
        </p:txBody>
      </p:sp>
      <p:sp>
        <p:nvSpPr>
          <p:cNvPr id="363" name="Shape 363"/>
          <p:cNvSpPr txBox="1"/>
          <p:nvPr>
            <p:ph idx="1" type="body"/>
          </p:nvPr>
        </p:nvSpPr>
        <p:spPr>
          <a:xfrm>
            <a:off x="395700" y="1900075"/>
            <a:ext cx="3267600" cy="3037800"/>
          </a:xfrm>
          <a:prstGeom prst="rect">
            <a:avLst/>
          </a:prstGeom>
        </p:spPr>
        <p:txBody>
          <a:bodyPr anchorCtr="0" anchor="t" bIns="91425" lIns="91425" rIns="91425" tIns="91425">
            <a:noAutofit/>
          </a:bodyPr>
          <a:lstStyle/>
          <a:p>
            <a:pPr lvl="0">
              <a:spcBef>
                <a:spcPts val="0"/>
              </a:spcBef>
              <a:buNone/>
            </a:pPr>
            <a:r>
              <a:rPr lang="en"/>
              <a:t>A sample should be representative of the population.</a:t>
            </a:r>
          </a:p>
          <a:p>
            <a:pPr lvl="0">
              <a:spcBef>
                <a:spcPts val="0"/>
              </a:spcBef>
              <a:buNone/>
            </a:pPr>
            <a:r>
              <a:rPr i="1" lang="en"/>
              <a:t>Random</a:t>
            </a:r>
            <a:r>
              <a:rPr lang="en"/>
              <a:t> sampling is often the best way to achieve this. Ideally: </a:t>
            </a:r>
            <a:r>
              <a:rPr b="1" lang="en"/>
              <a:t>each subject has an equal chance of being in the sample</a:t>
            </a:r>
            <a:r>
              <a:rPr lang="en"/>
              <a:t>.</a:t>
            </a:r>
          </a:p>
        </p:txBody>
      </p:sp>
      <p:pic>
        <p:nvPicPr>
          <p:cNvPr id="364" name="Shape 364"/>
          <p:cNvPicPr preferRelativeResize="0"/>
          <p:nvPr/>
        </p:nvPicPr>
        <p:blipFill>
          <a:blip r:embed="rId3">
            <a:alphaModFix/>
          </a:blip>
          <a:stretch>
            <a:fillRect/>
          </a:stretch>
        </p:blipFill>
        <p:spPr>
          <a:xfrm>
            <a:off x="3851750" y="2333162"/>
            <a:ext cx="4972050" cy="2124075"/>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0" st="0"/>
                                            </p:txEl>
                                          </p:spTgt>
                                        </p:tgtEl>
                                        <p:attrNameLst>
                                          <p:attrName>style.visibility</p:attrName>
                                        </p:attrNameLst>
                                      </p:cBhvr>
                                      <p:to>
                                        <p:strVal val="visible"/>
                                      </p:to>
                                    </p:set>
                                    <p:animEffect filter="fade" transition="in">
                                      <p:cBhvr>
                                        <p:cTn dur="1000"/>
                                        <p:tgtEl>
                                          <p:spTgt spid="3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1" st="1"/>
                                            </p:txEl>
                                          </p:spTgt>
                                        </p:tgtEl>
                                        <p:attrNameLst>
                                          <p:attrName>style.visibility</p:attrName>
                                        </p:attrNameLst>
                                      </p:cBhvr>
                                      <p:to>
                                        <p:strVal val="visible"/>
                                      </p:to>
                                    </p:set>
                                    <p:animEffect filter="fade" transition="in">
                                      <p:cBhvr>
                                        <p:cTn dur="1000"/>
                                        <p:tgtEl>
                                          <p:spTgt spid="36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8" name="Shape 368"/>
        <p:cNvGrpSpPr/>
        <p:nvPr/>
      </p:nvGrpSpPr>
      <p:grpSpPr>
        <a:xfrm>
          <a:off x="0" y="0"/>
          <a:ext cx="0" cy="0"/>
          <a:chOff x="0" y="0"/>
          <a:chExt cx="0" cy="0"/>
        </a:xfrm>
      </p:grpSpPr>
      <p:sp>
        <p:nvSpPr>
          <p:cNvPr id="369" name="Shape 369"/>
          <p:cNvSpPr txBox="1"/>
          <p:nvPr>
            <p:ph type="title"/>
          </p:nvPr>
        </p:nvSpPr>
        <p:spPr>
          <a:xfrm>
            <a:off x="471900" y="738725"/>
            <a:ext cx="8458500" cy="767700"/>
          </a:xfrm>
          <a:prstGeom prst="rect">
            <a:avLst/>
          </a:prstGeom>
        </p:spPr>
        <p:txBody>
          <a:bodyPr anchorCtr="0" anchor="b" bIns="91425" lIns="91425" rIns="91425" tIns="91425">
            <a:noAutofit/>
          </a:bodyPr>
          <a:lstStyle/>
          <a:p>
            <a:pPr lvl="0">
              <a:spcBef>
                <a:spcPts val="0"/>
              </a:spcBef>
              <a:buNone/>
            </a:pPr>
            <a:r>
              <a:rPr lang="en"/>
              <a:t>Random sampling is surprisingly hard to do...</a:t>
            </a:r>
          </a:p>
        </p:txBody>
      </p:sp>
      <p:sp>
        <p:nvSpPr>
          <p:cNvPr id="370" name="Shape 370"/>
          <p:cNvSpPr txBox="1"/>
          <p:nvPr>
            <p:ph idx="1" type="body"/>
          </p:nvPr>
        </p:nvSpPr>
        <p:spPr>
          <a:xfrm>
            <a:off x="471900" y="1766675"/>
            <a:ext cx="8222100" cy="3245100"/>
          </a:xfrm>
          <a:prstGeom prst="rect">
            <a:avLst/>
          </a:prstGeom>
        </p:spPr>
        <p:txBody>
          <a:bodyPr anchorCtr="0" anchor="t" bIns="91425" lIns="91425" rIns="91425" tIns="91425">
            <a:noAutofit/>
          </a:bodyPr>
          <a:lstStyle/>
          <a:p>
            <a:pPr lvl="0">
              <a:spcBef>
                <a:spcPts val="0"/>
              </a:spcBef>
              <a:buNone/>
            </a:pPr>
            <a:r>
              <a:rPr b="1" lang="en" u="sng"/>
              <a:t>Scenario:</a:t>
            </a:r>
            <a:r>
              <a:rPr b="1" lang="en"/>
              <a:t> </a:t>
            </a:r>
            <a:r>
              <a:rPr lang="en"/>
              <a:t>You want to estimate the percentage of dog owners in Austin.</a:t>
            </a:r>
          </a:p>
          <a:p>
            <a:pPr lvl="0">
              <a:spcBef>
                <a:spcPts val="0"/>
              </a:spcBef>
              <a:buNone/>
            </a:pPr>
            <a:r>
              <a:rPr b="1" lang="en"/>
              <a:t>Method 1:</a:t>
            </a:r>
            <a:r>
              <a:rPr lang="en"/>
              <a:t> Go to the nearby dog park and ask </a:t>
            </a:r>
            <a:r>
              <a:rPr b="1" lang="en"/>
              <a:t>random</a:t>
            </a:r>
            <a:r>
              <a:rPr lang="en"/>
              <a:t> people if they own dogs until you have </a:t>
            </a:r>
            <a:r>
              <a:rPr i="1" lang="en"/>
              <a:t>n</a:t>
            </a:r>
            <a:r>
              <a:rPr lang="en"/>
              <a:t> responses.</a:t>
            </a:r>
          </a:p>
          <a:p>
            <a:pPr lvl="0">
              <a:spcBef>
                <a:spcPts val="0"/>
              </a:spcBef>
              <a:buNone/>
            </a:pPr>
            <a:r>
              <a:rPr b="1" lang="en"/>
              <a:t>Method 2:</a:t>
            </a:r>
            <a:r>
              <a:rPr lang="en"/>
              <a:t> Stand on 6th and Congress and ask </a:t>
            </a:r>
            <a:r>
              <a:rPr b="1" lang="en"/>
              <a:t>random</a:t>
            </a:r>
            <a:r>
              <a:rPr lang="en"/>
              <a:t> people if they own dogs until you have </a:t>
            </a:r>
            <a:r>
              <a:rPr i="1" lang="en"/>
              <a:t>n</a:t>
            </a:r>
            <a:r>
              <a:rPr lang="en"/>
              <a:t> responses.</a:t>
            </a:r>
          </a:p>
          <a:p>
            <a:pPr lvl="0">
              <a:spcBef>
                <a:spcPts val="0"/>
              </a:spcBef>
              <a:buNone/>
            </a:pPr>
            <a:r>
              <a:rPr b="1" lang="en"/>
              <a:t>Method 3:</a:t>
            </a:r>
            <a:r>
              <a:rPr lang="en"/>
              <a:t> Repeat </a:t>
            </a:r>
            <a:r>
              <a:rPr i="1" lang="en"/>
              <a:t>n</a:t>
            </a:r>
            <a:r>
              <a:rPr lang="en"/>
              <a:t> times: Pick a </a:t>
            </a:r>
            <a:r>
              <a:rPr b="1" lang="en"/>
              <a:t>random</a:t>
            </a:r>
            <a:r>
              <a:rPr lang="en"/>
              <a:t> neighborhood in Austin (weighted by census data per neighborhood), go to that neighborhood, ask </a:t>
            </a:r>
            <a:r>
              <a:rPr b="1" lang="en"/>
              <a:t>random</a:t>
            </a:r>
            <a:r>
              <a:rPr lang="en"/>
              <a:t> people you see if they own dogs until you get 1 response.</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0" st="0"/>
                                            </p:txEl>
                                          </p:spTgt>
                                        </p:tgtEl>
                                        <p:attrNameLst>
                                          <p:attrName>style.visibility</p:attrName>
                                        </p:attrNameLst>
                                      </p:cBhvr>
                                      <p:to>
                                        <p:strVal val="visible"/>
                                      </p:to>
                                    </p:set>
                                    <p:animEffect filter="fade" transition="in">
                                      <p:cBhvr>
                                        <p:cTn dur="1000"/>
                                        <p:tgtEl>
                                          <p:spTgt spid="3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1" st="1"/>
                                            </p:txEl>
                                          </p:spTgt>
                                        </p:tgtEl>
                                        <p:attrNameLst>
                                          <p:attrName>style.visibility</p:attrName>
                                        </p:attrNameLst>
                                      </p:cBhvr>
                                      <p:to>
                                        <p:strVal val="visible"/>
                                      </p:to>
                                    </p:set>
                                    <p:animEffect filter="fade" transition="in">
                                      <p:cBhvr>
                                        <p:cTn dur="1000"/>
                                        <p:tgtEl>
                                          <p:spTgt spid="3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2" st="2"/>
                                            </p:txEl>
                                          </p:spTgt>
                                        </p:tgtEl>
                                        <p:attrNameLst>
                                          <p:attrName>style.visibility</p:attrName>
                                        </p:attrNameLst>
                                      </p:cBhvr>
                                      <p:to>
                                        <p:strVal val="visible"/>
                                      </p:to>
                                    </p:set>
                                    <p:animEffect filter="fade" transition="in">
                                      <p:cBhvr>
                                        <p:cTn dur="1000"/>
                                        <p:tgtEl>
                                          <p:spTgt spid="3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3" st="3"/>
                                            </p:txEl>
                                          </p:spTgt>
                                        </p:tgtEl>
                                        <p:attrNameLst>
                                          <p:attrName>style.visibility</p:attrName>
                                        </p:attrNameLst>
                                      </p:cBhvr>
                                      <p:to>
                                        <p:strVal val="visible"/>
                                      </p:to>
                                    </p:set>
                                    <p:animEffect filter="fade" transition="in">
                                      <p:cBhvr>
                                        <p:cTn dur="1000"/>
                                        <p:tgtEl>
                                          <p:spTgt spid="37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sp>
        <p:nvSpPr>
          <p:cNvPr id="375" name="Shape 375"/>
          <p:cNvSpPr txBox="1"/>
          <p:nvPr>
            <p:ph type="title"/>
          </p:nvPr>
        </p:nvSpPr>
        <p:spPr>
          <a:xfrm>
            <a:off x="471900" y="738725"/>
            <a:ext cx="8399400" cy="767700"/>
          </a:xfrm>
          <a:prstGeom prst="rect">
            <a:avLst/>
          </a:prstGeom>
        </p:spPr>
        <p:txBody>
          <a:bodyPr anchorCtr="0" anchor="b" bIns="91425" lIns="91425" rIns="91425" tIns="91425">
            <a:noAutofit/>
          </a:bodyPr>
          <a:lstStyle/>
          <a:p>
            <a:pPr lvl="0">
              <a:spcBef>
                <a:spcPts val="0"/>
              </a:spcBef>
              <a:buNone/>
            </a:pPr>
            <a:r>
              <a:rPr lang="en"/>
              <a:t>Random sampling… just do the best you can.</a:t>
            </a:r>
          </a:p>
        </p:txBody>
      </p:sp>
      <p:sp>
        <p:nvSpPr>
          <p:cNvPr id="376" name="Shape 376"/>
          <p:cNvSpPr txBox="1"/>
          <p:nvPr>
            <p:ph idx="1" type="body"/>
          </p:nvPr>
        </p:nvSpPr>
        <p:spPr>
          <a:xfrm>
            <a:off x="471900" y="1919075"/>
            <a:ext cx="3904500" cy="2895900"/>
          </a:xfrm>
          <a:prstGeom prst="rect">
            <a:avLst/>
          </a:prstGeom>
        </p:spPr>
        <p:txBody>
          <a:bodyPr anchorCtr="0" anchor="t" bIns="91425" lIns="91425" rIns="91425" tIns="91425">
            <a:noAutofit/>
          </a:bodyPr>
          <a:lstStyle/>
          <a:p>
            <a:pPr lvl="0">
              <a:spcBef>
                <a:spcPts val="0"/>
              </a:spcBef>
              <a:buNone/>
            </a:pPr>
            <a:r>
              <a:rPr lang="en"/>
              <a:t>Often it’s impossible to do </a:t>
            </a:r>
            <a:r>
              <a:rPr i="1" lang="en"/>
              <a:t>perfect</a:t>
            </a:r>
            <a:r>
              <a:rPr lang="en"/>
              <a:t> random sampling.</a:t>
            </a:r>
          </a:p>
          <a:p>
            <a:pPr lvl="0">
              <a:spcBef>
                <a:spcPts val="0"/>
              </a:spcBef>
              <a:buNone/>
            </a:pPr>
            <a:r>
              <a:rPr lang="en"/>
              <a:t>So… </a:t>
            </a:r>
          </a:p>
          <a:p>
            <a:pPr indent="-228600" lvl="0" marL="457200" rtl="0">
              <a:spcBef>
                <a:spcPts val="0"/>
              </a:spcBef>
              <a:buAutoNum type="arabicPeriod"/>
            </a:pPr>
            <a:r>
              <a:rPr lang="en"/>
              <a:t>do the best you can,</a:t>
            </a:r>
          </a:p>
          <a:p>
            <a:pPr indent="-228600" lvl="0" marL="457200" rtl="0">
              <a:spcBef>
                <a:spcPts val="0"/>
              </a:spcBef>
              <a:buAutoNum type="arabicPeriod"/>
            </a:pPr>
            <a:r>
              <a:rPr lang="en"/>
              <a:t>call out possible objections, and</a:t>
            </a:r>
          </a:p>
          <a:p>
            <a:pPr indent="-228600" lvl="0" marL="457200">
              <a:spcBef>
                <a:spcPts val="0"/>
              </a:spcBef>
              <a:buAutoNum type="arabicPeriod"/>
            </a:pPr>
            <a:r>
              <a:rPr lang="en"/>
              <a:t>make a case for why you think your results are valid.</a:t>
            </a:r>
          </a:p>
        </p:txBody>
      </p:sp>
      <p:pic>
        <p:nvPicPr>
          <p:cNvPr id="377" name="Shape 377"/>
          <p:cNvPicPr preferRelativeResize="0"/>
          <p:nvPr/>
        </p:nvPicPr>
        <p:blipFill>
          <a:blip r:embed="rId3">
            <a:alphaModFix/>
          </a:blip>
          <a:stretch>
            <a:fillRect/>
          </a:stretch>
        </p:blipFill>
        <p:spPr>
          <a:xfrm>
            <a:off x="4435700" y="2222050"/>
            <a:ext cx="4557075" cy="2289943"/>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0" st="0"/>
                                            </p:txEl>
                                          </p:spTgt>
                                        </p:tgtEl>
                                        <p:attrNameLst>
                                          <p:attrName>style.visibility</p:attrName>
                                        </p:attrNameLst>
                                      </p:cBhvr>
                                      <p:to>
                                        <p:strVal val="visible"/>
                                      </p:to>
                                    </p:set>
                                    <p:animEffect filter="fade" transition="in">
                                      <p:cBhvr>
                                        <p:cTn dur="1000"/>
                                        <p:tgtEl>
                                          <p:spTgt spid="3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1" st="1"/>
                                            </p:txEl>
                                          </p:spTgt>
                                        </p:tgtEl>
                                        <p:attrNameLst>
                                          <p:attrName>style.visibility</p:attrName>
                                        </p:attrNameLst>
                                      </p:cBhvr>
                                      <p:to>
                                        <p:strVal val="visible"/>
                                      </p:to>
                                    </p:set>
                                    <p:animEffect filter="fade" transition="in">
                                      <p:cBhvr>
                                        <p:cTn dur="1000"/>
                                        <p:tgtEl>
                                          <p:spTgt spid="3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2" st="2"/>
                                            </p:txEl>
                                          </p:spTgt>
                                        </p:tgtEl>
                                        <p:attrNameLst>
                                          <p:attrName>style.visibility</p:attrName>
                                        </p:attrNameLst>
                                      </p:cBhvr>
                                      <p:to>
                                        <p:strVal val="visible"/>
                                      </p:to>
                                    </p:set>
                                    <p:animEffect filter="fade" transition="in">
                                      <p:cBhvr>
                                        <p:cTn dur="1000"/>
                                        <p:tgtEl>
                                          <p:spTgt spid="3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3" st="3"/>
                                            </p:txEl>
                                          </p:spTgt>
                                        </p:tgtEl>
                                        <p:attrNameLst>
                                          <p:attrName>style.visibility</p:attrName>
                                        </p:attrNameLst>
                                      </p:cBhvr>
                                      <p:to>
                                        <p:strVal val="visible"/>
                                      </p:to>
                                    </p:set>
                                    <p:animEffect filter="fade" transition="in">
                                      <p:cBhvr>
                                        <p:cTn dur="1000"/>
                                        <p:tgtEl>
                                          <p:spTgt spid="3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4" st="4"/>
                                            </p:txEl>
                                          </p:spTgt>
                                        </p:tgtEl>
                                        <p:attrNameLst>
                                          <p:attrName>style.visibility</p:attrName>
                                        </p:attrNameLst>
                                      </p:cBhvr>
                                      <p:to>
                                        <p:strVal val="visible"/>
                                      </p:to>
                                    </p:set>
                                    <p:animEffect filter="fade" transition="in">
                                      <p:cBhvr>
                                        <p:cTn dur="1000"/>
                                        <p:tgtEl>
                                          <p:spTgt spid="37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Review: 1</a:t>
            </a:r>
            <a:r>
              <a:rPr baseline="30000" lang="en"/>
              <a:t>st</a:t>
            </a:r>
            <a:r>
              <a:rPr lang="en"/>
              <a:t> Raw Moment: Mean</a:t>
            </a:r>
          </a:p>
        </p:txBody>
      </p:sp>
      <p:sp>
        <p:nvSpPr>
          <p:cNvPr id="93" name="Shape 93"/>
          <p:cNvSpPr txBox="1"/>
          <p:nvPr>
            <p:ph idx="4294967295" type="body"/>
          </p:nvPr>
        </p:nvSpPr>
        <p:spPr>
          <a:xfrm>
            <a:off x="471900" y="1842875"/>
            <a:ext cx="8222100" cy="639900"/>
          </a:xfrm>
          <a:prstGeom prst="rect">
            <a:avLst/>
          </a:prstGeom>
        </p:spPr>
        <p:txBody>
          <a:bodyPr anchorCtr="0" anchor="t" bIns="91425" lIns="91425" rIns="91425" tIns="91425">
            <a:noAutofit/>
          </a:bodyPr>
          <a:lstStyle/>
          <a:p>
            <a:pPr lvl="0">
              <a:spcBef>
                <a:spcPts val="0"/>
              </a:spcBef>
              <a:buNone/>
            </a:pPr>
            <a:r>
              <a:rPr lang="en"/>
              <a:t>For discrete random variables with </a:t>
            </a:r>
            <a:r>
              <a:rPr i="1" lang="en"/>
              <a:t>k</a:t>
            </a:r>
            <a:r>
              <a:rPr lang="en"/>
              <a:t> possible outcomes:</a:t>
            </a:r>
          </a:p>
        </p:txBody>
      </p:sp>
      <p:pic>
        <p:nvPicPr>
          <p:cNvPr id="94" name="Shape 94"/>
          <p:cNvPicPr preferRelativeResize="0"/>
          <p:nvPr/>
        </p:nvPicPr>
        <p:blipFill>
          <a:blip r:embed="rId3">
            <a:alphaModFix/>
          </a:blip>
          <a:stretch>
            <a:fillRect/>
          </a:stretch>
        </p:blipFill>
        <p:spPr>
          <a:xfrm>
            <a:off x="810439" y="853354"/>
            <a:ext cx="2447106" cy="602699"/>
          </a:xfrm>
          <a:prstGeom prst="rect">
            <a:avLst/>
          </a:prstGeom>
          <a:noFill/>
          <a:ln>
            <a:noFill/>
          </a:ln>
        </p:spPr>
      </p:pic>
      <p:sp>
        <p:nvSpPr>
          <p:cNvPr id="95" name="Shape 95"/>
          <p:cNvSpPr txBox="1"/>
          <p:nvPr>
            <p:ph idx="4294967295" type="body"/>
          </p:nvPr>
        </p:nvSpPr>
        <p:spPr>
          <a:xfrm>
            <a:off x="460950" y="3483375"/>
            <a:ext cx="8222100" cy="639900"/>
          </a:xfrm>
          <a:prstGeom prst="rect">
            <a:avLst/>
          </a:prstGeom>
        </p:spPr>
        <p:txBody>
          <a:bodyPr anchorCtr="0" anchor="t" bIns="91425" lIns="91425" rIns="91425" tIns="91425">
            <a:noAutofit/>
          </a:bodyPr>
          <a:lstStyle/>
          <a:p>
            <a:pPr lvl="0" rtl="0">
              <a:spcBef>
                <a:spcPts val="0"/>
              </a:spcBef>
              <a:buNone/>
            </a:pPr>
            <a:r>
              <a:rPr lang="en"/>
              <a:t>For continuous random variables:</a:t>
            </a:r>
          </a:p>
        </p:txBody>
      </p:sp>
      <p:pic>
        <p:nvPicPr>
          <p:cNvPr id="96" name="Shape 96"/>
          <p:cNvPicPr preferRelativeResize="0"/>
          <p:nvPr/>
        </p:nvPicPr>
        <p:blipFill>
          <a:blip r:embed="rId4">
            <a:alphaModFix/>
          </a:blip>
          <a:stretch>
            <a:fillRect/>
          </a:stretch>
        </p:blipFill>
        <p:spPr>
          <a:xfrm>
            <a:off x="810449" y="2302945"/>
            <a:ext cx="3437898" cy="945725"/>
          </a:xfrm>
          <a:prstGeom prst="rect">
            <a:avLst/>
          </a:prstGeom>
          <a:noFill/>
          <a:ln>
            <a:noFill/>
          </a:ln>
        </p:spPr>
      </p:pic>
      <p:pic>
        <p:nvPicPr>
          <p:cNvPr id="97" name="Shape 97"/>
          <p:cNvPicPr preferRelativeResize="0"/>
          <p:nvPr/>
        </p:nvPicPr>
        <p:blipFill>
          <a:blip r:embed="rId5">
            <a:alphaModFix/>
          </a:blip>
          <a:stretch>
            <a:fillRect/>
          </a:stretch>
        </p:blipFill>
        <p:spPr>
          <a:xfrm>
            <a:off x="810450" y="4011020"/>
            <a:ext cx="3301099" cy="816899"/>
          </a:xfrm>
          <a:prstGeom prst="rect">
            <a:avLst/>
          </a:prstGeom>
          <a:noFill/>
          <a:ln>
            <a:noFill/>
          </a:ln>
        </p:spPr>
      </p:pic>
      <p:cxnSp>
        <p:nvCxnSpPr>
          <p:cNvPr id="98" name="Shape 98"/>
          <p:cNvCxnSpPr>
            <a:stCxn id="99" idx="1"/>
          </p:cNvCxnSpPr>
          <p:nvPr/>
        </p:nvCxnSpPr>
        <p:spPr>
          <a:xfrm flipH="1">
            <a:off x="4459350" y="2366075"/>
            <a:ext cx="2715900" cy="373500"/>
          </a:xfrm>
          <a:prstGeom prst="straightConnector1">
            <a:avLst/>
          </a:prstGeom>
          <a:noFill/>
          <a:ln cap="flat" cmpd="sng" w="28575">
            <a:solidFill>
              <a:srgbClr val="FF0000"/>
            </a:solidFill>
            <a:prstDash val="solid"/>
            <a:round/>
            <a:headEnd len="lg" w="lg" type="none"/>
            <a:tailEnd len="lg" w="lg" type="triangle"/>
          </a:ln>
        </p:spPr>
      </p:cxnSp>
      <p:sp>
        <p:nvSpPr>
          <p:cNvPr id="99" name="Shape 99"/>
          <p:cNvSpPr txBox="1"/>
          <p:nvPr/>
        </p:nvSpPr>
        <p:spPr>
          <a:xfrm>
            <a:off x="7175250" y="1577375"/>
            <a:ext cx="1868700" cy="1577400"/>
          </a:xfrm>
          <a:prstGeom prst="rect">
            <a:avLst/>
          </a:prstGeom>
          <a:noFill/>
          <a:ln>
            <a:noFill/>
          </a:ln>
        </p:spPr>
        <p:txBody>
          <a:bodyPr anchorCtr="0" anchor="t" bIns="91425" lIns="91425" rIns="91425" tIns="91425">
            <a:noAutofit/>
          </a:bodyPr>
          <a:lstStyle/>
          <a:p>
            <a:pPr lvl="0">
              <a:spcBef>
                <a:spcPts val="0"/>
              </a:spcBef>
              <a:buNone/>
            </a:pPr>
            <a:r>
              <a:rPr lang="en" sz="1800">
                <a:solidFill>
                  <a:srgbClr val="FF0000"/>
                </a:solidFill>
              </a:rPr>
              <a:t>Fill in the blank:</a:t>
            </a:r>
          </a:p>
          <a:p>
            <a:pPr lvl="0">
              <a:spcBef>
                <a:spcPts val="0"/>
              </a:spcBef>
              <a:buNone/>
            </a:pPr>
            <a:r>
              <a:t/>
            </a:r>
            <a:endParaRPr sz="900">
              <a:solidFill>
                <a:srgbClr val="FF0000"/>
              </a:solidFill>
            </a:endParaRPr>
          </a:p>
          <a:p>
            <a:pPr lvl="0" rtl="0">
              <a:spcBef>
                <a:spcPts val="0"/>
              </a:spcBef>
              <a:buNone/>
            </a:pPr>
            <a:r>
              <a:rPr i="1" lang="en" sz="1800">
                <a:solidFill>
                  <a:srgbClr val="FF0000"/>
                </a:solidFill>
              </a:rPr>
              <a:t>P</a:t>
            </a:r>
            <a:r>
              <a:rPr lang="en" sz="1800">
                <a:solidFill>
                  <a:srgbClr val="FF0000"/>
                </a:solidFill>
              </a:rPr>
              <a:t> is the “Probability ___ Function”</a:t>
            </a:r>
          </a:p>
        </p:txBody>
      </p:sp>
      <p:sp>
        <p:nvSpPr>
          <p:cNvPr id="100" name="Shape 100"/>
          <p:cNvSpPr txBox="1"/>
          <p:nvPr/>
        </p:nvSpPr>
        <p:spPr>
          <a:xfrm>
            <a:off x="7126050" y="3419475"/>
            <a:ext cx="1868700" cy="1466700"/>
          </a:xfrm>
          <a:prstGeom prst="rect">
            <a:avLst/>
          </a:prstGeom>
          <a:noFill/>
          <a:ln>
            <a:noFill/>
          </a:ln>
        </p:spPr>
        <p:txBody>
          <a:bodyPr anchorCtr="0" anchor="t" bIns="91425" lIns="91425" rIns="91425" tIns="91425">
            <a:noAutofit/>
          </a:bodyPr>
          <a:lstStyle/>
          <a:p>
            <a:pPr lvl="0">
              <a:spcBef>
                <a:spcPts val="0"/>
              </a:spcBef>
              <a:buNone/>
            </a:pPr>
            <a:r>
              <a:rPr lang="en" sz="1800">
                <a:solidFill>
                  <a:srgbClr val="FF0000"/>
                </a:solidFill>
              </a:rPr>
              <a:t>Fill in the blank:</a:t>
            </a:r>
          </a:p>
          <a:p>
            <a:pPr lvl="0">
              <a:spcBef>
                <a:spcPts val="0"/>
              </a:spcBef>
              <a:buNone/>
            </a:pPr>
            <a:r>
              <a:t/>
            </a:r>
            <a:endParaRPr sz="900">
              <a:solidFill>
                <a:srgbClr val="FF0000"/>
              </a:solidFill>
            </a:endParaRPr>
          </a:p>
          <a:p>
            <a:pPr lvl="0" rtl="0">
              <a:spcBef>
                <a:spcPts val="0"/>
              </a:spcBef>
              <a:buNone/>
            </a:pPr>
            <a:r>
              <a:rPr i="1" lang="en" sz="1800">
                <a:solidFill>
                  <a:srgbClr val="FF0000"/>
                </a:solidFill>
              </a:rPr>
              <a:t>f</a:t>
            </a:r>
            <a:r>
              <a:rPr lang="en" sz="1800">
                <a:solidFill>
                  <a:srgbClr val="FF0000"/>
                </a:solidFill>
              </a:rPr>
              <a:t> is the “Probability ___ Function”</a:t>
            </a:r>
          </a:p>
        </p:txBody>
      </p:sp>
      <p:cxnSp>
        <p:nvCxnSpPr>
          <p:cNvPr id="101" name="Shape 101"/>
          <p:cNvCxnSpPr>
            <a:stCxn id="100" idx="1"/>
          </p:cNvCxnSpPr>
          <p:nvPr/>
        </p:nvCxnSpPr>
        <p:spPr>
          <a:xfrm flipH="1">
            <a:off x="4423650" y="4152825"/>
            <a:ext cx="2702400" cy="211500"/>
          </a:xfrm>
          <a:prstGeom prst="straightConnector1">
            <a:avLst/>
          </a:prstGeom>
          <a:noFill/>
          <a:ln cap="flat" cmpd="sng" w="28575">
            <a:solidFill>
              <a:srgbClr val="FF0000"/>
            </a:solidFill>
            <a:prstDash val="solid"/>
            <a:round/>
            <a:headEnd len="lg" w="lg" type="none"/>
            <a:tailEnd len="lg" w="lg" type="triangle"/>
          </a:ln>
        </p:spPr>
      </p:cxn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1" name="Shape 381"/>
        <p:cNvGrpSpPr/>
        <p:nvPr/>
      </p:nvGrpSpPr>
      <p:grpSpPr>
        <a:xfrm>
          <a:off x="0" y="0"/>
          <a:ext cx="0" cy="0"/>
          <a:chOff x="0" y="0"/>
          <a:chExt cx="0" cy="0"/>
        </a:xfrm>
      </p:grpSpPr>
      <p:sp>
        <p:nvSpPr>
          <p:cNvPr id="382" name="Shape 38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Random sampling in the digital age...</a:t>
            </a:r>
          </a:p>
        </p:txBody>
      </p:sp>
      <p:sp>
        <p:nvSpPr>
          <p:cNvPr id="383" name="Shape 383"/>
          <p:cNvSpPr txBox="1"/>
          <p:nvPr>
            <p:ph idx="1" type="body"/>
          </p:nvPr>
        </p:nvSpPr>
        <p:spPr>
          <a:xfrm>
            <a:off x="471900" y="1919075"/>
            <a:ext cx="8222100" cy="3156900"/>
          </a:xfrm>
          <a:prstGeom prst="rect">
            <a:avLst/>
          </a:prstGeom>
        </p:spPr>
        <p:txBody>
          <a:bodyPr anchorCtr="0" anchor="t" bIns="91425" lIns="91425" rIns="91425" tIns="91425">
            <a:noAutofit/>
          </a:bodyPr>
          <a:lstStyle/>
          <a:p>
            <a:pPr lvl="0">
              <a:spcBef>
                <a:spcPts val="0"/>
              </a:spcBef>
              <a:buNone/>
            </a:pPr>
            <a:r>
              <a:rPr lang="en"/>
              <a:t>You might think that random sampling in a digital context is easier, and you’re right! But there are still gotchas.</a:t>
            </a:r>
          </a:p>
          <a:p>
            <a:pPr lvl="0">
              <a:spcBef>
                <a:spcPts val="0"/>
              </a:spcBef>
              <a:buNone/>
            </a:pPr>
            <a:r>
              <a:rPr b="1" lang="en" u="sng"/>
              <a:t>Scenario:</a:t>
            </a:r>
            <a:r>
              <a:rPr lang="en"/>
              <a:t> </a:t>
            </a:r>
            <a:r>
              <a:rPr i="1" lang="en"/>
              <a:t>Slack</a:t>
            </a:r>
            <a:r>
              <a:rPr lang="en"/>
              <a:t> is testing a new features (“channel polling”, a way to survey people in a channel). They’d like to test the feature on only a subset of their users (</a:t>
            </a:r>
            <a:r>
              <a:rPr i="1" lang="en"/>
              <a:t>n</a:t>
            </a:r>
            <a:r>
              <a:rPr lang="en"/>
              <a:t>), then draw inference about their entire userbase.</a:t>
            </a:r>
          </a:p>
          <a:p>
            <a:pPr lvl="0">
              <a:spcBef>
                <a:spcPts val="0"/>
              </a:spcBef>
              <a:buNone/>
            </a:pPr>
            <a:r>
              <a:rPr b="1" lang="en"/>
              <a:t>Method 1:</a:t>
            </a:r>
            <a:r>
              <a:rPr lang="en"/>
              <a:t> SELECT user_id FROM users LIMIT n;</a:t>
            </a:r>
          </a:p>
          <a:p>
            <a:pPr lvl="0">
              <a:spcBef>
                <a:spcPts val="0"/>
              </a:spcBef>
              <a:buNone/>
            </a:pPr>
            <a:r>
              <a:rPr b="1" lang="en"/>
              <a:t>Method 2:</a:t>
            </a:r>
            <a:r>
              <a:rPr lang="en"/>
              <a:t> SELECT user_id FROM users ORDER BY RAND() LIMIT n;</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0" st="0"/>
                                            </p:txEl>
                                          </p:spTgt>
                                        </p:tgtEl>
                                        <p:attrNameLst>
                                          <p:attrName>style.visibility</p:attrName>
                                        </p:attrNameLst>
                                      </p:cBhvr>
                                      <p:to>
                                        <p:strVal val="visible"/>
                                      </p:to>
                                    </p:set>
                                    <p:animEffect filter="fade" transition="in">
                                      <p:cBhvr>
                                        <p:cTn dur="1000"/>
                                        <p:tgtEl>
                                          <p:spTgt spid="3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1" st="1"/>
                                            </p:txEl>
                                          </p:spTgt>
                                        </p:tgtEl>
                                        <p:attrNameLst>
                                          <p:attrName>style.visibility</p:attrName>
                                        </p:attrNameLst>
                                      </p:cBhvr>
                                      <p:to>
                                        <p:strVal val="visible"/>
                                      </p:to>
                                    </p:set>
                                    <p:animEffect filter="fade" transition="in">
                                      <p:cBhvr>
                                        <p:cTn dur="1000"/>
                                        <p:tgtEl>
                                          <p:spTgt spid="3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2" st="2"/>
                                            </p:txEl>
                                          </p:spTgt>
                                        </p:tgtEl>
                                        <p:attrNameLst>
                                          <p:attrName>style.visibility</p:attrName>
                                        </p:attrNameLst>
                                      </p:cBhvr>
                                      <p:to>
                                        <p:strVal val="visible"/>
                                      </p:to>
                                    </p:set>
                                    <p:animEffect filter="fade" transition="in">
                                      <p:cBhvr>
                                        <p:cTn dur="1000"/>
                                        <p:tgtEl>
                                          <p:spTgt spid="3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3" st="3"/>
                                            </p:txEl>
                                          </p:spTgt>
                                        </p:tgtEl>
                                        <p:attrNameLst>
                                          <p:attrName>style.visibility</p:attrName>
                                        </p:attrNameLst>
                                      </p:cBhvr>
                                      <p:to>
                                        <p:strVal val="visible"/>
                                      </p:to>
                                    </p:set>
                                    <p:animEffect filter="fade" transition="in">
                                      <p:cBhvr>
                                        <p:cTn dur="1000"/>
                                        <p:tgtEl>
                                          <p:spTgt spid="38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7" name="Shape 387"/>
        <p:cNvGrpSpPr/>
        <p:nvPr/>
      </p:nvGrpSpPr>
      <p:grpSpPr>
        <a:xfrm>
          <a:off x="0" y="0"/>
          <a:ext cx="0" cy="0"/>
          <a:chOff x="0" y="0"/>
          <a:chExt cx="0" cy="0"/>
        </a:xfrm>
      </p:grpSpPr>
      <p:sp>
        <p:nvSpPr>
          <p:cNvPr id="388" name="Shape 388"/>
          <p:cNvSpPr txBox="1"/>
          <p:nvPr>
            <p:ph type="title"/>
          </p:nvPr>
        </p:nvSpPr>
        <p:spPr>
          <a:xfrm>
            <a:off x="490250" y="335850"/>
            <a:ext cx="6227100" cy="2430600"/>
          </a:xfrm>
          <a:prstGeom prst="rect">
            <a:avLst/>
          </a:prstGeom>
        </p:spPr>
        <p:txBody>
          <a:bodyPr anchorCtr="0" anchor="ctr" bIns="91425" lIns="91425" rIns="91425" tIns="91425">
            <a:noAutofit/>
          </a:bodyPr>
          <a:lstStyle/>
          <a:p>
            <a:pPr lvl="0">
              <a:spcBef>
                <a:spcPts val="0"/>
              </a:spcBef>
              <a:buNone/>
            </a:pPr>
            <a:r>
              <a:rPr lang="en"/>
              <a:t>Central Limit Theorem</a:t>
            </a:r>
          </a:p>
        </p:txBody>
      </p:sp>
      <p:pic>
        <p:nvPicPr>
          <p:cNvPr id="389" name="Shape 389"/>
          <p:cNvPicPr preferRelativeResize="0"/>
          <p:nvPr/>
        </p:nvPicPr>
        <p:blipFill>
          <a:blip r:embed="rId3">
            <a:alphaModFix/>
          </a:blip>
          <a:stretch>
            <a:fillRect/>
          </a:stretch>
        </p:blipFill>
        <p:spPr>
          <a:xfrm>
            <a:off x="3679125" y="2885300"/>
            <a:ext cx="4857750" cy="1743075"/>
          </a:xfrm>
          <a:prstGeom prst="rect">
            <a:avLst/>
          </a:prstGeom>
          <a:noFill/>
          <a:ln>
            <a:noFill/>
          </a:ln>
        </p:spPr>
      </p:pic>
    </p:spTree>
  </p:cSld>
  <p:clrMapOvr>
    <a:masterClrMapping/>
  </p:clrMapOvr>
  <p:transition spd="slow">
    <p:fade/>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3" name="Shape 393"/>
        <p:cNvGrpSpPr/>
        <p:nvPr/>
      </p:nvGrpSpPr>
      <p:grpSpPr>
        <a:xfrm>
          <a:off x="0" y="0"/>
          <a:ext cx="0" cy="0"/>
          <a:chOff x="0" y="0"/>
          <a:chExt cx="0" cy="0"/>
        </a:xfrm>
      </p:grpSpPr>
      <p:sp>
        <p:nvSpPr>
          <p:cNvPr id="394" name="Shape 394"/>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Distribution of website revenue per visitor</a:t>
            </a:r>
          </a:p>
        </p:txBody>
      </p:sp>
      <p:sp>
        <p:nvSpPr>
          <p:cNvPr id="395" name="Shape 395"/>
          <p:cNvSpPr txBox="1"/>
          <p:nvPr/>
        </p:nvSpPr>
        <p:spPr>
          <a:xfrm>
            <a:off x="98250" y="912900"/>
            <a:ext cx="4799700" cy="486000"/>
          </a:xfrm>
          <a:prstGeom prst="rect">
            <a:avLst/>
          </a:prstGeom>
          <a:noFill/>
          <a:ln>
            <a:noFill/>
          </a:ln>
        </p:spPr>
        <p:txBody>
          <a:bodyPr anchorCtr="0" anchor="t" bIns="91425" lIns="91425" rIns="91425" tIns="91425">
            <a:noAutofit/>
          </a:bodyPr>
          <a:lstStyle/>
          <a:p>
            <a:pPr lvl="0" rtl="0">
              <a:spcBef>
                <a:spcPts val="0"/>
              </a:spcBef>
              <a:buNone/>
            </a:pPr>
            <a:r>
              <a:rPr b="1" lang="en" sz="1800"/>
              <a:t>Underlying Distribution:</a:t>
            </a:r>
          </a:p>
        </p:txBody>
      </p:sp>
      <p:pic>
        <p:nvPicPr>
          <p:cNvPr id="396" name="Shape 396"/>
          <p:cNvPicPr preferRelativeResize="0"/>
          <p:nvPr/>
        </p:nvPicPr>
        <p:blipFill>
          <a:blip r:embed="rId3">
            <a:alphaModFix/>
          </a:blip>
          <a:stretch>
            <a:fillRect/>
          </a:stretch>
        </p:blipFill>
        <p:spPr>
          <a:xfrm>
            <a:off x="3355100" y="750750"/>
            <a:ext cx="5711850" cy="4283899"/>
          </a:xfrm>
          <a:prstGeom prst="rect">
            <a:avLst/>
          </a:prstGeom>
          <a:noFill/>
          <a:ln>
            <a:noFill/>
          </a:ln>
        </p:spPr>
      </p:pic>
      <p:graphicFrame>
        <p:nvGraphicFramePr>
          <p:cNvPr id="397" name="Shape 397"/>
          <p:cNvGraphicFramePr/>
          <p:nvPr/>
        </p:nvGraphicFramePr>
        <p:xfrm>
          <a:off x="198700" y="1692750"/>
          <a:ext cx="3000000" cy="3000000"/>
        </p:xfrm>
        <a:graphic>
          <a:graphicData uri="http://schemas.openxmlformats.org/drawingml/2006/table">
            <a:tbl>
              <a:tblPr>
                <a:noFill/>
                <a:tableStyleId>{78A023D1-7834-45BF-9FEA-48F97E5576F8}</a:tableStyleId>
              </a:tblPr>
              <a:tblGrid>
                <a:gridCol w="2162350"/>
                <a:gridCol w="768250"/>
              </a:tblGrid>
              <a:tr h="762775">
                <a:tc>
                  <a:txBody>
                    <a:bodyPr>
                      <a:noAutofit/>
                    </a:bodyPr>
                    <a:lstStyle/>
                    <a:p>
                      <a:pPr lvl="0" rtl="0">
                        <a:spcBef>
                          <a:spcPts val="0"/>
                        </a:spcBef>
                        <a:buNone/>
                      </a:pPr>
                      <a:r>
                        <a:rPr b="1" lang="en"/>
                        <a:t>Random variable:</a:t>
                      </a:r>
                    </a:p>
                    <a:p>
                      <a:pPr lvl="0" rtl="0">
                        <a:spcBef>
                          <a:spcPts val="0"/>
                        </a:spcBef>
                        <a:buNone/>
                      </a:pPr>
                      <a:r>
                        <a:rPr b="1" i="1" lang="en"/>
                        <a:t>X = revenue per visitor</a:t>
                      </a:r>
                    </a:p>
                  </a:txBody>
                  <a:tcPr marT="91425" marB="91425" marR="91425" marL="91425"/>
                </a:tc>
                <a:tc>
                  <a:txBody>
                    <a:bodyPr>
                      <a:noAutofit/>
                    </a:bodyPr>
                    <a:lstStyle/>
                    <a:p>
                      <a:pPr lvl="0" rtl="0">
                        <a:spcBef>
                          <a:spcPts val="0"/>
                        </a:spcBef>
                        <a:buNone/>
                      </a:pPr>
                      <a:r>
                        <a:rPr b="1" lang="en"/>
                        <a:t>P(</a:t>
                      </a:r>
                      <a:r>
                        <a:rPr b="1" i="1" lang="en"/>
                        <a:t>X</a:t>
                      </a:r>
                      <a:r>
                        <a:rPr b="1" lang="en"/>
                        <a:t>):</a:t>
                      </a:r>
                    </a:p>
                  </a:txBody>
                  <a:tcPr marT="91425" marB="91425" marR="91425" marL="91425"/>
                </a:tc>
              </a:tr>
              <a:tr h="734975">
                <a:tc>
                  <a:txBody>
                    <a:bodyPr>
                      <a:noAutofit/>
                    </a:bodyPr>
                    <a:lstStyle/>
                    <a:p>
                      <a:pPr lvl="0" rtl="0">
                        <a:spcBef>
                          <a:spcPts val="0"/>
                        </a:spcBef>
                        <a:buNone/>
                      </a:pPr>
                      <a:r>
                        <a:rPr lang="en"/>
                        <a:t>X = $0.00</a:t>
                      </a:r>
                    </a:p>
                    <a:p>
                      <a:pPr lvl="0" rtl="0">
                        <a:spcBef>
                          <a:spcPts val="0"/>
                        </a:spcBef>
                        <a:buNone/>
                      </a:pPr>
                      <a:r>
                        <a:rPr lang="en"/>
                        <a:t>(no revenue)</a:t>
                      </a:r>
                    </a:p>
                  </a:txBody>
                  <a:tcPr marT="91425" marB="91425" marR="91425" marL="91425"/>
                </a:tc>
                <a:tc>
                  <a:txBody>
                    <a:bodyPr>
                      <a:noAutofit/>
                    </a:bodyPr>
                    <a:lstStyle/>
                    <a:p>
                      <a:pPr lvl="0" rtl="0">
                        <a:spcBef>
                          <a:spcPts val="0"/>
                        </a:spcBef>
                        <a:buNone/>
                      </a:pPr>
                      <a:r>
                        <a:rPr lang="en"/>
                        <a:t>90%</a:t>
                      </a:r>
                    </a:p>
                  </a:txBody>
                  <a:tcPr marT="91425" marB="91425" marR="91425" marL="91425"/>
                </a:tc>
              </a:tr>
              <a:tr h="720200">
                <a:tc>
                  <a:txBody>
                    <a:bodyPr>
                      <a:noAutofit/>
                    </a:bodyPr>
                    <a:lstStyle/>
                    <a:p>
                      <a:pPr lvl="0" rtl="0">
                        <a:spcBef>
                          <a:spcPts val="0"/>
                        </a:spcBef>
                        <a:buNone/>
                      </a:pPr>
                      <a:r>
                        <a:rPr lang="en"/>
                        <a:t>X = $0.10</a:t>
                      </a:r>
                    </a:p>
                    <a:p>
                      <a:pPr lvl="0" rtl="0">
                        <a:spcBef>
                          <a:spcPts val="0"/>
                        </a:spcBef>
                        <a:buNone/>
                      </a:pPr>
                      <a:r>
                        <a:rPr lang="en"/>
                        <a:t>(ad-click)</a:t>
                      </a:r>
                    </a:p>
                  </a:txBody>
                  <a:tcPr marT="91425" marB="91425" marR="91425" marL="91425"/>
                </a:tc>
                <a:tc>
                  <a:txBody>
                    <a:bodyPr>
                      <a:noAutofit/>
                    </a:bodyPr>
                    <a:lstStyle/>
                    <a:p>
                      <a:pPr lvl="0" rtl="0">
                        <a:spcBef>
                          <a:spcPts val="0"/>
                        </a:spcBef>
                        <a:buNone/>
                      </a:pPr>
                      <a:r>
                        <a:rPr lang="en"/>
                        <a:t>7%</a:t>
                      </a:r>
                    </a:p>
                  </a:txBody>
                  <a:tcPr marT="91425" marB="91425" marR="91425" marL="91425"/>
                </a:tc>
              </a:tr>
              <a:tr h="850850">
                <a:tc>
                  <a:txBody>
                    <a:bodyPr>
                      <a:noAutofit/>
                    </a:bodyPr>
                    <a:lstStyle/>
                    <a:p>
                      <a:pPr lvl="0" rtl="0">
                        <a:spcBef>
                          <a:spcPts val="0"/>
                        </a:spcBef>
                        <a:buNone/>
                      </a:pPr>
                      <a:r>
                        <a:rPr lang="en"/>
                        <a:t>X = $0.99</a:t>
                      </a:r>
                    </a:p>
                    <a:p>
                      <a:pPr lvl="0" rtl="0">
                        <a:spcBef>
                          <a:spcPts val="0"/>
                        </a:spcBef>
                        <a:buNone/>
                      </a:pPr>
                      <a:r>
                        <a:rPr lang="en"/>
                        <a:t>(app purchase)</a:t>
                      </a:r>
                    </a:p>
                  </a:txBody>
                  <a:tcPr marT="91425" marB="91425" marR="91425" marL="91425"/>
                </a:tc>
                <a:tc>
                  <a:txBody>
                    <a:bodyPr>
                      <a:noAutofit/>
                    </a:bodyPr>
                    <a:lstStyle/>
                    <a:p>
                      <a:pPr lvl="0" rtl="0">
                        <a:spcBef>
                          <a:spcPts val="0"/>
                        </a:spcBef>
                        <a:buNone/>
                      </a:pPr>
                      <a:r>
                        <a:rPr lang="en"/>
                        <a:t>3%</a:t>
                      </a:r>
                    </a:p>
                  </a:txBody>
                  <a:tcPr marT="91425" marB="91425" marR="91425" marL="91425"/>
                </a:tc>
              </a:tr>
            </a:tbl>
          </a:graphicData>
        </a:graphic>
      </p:graphicFrame>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1" name="Shape 401"/>
        <p:cNvGrpSpPr/>
        <p:nvPr/>
      </p:nvGrpSpPr>
      <p:grpSpPr>
        <a:xfrm>
          <a:off x="0" y="0"/>
          <a:ext cx="0" cy="0"/>
          <a:chOff x="0" y="0"/>
          <a:chExt cx="0" cy="0"/>
        </a:xfrm>
      </p:grpSpPr>
      <p:sp>
        <p:nvSpPr>
          <p:cNvPr id="402" name="Shape 402"/>
          <p:cNvSpPr txBox="1"/>
          <p:nvPr/>
        </p:nvSpPr>
        <p:spPr>
          <a:xfrm>
            <a:off x="428625" y="916375"/>
            <a:ext cx="2823000" cy="3902100"/>
          </a:xfrm>
          <a:prstGeom prst="rect">
            <a:avLst/>
          </a:prstGeom>
          <a:noFill/>
          <a:ln>
            <a:noFill/>
          </a:ln>
        </p:spPr>
        <p:txBody>
          <a:bodyPr anchorCtr="0" anchor="t" bIns="91425" lIns="91425" rIns="91425" tIns="91425">
            <a:noAutofit/>
          </a:bodyPr>
          <a:lstStyle/>
          <a:p>
            <a:pPr lvl="0" rtl="0">
              <a:spcBef>
                <a:spcPts val="0"/>
              </a:spcBef>
              <a:buNone/>
            </a:pPr>
            <a:r>
              <a:rPr lang="en" sz="1800"/>
              <a:t>Collect </a:t>
            </a:r>
            <a:r>
              <a:rPr i="1" lang="en" sz="1800"/>
              <a:t>n</a:t>
            </a:r>
            <a:r>
              <a:rPr lang="en" sz="1800"/>
              <a:t> samples from the website revenue distribution, calculate the sample mean </a:t>
            </a:r>
          </a:p>
          <a:p>
            <a:pPr lvl="0" rtl="0">
              <a:spcBef>
                <a:spcPts val="0"/>
              </a:spcBef>
              <a:buNone/>
            </a:pPr>
            <a:r>
              <a:t/>
            </a:r>
            <a:endParaRPr sz="1800"/>
          </a:p>
          <a:p>
            <a:pPr lvl="0" rtl="0">
              <a:spcBef>
                <a:spcPts val="0"/>
              </a:spcBef>
              <a:buNone/>
            </a:pPr>
            <a:r>
              <a:rPr lang="en" sz="1800"/>
              <a:t>Repeat 10,000 times, we get:</a:t>
            </a:r>
          </a:p>
          <a:p>
            <a:pPr lvl="0" rtl="0">
              <a:spcBef>
                <a:spcPts val="0"/>
              </a:spcBef>
              <a:buNone/>
            </a:pPr>
            <a:r>
              <a:t/>
            </a:r>
            <a:endParaRPr sz="1800"/>
          </a:p>
          <a:p>
            <a:pPr lvl="0" rtl="0">
              <a:spcBef>
                <a:spcPts val="0"/>
              </a:spcBef>
              <a:buNone/>
            </a:pPr>
            <a:r>
              <a:t/>
            </a:r>
            <a:endParaRPr sz="1800"/>
          </a:p>
          <a:p>
            <a:pPr lvl="0" rtl="0">
              <a:spcBef>
                <a:spcPts val="0"/>
              </a:spcBef>
              <a:buNone/>
            </a:pPr>
            <a:r>
              <a:t/>
            </a:r>
            <a:endParaRPr sz="1800"/>
          </a:p>
          <a:p>
            <a:pPr lvl="0" rtl="0">
              <a:spcBef>
                <a:spcPts val="0"/>
              </a:spcBef>
              <a:buNone/>
            </a:pPr>
            <a:r>
              <a:rPr lang="en" sz="1800"/>
              <a:t>Plot all 10,000 sample means.</a:t>
            </a:r>
          </a:p>
          <a:p>
            <a:pPr lvl="0" rtl="0">
              <a:spcBef>
                <a:spcPts val="0"/>
              </a:spcBef>
              <a:buNone/>
            </a:pPr>
            <a:r>
              <a:t/>
            </a:r>
            <a:endParaRPr sz="1800"/>
          </a:p>
        </p:txBody>
      </p:sp>
      <p:sp>
        <p:nvSpPr>
          <p:cNvPr id="403" name="Shape 403"/>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Distribution of sample means</a:t>
            </a:r>
          </a:p>
        </p:txBody>
      </p:sp>
      <p:pic>
        <p:nvPicPr>
          <p:cNvPr id="404" name="Shape 404"/>
          <p:cNvPicPr preferRelativeResize="0"/>
          <p:nvPr/>
        </p:nvPicPr>
        <p:blipFill>
          <a:blip r:embed="rId3">
            <a:alphaModFix/>
          </a:blip>
          <a:stretch>
            <a:fillRect/>
          </a:stretch>
        </p:blipFill>
        <p:spPr>
          <a:xfrm>
            <a:off x="1959223" y="1835057"/>
            <a:ext cx="186199" cy="221675"/>
          </a:xfrm>
          <a:prstGeom prst="rect">
            <a:avLst/>
          </a:prstGeom>
          <a:noFill/>
          <a:ln>
            <a:noFill/>
          </a:ln>
        </p:spPr>
      </p:pic>
      <p:pic>
        <p:nvPicPr>
          <p:cNvPr id="405" name="Shape 405"/>
          <p:cNvPicPr preferRelativeResize="0"/>
          <p:nvPr/>
        </p:nvPicPr>
        <p:blipFill>
          <a:blip r:embed="rId4">
            <a:alphaModFix/>
          </a:blip>
          <a:stretch>
            <a:fillRect/>
          </a:stretch>
        </p:blipFill>
        <p:spPr>
          <a:xfrm>
            <a:off x="546850" y="3028708"/>
            <a:ext cx="2822999" cy="324766"/>
          </a:xfrm>
          <a:prstGeom prst="rect">
            <a:avLst/>
          </a:prstGeom>
          <a:noFill/>
          <a:ln>
            <a:noFill/>
          </a:ln>
        </p:spPr>
      </p:pic>
      <p:pic>
        <p:nvPicPr>
          <p:cNvPr id="406" name="Shape 406"/>
          <p:cNvPicPr preferRelativeResize="0"/>
          <p:nvPr/>
        </p:nvPicPr>
        <p:blipFill>
          <a:blip r:embed="rId5">
            <a:alphaModFix/>
          </a:blip>
          <a:stretch>
            <a:fillRect/>
          </a:stretch>
        </p:blipFill>
        <p:spPr>
          <a:xfrm>
            <a:off x="3709800" y="862862"/>
            <a:ext cx="5345500" cy="4009113"/>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0" name="Shape 410"/>
        <p:cNvGrpSpPr/>
        <p:nvPr/>
      </p:nvGrpSpPr>
      <p:grpSpPr>
        <a:xfrm>
          <a:off x="0" y="0"/>
          <a:ext cx="0" cy="0"/>
          <a:chOff x="0" y="0"/>
          <a:chExt cx="0" cy="0"/>
        </a:xfrm>
      </p:grpSpPr>
      <p:sp>
        <p:nvSpPr>
          <p:cNvPr id="411" name="Shape 411"/>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Central Limit Theorem</a:t>
            </a:r>
          </a:p>
        </p:txBody>
      </p:sp>
      <p:pic>
        <p:nvPicPr>
          <p:cNvPr id="412" name="Shape 412"/>
          <p:cNvPicPr preferRelativeResize="0"/>
          <p:nvPr/>
        </p:nvPicPr>
        <p:blipFill>
          <a:blip r:embed="rId3">
            <a:alphaModFix/>
          </a:blip>
          <a:stretch>
            <a:fillRect/>
          </a:stretch>
        </p:blipFill>
        <p:spPr>
          <a:xfrm>
            <a:off x="314300" y="790725"/>
            <a:ext cx="5803692" cy="4352775"/>
          </a:xfrm>
          <a:prstGeom prst="rect">
            <a:avLst/>
          </a:prstGeom>
          <a:noFill/>
          <a:ln>
            <a:noFill/>
          </a:ln>
        </p:spPr>
      </p:pic>
      <p:pic>
        <p:nvPicPr>
          <p:cNvPr id="413" name="Shape 413"/>
          <p:cNvPicPr preferRelativeResize="0"/>
          <p:nvPr/>
        </p:nvPicPr>
        <p:blipFill>
          <a:blip r:embed="rId4">
            <a:alphaModFix/>
          </a:blip>
          <a:stretch>
            <a:fillRect/>
          </a:stretch>
        </p:blipFill>
        <p:spPr>
          <a:xfrm>
            <a:off x="6654950" y="1040799"/>
            <a:ext cx="1990850" cy="714374"/>
          </a:xfrm>
          <a:prstGeom prst="rect">
            <a:avLst/>
          </a:prstGeom>
          <a:noFill/>
          <a:ln>
            <a:noFill/>
          </a:ln>
        </p:spPr>
      </p:pic>
      <p:sp>
        <p:nvSpPr>
          <p:cNvPr id="414" name="Shape 414"/>
          <p:cNvSpPr txBox="1"/>
          <p:nvPr/>
        </p:nvSpPr>
        <p:spPr>
          <a:xfrm>
            <a:off x="6422025" y="2334275"/>
            <a:ext cx="2456700" cy="2676000"/>
          </a:xfrm>
          <a:prstGeom prst="rect">
            <a:avLst/>
          </a:prstGeom>
          <a:noFill/>
          <a:ln>
            <a:noFill/>
          </a:ln>
        </p:spPr>
        <p:txBody>
          <a:bodyPr anchorCtr="0" anchor="t" bIns="91425" lIns="91425" rIns="91425" tIns="91425">
            <a:noAutofit/>
          </a:bodyPr>
          <a:lstStyle/>
          <a:p>
            <a:pPr lvl="0">
              <a:spcBef>
                <a:spcPts val="0"/>
              </a:spcBef>
              <a:buNone/>
            </a:pPr>
            <a:r>
              <a:rPr lang="en" sz="1600">
                <a:solidFill>
                  <a:srgbClr val="0000FF"/>
                </a:solidFill>
              </a:rPr>
              <a:t>The distribution of sample means (aka, the “sampling distribution”) is normally distributed. *</a:t>
            </a:r>
          </a:p>
          <a:p>
            <a:pPr lvl="0">
              <a:spcBef>
                <a:spcPts val="0"/>
              </a:spcBef>
              <a:buNone/>
            </a:pPr>
            <a:r>
              <a:t/>
            </a:r>
            <a:endParaRPr sz="1600">
              <a:solidFill>
                <a:srgbClr val="0000FF"/>
              </a:solidFill>
            </a:endParaRPr>
          </a:p>
          <a:p>
            <a:pPr lvl="0">
              <a:spcBef>
                <a:spcPts val="0"/>
              </a:spcBef>
              <a:buNone/>
            </a:pPr>
            <a:r>
              <a:t/>
            </a:r>
            <a:endParaRPr sz="1600">
              <a:solidFill>
                <a:srgbClr val="0000FF"/>
              </a:solidFill>
            </a:endParaRPr>
          </a:p>
          <a:p>
            <a:pPr lvl="0">
              <a:spcBef>
                <a:spcPts val="0"/>
              </a:spcBef>
              <a:buNone/>
            </a:pPr>
            <a:r>
              <a:rPr lang="en">
                <a:solidFill>
                  <a:srgbClr val="0000FF"/>
                </a:solidFill>
              </a:rPr>
              <a:t>* Under certain conditions; e.g. sufficiently large sample sizes, and i.i.d. r.v.</a:t>
            </a:r>
          </a:p>
        </p:txBody>
      </p:sp>
      <p:cxnSp>
        <p:nvCxnSpPr>
          <p:cNvPr id="415" name="Shape 415"/>
          <p:cNvCxnSpPr/>
          <p:nvPr/>
        </p:nvCxnSpPr>
        <p:spPr>
          <a:xfrm rot="10800000">
            <a:off x="7188725" y="1754975"/>
            <a:ext cx="96900" cy="653400"/>
          </a:xfrm>
          <a:prstGeom prst="straightConnector1">
            <a:avLst/>
          </a:prstGeom>
          <a:noFill/>
          <a:ln cap="flat" cmpd="sng" w="28575">
            <a:solidFill>
              <a:srgbClr val="0000FF"/>
            </a:solidFill>
            <a:prstDash val="solid"/>
            <a:round/>
            <a:headEnd len="lg" w="lg" type="none"/>
            <a:tailEnd len="lg" w="lg" type="triangle"/>
          </a:ln>
        </p:spPr>
      </p:cxn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9" name="Shape 419"/>
        <p:cNvGrpSpPr/>
        <p:nvPr/>
      </p:nvGrpSpPr>
      <p:grpSpPr>
        <a:xfrm>
          <a:off x="0" y="0"/>
          <a:ext cx="0" cy="0"/>
          <a:chOff x="0" y="0"/>
          <a:chExt cx="0" cy="0"/>
        </a:xfrm>
      </p:grpSpPr>
      <p:sp>
        <p:nvSpPr>
          <p:cNvPr id="420" name="Shape 420"/>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Central Limit Theorem: What happens when the sample size increases?</a:t>
            </a:r>
          </a:p>
        </p:txBody>
      </p:sp>
      <p:pic>
        <p:nvPicPr>
          <p:cNvPr id="421" name="Shape 421"/>
          <p:cNvPicPr preferRelativeResize="0"/>
          <p:nvPr/>
        </p:nvPicPr>
        <p:blipFill>
          <a:blip r:embed="rId3">
            <a:alphaModFix/>
          </a:blip>
          <a:stretch>
            <a:fillRect/>
          </a:stretch>
        </p:blipFill>
        <p:spPr>
          <a:xfrm>
            <a:off x="319237" y="798125"/>
            <a:ext cx="5793824" cy="4345375"/>
          </a:xfrm>
          <a:prstGeom prst="rect">
            <a:avLst/>
          </a:prstGeom>
          <a:noFill/>
          <a:ln>
            <a:noFill/>
          </a:ln>
        </p:spPr>
      </p:pic>
      <p:sp>
        <p:nvSpPr>
          <p:cNvPr id="422" name="Shape 422"/>
          <p:cNvSpPr txBox="1"/>
          <p:nvPr/>
        </p:nvSpPr>
        <p:spPr>
          <a:xfrm>
            <a:off x="6422025" y="1572275"/>
            <a:ext cx="2456700" cy="2676000"/>
          </a:xfrm>
          <a:prstGeom prst="rect">
            <a:avLst/>
          </a:prstGeom>
          <a:noFill/>
          <a:ln>
            <a:noFill/>
          </a:ln>
        </p:spPr>
        <p:txBody>
          <a:bodyPr anchorCtr="0" anchor="t" bIns="91425" lIns="91425" rIns="91425" tIns="91425">
            <a:noAutofit/>
          </a:bodyPr>
          <a:lstStyle/>
          <a:p>
            <a:pPr lvl="0">
              <a:spcBef>
                <a:spcPts val="0"/>
              </a:spcBef>
              <a:buNone/>
            </a:pPr>
            <a:r>
              <a:rPr lang="en" sz="1600">
                <a:solidFill>
                  <a:srgbClr val="666666"/>
                </a:solidFill>
              </a:rPr>
              <a:t>Same charts as the previous slide, but now the scale of each x-axis is the same!</a:t>
            </a:r>
          </a:p>
          <a:p>
            <a:pPr lvl="0">
              <a:spcBef>
                <a:spcPts val="0"/>
              </a:spcBef>
              <a:buNone/>
            </a:pPr>
            <a:r>
              <a:t/>
            </a:r>
            <a:endParaRPr sz="1600">
              <a:solidFill>
                <a:srgbClr val="666666"/>
              </a:solidFill>
            </a:endParaRPr>
          </a:p>
          <a:p>
            <a:pPr lvl="0" rtl="0">
              <a:spcBef>
                <a:spcPts val="0"/>
              </a:spcBef>
              <a:buNone/>
            </a:pPr>
            <a:r>
              <a:rPr lang="en" sz="1600">
                <a:solidFill>
                  <a:srgbClr val="666666"/>
                </a:solidFill>
              </a:rPr>
              <a:t>Now we can see: </a:t>
            </a:r>
            <a:r>
              <a:rPr lang="en" sz="1600">
                <a:solidFill>
                  <a:srgbClr val="FF0000"/>
                </a:solidFill>
              </a:rPr>
              <a:t>What happens when the sample size increase?</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xEl>
                                              <p:pRg end="0" st="0"/>
                                            </p:txEl>
                                          </p:spTgt>
                                        </p:tgtEl>
                                        <p:attrNameLst>
                                          <p:attrName>style.visibility</p:attrName>
                                        </p:attrNameLst>
                                      </p:cBhvr>
                                      <p:to>
                                        <p:strVal val="visible"/>
                                      </p:to>
                                    </p:set>
                                    <p:animEffect filter="fade" transition="in">
                                      <p:cBhvr>
                                        <p:cTn dur="1000"/>
                                        <p:tgtEl>
                                          <p:spTgt spid="4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xEl>
                                              <p:pRg end="1" st="1"/>
                                            </p:txEl>
                                          </p:spTgt>
                                        </p:tgtEl>
                                        <p:attrNameLst>
                                          <p:attrName>style.visibility</p:attrName>
                                        </p:attrNameLst>
                                      </p:cBhvr>
                                      <p:to>
                                        <p:strVal val="visible"/>
                                      </p:to>
                                    </p:set>
                                    <p:animEffect filter="fade" transition="in">
                                      <p:cBhvr>
                                        <p:cTn dur="1000"/>
                                        <p:tgtEl>
                                          <p:spTgt spid="4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xEl>
                                              <p:pRg end="2" st="2"/>
                                            </p:txEl>
                                          </p:spTgt>
                                        </p:tgtEl>
                                        <p:attrNameLst>
                                          <p:attrName>style.visibility</p:attrName>
                                        </p:attrNameLst>
                                      </p:cBhvr>
                                      <p:to>
                                        <p:strVal val="visible"/>
                                      </p:to>
                                    </p:set>
                                    <p:animEffect filter="fade" transition="in">
                                      <p:cBhvr>
                                        <p:cTn dur="1000"/>
                                        <p:tgtEl>
                                          <p:spTgt spid="42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6" name="Shape 426"/>
        <p:cNvGrpSpPr/>
        <p:nvPr/>
      </p:nvGrpSpPr>
      <p:grpSpPr>
        <a:xfrm>
          <a:off x="0" y="0"/>
          <a:ext cx="0" cy="0"/>
          <a:chOff x="0" y="0"/>
          <a:chExt cx="0" cy="0"/>
        </a:xfrm>
      </p:grpSpPr>
      <p:sp>
        <p:nvSpPr>
          <p:cNvPr id="427" name="Shape 427"/>
          <p:cNvSpPr txBox="1"/>
          <p:nvPr/>
        </p:nvSpPr>
        <p:spPr>
          <a:xfrm>
            <a:off x="266050" y="812900"/>
            <a:ext cx="2527500" cy="4035000"/>
          </a:xfrm>
          <a:prstGeom prst="rect">
            <a:avLst/>
          </a:prstGeom>
          <a:noFill/>
          <a:ln>
            <a:noFill/>
          </a:ln>
        </p:spPr>
        <p:txBody>
          <a:bodyPr anchorCtr="0" anchor="t" bIns="91425" lIns="91425" rIns="91425" tIns="91425">
            <a:noAutofit/>
          </a:bodyPr>
          <a:lstStyle/>
          <a:p>
            <a:pPr lvl="0" rtl="0">
              <a:spcBef>
                <a:spcPts val="0"/>
              </a:spcBef>
              <a:buNone/>
            </a:pPr>
            <a:r>
              <a:rPr lang="en" sz="1800"/>
              <a:t>Let the underlying distribution have mean and std. dev.</a:t>
            </a:r>
          </a:p>
          <a:p>
            <a:pPr lvl="0" rtl="0">
              <a:spcBef>
                <a:spcPts val="0"/>
              </a:spcBef>
              <a:buNone/>
            </a:pPr>
            <a:r>
              <a:t/>
            </a:r>
            <a:endParaRPr sz="1800"/>
          </a:p>
          <a:p>
            <a:pPr lvl="0" rtl="0">
              <a:spcBef>
                <a:spcPts val="0"/>
              </a:spcBef>
              <a:buNone/>
            </a:pPr>
            <a:r>
              <a:t/>
            </a:r>
            <a:endParaRPr sz="1800"/>
          </a:p>
          <a:p>
            <a:pPr lvl="0" rtl="0">
              <a:spcBef>
                <a:spcPts val="0"/>
              </a:spcBef>
              <a:buNone/>
            </a:pPr>
            <a:r>
              <a:t/>
            </a:r>
            <a:endParaRPr sz="1800"/>
          </a:p>
          <a:p>
            <a:pPr lvl="0" rtl="0">
              <a:spcBef>
                <a:spcPts val="0"/>
              </a:spcBef>
              <a:buNone/>
            </a:pPr>
            <a:r>
              <a:t/>
            </a:r>
            <a:endParaRPr sz="1800"/>
          </a:p>
          <a:p>
            <a:pPr lvl="0" rtl="0">
              <a:spcBef>
                <a:spcPts val="0"/>
              </a:spcBef>
              <a:buNone/>
            </a:pPr>
            <a:r>
              <a:rPr lang="en" sz="1800"/>
              <a:t>The sampling distribution's mean and std. dev. will equal:</a:t>
            </a:r>
          </a:p>
        </p:txBody>
      </p:sp>
      <p:sp>
        <p:nvSpPr>
          <p:cNvPr id="428" name="Shape 428"/>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Central Limit Theorem: Std. Dev precise relationship to sample mean</a:t>
            </a:r>
          </a:p>
        </p:txBody>
      </p:sp>
      <p:pic>
        <p:nvPicPr>
          <p:cNvPr id="429" name="Shape 429"/>
          <p:cNvPicPr preferRelativeResize="0"/>
          <p:nvPr/>
        </p:nvPicPr>
        <p:blipFill>
          <a:blip r:embed="rId3">
            <a:alphaModFix/>
          </a:blip>
          <a:stretch>
            <a:fillRect/>
          </a:stretch>
        </p:blipFill>
        <p:spPr>
          <a:xfrm>
            <a:off x="3231925" y="709450"/>
            <a:ext cx="5912073" cy="4434049"/>
          </a:xfrm>
          <a:prstGeom prst="rect">
            <a:avLst/>
          </a:prstGeom>
          <a:noFill/>
          <a:ln>
            <a:noFill/>
          </a:ln>
        </p:spPr>
      </p:pic>
      <p:pic>
        <p:nvPicPr>
          <p:cNvPr id="430" name="Shape 430"/>
          <p:cNvPicPr preferRelativeResize="0"/>
          <p:nvPr/>
        </p:nvPicPr>
        <p:blipFill>
          <a:blip r:embed="rId4">
            <a:alphaModFix/>
          </a:blip>
          <a:stretch>
            <a:fillRect/>
          </a:stretch>
        </p:blipFill>
        <p:spPr>
          <a:xfrm>
            <a:off x="360850" y="4389725"/>
            <a:ext cx="2155763" cy="489449"/>
          </a:xfrm>
          <a:prstGeom prst="rect">
            <a:avLst/>
          </a:prstGeom>
          <a:noFill/>
          <a:ln>
            <a:noFill/>
          </a:ln>
        </p:spPr>
      </p:pic>
      <p:pic>
        <p:nvPicPr>
          <p:cNvPr id="431" name="Shape 431"/>
          <p:cNvPicPr preferRelativeResize="0"/>
          <p:nvPr/>
        </p:nvPicPr>
        <p:blipFill>
          <a:blip r:embed="rId5">
            <a:alphaModFix/>
          </a:blip>
          <a:stretch>
            <a:fillRect/>
          </a:stretch>
        </p:blipFill>
        <p:spPr>
          <a:xfrm>
            <a:off x="360850" y="3792744"/>
            <a:ext cx="1324425" cy="489449"/>
          </a:xfrm>
          <a:prstGeom prst="rect">
            <a:avLst/>
          </a:prstGeom>
          <a:noFill/>
          <a:ln>
            <a:noFill/>
          </a:ln>
        </p:spPr>
      </p:pic>
      <p:pic>
        <p:nvPicPr>
          <p:cNvPr id="432" name="Shape 432"/>
          <p:cNvPicPr preferRelativeResize="0"/>
          <p:nvPr/>
        </p:nvPicPr>
        <p:blipFill>
          <a:blip r:embed="rId6">
            <a:alphaModFix/>
          </a:blip>
          <a:stretch>
            <a:fillRect/>
          </a:stretch>
        </p:blipFill>
        <p:spPr>
          <a:xfrm>
            <a:off x="710172" y="1801175"/>
            <a:ext cx="1457125" cy="388575"/>
          </a:xfrm>
          <a:prstGeom prst="rect">
            <a:avLst/>
          </a:prstGeom>
          <a:noFill/>
          <a:ln>
            <a:noFill/>
          </a:ln>
        </p:spPr>
      </p:pic>
      <p:cxnSp>
        <p:nvCxnSpPr>
          <p:cNvPr id="433" name="Shape 433"/>
          <p:cNvCxnSpPr/>
          <p:nvPr/>
        </p:nvCxnSpPr>
        <p:spPr>
          <a:xfrm flipH="1" rot="10800000">
            <a:off x="2368100" y="1064100"/>
            <a:ext cx="3894000" cy="879000"/>
          </a:xfrm>
          <a:prstGeom prst="straightConnector1">
            <a:avLst/>
          </a:prstGeom>
          <a:noFill/>
          <a:ln cap="flat" cmpd="sng" w="28575">
            <a:solidFill>
              <a:srgbClr val="FF0000"/>
            </a:solidFill>
            <a:prstDash val="solid"/>
            <a:round/>
            <a:headEnd len="lg" w="lg" type="none"/>
            <a:tailEnd len="lg" w="lg" type="triangle"/>
          </a:ln>
        </p:spPr>
      </p:cxnSp>
      <p:cxnSp>
        <p:nvCxnSpPr>
          <p:cNvPr id="434" name="Shape 434"/>
          <p:cNvCxnSpPr/>
          <p:nvPr/>
        </p:nvCxnSpPr>
        <p:spPr>
          <a:xfrm flipH="1" rot="10800000">
            <a:off x="2024875" y="2527400"/>
            <a:ext cx="4374900" cy="1492800"/>
          </a:xfrm>
          <a:prstGeom prst="straightConnector1">
            <a:avLst/>
          </a:prstGeom>
          <a:noFill/>
          <a:ln cap="flat" cmpd="sng" w="28575">
            <a:solidFill>
              <a:srgbClr val="FF0000"/>
            </a:solidFill>
            <a:prstDash val="solid"/>
            <a:round/>
            <a:headEnd len="lg" w="lg" type="none"/>
            <a:tailEnd len="lg" w="lg" type="triangle"/>
          </a:ln>
        </p:spPr>
      </p:cxnSp>
      <p:cxnSp>
        <p:nvCxnSpPr>
          <p:cNvPr id="435" name="Shape 435"/>
          <p:cNvCxnSpPr/>
          <p:nvPr/>
        </p:nvCxnSpPr>
        <p:spPr>
          <a:xfrm flipH="1" rot="10800000">
            <a:off x="2113575" y="3902000"/>
            <a:ext cx="4049700" cy="118200"/>
          </a:xfrm>
          <a:prstGeom prst="straightConnector1">
            <a:avLst/>
          </a:prstGeom>
          <a:noFill/>
          <a:ln cap="flat" cmpd="sng" w="28575">
            <a:solidFill>
              <a:srgbClr val="FF0000"/>
            </a:solidFill>
            <a:prstDash val="solid"/>
            <a:round/>
            <a:headEnd len="lg" w="lg" type="none"/>
            <a:tailEnd len="lg" w="lg" type="triangle"/>
          </a:ln>
        </p:spPr>
      </p:cxnSp>
      <p:cxnSp>
        <p:nvCxnSpPr>
          <p:cNvPr id="436" name="Shape 436"/>
          <p:cNvCxnSpPr/>
          <p:nvPr/>
        </p:nvCxnSpPr>
        <p:spPr>
          <a:xfrm flipH="1" rot="10800000">
            <a:off x="2665000" y="2453525"/>
            <a:ext cx="4680900" cy="2147700"/>
          </a:xfrm>
          <a:prstGeom prst="straightConnector1">
            <a:avLst/>
          </a:prstGeom>
          <a:noFill/>
          <a:ln cap="flat" cmpd="sng" w="28575">
            <a:solidFill>
              <a:srgbClr val="FF0000"/>
            </a:solidFill>
            <a:prstDash val="solid"/>
            <a:round/>
            <a:headEnd len="lg" w="lg" type="none"/>
            <a:tailEnd len="lg" w="lg" type="triangle"/>
          </a:ln>
        </p:spPr>
      </p:cxnSp>
      <p:cxnSp>
        <p:nvCxnSpPr>
          <p:cNvPr id="437" name="Shape 437"/>
          <p:cNvCxnSpPr/>
          <p:nvPr/>
        </p:nvCxnSpPr>
        <p:spPr>
          <a:xfrm flipH="1" rot="10800000">
            <a:off x="2753700" y="3901925"/>
            <a:ext cx="4592100" cy="699300"/>
          </a:xfrm>
          <a:prstGeom prst="straightConnector1">
            <a:avLst/>
          </a:prstGeom>
          <a:noFill/>
          <a:ln cap="flat" cmpd="sng" w="28575">
            <a:solidFill>
              <a:srgbClr val="FF0000"/>
            </a:solidFill>
            <a:prstDash val="solid"/>
            <a:round/>
            <a:headEnd len="lg" w="lg" type="none"/>
            <a:tailEnd len="lg" w="lg" type="triangle"/>
          </a:ln>
        </p:spPr>
      </p:cxn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33"/>
                                        </p:tgtEl>
                                      </p:cBhvr>
                                    </p:animEffect>
                                    <p:set>
                                      <p:cBhvr>
                                        <p:cTn dur="1" fill="hold">
                                          <p:stCondLst>
                                            <p:cond delay="1000"/>
                                          </p:stCondLst>
                                        </p:cTn>
                                        <p:tgtEl>
                                          <p:spTgt spid="43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par>
                                <p:cTn fill="hold" nodeType="with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34"/>
                                        </p:tgtEl>
                                      </p:cBhvr>
                                    </p:animEffect>
                                    <p:set>
                                      <p:cBhvr>
                                        <p:cTn dur="1" fill="hold">
                                          <p:stCondLst>
                                            <p:cond delay="1000"/>
                                          </p:stCondLst>
                                        </p:cTn>
                                        <p:tgtEl>
                                          <p:spTgt spid="43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35"/>
                                        </p:tgtEl>
                                      </p:cBhvr>
                                    </p:animEffect>
                                    <p:set>
                                      <p:cBhvr>
                                        <p:cTn dur="1" fill="hold">
                                          <p:stCondLst>
                                            <p:cond delay="1000"/>
                                          </p:stCondLst>
                                        </p:cTn>
                                        <p:tgtEl>
                                          <p:spTgt spid="43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37"/>
                                        </p:tgtEl>
                                      </p:cBhvr>
                                    </p:animEffect>
                                    <p:set>
                                      <p:cBhvr>
                                        <p:cTn dur="1" fill="hold">
                                          <p:stCondLst>
                                            <p:cond delay="1000"/>
                                          </p:stCondLst>
                                        </p:cTn>
                                        <p:tgtEl>
                                          <p:spTgt spid="43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36"/>
                                        </p:tgtEl>
                                      </p:cBhvr>
                                    </p:animEffect>
                                    <p:set>
                                      <p:cBhvr>
                                        <p:cTn dur="1" fill="hold">
                                          <p:stCondLst>
                                            <p:cond delay="1000"/>
                                          </p:stCondLst>
                                        </p:cTn>
                                        <p:tgtEl>
                                          <p:spTgt spid="43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1" name="Shape 441"/>
        <p:cNvGrpSpPr/>
        <p:nvPr/>
      </p:nvGrpSpPr>
      <p:grpSpPr>
        <a:xfrm>
          <a:off x="0" y="0"/>
          <a:ext cx="0" cy="0"/>
          <a:chOff x="0" y="0"/>
          <a:chExt cx="0" cy="0"/>
        </a:xfrm>
      </p:grpSpPr>
      <p:sp>
        <p:nvSpPr>
          <p:cNvPr id="442" name="Shape 442"/>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Intuitively, does the Central Limit Theorem make sense?</a:t>
            </a:r>
          </a:p>
        </p:txBody>
      </p:sp>
      <p:pic>
        <p:nvPicPr>
          <p:cNvPr id="443" name="Shape 443"/>
          <p:cNvPicPr preferRelativeResize="0"/>
          <p:nvPr/>
        </p:nvPicPr>
        <p:blipFill>
          <a:blip r:embed="rId3">
            <a:alphaModFix/>
          </a:blip>
          <a:stretch>
            <a:fillRect/>
          </a:stretch>
        </p:blipFill>
        <p:spPr>
          <a:xfrm>
            <a:off x="3231925" y="709450"/>
            <a:ext cx="5912073" cy="4434049"/>
          </a:xfrm>
          <a:prstGeom prst="rect">
            <a:avLst/>
          </a:prstGeom>
          <a:noFill/>
          <a:ln>
            <a:noFill/>
          </a:ln>
        </p:spPr>
      </p:pic>
      <p:sp>
        <p:nvSpPr>
          <p:cNvPr id="444" name="Shape 444"/>
          <p:cNvSpPr txBox="1"/>
          <p:nvPr/>
        </p:nvSpPr>
        <p:spPr>
          <a:xfrm>
            <a:off x="266050" y="1004975"/>
            <a:ext cx="2527500" cy="38430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0000"/>
                </a:solidFill>
              </a:rPr>
              <a:t>Intuitively, why does the mean stay the same in each histogram?</a:t>
            </a:r>
          </a:p>
          <a:p>
            <a:pPr lvl="0" rtl="0">
              <a:spcBef>
                <a:spcPts val="0"/>
              </a:spcBef>
              <a:buNone/>
            </a:pPr>
            <a:r>
              <a:t/>
            </a:r>
            <a:endParaRPr sz="2400">
              <a:solidFill>
                <a:srgbClr val="FF0000"/>
              </a:solidFill>
            </a:endParaRPr>
          </a:p>
          <a:p>
            <a:pPr lvl="0" rtl="0">
              <a:spcBef>
                <a:spcPts val="0"/>
              </a:spcBef>
              <a:buNone/>
            </a:pPr>
            <a:r>
              <a:rPr lang="en" sz="2400">
                <a:solidFill>
                  <a:srgbClr val="FF0000"/>
                </a:solidFill>
              </a:rPr>
              <a:t>Intuitively, why does the std. dev. decrease as the sample size increases?</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xEl>
                                              <p:pRg end="0" st="0"/>
                                            </p:txEl>
                                          </p:spTgt>
                                        </p:tgtEl>
                                        <p:attrNameLst>
                                          <p:attrName>style.visibility</p:attrName>
                                        </p:attrNameLst>
                                      </p:cBhvr>
                                      <p:to>
                                        <p:strVal val="visible"/>
                                      </p:to>
                                    </p:set>
                                    <p:animEffect filter="fade" transition="in">
                                      <p:cBhvr>
                                        <p:cTn dur="1000"/>
                                        <p:tgtEl>
                                          <p:spTgt spid="4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xEl>
                                              <p:pRg end="1" st="1"/>
                                            </p:txEl>
                                          </p:spTgt>
                                        </p:tgtEl>
                                        <p:attrNameLst>
                                          <p:attrName>style.visibility</p:attrName>
                                        </p:attrNameLst>
                                      </p:cBhvr>
                                      <p:to>
                                        <p:strVal val="visible"/>
                                      </p:to>
                                    </p:set>
                                    <p:animEffect filter="fade" transition="in">
                                      <p:cBhvr>
                                        <p:cTn dur="1000"/>
                                        <p:tgtEl>
                                          <p:spTgt spid="4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xEl>
                                              <p:pRg end="2" st="2"/>
                                            </p:txEl>
                                          </p:spTgt>
                                        </p:tgtEl>
                                        <p:attrNameLst>
                                          <p:attrName>style.visibility</p:attrName>
                                        </p:attrNameLst>
                                      </p:cBhvr>
                                      <p:to>
                                        <p:strVal val="visible"/>
                                      </p:to>
                                    </p:set>
                                    <p:animEffect filter="fade" transition="in">
                                      <p:cBhvr>
                                        <p:cTn dur="1000"/>
                                        <p:tgtEl>
                                          <p:spTgt spid="44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8" name="Shape 448"/>
        <p:cNvGrpSpPr/>
        <p:nvPr/>
      </p:nvGrpSpPr>
      <p:grpSpPr>
        <a:xfrm>
          <a:off x="0" y="0"/>
          <a:ext cx="0" cy="0"/>
          <a:chOff x="0" y="0"/>
          <a:chExt cx="0" cy="0"/>
        </a:xfrm>
      </p:grpSpPr>
      <p:sp>
        <p:nvSpPr>
          <p:cNvPr id="449" name="Shape 449"/>
          <p:cNvSpPr txBox="1"/>
          <p:nvPr>
            <p:ph type="title"/>
          </p:nvPr>
        </p:nvSpPr>
        <p:spPr>
          <a:xfrm>
            <a:off x="490250" y="488250"/>
            <a:ext cx="6227100" cy="4090800"/>
          </a:xfrm>
          <a:prstGeom prst="rect">
            <a:avLst/>
          </a:prstGeom>
        </p:spPr>
        <p:txBody>
          <a:bodyPr anchorCtr="0" anchor="ctr" bIns="91425" lIns="91425" rIns="91425" tIns="91425">
            <a:noAutofit/>
          </a:bodyPr>
          <a:lstStyle/>
          <a:p>
            <a:pPr lvl="0">
              <a:spcBef>
                <a:spcPts val="0"/>
              </a:spcBef>
              <a:buNone/>
            </a:pPr>
            <a:r>
              <a:rPr lang="en"/>
              <a:t>Confidence Intervals</a:t>
            </a:r>
          </a:p>
        </p:txBody>
      </p:sp>
    </p:spTree>
  </p:cSld>
  <p:clrMapOvr>
    <a:masterClrMapping/>
  </p:clrMapOvr>
  <p:transition spd="slow">
    <p:fade/>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3" name="Shape 453"/>
        <p:cNvGrpSpPr/>
        <p:nvPr/>
      </p:nvGrpSpPr>
      <p:grpSpPr>
        <a:xfrm>
          <a:off x="0" y="0"/>
          <a:ext cx="0" cy="0"/>
          <a:chOff x="0" y="0"/>
          <a:chExt cx="0" cy="0"/>
        </a:xfrm>
      </p:grpSpPr>
      <p:sp>
        <p:nvSpPr>
          <p:cNvPr id="454" name="Shape 45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Confidence Interval</a:t>
            </a:r>
          </a:p>
        </p:txBody>
      </p:sp>
      <p:sp>
        <p:nvSpPr>
          <p:cNvPr id="455" name="Shape 455"/>
          <p:cNvSpPr txBox="1"/>
          <p:nvPr>
            <p:ph idx="1" type="body"/>
          </p:nvPr>
        </p:nvSpPr>
        <p:spPr>
          <a:xfrm>
            <a:off x="471900" y="1766675"/>
            <a:ext cx="8222100" cy="2710200"/>
          </a:xfrm>
          <a:prstGeom prst="rect">
            <a:avLst/>
          </a:prstGeom>
        </p:spPr>
        <p:txBody>
          <a:bodyPr anchorCtr="0" anchor="t" bIns="91425" lIns="91425" rIns="91425" tIns="91425">
            <a:noAutofit/>
          </a:bodyPr>
          <a:lstStyle/>
          <a:p>
            <a:pPr lvl="0">
              <a:spcBef>
                <a:spcPts val="0"/>
              </a:spcBef>
              <a:buNone/>
            </a:pPr>
            <a:r>
              <a:rPr lang="en"/>
              <a:t>A </a:t>
            </a:r>
            <a:r>
              <a:rPr i="1" lang="en"/>
              <a:t>confidence interval</a:t>
            </a:r>
            <a:r>
              <a:rPr lang="en"/>
              <a:t> (CI) is an interval estimate of a population parameter.</a:t>
            </a:r>
          </a:p>
          <a:p>
            <a:pPr lvl="0">
              <a:spcBef>
                <a:spcPts val="0"/>
              </a:spcBef>
              <a:buNone/>
            </a:pPr>
            <a:r>
              <a:rPr lang="en"/>
              <a:t>The typical level of confidence is 95%, but they can be calculated for any level.</a:t>
            </a:r>
          </a:p>
          <a:p>
            <a:pPr lvl="0">
              <a:spcBef>
                <a:spcPts val="0"/>
              </a:spcBef>
              <a:buNone/>
            </a:pPr>
            <a:r>
              <a:rPr lang="en"/>
              <a:t>For example, a 95% CI for the population mean is given by:</a:t>
            </a:r>
          </a:p>
        </p:txBody>
      </p:sp>
      <p:pic>
        <p:nvPicPr>
          <p:cNvPr id="456" name="Shape 456"/>
          <p:cNvPicPr preferRelativeResize="0"/>
          <p:nvPr/>
        </p:nvPicPr>
        <p:blipFill>
          <a:blip r:embed="rId3">
            <a:alphaModFix/>
          </a:blip>
          <a:stretch>
            <a:fillRect/>
          </a:stretch>
        </p:blipFill>
        <p:spPr>
          <a:xfrm>
            <a:off x="1354712" y="3568825"/>
            <a:ext cx="2438524" cy="969675"/>
          </a:xfrm>
          <a:prstGeom prst="rect">
            <a:avLst/>
          </a:prstGeom>
          <a:noFill/>
          <a:ln>
            <a:noFill/>
          </a:ln>
        </p:spPr>
      </p:pic>
      <p:sp>
        <p:nvSpPr>
          <p:cNvPr id="457" name="Shape 457"/>
          <p:cNvSpPr txBox="1"/>
          <p:nvPr/>
        </p:nvSpPr>
        <p:spPr>
          <a:xfrm>
            <a:off x="169425" y="4320550"/>
            <a:ext cx="8060100" cy="7020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a:highlight>
                  <a:srgbClr val="FFFFFF"/>
                </a:highlight>
                <a:latin typeface="Courier New"/>
                <a:ea typeface="Courier New"/>
                <a:cs typeface="Courier New"/>
                <a:sym typeface="Courier New"/>
              </a:rPr>
              <a:t>conf </a:t>
            </a:r>
            <a:r>
              <a:rPr lang="en">
                <a:solidFill>
                  <a:srgbClr val="0000FF"/>
                </a:solidFill>
                <a:highlight>
                  <a:srgbClr val="FFFFFF"/>
                </a:highlight>
                <a:latin typeface="Courier New"/>
                <a:ea typeface="Courier New"/>
                <a:cs typeface="Courier New"/>
                <a:sym typeface="Courier New"/>
              </a:rPr>
              <a:t>=</a:t>
            </a:r>
            <a:r>
              <a:rPr lang="en">
                <a:highlight>
                  <a:srgbClr val="FFFFFF"/>
                </a:highlight>
                <a:latin typeface="Courier New"/>
                <a:ea typeface="Courier New"/>
                <a:cs typeface="Courier New"/>
                <a:sym typeface="Courier New"/>
              </a:rPr>
              <a:t> </a:t>
            </a:r>
            <a:r>
              <a:rPr lang="en">
                <a:solidFill>
                  <a:srgbClr val="0000CD"/>
                </a:solidFill>
                <a:highlight>
                  <a:srgbClr val="FFFFFF"/>
                </a:highlight>
                <a:latin typeface="Courier New"/>
                <a:ea typeface="Courier New"/>
                <a:cs typeface="Courier New"/>
                <a:sym typeface="Courier New"/>
              </a:rPr>
              <a:t>0.9</a:t>
            </a:r>
            <a:r>
              <a:rPr lang="en">
                <a:highlight>
                  <a:srgbClr val="FFFFFF"/>
                </a:highlight>
                <a:latin typeface="Courier New"/>
                <a:ea typeface="Courier New"/>
                <a:cs typeface="Courier New"/>
                <a:sym typeface="Courier New"/>
              </a:rPr>
              <a:t>5</a:t>
            </a:r>
            <a:br>
              <a:rPr lang="en">
                <a:highlight>
                  <a:srgbClr val="FFFFFF"/>
                </a:highlight>
                <a:latin typeface="Courier New"/>
                <a:ea typeface="Courier New"/>
                <a:cs typeface="Courier New"/>
                <a:sym typeface="Courier New"/>
              </a:rPr>
            </a:br>
            <a:r>
              <a:rPr lang="en">
                <a:highlight>
                  <a:srgbClr val="FFFFFF"/>
                </a:highlight>
                <a:latin typeface="Courier New"/>
                <a:ea typeface="Courier New"/>
                <a:cs typeface="Courier New"/>
                <a:sym typeface="Courier New"/>
              </a:rPr>
              <a:t>scipy.stats.norm.ppf((</a:t>
            </a:r>
            <a:r>
              <a:rPr lang="en">
                <a:solidFill>
                  <a:srgbClr val="0000CD"/>
                </a:solidFill>
                <a:highlight>
                  <a:srgbClr val="FFFFFF"/>
                </a:highlight>
                <a:latin typeface="Courier New"/>
                <a:ea typeface="Courier New"/>
                <a:cs typeface="Courier New"/>
                <a:sym typeface="Courier New"/>
              </a:rPr>
              <a:t>1</a:t>
            </a:r>
            <a:r>
              <a:rPr lang="en">
                <a:highlight>
                  <a:srgbClr val="FFFFFF"/>
                </a:highlight>
                <a:latin typeface="Courier New"/>
                <a:ea typeface="Courier New"/>
                <a:cs typeface="Courier New"/>
                <a:sym typeface="Courier New"/>
              </a:rPr>
              <a:t> </a:t>
            </a:r>
            <a:r>
              <a:rPr lang="en">
                <a:solidFill>
                  <a:srgbClr val="0000FF"/>
                </a:solidFill>
                <a:highlight>
                  <a:srgbClr val="FFFFFF"/>
                </a:highlight>
                <a:latin typeface="Courier New"/>
                <a:ea typeface="Courier New"/>
                <a:cs typeface="Courier New"/>
                <a:sym typeface="Courier New"/>
              </a:rPr>
              <a:t>+</a:t>
            </a:r>
            <a:r>
              <a:rPr lang="en">
                <a:highlight>
                  <a:srgbClr val="FFFFFF"/>
                </a:highlight>
                <a:latin typeface="Courier New"/>
                <a:ea typeface="Courier New"/>
                <a:cs typeface="Courier New"/>
                <a:sym typeface="Courier New"/>
              </a:rPr>
              <a:t> conf) </a:t>
            </a:r>
            <a:r>
              <a:rPr lang="en">
                <a:solidFill>
                  <a:srgbClr val="0000FF"/>
                </a:solidFill>
                <a:highlight>
                  <a:srgbClr val="FFFFFF"/>
                </a:highlight>
                <a:latin typeface="Courier New"/>
                <a:ea typeface="Courier New"/>
                <a:cs typeface="Courier New"/>
                <a:sym typeface="Courier New"/>
              </a:rPr>
              <a:t>/</a:t>
            </a:r>
            <a:r>
              <a:rPr lang="en">
                <a:highlight>
                  <a:srgbClr val="FFFFFF"/>
                </a:highlight>
                <a:latin typeface="Courier New"/>
                <a:ea typeface="Courier New"/>
                <a:cs typeface="Courier New"/>
                <a:sym typeface="Courier New"/>
              </a:rPr>
              <a:t> </a:t>
            </a:r>
            <a:r>
              <a:rPr lang="en">
                <a:solidFill>
                  <a:srgbClr val="0000CD"/>
                </a:solidFill>
                <a:highlight>
                  <a:srgbClr val="FFFFFF"/>
                </a:highlight>
                <a:latin typeface="Courier New"/>
                <a:ea typeface="Courier New"/>
                <a:cs typeface="Courier New"/>
                <a:sym typeface="Courier New"/>
              </a:rPr>
              <a:t>2.</a:t>
            </a:r>
            <a:r>
              <a:rPr lang="en">
                <a:highlight>
                  <a:srgbClr val="FFFFFF"/>
                </a:highlight>
                <a:latin typeface="Courier New"/>
                <a:ea typeface="Courier New"/>
                <a:cs typeface="Courier New"/>
                <a:sym typeface="Courier New"/>
              </a:rPr>
              <a:t>)  </a:t>
            </a:r>
            <a:r>
              <a:rPr i="1" lang="en">
                <a:solidFill>
                  <a:srgbClr val="0066FF"/>
                </a:solidFill>
                <a:highlight>
                  <a:srgbClr val="FFFFFF"/>
                </a:highlight>
                <a:latin typeface="Courier New"/>
                <a:ea typeface="Courier New"/>
                <a:cs typeface="Courier New"/>
                <a:sym typeface="Courier New"/>
              </a:rPr>
              <a:t># &lt;-- handling two-sided-ness</a:t>
            </a:r>
          </a:p>
          <a:p>
            <a:pPr lvl="0">
              <a:spcBef>
                <a:spcPts val="0"/>
              </a:spcBef>
              <a:buNone/>
            </a:pPr>
            <a:r>
              <a:t/>
            </a:r>
            <a:endParaRPr/>
          </a:p>
        </p:txBody>
      </p:sp>
      <p:cxnSp>
        <p:nvCxnSpPr>
          <p:cNvPr id="458" name="Shape 458"/>
          <p:cNvCxnSpPr/>
          <p:nvPr/>
        </p:nvCxnSpPr>
        <p:spPr>
          <a:xfrm flipH="1" rot="10800000">
            <a:off x="2202625" y="4175425"/>
            <a:ext cx="387300" cy="544500"/>
          </a:xfrm>
          <a:prstGeom prst="straightConnector1">
            <a:avLst/>
          </a:prstGeom>
          <a:noFill/>
          <a:ln cap="flat" cmpd="sng" w="19050">
            <a:solidFill>
              <a:srgbClr val="FF0000"/>
            </a:solidFill>
            <a:prstDash val="solid"/>
            <a:round/>
            <a:headEnd len="lg" w="lg" type="none"/>
            <a:tailEnd len="lg" w="lg" type="triangle"/>
          </a:ln>
        </p:spPr>
      </p:cxnSp>
      <p:cxnSp>
        <p:nvCxnSpPr>
          <p:cNvPr id="459" name="Shape 459"/>
          <p:cNvCxnSpPr>
            <a:stCxn id="460" idx="1"/>
          </p:cNvCxnSpPr>
          <p:nvPr/>
        </p:nvCxnSpPr>
        <p:spPr>
          <a:xfrm rot="10800000">
            <a:off x="3691175" y="3715550"/>
            <a:ext cx="778200" cy="266400"/>
          </a:xfrm>
          <a:prstGeom prst="straightConnector1">
            <a:avLst/>
          </a:prstGeom>
          <a:noFill/>
          <a:ln cap="flat" cmpd="sng" w="19050">
            <a:solidFill>
              <a:srgbClr val="FF0000"/>
            </a:solidFill>
            <a:prstDash val="solid"/>
            <a:round/>
            <a:headEnd len="lg" w="lg" type="none"/>
            <a:tailEnd len="lg" w="lg" type="triangle"/>
          </a:ln>
        </p:spPr>
      </p:cxnSp>
      <p:sp>
        <p:nvSpPr>
          <p:cNvPr id="460" name="Shape 460"/>
          <p:cNvSpPr txBox="1"/>
          <p:nvPr/>
        </p:nvSpPr>
        <p:spPr>
          <a:xfrm>
            <a:off x="4469375" y="3497150"/>
            <a:ext cx="1274400" cy="969600"/>
          </a:xfrm>
          <a:prstGeom prst="rect">
            <a:avLst/>
          </a:prstGeom>
          <a:noFill/>
          <a:ln>
            <a:noFill/>
          </a:ln>
        </p:spPr>
        <p:txBody>
          <a:bodyPr anchorCtr="0" anchor="t" bIns="91425" lIns="91425" rIns="91425" tIns="91425">
            <a:noAutofit/>
          </a:bodyPr>
          <a:lstStyle/>
          <a:p>
            <a:pPr lvl="0">
              <a:spcBef>
                <a:spcPts val="0"/>
              </a:spcBef>
              <a:buNone/>
            </a:pPr>
            <a:r>
              <a:rPr lang="en" sz="1600">
                <a:solidFill>
                  <a:srgbClr val="FF0000"/>
                </a:solidFill>
              </a:rPr>
              <a:t>Grr. We don’t know sigma...</a:t>
            </a:r>
          </a:p>
        </p:txBody>
      </p:sp>
      <p:sp>
        <p:nvSpPr>
          <p:cNvPr id="461" name="Shape 461"/>
          <p:cNvSpPr txBox="1"/>
          <p:nvPr/>
        </p:nvSpPr>
        <p:spPr>
          <a:xfrm>
            <a:off x="6595775" y="3270075"/>
            <a:ext cx="2496600" cy="1414800"/>
          </a:xfrm>
          <a:prstGeom prst="rect">
            <a:avLst/>
          </a:prstGeom>
          <a:noFill/>
          <a:ln>
            <a:noFill/>
          </a:ln>
        </p:spPr>
        <p:txBody>
          <a:bodyPr anchorCtr="0" anchor="t" bIns="91425" lIns="91425" rIns="91425" tIns="91425">
            <a:noAutofit/>
          </a:bodyPr>
          <a:lstStyle/>
          <a:p>
            <a:pPr lvl="0">
              <a:spcBef>
                <a:spcPts val="0"/>
              </a:spcBef>
              <a:buNone/>
            </a:pPr>
            <a:r>
              <a:rPr lang="en" sz="1600">
                <a:solidFill>
                  <a:srgbClr val="FF0000"/>
                </a:solidFill>
              </a:rPr>
              <a:t>Why assuming the normal distribution here?</a:t>
            </a:r>
          </a:p>
          <a:p>
            <a:pPr lvl="0">
              <a:spcBef>
                <a:spcPts val="0"/>
              </a:spcBef>
              <a:buNone/>
            </a:pPr>
            <a:r>
              <a:t/>
            </a:r>
            <a:endParaRPr sz="900">
              <a:solidFill>
                <a:srgbClr val="FF0000"/>
              </a:solidFill>
            </a:endParaRPr>
          </a:p>
          <a:p>
            <a:pPr lvl="0" rtl="0">
              <a:spcBef>
                <a:spcPts val="0"/>
              </a:spcBef>
              <a:buNone/>
            </a:pPr>
            <a:r>
              <a:rPr lang="en" sz="1600">
                <a:solidFill>
                  <a:srgbClr val="FF0000"/>
                </a:solidFill>
              </a:rPr>
              <a:t>Where does the sqrt(n) come from?</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xEl>
                                              <p:pRg end="0" st="0"/>
                                            </p:txEl>
                                          </p:spTgt>
                                        </p:tgtEl>
                                        <p:attrNameLst>
                                          <p:attrName>style.visibility</p:attrName>
                                        </p:attrNameLst>
                                      </p:cBhvr>
                                      <p:to>
                                        <p:strVal val="visible"/>
                                      </p:to>
                                    </p:set>
                                    <p:animEffect filter="fade" transition="in">
                                      <p:cBhvr>
                                        <p:cTn dur="1000"/>
                                        <p:tgtEl>
                                          <p:spTgt spid="4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xEl>
                                              <p:pRg end="1" st="1"/>
                                            </p:txEl>
                                          </p:spTgt>
                                        </p:tgtEl>
                                        <p:attrNameLst>
                                          <p:attrName>style.visibility</p:attrName>
                                        </p:attrNameLst>
                                      </p:cBhvr>
                                      <p:to>
                                        <p:strVal val="visible"/>
                                      </p:to>
                                    </p:set>
                                    <p:animEffect filter="fade" transition="in">
                                      <p:cBhvr>
                                        <p:cTn dur="1000"/>
                                        <p:tgtEl>
                                          <p:spTgt spid="4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xEl>
                                              <p:pRg end="2" st="2"/>
                                            </p:txEl>
                                          </p:spTgt>
                                        </p:tgtEl>
                                        <p:attrNameLst>
                                          <p:attrName>style.visibility</p:attrName>
                                        </p:attrNameLst>
                                      </p:cBhvr>
                                      <p:to>
                                        <p:strVal val="visible"/>
                                      </p:to>
                                    </p:set>
                                    <p:animEffect filter="fade" transition="in">
                                      <p:cBhvr>
                                        <p:cTn dur="1000"/>
                                        <p:tgtEl>
                                          <p:spTgt spid="4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000"/>
                                        <p:tgtEl>
                                          <p:spTgt spid="4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par>
                                <p:cTn fill="hold" nodeType="with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xEl>
                                              <p:pRg end="0" st="0"/>
                                            </p:txEl>
                                          </p:spTgt>
                                        </p:tgtEl>
                                        <p:attrNameLst>
                                          <p:attrName>style.visibility</p:attrName>
                                        </p:attrNameLst>
                                      </p:cBhvr>
                                      <p:to>
                                        <p:strVal val="visible"/>
                                      </p:to>
                                    </p:set>
                                    <p:animEffect filter="fade" transition="in">
                                      <p:cBhvr>
                                        <p:cTn dur="1000"/>
                                        <p:tgtEl>
                                          <p:spTgt spid="4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xEl>
                                              <p:pRg end="1" st="1"/>
                                            </p:txEl>
                                          </p:spTgt>
                                        </p:tgtEl>
                                        <p:attrNameLst>
                                          <p:attrName>style.visibility</p:attrName>
                                        </p:attrNameLst>
                                      </p:cBhvr>
                                      <p:to>
                                        <p:strVal val="visible"/>
                                      </p:to>
                                    </p:set>
                                    <p:animEffect filter="fade" transition="in">
                                      <p:cBhvr>
                                        <p:cTn dur="1000"/>
                                        <p:tgtEl>
                                          <p:spTgt spid="4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xEl>
                                              <p:pRg end="2" st="2"/>
                                            </p:txEl>
                                          </p:spTgt>
                                        </p:tgtEl>
                                        <p:attrNameLst>
                                          <p:attrName>style.visibility</p:attrName>
                                        </p:attrNameLst>
                                      </p:cBhvr>
                                      <p:to>
                                        <p:strVal val="visible"/>
                                      </p:to>
                                    </p:set>
                                    <p:animEffect filter="fade" transition="in">
                                      <p:cBhvr>
                                        <p:cTn dur="1000"/>
                                        <p:tgtEl>
                                          <p:spTgt spid="4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par>
                                <p:cTn fill="hold" nodeType="with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Review: 2</a:t>
            </a:r>
            <a:r>
              <a:rPr baseline="30000" lang="en"/>
              <a:t>nd</a:t>
            </a:r>
            <a:r>
              <a:rPr lang="en"/>
              <a:t> Central Moment: Variance</a:t>
            </a:r>
          </a:p>
        </p:txBody>
      </p:sp>
      <p:pic>
        <p:nvPicPr>
          <p:cNvPr id="107" name="Shape 107"/>
          <p:cNvPicPr preferRelativeResize="0"/>
          <p:nvPr/>
        </p:nvPicPr>
        <p:blipFill>
          <a:blip r:embed="rId3">
            <a:alphaModFix/>
          </a:blip>
          <a:stretch>
            <a:fillRect/>
          </a:stretch>
        </p:blipFill>
        <p:spPr>
          <a:xfrm>
            <a:off x="759050" y="911150"/>
            <a:ext cx="4214899" cy="517900"/>
          </a:xfrm>
          <a:prstGeom prst="rect">
            <a:avLst/>
          </a:prstGeom>
          <a:noFill/>
          <a:ln>
            <a:noFill/>
          </a:ln>
        </p:spPr>
      </p:pic>
      <p:sp>
        <p:nvSpPr>
          <p:cNvPr id="108" name="Shape 108"/>
          <p:cNvSpPr txBox="1"/>
          <p:nvPr>
            <p:ph idx="4294967295" type="body"/>
          </p:nvPr>
        </p:nvSpPr>
        <p:spPr>
          <a:xfrm>
            <a:off x="471900" y="1842875"/>
            <a:ext cx="8222100" cy="639900"/>
          </a:xfrm>
          <a:prstGeom prst="rect">
            <a:avLst/>
          </a:prstGeom>
        </p:spPr>
        <p:txBody>
          <a:bodyPr anchorCtr="0" anchor="t" bIns="91425" lIns="91425" rIns="91425" tIns="91425">
            <a:noAutofit/>
          </a:bodyPr>
          <a:lstStyle/>
          <a:p>
            <a:pPr lvl="0" rtl="0">
              <a:spcBef>
                <a:spcPts val="0"/>
              </a:spcBef>
              <a:buNone/>
            </a:pPr>
            <a:r>
              <a:rPr lang="en"/>
              <a:t>For discrete random variables with </a:t>
            </a:r>
            <a:r>
              <a:rPr i="1" lang="en"/>
              <a:t>k</a:t>
            </a:r>
            <a:r>
              <a:rPr lang="en"/>
              <a:t> possible outcomes:</a:t>
            </a:r>
          </a:p>
        </p:txBody>
      </p:sp>
      <p:sp>
        <p:nvSpPr>
          <p:cNvPr id="109" name="Shape 109"/>
          <p:cNvSpPr txBox="1"/>
          <p:nvPr>
            <p:ph idx="4294967295" type="body"/>
          </p:nvPr>
        </p:nvSpPr>
        <p:spPr>
          <a:xfrm>
            <a:off x="460950" y="3483375"/>
            <a:ext cx="8222100" cy="639900"/>
          </a:xfrm>
          <a:prstGeom prst="rect">
            <a:avLst/>
          </a:prstGeom>
        </p:spPr>
        <p:txBody>
          <a:bodyPr anchorCtr="0" anchor="t" bIns="91425" lIns="91425" rIns="91425" tIns="91425">
            <a:noAutofit/>
          </a:bodyPr>
          <a:lstStyle/>
          <a:p>
            <a:pPr lvl="0" rtl="0">
              <a:spcBef>
                <a:spcPts val="0"/>
              </a:spcBef>
              <a:buNone/>
            </a:pPr>
            <a:r>
              <a:rPr lang="en"/>
              <a:t>For continuous random variables:</a:t>
            </a:r>
          </a:p>
        </p:txBody>
      </p:sp>
      <p:pic>
        <p:nvPicPr>
          <p:cNvPr id="110" name="Shape 110"/>
          <p:cNvPicPr preferRelativeResize="0"/>
          <p:nvPr/>
        </p:nvPicPr>
        <p:blipFill>
          <a:blip r:embed="rId4">
            <a:alphaModFix/>
          </a:blip>
          <a:stretch>
            <a:fillRect/>
          </a:stretch>
        </p:blipFill>
        <p:spPr>
          <a:xfrm>
            <a:off x="759049" y="2358899"/>
            <a:ext cx="3735849" cy="887275"/>
          </a:xfrm>
          <a:prstGeom prst="rect">
            <a:avLst/>
          </a:prstGeom>
          <a:noFill/>
          <a:ln>
            <a:noFill/>
          </a:ln>
        </p:spPr>
      </p:pic>
      <p:pic>
        <p:nvPicPr>
          <p:cNvPr id="111" name="Shape 111"/>
          <p:cNvPicPr preferRelativeResize="0"/>
          <p:nvPr/>
        </p:nvPicPr>
        <p:blipFill>
          <a:blip r:embed="rId5">
            <a:alphaModFix/>
          </a:blip>
          <a:stretch>
            <a:fillRect/>
          </a:stretch>
        </p:blipFill>
        <p:spPr>
          <a:xfrm>
            <a:off x="759050" y="4019649"/>
            <a:ext cx="3789499" cy="797149"/>
          </a:xfrm>
          <a:prstGeom prst="rect">
            <a:avLst/>
          </a:prstGeom>
          <a:noFill/>
          <a:ln>
            <a:noFill/>
          </a:ln>
        </p:spPr>
      </p:pic>
      <p:sp>
        <p:nvSpPr>
          <p:cNvPr id="112" name="Shape 112"/>
          <p:cNvSpPr txBox="1"/>
          <p:nvPr/>
        </p:nvSpPr>
        <p:spPr>
          <a:xfrm>
            <a:off x="6814350" y="2692225"/>
            <a:ext cx="1868700" cy="19059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FF0000"/>
                </a:solidFill>
              </a:rPr>
              <a:t>Variance measures the “spread” of data. Can you see that in the equations?</a:t>
            </a:r>
          </a:p>
        </p:txBody>
      </p:sp>
      <p:cxnSp>
        <p:nvCxnSpPr>
          <p:cNvPr id="113" name="Shape 113"/>
          <p:cNvCxnSpPr/>
          <p:nvPr/>
        </p:nvCxnSpPr>
        <p:spPr>
          <a:xfrm rot="10800000">
            <a:off x="4720325" y="2799000"/>
            <a:ext cx="2051700" cy="604800"/>
          </a:xfrm>
          <a:prstGeom prst="straightConnector1">
            <a:avLst/>
          </a:prstGeom>
          <a:noFill/>
          <a:ln cap="flat" cmpd="sng" w="28575">
            <a:solidFill>
              <a:srgbClr val="FF0000"/>
            </a:solidFill>
            <a:prstDash val="solid"/>
            <a:round/>
            <a:headEnd len="lg" w="lg" type="none"/>
            <a:tailEnd len="lg" w="lg" type="triangle"/>
          </a:ln>
        </p:spPr>
      </p:cxnSp>
      <p:cxnSp>
        <p:nvCxnSpPr>
          <p:cNvPr id="114" name="Shape 114"/>
          <p:cNvCxnSpPr/>
          <p:nvPr/>
        </p:nvCxnSpPr>
        <p:spPr>
          <a:xfrm flipH="1">
            <a:off x="4098450" y="3749775"/>
            <a:ext cx="2715900" cy="373500"/>
          </a:xfrm>
          <a:prstGeom prst="straightConnector1">
            <a:avLst/>
          </a:prstGeom>
          <a:noFill/>
          <a:ln cap="flat" cmpd="sng" w="28575">
            <a:solidFill>
              <a:srgbClr val="FF0000"/>
            </a:solidFill>
            <a:prstDash val="solid"/>
            <a:round/>
            <a:headEnd len="lg" w="lg" type="none"/>
            <a:tailEnd len="lg" w="lg" type="triangle"/>
          </a:ln>
        </p:spPr>
      </p:cxn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5" name="Shape 465"/>
        <p:cNvGrpSpPr/>
        <p:nvPr/>
      </p:nvGrpSpPr>
      <p:grpSpPr>
        <a:xfrm>
          <a:off x="0" y="0"/>
          <a:ext cx="0" cy="0"/>
          <a:chOff x="0" y="0"/>
          <a:chExt cx="0" cy="0"/>
        </a:xfrm>
      </p:grpSpPr>
      <p:sp>
        <p:nvSpPr>
          <p:cNvPr id="466" name="Shape 46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Confidence Interval (con’t)</a:t>
            </a:r>
          </a:p>
        </p:txBody>
      </p:sp>
      <p:sp>
        <p:nvSpPr>
          <p:cNvPr id="467" name="Shape 467"/>
          <p:cNvSpPr txBox="1"/>
          <p:nvPr>
            <p:ph idx="1" type="body"/>
          </p:nvPr>
        </p:nvSpPr>
        <p:spPr>
          <a:xfrm>
            <a:off x="471900" y="1842875"/>
            <a:ext cx="8222100" cy="912900"/>
          </a:xfrm>
          <a:prstGeom prst="rect">
            <a:avLst/>
          </a:prstGeom>
        </p:spPr>
        <p:txBody>
          <a:bodyPr anchorCtr="0" anchor="t" bIns="91425" lIns="91425" rIns="91425" tIns="91425">
            <a:noAutofit/>
          </a:bodyPr>
          <a:lstStyle/>
          <a:p>
            <a:pPr lvl="0">
              <a:spcBef>
                <a:spcPts val="0"/>
              </a:spcBef>
              <a:buNone/>
            </a:pPr>
            <a:r>
              <a:rPr lang="en"/>
              <a:t>Since we don’t know sigma, we can substitute </a:t>
            </a:r>
            <a:r>
              <a:rPr i="1" lang="en"/>
              <a:t>s</a:t>
            </a:r>
            <a:r>
              <a:rPr lang="en"/>
              <a:t> for it:</a:t>
            </a:r>
          </a:p>
        </p:txBody>
      </p:sp>
      <p:sp>
        <p:nvSpPr>
          <p:cNvPr id="468" name="Shape 468"/>
          <p:cNvSpPr txBox="1"/>
          <p:nvPr>
            <p:ph idx="1" type="body"/>
          </p:nvPr>
        </p:nvSpPr>
        <p:spPr>
          <a:xfrm>
            <a:off x="460950" y="3625500"/>
            <a:ext cx="8222100" cy="912900"/>
          </a:xfrm>
          <a:prstGeom prst="rect">
            <a:avLst/>
          </a:prstGeom>
        </p:spPr>
        <p:txBody>
          <a:bodyPr anchorCtr="0" anchor="t" bIns="91425" lIns="91425" rIns="91425" tIns="91425">
            <a:noAutofit/>
          </a:bodyPr>
          <a:lstStyle/>
          <a:p>
            <a:pPr lvl="0" rtl="0">
              <a:spcBef>
                <a:spcPts val="0"/>
              </a:spcBef>
              <a:buNone/>
            </a:pPr>
            <a:r>
              <a:rPr lang="en"/>
              <a:t>When </a:t>
            </a:r>
            <a:r>
              <a:rPr i="1" lang="en"/>
              <a:t>n</a:t>
            </a:r>
            <a:r>
              <a:rPr lang="en"/>
              <a:t> is small (&lt;30), we should use the t-distribution instead of the normal:</a:t>
            </a:r>
          </a:p>
        </p:txBody>
      </p:sp>
      <p:pic>
        <p:nvPicPr>
          <p:cNvPr id="469" name="Shape 469"/>
          <p:cNvPicPr preferRelativeResize="0"/>
          <p:nvPr/>
        </p:nvPicPr>
        <p:blipFill>
          <a:blip r:embed="rId3">
            <a:alphaModFix/>
          </a:blip>
          <a:stretch>
            <a:fillRect/>
          </a:stretch>
        </p:blipFill>
        <p:spPr>
          <a:xfrm>
            <a:off x="3364850" y="2307975"/>
            <a:ext cx="2414299" cy="965724"/>
          </a:xfrm>
          <a:prstGeom prst="rect">
            <a:avLst/>
          </a:prstGeom>
          <a:noFill/>
          <a:ln>
            <a:noFill/>
          </a:ln>
        </p:spPr>
      </p:pic>
      <p:pic>
        <p:nvPicPr>
          <p:cNvPr id="470" name="Shape 470"/>
          <p:cNvPicPr preferRelativeResize="0"/>
          <p:nvPr/>
        </p:nvPicPr>
        <p:blipFill>
          <a:blip r:embed="rId4">
            <a:alphaModFix/>
          </a:blip>
          <a:stretch>
            <a:fillRect/>
          </a:stretch>
        </p:blipFill>
        <p:spPr>
          <a:xfrm>
            <a:off x="2909982" y="4075250"/>
            <a:ext cx="3324030" cy="912900"/>
          </a:xfrm>
          <a:prstGeom prst="rect">
            <a:avLst/>
          </a:prstGeom>
          <a:noFill/>
          <a:ln>
            <a:noFill/>
          </a:ln>
        </p:spPr>
      </p:pic>
      <p:sp>
        <p:nvSpPr>
          <p:cNvPr id="471" name="Shape 471"/>
          <p:cNvSpPr/>
          <p:nvPr/>
        </p:nvSpPr>
        <p:spPr>
          <a:xfrm>
            <a:off x="5064175" y="2241525"/>
            <a:ext cx="830100" cy="11067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72" name="Shape 472"/>
          <p:cNvSpPr txBox="1"/>
          <p:nvPr/>
        </p:nvSpPr>
        <p:spPr>
          <a:xfrm>
            <a:off x="6689000" y="1842875"/>
            <a:ext cx="2289000" cy="912900"/>
          </a:xfrm>
          <a:prstGeom prst="rect">
            <a:avLst/>
          </a:prstGeom>
          <a:noFill/>
          <a:ln>
            <a:noFill/>
          </a:ln>
        </p:spPr>
        <p:txBody>
          <a:bodyPr anchorCtr="0" anchor="t" bIns="91425" lIns="91425" rIns="91425" tIns="91425">
            <a:noAutofit/>
          </a:bodyPr>
          <a:lstStyle/>
          <a:p>
            <a:pPr lvl="0">
              <a:spcBef>
                <a:spcPts val="0"/>
              </a:spcBef>
              <a:buNone/>
            </a:pPr>
            <a:r>
              <a:rPr lang="en" sz="1600">
                <a:solidFill>
                  <a:srgbClr val="FF0000"/>
                </a:solidFill>
              </a:rPr>
              <a:t>Btw, this value is the “standard error of the mean (SEM)”</a:t>
            </a:r>
          </a:p>
        </p:txBody>
      </p:sp>
      <p:cxnSp>
        <p:nvCxnSpPr>
          <p:cNvPr id="473" name="Shape 473"/>
          <p:cNvCxnSpPr>
            <a:endCxn id="471" idx="3"/>
          </p:cNvCxnSpPr>
          <p:nvPr/>
        </p:nvCxnSpPr>
        <p:spPr>
          <a:xfrm flipH="1">
            <a:off x="5894275" y="2597175"/>
            <a:ext cx="818400" cy="197700"/>
          </a:xfrm>
          <a:prstGeom prst="straightConnector1">
            <a:avLst/>
          </a:prstGeom>
          <a:noFill/>
          <a:ln cap="flat" cmpd="sng" w="28575">
            <a:solidFill>
              <a:srgbClr val="FF0000"/>
            </a:solidFill>
            <a:prstDash val="solid"/>
            <a:round/>
            <a:headEnd len="lg" w="lg" type="none"/>
            <a:tailEnd len="lg" w="lg" type="triangle"/>
          </a:ln>
        </p:spPr>
      </p:cxn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000"/>
                                        <p:tgtEl>
                                          <p:spTgt spid="467"/>
                                        </p:tgtEl>
                                      </p:cBhvr>
                                    </p:animEffect>
                                  </p:childTnLst>
                                </p:cTn>
                              </p:par>
                              <p:par>
                                <p:cTn fill="hold" nodeType="with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000"/>
                                        <p:tgtEl>
                                          <p:spTgt spid="4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000"/>
                                        <p:tgtEl>
                                          <p:spTgt spid="468"/>
                                        </p:tgtEl>
                                      </p:cBhvr>
                                    </p:animEffect>
                                  </p:childTnLst>
                                </p:cTn>
                              </p:par>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par>
                                <p:cTn fill="hold" nodeType="with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000"/>
                                        <p:tgtEl>
                                          <p:spTgt spid="473"/>
                                        </p:tgtEl>
                                      </p:cBhvr>
                                    </p:animEffect>
                                  </p:childTnLst>
                                </p:cTn>
                              </p:par>
                              <p:par>
                                <p:cTn fill="hold" nodeType="with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7" name="Shape 477"/>
        <p:cNvGrpSpPr/>
        <p:nvPr/>
      </p:nvGrpSpPr>
      <p:grpSpPr>
        <a:xfrm>
          <a:off x="0" y="0"/>
          <a:ext cx="0" cy="0"/>
          <a:chOff x="0" y="0"/>
          <a:chExt cx="0" cy="0"/>
        </a:xfrm>
      </p:grpSpPr>
      <p:sp>
        <p:nvSpPr>
          <p:cNvPr id="478" name="Shape 478"/>
          <p:cNvSpPr txBox="1"/>
          <p:nvPr>
            <p:ph type="title"/>
          </p:nvPr>
        </p:nvSpPr>
        <p:spPr>
          <a:xfrm>
            <a:off x="490250" y="488250"/>
            <a:ext cx="6227100" cy="4090800"/>
          </a:xfrm>
          <a:prstGeom prst="rect">
            <a:avLst/>
          </a:prstGeom>
        </p:spPr>
        <p:txBody>
          <a:bodyPr anchorCtr="0" anchor="ctr" bIns="91425" lIns="91425" rIns="91425" tIns="91425">
            <a:noAutofit/>
          </a:bodyPr>
          <a:lstStyle/>
          <a:p>
            <a:pPr lvl="0">
              <a:spcBef>
                <a:spcPts val="0"/>
              </a:spcBef>
              <a:buNone/>
            </a:pPr>
            <a:r>
              <a:rPr lang="en"/>
              <a:t>Bootstrapping</a:t>
            </a:r>
          </a:p>
        </p:txBody>
      </p:sp>
    </p:spTree>
  </p:cSld>
  <p:clrMapOvr>
    <a:masterClrMapping/>
  </p:clrMapOvr>
  <p:transition spd="slow">
    <p:fade/>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sp>
        <p:nvSpPr>
          <p:cNvPr id="483" name="Shape 483"/>
          <p:cNvSpPr txBox="1"/>
          <p:nvPr>
            <p:ph idx="1" type="body"/>
          </p:nvPr>
        </p:nvSpPr>
        <p:spPr>
          <a:xfrm>
            <a:off x="471900" y="1919075"/>
            <a:ext cx="8222100" cy="3006600"/>
          </a:xfrm>
          <a:prstGeom prst="rect">
            <a:avLst/>
          </a:prstGeom>
        </p:spPr>
        <p:txBody>
          <a:bodyPr anchorCtr="0" anchor="t" bIns="91425" lIns="91425" rIns="91425" tIns="91425">
            <a:noAutofit/>
          </a:bodyPr>
          <a:lstStyle/>
          <a:p>
            <a:pPr lvl="0">
              <a:spcBef>
                <a:spcPts val="0"/>
              </a:spcBef>
              <a:buNone/>
            </a:pPr>
            <a:r>
              <a:rPr lang="en"/>
              <a:t>Estimates the </a:t>
            </a:r>
            <a:r>
              <a:rPr b="1" i="1" lang="en"/>
              <a:t>sampling distribution</a:t>
            </a:r>
            <a:r>
              <a:rPr lang="en"/>
              <a:t> of an estimator by sampling with replacement from the original sample.</a:t>
            </a:r>
          </a:p>
          <a:p>
            <a:pPr lvl="0">
              <a:spcBef>
                <a:spcPts val="0"/>
              </a:spcBef>
              <a:buNone/>
            </a:pPr>
            <a:r>
              <a:rPr lang="en"/>
              <a:t>Advantages:</a:t>
            </a:r>
          </a:p>
          <a:p>
            <a:pPr indent="-228600" lvl="0" marL="457200" rtl="0">
              <a:spcBef>
                <a:spcPts val="0"/>
              </a:spcBef>
            </a:pPr>
            <a:r>
              <a:rPr lang="en"/>
              <a:t>Completely automatic</a:t>
            </a:r>
          </a:p>
          <a:p>
            <a:pPr indent="-228600" lvl="0" marL="457200" rtl="0">
              <a:spcBef>
                <a:spcPts val="0"/>
              </a:spcBef>
            </a:pPr>
            <a:r>
              <a:rPr lang="en"/>
              <a:t>Available regardless of how complicated the estimator may be</a:t>
            </a:r>
          </a:p>
          <a:p>
            <a:pPr lvl="0">
              <a:spcBef>
                <a:spcPts val="0"/>
              </a:spcBef>
              <a:buNone/>
            </a:pPr>
            <a:r>
              <a:rPr lang="en"/>
              <a:t>Often used to estimate the standard errors and confidence intervals of an unknown population parameter.</a:t>
            </a:r>
          </a:p>
        </p:txBody>
      </p:sp>
      <p:sp>
        <p:nvSpPr>
          <p:cNvPr id="484" name="Shape 48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Bootstrap Sampling</a:t>
            </a:r>
          </a:p>
        </p:txBody>
      </p:sp>
      <p:cxnSp>
        <p:nvCxnSpPr>
          <p:cNvPr id="485" name="Shape 485"/>
          <p:cNvCxnSpPr>
            <a:stCxn id="486" idx="1"/>
          </p:cNvCxnSpPr>
          <p:nvPr/>
        </p:nvCxnSpPr>
        <p:spPr>
          <a:xfrm rot="10800000">
            <a:off x="4186550" y="2289050"/>
            <a:ext cx="1819800" cy="648300"/>
          </a:xfrm>
          <a:prstGeom prst="straightConnector1">
            <a:avLst/>
          </a:prstGeom>
          <a:noFill/>
          <a:ln cap="flat" cmpd="sng" w="19050">
            <a:solidFill>
              <a:srgbClr val="FF0000"/>
            </a:solidFill>
            <a:prstDash val="solid"/>
            <a:round/>
            <a:headEnd len="lg" w="lg" type="none"/>
            <a:tailEnd len="lg" w="lg" type="triangle"/>
          </a:ln>
        </p:spPr>
      </p:cxnSp>
      <p:sp>
        <p:nvSpPr>
          <p:cNvPr id="486" name="Shape 486"/>
          <p:cNvSpPr txBox="1"/>
          <p:nvPr/>
        </p:nvSpPr>
        <p:spPr>
          <a:xfrm>
            <a:off x="6006350" y="2352350"/>
            <a:ext cx="2995200" cy="11700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FF0000"/>
                </a:solidFill>
              </a:rPr>
              <a:t>Recall, how is the “sampling distribution” distributed when the estimator is the sample average?</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xEl>
                                              <p:pRg end="0" st="0"/>
                                            </p:txEl>
                                          </p:spTgt>
                                        </p:tgtEl>
                                        <p:attrNameLst>
                                          <p:attrName>style.visibility</p:attrName>
                                        </p:attrNameLst>
                                      </p:cBhvr>
                                      <p:to>
                                        <p:strVal val="visible"/>
                                      </p:to>
                                    </p:set>
                                    <p:animEffect filter="fade" transition="in">
                                      <p:cBhvr>
                                        <p:cTn dur="1000"/>
                                        <p:tgtEl>
                                          <p:spTgt spid="4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xEl>
                                              <p:pRg end="1" st="1"/>
                                            </p:txEl>
                                          </p:spTgt>
                                        </p:tgtEl>
                                        <p:attrNameLst>
                                          <p:attrName>style.visibility</p:attrName>
                                        </p:attrNameLst>
                                      </p:cBhvr>
                                      <p:to>
                                        <p:strVal val="visible"/>
                                      </p:to>
                                    </p:set>
                                    <p:animEffect filter="fade" transition="in">
                                      <p:cBhvr>
                                        <p:cTn dur="1000"/>
                                        <p:tgtEl>
                                          <p:spTgt spid="4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xEl>
                                              <p:pRg end="2" st="2"/>
                                            </p:txEl>
                                          </p:spTgt>
                                        </p:tgtEl>
                                        <p:attrNameLst>
                                          <p:attrName>style.visibility</p:attrName>
                                        </p:attrNameLst>
                                      </p:cBhvr>
                                      <p:to>
                                        <p:strVal val="visible"/>
                                      </p:to>
                                    </p:set>
                                    <p:animEffect filter="fade" transition="in">
                                      <p:cBhvr>
                                        <p:cTn dur="1000"/>
                                        <p:tgtEl>
                                          <p:spTgt spid="4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xEl>
                                              <p:pRg end="3" st="3"/>
                                            </p:txEl>
                                          </p:spTgt>
                                        </p:tgtEl>
                                        <p:attrNameLst>
                                          <p:attrName>style.visibility</p:attrName>
                                        </p:attrNameLst>
                                      </p:cBhvr>
                                      <p:to>
                                        <p:strVal val="visible"/>
                                      </p:to>
                                    </p:set>
                                    <p:animEffect filter="fade" transition="in">
                                      <p:cBhvr>
                                        <p:cTn dur="1000"/>
                                        <p:tgtEl>
                                          <p:spTgt spid="4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xEl>
                                              <p:pRg end="4" st="4"/>
                                            </p:txEl>
                                          </p:spTgt>
                                        </p:tgtEl>
                                        <p:attrNameLst>
                                          <p:attrName>style.visibility</p:attrName>
                                        </p:attrNameLst>
                                      </p:cBhvr>
                                      <p:to>
                                        <p:strVal val="visible"/>
                                      </p:to>
                                    </p:set>
                                    <p:animEffect filter="fade" transition="in">
                                      <p:cBhvr>
                                        <p:cTn dur="1000"/>
                                        <p:tgtEl>
                                          <p:spTgt spid="48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000"/>
                                        <p:tgtEl>
                                          <p:spTgt spid="486"/>
                                        </p:tgtEl>
                                      </p:cBhvr>
                                    </p:animEffect>
                                  </p:childTnLst>
                                </p:cTn>
                              </p:par>
                              <p:par>
                                <p:cTn fill="hold" nodeType="with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000"/>
                                        <p:tgtEl>
                                          <p:spTgt spid="4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0" name="Shape 490"/>
        <p:cNvGrpSpPr/>
        <p:nvPr/>
      </p:nvGrpSpPr>
      <p:grpSpPr>
        <a:xfrm>
          <a:off x="0" y="0"/>
          <a:ext cx="0" cy="0"/>
          <a:chOff x="0" y="0"/>
          <a:chExt cx="0" cy="0"/>
        </a:xfrm>
      </p:grpSpPr>
      <p:sp>
        <p:nvSpPr>
          <p:cNvPr id="491" name="Shape 49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Bootstrap Sampling</a:t>
            </a:r>
          </a:p>
        </p:txBody>
      </p:sp>
      <p:sp>
        <p:nvSpPr>
          <p:cNvPr id="492" name="Shape 49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Method:</a:t>
            </a:r>
          </a:p>
          <a:p>
            <a:pPr indent="-228600" lvl="0" marL="457200" rtl="0">
              <a:spcBef>
                <a:spcPts val="0"/>
              </a:spcBef>
              <a:buAutoNum type="arabicPeriod"/>
            </a:pPr>
            <a:r>
              <a:rPr lang="en"/>
              <a:t>Start with your dataset of size </a:t>
            </a:r>
            <a:r>
              <a:rPr i="1" lang="en"/>
              <a:t>n</a:t>
            </a:r>
          </a:p>
          <a:p>
            <a:pPr indent="-228600" lvl="0" marL="457200" rtl="0">
              <a:spcBef>
                <a:spcPts val="0"/>
              </a:spcBef>
              <a:buAutoNum type="arabicPeriod"/>
            </a:pPr>
            <a:r>
              <a:rPr lang="en"/>
              <a:t>Sample from your dataset with replacement to create 1 bootstrap sample of size </a:t>
            </a:r>
            <a:r>
              <a:rPr i="1" lang="en"/>
              <a:t>n</a:t>
            </a:r>
          </a:p>
          <a:p>
            <a:pPr indent="-228600" lvl="0" marL="457200" rtl="0">
              <a:spcBef>
                <a:spcPts val="0"/>
              </a:spcBef>
              <a:buAutoNum type="arabicPeriod"/>
            </a:pPr>
            <a:r>
              <a:rPr lang="en"/>
              <a:t>Repeat </a:t>
            </a:r>
            <a:r>
              <a:rPr i="1" lang="en"/>
              <a:t>B</a:t>
            </a:r>
            <a:r>
              <a:rPr lang="en"/>
              <a:t> times</a:t>
            </a:r>
          </a:p>
          <a:p>
            <a:pPr indent="-228600" lvl="0" marL="457200">
              <a:spcBef>
                <a:spcPts val="0"/>
              </a:spcBef>
              <a:buAutoNum type="arabicPeriod"/>
            </a:pPr>
            <a:r>
              <a:rPr lang="en"/>
              <a:t>Each bootstrap sample can then be used as a separate dataset for estimation and model fitting</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xEl>
                                              <p:pRg end="0" st="0"/>
                                            </p:txEl>
                                          </p:spTgt>
                                        </p:tgtEl>
                                        <p:attrNameLst>
                                          <p:attrName>style.visibility</p:attrName>
                                        </p:attrNameLst>
                                      </p:cBhvr>
                                      <p:to>
                                        <p:strVal val="visible"/>
                                      </p:to>
                                    </p:set>
                                    <p:animEffect filter="fade" transition="in">
                                      <p:cBhvr>
                                        <p:cTn dur="1000"/>
                                        <p:tgtEl>
                                          <p:spTgt spid="4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xEl>
                                              <p:pRg end="1" st="1"/>
                                            </p:txEl>
                                          </p:spTgt>
                                        </p:tgtEl>
                                        <p:attrNameLst>
                                          <p:attrName>style.visibility</p:attrName>
                                        </p:attrNameLst>
                                      </p:cBhvr>
                                      <p:to>
                                        <p:strVal val="visible"/>
                                      </p:to>
                                    </p:set>
                                    <p:animEffect filter="fade" transition="in">
                                      <p:cBhvr>
                                        <p:cTn dur="1000"/>
                                        <p:tgtEl>
                                          <p:spTgt spid="4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xEl>
                                              <p:pRg end="2" st="2"/>
                                            </p:txEl>
                                          </p:spTgt>
                                        </p:tgtEl>
                                        <p:attrNameLst>
                                          <p:attrName>style.visibility</p:attrName>
                                        </p:attrNameLst>
                                      </p:cBhvr>
                                      <p:to>
                                        <p:strVal val="visible"/>
                                      </p:to>
                                    </p:set>
                                    <p:animEffect filter="fade" transition="in">
                                      <p:cBhvr>
                                        <p:cTn dur="1000"/>
                                        <p:tgtEl>
                                          <p:spTgt spid="4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xEl>
                                              <p:pRg end="3" st="3"/>
                                            </p:txEl>
                                          </p:spTgt>
                                        </p:tgtEl>
                                        <p:attrNameLst>
                                          <p:attrName>style.visibility</p:attrName>
                                        </p:attrNameLst>
                                      </p:cBhvr>
                                      <p:to>
                                        <p:strVal val="visible"/>
                                      </p:to>
                                    </p:set>
                                    <p:animEffect filter="fade" transition="in">
                                      <p:cBhvr>
                                        <p:cTn dur="1000"/>
                                        <p:tgtEl>
                                          <p:spTgt spid="4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xEl>
                                              <p:pRg end="4" st="4"/>
                                            </p:txEl>
                                          </p:spTgt>
                                        </p:tgtEl>
                                        <p:attrNameLst>
                                          <p:attrName>style.visibility</p:attrName>
                                        </p:attrNameLst>
                                      </p:cBhvr>
                                      <p:to>
                                        <p:strVal val="visible"/>
                                      </p:to>
                                    </p:set>
                                    <p:animEffect filter="fade" transition="in">
                                      <p:cBhvr>
                                        <p:cTn dur="1000"/>
                                        <p:tgtEl>
                                          <p:spTgt spid="49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6" name="Shape 496"/>
        <p:cNvGrpSpPr/>
        <p:nvPr/>
      </p:nvGrpSpPr>
      <p:grpSpPr>
        <a:xfrm>
          <a:off x="0" y="0"/>
          <a:ext cx="0" cy="0"/>
          <a:chOff x="0" y="0"/>
          <a:chExt cx="0" cy="0"/>
        </a:xfrm>
      </p:grpSpPr>
      <p:sp>
        <p:nvSpPr>
          <p:cNvPr id="497" name="Shape 497"/>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Bootstrap Sampling</a:t>
            </a:r>
          </a:p>
        </p:txBody>
      </p:sp>
      <p:pic>
        <p:nvPicPr>
          <p:cNvPr id="498" name="Shape 498"/>
          <p:cNvPicPr preferRelativeResize="0"/>
          <p:nvPr/>
        </p:nvPicPr>
        <p:blipFill>
          <a:blip r:embed="rId3">
            <a:alphaModFix/>
          </a:blip>
          <a:stretch>
            <a:fillRect/>
          </a:stretch>
        </p:blipFill>
        <p:spPr>
          <a:xfrm>
            <a:off x="197712" y="896200"/>
            <a:ext cx="8627676" cy="3981050"/>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1000"/>
                                        <p:tgtEl>
                                          <p:spTgt spid="4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2" name="Shape 502"/>
        <p:cNvGrpSpPr/>
        <p:nvPr/>
      </p:nvGrpSpPr>
      <p:grpSpPr>
        <a:xfrm>
          <a:off x="0" y="0"/>
          <a:ext cx="0" cy="0"/>
          <a:chOff x="0" y="0"/>
          <a:chExt cx="0" cy="0"/>
        </a:xfrm>
      </p:grpSpPr>
      <p:sp>
        <p:nvSpPr>
          <p:cNvPr id="503" name="Shape 503"/>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Bootstrap Variance</a:t>
            </a:r>
          </a:p>
        </p:txBody>
      </p:sp>
      <p:sp>
        <p:nvSpPr>
          <p:cNvPr id="504" name="Shape 504"/>
          <p:cNvSpPr txBox="1"/>
          <p:nvPr>
            <p:ph idx="4294967295" type="body"/>
          </p:nvPr>
        </p:nvSpPr>
        <p:spPr>
          <a:xfrm>
            <a:off x="460950" y="742895"/>
            <a:ext cx="8222100" cy="912900"/>
          </a:xfrm>
          <a:prstGeom prst="rect">
            <a:avLst/>
          </a:prstGeom>
        </p:spPr>
        <p:txBody>
          <a:bodyPr anchorCtr="0" anchor="t" bIns="91425" lIns="91425" rIns="91425" tIns="91425">
            <a:noAutofit/>
          </a:bodyPr>
          <a:lstStyle/>
          <a:p>
            <a:pPr indent="-228600" lvl="0" marL="457200" rtl="0">
              <a:spcBef>
                <a:spcPts val="0"/>
              </a:spcBef>
              <a:buAutoNum type="arabicPeriod"/>
            </a:pPr>
            <a:r>
              <a:rPr lang="en"/>
              <a:t>Draw a bootstrap sample:</a:t>
            </a:r>
          </a:p>
        </p:txBody>
      </p:sp>
      <p:sp>
        <p:nvSpPr>
          <p:cNvPr id="505" name="Shape 505"/>
          <p:cNvSpPr txBox="1"/>
          <p:nvPr>
            <p:ph idx="4294967295" type="body"/>
          </p:nvPr>
        </p:nvSpPr>
        <p:spPr>
          <a:xfrm>
            <a:off x="460950" y="1718265"/>
            <a:ext cx="8222100" cy="912900"/>
          </a:xfrm>
          <a:prstGeom prst="rect">
            <a:avLst/>
          </a:prstGeom>
        </p:spPr>
        <p:txBody>
          <a:bodyPr anchorCtr="0" anchor="t" bIns="91425" lIns="91425" rIns="91425" tIns="91425">
            <a:noAutofit/>
          </a:bodyPr>
          <a:lstStyle/>
          <a:p>
            <a:pPr indent="-228600" lvl="0" marL="457200" rtl="0">
              <a:spcBef>
                <a:spcPts val="0"/>
              </a:spcBef>
              <a:buAutoNum type="arabicPeriod" startAt="2"/>
            </a:pPr>
            <a:r>
              <a:rPr lang="en"/>
              <a:t>Calculate bootstrap estimate of your parameter (the parameter you’re interested in):</a:t>
            </a:r>
          </a:p>
        </p:txBody>
      </p:sp>
      <p:sp>
        <p:nvSpPr>
          <p:cNvPr id="506" name="Shape 506"/>
          <p:cNvSpPr txBox="1"/>
          <p:nvPr>
            <p:ph idx="4294967295" type="body"/>
          </p:nvPr>
        </p:nvSpPr>
        <p:spPr>
          <a:xfrm>
            <a:off x="460950" y="2876507"/>
            <a:ext cx="8222100" cy="912900"/>
          </a:xfrm>
          <a:prstGeom prst="rect">
            <a:avLst/>
          </a:prstGeom>
        </p:spPr>
        <p:txBody>
          <a:bodyPr anchorCtr="0" anchor="t" bIns="91425" lIns="91425" rIns="91425" tIns="91425">
            <a:noAutofit/>
          </a:bodyPr>
          <a:lstStyle/>
          <a:p>
            <a:pPr indent="-228600" lvl="0" marL="457200" rtl="0">
              <a:spcBef>
                <a:spcPts val="0"/>
              </a:spcBef>
              <a:buAutoNum type="arabicPeriod" startAt="3"/>
            </a:pPr>
            <a:r>
              <a:rPr lang="en"/>
              <a:t>Repeat steps 1 and 2, B times to get:</a:t>
            </a:r>
          </a:p>
        </p:txBody>
      </p:sp>
      <p:sp>
        <p:nvSpPr>
          <p:cNvPr id="507" name="Shape 507"/>
          <p:cNvSpPr txBox="1"/>
          <p:nvPr>
            <p:ph idx="4294967295" type="body"/>
          </p:nvPr>
        </p:nvSpPr>
        <p:spPr>
          <a:xfrm>
            <a:off x="460950" y="3918200"/>
            <a:ext cx="8222100" cy="912900"/>
          </a:xfrm>
          <a:prstGeom prst="rect">
            <a:avLst/>
          </a:prstGeom>
        </p:spPr>
        <p:txBody>
          <a:bodyPr anchorCtr="0" anchor="t" bIns="91425" lIns="91425" rIns="91425" tIns="91425">
            <a:noAutofit/>
          </a:bodyPr>
          <a:lstStyle/>
          <a:p>
            <a:pPr indent="-228600" lvl="0" marL="457200" rtl="0">
              <a:spcBef>
                <a:spcPts val="0"/>
              </a:spcBef>
              <a:buAutoNum type="arabicPeriod" startAt="4"/>
            </a:pPr>
            <a:r>
              <a:rPr lang="en"/>
              <a:t>Calculate the bootstrapped variance:</a:t>
            </a:r>
          </a:p>
        </p:txBody>
      </p:sp>
      <p:pic>
        <p:nvPicPr>
          <p:cNvPr id="508" name="Shape 508"/>
          <p:cNvPicPr preferRelativeResize="0"/>
          <p:nvPr/>
        </p:nvPicPr>
        <p:blipFill>
          <a:blip r:embed="rId3">
            <a:alphaModFix/>
          </a:blip>
          <a:stretch>
            <a:fillRect/>
          </a:stretch>
        </p:blipFill>
        <p:spPr>
          <a:xfrm>
            <a:off x="3458072" y="1201467"/>
            <a:ext cx="2227850" cy="329732"/>
          </a:xfrm>
          <a:prstGeom prst="rect">
            <a:avLst/>
          </a:prstGeom>
          <a:noFill/>
          <a:ln>
            <a:noFill/>
          </a:ln>
        </p:spPr>
      </p:pic>
      <p:pic>
        <p:nvPicPr>
          <p:cNvPr id="509" name="Shape 509"/>
          <p:cNvPicPr preferRelativeResize="0"/>
          <p:nvPr/>
        </p:nvPicPr>
        <p:blipFill>
          <a:blip r:embed="rId4">
            <a:alphaModFix/>
          </a:blip>
          <a:stretch>
            <a:fillRect/>
          </a:stretch>
        </p:blipFill>
        <p:spPr>
          <a:xfrm>
            <a:off x="2955353" y="2248240"/>
            <a:ext cx="3233296" cy="390625"/>
          </a:xfrm>
          <a:prstGeom prst="rect">
            <a:avLst/>
          </a:prstGeom>
          <a:noFill/>
          <a:ln>
            <a:noFill/>
          </a:ln>
        </p:spPr>
      </p:pic>
      <p:pic>
        <p:nvPicPr>
          <p:cNvPr id="510" name="Shape 510"/>
          <p:cNvPicPr preferRelativeResize="0"/>
          <p:nvPr/>
        </p:nvPicPr>
        <p:blipFill>
          <a:blip r:embed="rId5">
            <a:alphaModFix/>
          </a:blip>
          <a:stretch>
            <a:fillRect/>
          </a:stretch>
        </p:blipFill>
        <p:spPr>
          <a:xfrm>
            <a:off x="3663793" y="3338270"/>
            <a:ext cx="1816406" cy="390625"/>
          </a:xfrm>
          <a:prstGeom prst="rect">
            <a:avLst/>
          </a:prstGeom>
          <a:noFill/>
          <a:ln>
            <a:noFill/>
          </a:ln>
        </p:spPr>
      </p:pic>
      <p:pic>
        <p:nvPicPr>
          <p:cNvPr id="511" name="Shape 511"/>
          <p:cNvPicPr preferRelativeResize="0"/>
          <p:nvPr/>
        </p:nvPicPr>
        <p:blipFill>
          <a:blip r:embed="rId6">
            <a:alphaModFix/>
          </a:blip>
          <a:stretch>
            <a:fillRect/>
          </a:stretch>
        </p:blipFill>
        <p:spPr>
          <a:xfrm>
            <a:off x="3242775" y="4316050"/>
            <a:ext cx="2658450" cy="759999"/>
          </a:xfrm>
          <a:prstGeom prst="rect">
            <a:avLst/>
          </a:prstGeom>
          <a:noFill/>
          <a:ln>
            <a:noFill/>
          </a:ln>
        </p:spPr>
      </p:pic>
      <p:pic>
        <p:nvPicPr>
          <p:cNvPr id="512" name="Shape 512"/>
          <p:cNvPicPr preferRelativeResize="0"/>
          <p:nvPr/>
        </p:nvPicPr>
        <p:blipFill>
          <a:blip r:embed="rId7">
            <a:alphaModFix/>
          </a:blip>
          <a:stretch>
            <a:fillRect/>
          </a:stretch>
        </p:blipFill>
        <p:spPr>
          <a:xfrm>
            <a:off x="7253248" y="4314169"/>
            <a:ext cx="1429799" cy="711990"/>
          </a:xfrm>
          <a:prstGeom prst="rect">
            <a:avLst/>
          </a:prstGeom>
          <a:noFill/>
          <a:ln>
            <a:noFill/>
          </a:ln>
        </p:spPr>
      </p:pic>
      <p:sp>
        <p:nvSpPr>
          <p:cNvPr id="513" name="Shape 513"/>
          <p:cNvSpPr txBox="1"/>
          <p:nvPr/>
        </p:nvSpPr>
        <p:spPr>
          <a:xfrm>
            <a:off x="6563579" y="4483040"/>
            <a:ext cx="723300" cy="390600"/>
          </a:xfrm>
          <a:prstGeom prst="rect">
            <a:avLst/>
          </a:prstGeom>
          <a:noFill/>
          <a:ln>
            <a:noFill/>
          </a:ln>
        </p:spPr>
        <p:txBody>
          <a:bodyPr anchorCtr="0" anchor="t" bIns="91425" lIns="91425" rIns="91425" tIns="91425">
            <a:noAutofit/>
          </a:bodyPr>
          <a:lstStyle/>
          <a:p>
            <a:pPr lvl="0">
              <a:spcBef>
                <a:spcPts val="0"/>
              </a:spcBef>
              <a:buNone/>
            </a:pPr>
            <a:r>
              <a:rPr lang="en">
                <a:solidFill>
                  <a:srgbClr val="666666"/>
                </a:solidFill>
              </a:rPr>
              <a:t>where</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1000"/>
                                        <p:tgtEl>
                                          <p:spTgt spid="504"/>
                                        </p:tgtEl>
                                      </p:cBhvr>
                                    </p:animEffect>
                                  </p:childTnLst>
                                </p:cTn>
                              </p:par>
                              <p:par>
                                <p:cTn fill="hold" nodeType="with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1000"/>
                                        <p:tgtEl>
                                          <p:spTgt spid="5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1000"/>
                                        <p:tgtEl>
                                          <p:spTgt spid="505"/>
                                        </p:tgtEl>
                                      </p:cBhvr>
                                    </p:animEffect>
                                  </p:childTnLst>
                                </p:cTn>
                              </p:par>
                              <p:par>
                                <p:cTn fill="hold" nodeType="with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000"/>
                                        <p:tgtEl>
                                          <p:spTgt spid="5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1000"/>
                                        <p:tgtEl>
                                          <p:spTgt spid="506"/>
                                        </p:tgtEl>
                                      </p:cBhvr>
                                    </p:animEffect>
                                  </p:childTnLst>
                                </p:cTn>
                              </p:par>
                              <p:par>
                                <p:cTn fill="hold" nodeType="with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000"/>
                                        <p:tgtEl>
                                          <p:spTgt spid="507"/>
                                        </p:tgtEl>
                                      </p:cBhvr>
                                    </p:animEffect>
                                  </p:childTnLst>
                                </p:cTn>
                              </p:par>
                              <p:par>
                                <p:cTn fill="hold" nodeType="with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1000"/>
                                        <p:tgtEl>
                                          <p:spTgt spid="5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1000"/>
                                        <p:tgtEl>
                                          <p:spTgt spid="513"/>
                                        </p:tgtEl>
                                      </p:cBhvr>
                                    </p:animEffect>
                                  </p:childTnLst>
                                </p:cTn>
                              </p:par>
                              <p:par>
                                <p:cTn fill="hold" nodeType="with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000"/>
                                        <p:tgtEl>
                                          <p:spTgt spid="5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7" name="Shape 517"/>
        <p:cNvGrpSpPr/>
        <p:nvPr/>
      </p:nvGrpSpPr>
      <p:grpSpPr>
        <a:xfrm>
          <a:off x="0" y="0"/>
          <a:ext cx="0" cy="0"/>
          <a:chOff x="0" y="0"/>
          <a:chExt cx="0" cy="0"/>
        </a:xfrm>
      </p:grpSpPr>
      <p:sp>
        <p:nvSpPr>
          <p:cNvPr id="518" name="Shape 51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Bootstrap Confidence Intervals</a:t>
            </a:r>
          </a:p>
        </p:txBody>
      </p:sp>
      <p:sp>
        <p:nvSpPr>
          <p:cNvPr id="519" name="Shape 519"/>
          <p:cNvSpPr txBox="1"/>
          <p:nvPr>
            <p:ph idx="1" type="body"/>
          </p:nvPr>
        </p:nvSpPr>
        <p:spPr>
          <a:xfrm>
            <a:off x="471900" y="1919075"/>
            <a:ext cx="8222100" cy="654600"/>
          </a:xfrm>
          <a:prstGeom prst="rect">
            <a:avLst/>
          </a:prstGeom>
        </p:spPr>
        <p:txBody>
          <a:bodyPr anchorCtr="0" anchor="t" bIns="91425" lIns="91425" rIns="91425" tIns="91425">
            <a:noAutofit/>
          </a:bodyPr>
          <a:lstStyle/>
          <a:p>
            <a:pPr lvl="0">
              <a:spcBef>
                <a:spcPts val="0"/>
              </a:spcBef>
              <a:buNone/>
            </a:pPr>
            <a:r>
              <a:rPr lang="en"/>
              <a:t>Percentile method:</a:t>
            </a:r>
          </a:p>
        </p:txBody>
      </p:sp>
      <p:sp>
        <p:nvSpPr>
          <p:cNvPr id="520" name="Shape 520"/>
          <p:cNvSpPr txBox="1"/>
          <p:nvPr>
            <p:ph idx="1" type="body"/>
          </p:nvPr>
        </p:nvSpPr>
        <p:spPr>
          <a:xfrm>
            <a:off x="460950" y="3381104"/>
            <a:ext cx="8222100" cy="654600"/>
          </a:xfrm>
          <a:prstGeom prst="rect">
            <a:avLst/>
          </a:prstGeom>
        </p:spPr>
        <p:txBody>
          <a:bodyPr anchorCtr="0" anchor="t" bIns="91425" lIns="91425" rIns="91425" tIns="91425">
            <a:noAutofit/>
          </a:bodyPr>
          <a:lstStyle/>
          <a:p>
            <a:pPr lvl="0" rtl="0">
              <a:spcBef>
                <a:spcPts val="0"/>
              </a:spcBef>
              <a:buNone/>
            </a:pPr>
            <a:r>
              <a:rPr lang="en"/>
              <a:t>Interval assuming approximately </a:t>
            </a:r>
            <a:r>
              <a:rPr i="1" lang="en"/>
              <a:t>normal</a:t>
            </a:r>
            <a:r>
              <a:rPr lang="en"/>
              <a:t> bootstrap sampling distribution:</a:t>
            </a:r>
          </a:p>
        </p:txBody>
      </p:sp>
      <p:pic>
        <p:nvPicPr>
          <p:cNvPr id="521" name="Shape 521"/>
          <p:cNvPicPr preferRelativeResize="0"/>
          <p:nvPr/>
        </p:nvPicPr>
        <p:blipFill>
          <a:blip r:embed="rId3">
            <a:alphaModFix/>
          </a:blip>
          <a:stretch>
            <a:fillRect/>
          </a:stretch>
        </p:blipFill>
        <p:spPr>
          <a:xfrm>
            <a:off x="1043524" y="3923925"/>
            <a:ext cx="3569974" cy="591475"/>
          </a:xfrm>
          <a:prstGeom prst="rect">
            <a:avLst/>
          </a:prstGeom>
          <a:noFill/>
          <a:ln>
            <a:noFill/>
          </a:ln>
        </p:spPr>
      </p:pic>
      <p:pic>
        <p:nvPicPr>
          <p:cNvPr id="522" name="Shape 522"/>
          <p:cNvPicPr preferRelativeResize="0"/>
          <p:nvPr/>
        </p:nvPicPr>
        <p:blipFill>
          <a:blip r:embed="rId4">
            <a:alphaModFix/>
          </a:blip>
          <a:stretch>
            <a:fillRect/>
          </a:stretch>
        </p:blipFill>
        <p:spPr>
          <a:xfrm>
            <a:off x="1043517" y="2417175"/>
            <a:ext cx="2668756" cy="654600"/>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1000"/>
                                        <p:tgtEl>
                                          <p:spTgt spid="522"/>
                                        </p:tgtEl>
                                      </p:cBhvr>
                                    </p:animEffect>
                                  </p:childTnLst>
                                </p:cTn>
                              </p:par>
                              <p:par>
                                <p:cTn fill="hold" nodeType="with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1000"/>
                                        <p:tgtEl>
                                          <p:spTgt spid="5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1000"/>
                                        <p:tgtEl>
                                          <p:spTgt spid="520"/>
                                        </p:tgtEl>
                                      </p:cBhvr>
                                    </p:animEffect>
                                  </p:childTnLst>
                                </p:cTn>
                              </p:par>
                              <p:par>
                                <p:cTn fill="hold" nodeType="with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000"/>
                                        <p:tgtEl>
                                          <p:spTgt spid="5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6" name="Shape 526"/>
        <p:cNvGrpSpPr/>
        <p:nvPr/>
      </p:nvGrpSpPr>
      <p:grpSpPr>
        <a:xfrm>
          <a:off x="0" y="0"/>
          <a:ext cx="0" cy="0"/>
          <a:chOff x="0" y="0"/>
          <a:chExt cx="0" cy="0"/>
        </a:xfrm>
      </p:grpSpPr>
      <p:sp>
        <p:nvSpPr>
          <p:cNvPr id="527" name="Shape 52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When to Bootstrap</a:t>
            </a:r>
          </a:p>
        </p:txBody>
      </p:sp>
      <p:sp>
        <p:nvSpPr>
          <p:cNvPr id="528" name="Shape 52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When the theoretical distribution of the statistic (parameter) is complicated or unknown.     (E.g. Median or Correlation)</a:t>
            </a:r>
          </a:p>
          <a:p>
            <a:pPr lvl="0">
              <a:spcBef>
                <a:spcPts val="0"/>
              </a:spcBef>
              <a:buNone/>
            </a:pPr>
            <a:r>
              <a:rPr lang="en"/>
              <a:t>When the sample size is too small for traditional methods.</a:t>
            </a:r>
          </a:p>
          <a:p>
            <a:pPr lvl="0">
              <a:spcBef>
                <a:spcPts val="0"/>
              </a:spcBef>
              <a:buNone/>
            </a:pPr>
            <a:r>
              <a:rPr lang="en"/>
              <a:t>Favor accuracy over computational cost.</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90250" y="488250"/>
            <a:ext cx="6227100" cy="4090800"/>
          </a:xfrm>
          <a:prstGeom prst="rect">
            <a:avLst/>
          </a:prstGeom>
        </p:spPr>
        <p:txBody>
          <a:bodyPr anchorCtr="0" anchor="ctr" bIns="91425" lIns="91425" rIns="91425" tIns="91425">
            <a:noAutofit/>
          </a:bodyPr>
          <a:lstStyle/>
          <a:p>
            <a:pPr lvl="0">
              <a:spcBef>
                <a:spcPts val="0"/>
              </a:spcBef>
              <a:buNone/>
            </a:pPr>
            <a:r>
              <a:rPr lang="en"/>
              <a:t>Why Estimate Distributions?</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Why estimate distributions?</a:t>
            </a:r>
          </a:p>
        </p:txBody>
      </p:sp>
      <p:sp>
        <p:nvSpPr>
          <p:cNvPr id="125" name="Shape 12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b="1" lang="en"/>
              <a:t>Example 1:</a:t>
            </a:r>
            <a:r>
              <a:rPr lang="en"/>
              <a:t> You have data on how many people order cakes every day at your bakery, and you want to estimate the probability of selling out.</a:t>
            </a:r>
          </a:p>
          <a:p>
            <a:pPr lvl="0">
              <a:spcBef>
                <a:spcPts val="0"/>
              </a:spcBef>
              <a:buNone/>
            </a:pPr>
            <a:r>
              <a:rPr b="1" lang="en"/>
              <a:t>Example 2:</a:t>
            </a:r>
            <a:r>
              <a:rPr lang="en"/>
              <a:t> You have data on how often your car breaks down, and you want to know your chances of safely crossing the country in it.</a:t>
            </a:r>
          </a:p>
          <a:p>
            <a:pPr lvl="0">
              <a:spcBef>
                <a:spcPts val="0"/>
              </a:spcBef>
              <a:buNone/>
            </a:pPr>
            <a:r>
              <a:rPr b="1" lang="en"/>
              <a:t>Example 3:</a:t>
            </a:r>
            <a:r>
              <a:rPr lang="en"/>
              <a:t> You have data on how many people visit your website each day, and you want to know the probability of your servers being overloaded.</a:t>
            </a:r>
          </a:p>
        </p:txBody>
      </p:sp>
      <p:sp>
        <p:nvSpPr>
          <p:cNvPr id="126" name="Shape 126"/>
          <p:cNvSpPr txBox="1"/>
          <p:nvPr/>
        </p:nvSpPr>
        <p:spPr>
          <a:xfrm>
            <a:off x="6899800" y="4735800"/>
            <a:ext cx="2184900" cy="313800"/>
          </a:xfrm>
          <a:prstGeom prst="rect">
            <a:avLst/>
          </a:prstGeom>
          <a:noFill/>
          <a:ln>
            <a:noFill/>
          </a:ln>
        </p:spPr>
        <p:txBody>
          <a:bodyPr anchorCtr="0" anchor="t" bIns="91425" lIns="91425" rIns="91425" tIns="91425">
            <a:noAutofit/>
          </a:bodyPr>
          <a:lstStyle/>
          <a:p>
            <a:pPr lvl="0" algn="r">
              <a:spcBef>
                <a:spcPts val="0"/>
              </a:spcBef>
              <a:buNone/>
            </a:pPr>
            <a:r>
              <a:rPr lang="en" sz="900">
                <a:solidFill>
                  <a:srgbClr val="666666"/>
                </a:solidFill>
              </a:rPr>
              <a:t>Credit to Jancsy for these examples.</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Effect filter="fade" transition="in">
                                      <p:cBhvr>
                                        <p:cTn dur="1000"/>
                                        <p:tgtEl>
                                          <p:spTgt spid="1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animEffect filter="fade" transition="in">
                                      <p:cBhvr>
                                        <p:cTn dur="1000"/>
                                        <p:tgtEl>
                                          <p:spTgt spid="1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animEffect filter="fade" transition="in">
                                      <p:cBhvr>
                                        <p:cTn dur="1000"/>
                                        <p:tgtEl>
                                          <p:spTgt spid="12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90250" y="488250"/>
            <a:ext cx="6227100" cy="4090800"/>
          </a:xfrm>
          <a:prstGeom prst="rect">
            <a:avLst/>
          </a:prstGeom>
        </p:spPr>
        <p:txBody>
          <a:bodyPr anchorCtr="0" anchor="ctr" bIns="91425" lIns="91425" rIns="91425" tIns="91425">
            <a:noAutofit/>
          </a:bodyPr>
          <a:lstStyle/>
          <a:p>
            <a:pPr lvl="0">
              <a:spcBef>
                <a:spcPts val="0"/>
              </a:spcBef>
              <a:buNone/>
            </a:pPr>
            <a:r>
              <a:rPr i="1" lang="en"/>
              <a:t>Method of Moments</a:t>
            </a:r>
            <a:r>
              <a:rPr lang="en"/>
              <a:t> (MOM)</a:t>
            </a: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i="1" lang="en"/>
              <a:t>Method of Moments</a:t>
            </a:r>
            <a:r>
              <a:rPr lang="en"/>
              <a:t> (MOM)</a:t>
            </a:r>
          </a:p>
        </p:txBody>
      </p:sp>
      <p:sp>
        <p:nvSpPr>
          <p:cNvPr id="137" name="Shape 137"/>
          <p:cNvSpPr txBox="1"/>
          <p:nvPr>
            <p:ph idx="1" type="body"/>
          </p:nvPr>
        </p:nvSpPr>
        <p:spPr>
          <a:xfrm>
            <a:off x="471900" y="1919075"/>
            <a:ext cx="8222100" cy="3133200"/>
          </a:xfrm>
          <a:prstGeom prst="rect">
            <a:avLst/>
          </a:prstGeom>
        </p:spPr>
        <p:txBody>
          <a:bodyPr anchorCtr="0" anchor="t" bIns="91425" lIns="91425" rIns="91425" tIns="91425">
            <a:noAutofit/>
          </a:bodyPr>
          <a:lstStyle/>
          <a:p>
            <a:pPr lvl="0">
              <a:spcBef>
                <a:spcPts val="0"/>
              </a:spcBef>
              <a:buNone/>
            </a:pPr>
            <a:r>
              <a:rPr b="1" lang="en" u="sng"/>
              <a:t>Overview:</a:t>
            </a:r>
          </a:p>
          <a:p>
            <a:pPr indent="-228600" lvl="0" marL="457200" rtl="0">
              <a:spcBef>
                <a:spcPts val="0"/>
              </a:spcBef>
              <a:buAutoNum type="arabicPeriod"/>
            </a:pPr>
            <a:r>
              <a:rPr b="1" lang="en"/>
              <a:t>Assume an underlying distribution for your domain.</a:t>
            </a:r>
            <a:br>
              <a:rPr lang="en"/>
            </a:br>
            <a:r>
              <a:rPr lang="en"/>
              <a:t>E.g. Poisson, Bernoulli, Binomial, Gaussian</a:t>
            </a:r>
            <a:br>
              <a:rPr lang="en"/>
            </a:br>
          </a:p>
          <a:p>
            <a:pPr indent="-228600" lvl="0" marL="457200" rtl="0">
              <a:spcBef>
                <a:spcPts val="0"/>
              </a:spcBef>
              <a:buAutoNum type="arabicPeriod"/>
            </a:pPr>
            <a:r>
              <a:rPr b="1" lang="en"/>
              <a:t>Compute the relevant sample moments.</a:t>
            </a:r>
            <a:br>
              <a:rPr lang="en"/>
            </a:br>
            <a:r>
              <a:rPr lang="en"/>
              <a:t>E.g. Mean, Variance</a:t>
            </a:r>
            <a:br>
              <a:rPr lang="en"/>
            </a:br>
          </a:p>
          <a:p>
            <a:pPr indent="-228600" lvl="0" marL="457200">
              <a:spcBef>
                <a:spcPts val="0"/>
              </a:spcBef>
              <a:buAutoNum type="arabicPeriod"/>
            </a:pPr>
            <a:r>
              <a:rPr b="1" lang="en"/>
              <a:t>Plug the sample moments into the PMF/PDF of the assumed distribution.</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animEffect filter="fade" transition="in">
                                      <p:cBhvr>
                                        <p:cTn dur="1000"/>
                                        <p:tgtEl>
                                          <p:spTgt spid="1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animEffect filter="fade" transition="in">
                                      <p:cBhvr>
                                        <p:cTn dur="1000"/>
                                        <p:tgtEl>
                                          <p:spTgt spid="1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animEffect filter="fade" transition="in">
                                      <p:cBhvr>
                                        <p:cTn dur="1000"/>
                                        <p:tgtEl>
                                          <p:spTgt spid="1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animEffect filter="fade" transition="in">
                                      <p:cBhvr>
                                        <p:cTn dur="1000"/>
                                        <p:tgtEl>
                                          <p:spTgt spid="13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