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Oswald Bold" charset="1" panose="00000800000000000000"/>
      <p:regular r:id="rId21"/>
    </p:embeddedFont>
    <p:embeddedFont>
      <p:font typeface="Montserrat Classic Bold" charset="1" panose="00000800000000000000"/>
      <p:regular r:id="rId22"/>
    </p:embeddedFont>
    <p:embeddedFont>
      <p:font typeface="DM Sans" charset="1" panose="00000000000000000000"/>
      <p:regular r:id="rId23"/>
    </p:embeddedFont>
    <p:embeddedFont>
      <p:font typeface="DM Sans Italics" charset="1" panose="00000000000000000000"/>
      <p:regular r:id="rId24"/>
    </p:embeddedFont>
    <p:embeddedFont>
      <p:font typeface="Oswald" charset="1" panose="00000500000000000000"/>
      <p:regular r:id="rId25"/>
    </p:embeddedFont>
    <p:embeddedFont>
      <p:font typeface="Open Sans" charset="1" panose="020B0606030504020204"/>
      <p:regular r:id="rId26"/>
    </p:embeddedFont>
    <p:embeddedFont>
      <p:font typeface="Open Sans Bold" charset="1" panose="020B0806030504020204"/>
      <p:regular r:id="rId27"/>
    </p:embeddedFont>
    <p:embeddedFont>
      <p:font typeface="Open Sans Italics" charset="1" panose="020B0606030504020204"/>
      <p:regular r:id="rId28"/>
    </p:embeddedFont>
    <p:embeddedFont>
      <p:font typeface="Anton" charset="1" panose="00000500000000000000"/>
      <p:regular r:id="rId29"/>
    </p:embeddedFont>
    <p:embeddedFont>
      <p:font typeface="Roboto Mono" charset="1" panose="000000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jpeg" Type="http://schemas.openxmlformats.org/officeDocument/2006/relationships/image"/><Relationship Id="rId11" Target="../media/image32.jpeg" Type="http://schemas.openxmlformats.org/officeDocument/2006/relationships/image"/><Relationship Id="rId12" Target="../media/image33.png" Type="http://schemas.openxmlformats.org/officeDocument/2006/relationships/image"/><Relationship Id="rId13" Target="../media/image34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jpeg" Type="http://schemas.openxmlformats.org/officeDocument/2006/relationships/image"/><Relationship Id="rId9" Target="../media/image30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35.jpe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38.pn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39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40.jpe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2.png" Type="http://schemas.openxmlformats.org/officeDocument/2006/relationships/image"/><Relationship Id="rId6" Target="../media/image1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028014" y="793833"/>
            <a:ext cx="596933" cy="613568"/>
          </a:xfrm>
          <a:custGeom>
            <a:avLst/>
            <a:gdLst/>
            <a:ahLst/>
            <a:cxnLst/>
            <a:rect r="r" b="b" t="t" l="l"/>
            <a:pathLst>
              <a:path h="613568" w="596933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36347" y="3785261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b="true" sz="16437" spc="16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PFMP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857627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(PÉRIODES DE FORMATION EN MILIEU PROFESSIONNEL)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393660" y="1538248"/>
            <a:ext cx="1865640" cy="579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4"/>
              </a:lnSpc>
              <a:spcBef>
                <a:spcPct val="0"/>
              </a:spcBef>
            </a:pPr>
            <a:r>
              <a:rPr lang="en-US" b="true" sz="1735" spc="17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WILHAN MARTIAS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826326">
            <a:off x="-10982740" y="-825111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366730">
            <a:off x="12145900" y="-8401499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36977" y="430137"/>
            <a:ext cx="612680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Rôle dans le projet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18619" y="1783643"/>
            <a:ext cx="944178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i="true">
                <a:solidFill>
                  <a:srgbClr val="FFFFF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Mettre en place un site qui expliquera comment utiliser BlueFiles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92873" y="3424223"/>
            <a:ext cx="68932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Donc il faudra mettre en place 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405066" y="4341439"/>
            <a:ext cx="8278141" cy="3020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9072" indent="-309536" lvl="1">
              <a:lnSpc>
                <a:spcPts val="4014"/>
              </a:lnSpc>
              <a:buFont typeface="Arial"/>
              <a:buChar char="•"/>
            </a:pPr>
            <a:r>
              <a:rPr lang="en-US" sz="286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 hébergeur connecté au réseau</a:t>
            </a:r>
          </a:p>
          <a:p>
            <a:pPr algn="l" marL="619072" indent="-309536" lvl="1">
              <a:lnSpc>
                <a:spcPts val="4014"/>
              </a:lnSpc>
              <a:buFont typeface="Arial"/>
              <a:buChar char="•"/>
            </a:pPr>
            <a:r>
              <a:rPr lang="en-US" sz="286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Configurer l’hébergeur </a:t>
            </a:r>
          </a:p>
          <a:p>
            <a:pPr algn="l" marL="619072" indent="-309536" lvl="1">
              <a:lnSpc>
                <a:spcPts val="4014"/>
              </a:lnSpc>
              <a:buFont typeface="Arial"/>
              <a:buChar char="•"/>
            </a:pPr>
            <a:r>
              <a:rPr lang="en-US" sz="286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Installer le système</a:t>
            </a:r>
          </a:p>
          <a:p>
            <a:pPr algn="l" marL="619072" indent="-309536" lvl="1">
              <a:lnSpc>
                <a:spcPts val="4014"/>
              </a:lnSpc>
              <a:buFont typeface="Arial"/>
              <a:buChar char="•"/>
            </a:pPr>
            <a:r>
              <a:rPr lang="en-US" sz="286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Installer la machine virtuelle </a:t>
            </a:r>
          </a:p>
          <a:p>
            <a:pPr algn="l" marL="619072" indent="-309536" lvl="1">
              <a:lnSpc>
                <a:spcPts val="4014"/>
              </a:lnSpc>
              <a:buFont typeface="Arial"/>
              <a:buChar char="•"/>
            </a:pPr>
            <a:r>
              <a:rPr lang="en-US" sz="286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Développement du site </a:t>
            </a:r>
          </a:p>
          <a:p>
            <a:pPr algn="l" marL="619072" indent="-309536" lvl="1">
              <a:lnSpc>
                <a:spcPts val="4014"/>
              </a:lnSpc>
              <a:buFont typeface="Arial"/>
              <a:buChar char="•"/>
            </a:pPr>
            <a:r>
              <a:rPr lang="en-US" sz="286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Déploiement du site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7034136" y="9258300"/>
            <a:ext cx="991952" cy="847668"/>
          </a:xfrm>
          <a:custGeom>
            <a:avLst/>
            <a:gdLst/>
            <a:ahLst/>
            <a:cxnLst/>
            <a:rect r="r" b="b" t="t" l="l"/>
            <a:pathLst>
              <a:path h="847668" w="991952">
                <a:moveTo>
                  <a:pt x="0" y="0"/>
                </a:moveTo>
                <a:lnTo>
                  <a:pt x="991952" y="0"/>
                </a:lnTo>
                <a:lnTo>
                  <a:pt x="991952" y="847668"/>
                </a:lnTo>
                <a:lnTo>
                  <a:pt x="0" y="8476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113872" y="286429"/>
            <a:ext cx="2482996" cy="257586"/>
            <a:chOff x="0" y="0"/>
            <a:chExt cx="3310662" cy="3434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968720" y="0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507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fast">
    <p:circl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208643" y="2948409"/>
            <a:ext cx="5419514" cy="6699858"/>
            <a:chOff x="0" y="0"/>
            <a:chExt cx="1728779" cy="21371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28779" cy="2137197"/>
            </a:xfrm>
            <a:custGeom>
              <a:avLst/>
              <a:gdLst/>
              <a:ahLst/>
              <a:cxnLst/>
              <a:rect r="r" b="b" t="t" l="l"/>
              <a:pathLst>
                <a:path h="2137197" w="1728779">
                  <a:moveTo>
                    <a:pt x="51427" y="0"/>
                  </a:moveTo>
                  <a:lnTo>
                    <a:pt x="1677352" y="0"/>
                  </a:lnTo>
                  <a:cubicBezTo>
                    <a:pt x="1705754" y="0"/>
                    <a:pt x="1728779" y="23025"/>
                    <a:pt x="1728779" y="51427"/>
                  </a:cubicBezTo>
                  <a:lnTo>
                    <a:pt x="1728779" y="2085771"/>
                  </a:lnTo>
                  <a:cubicBezTo>
                    <a:pt x="1728779" y="2099410"/>
                    <a:pt x="1723361" y="2112490"/>
                    <a:pt x="1713716" y="2122135"/>
                  </a:cubicBezTo>
                  <a:cubicBezTo>
                    <a:pt x="1704072" y="2131779"/>
                    <a:pt x="1690991" y="2137197"/>
                    <a:pt x="1677352" y="2137197"/>
                  </a:cubicBezTo>
                  <a:lnTo>
                    <a:pt x="51427" y="2137197"/>
                  </a:lnTo>
                  <a:cubicBezTo>
                    <a:pt x="37788" y="2137197"/>
                    <a:pt x="24707" y="2131779"/>
                    <a:pt x="15063" y="2122135"/>
                  </a:cubicBezTo>
                  <a:cubicBezTo>
                    <a:pt x="5418" y="2112490"/>
                    <a:pt x="0" y="2099410"/>
                    <a:pt x="0" y="2085771"/>
                  </a:cubicBezTo>
                  <a:lnTo>
                    <a:pt x="0" y="51427"/>
                  </a:lnTo>
                  <a:cubicBezTo>
                    <a:pt x="0" y="37788"/>
                    <a:pt x="5418" y="24707"/>
                    <a:pt x="15063" y="15063"/>
                  </a:cubicBezTo>
                  <a:cubicBezTo>
                    <a:pt x="24707" y="5418"/>
                    <a:pt x="37788" y="0"/>
                    <a:pt x="51427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28779" cy="217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58861" y="264449"/>
            <a:ext cx="5419514" cy="6599305"/>
            <a:chOff x="0" y="0"/>
            <a:chExt cx="1728779" cy="21051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28779" cy="2105122"/>
            </a:xfrm>
            <a:custGeom>
              <a:avLst/>
              <a:gdLst/>
              <a:ahLst/>
              <a:cxnLst/>
              <a:rect r="r" b="b" t="t" l="l"/>
              <a:pathLst>
                <a:path h="2105122" w="1728779">
                  <a:moveTo>
                    <a:pt x="51427" y="0"/>
                  </a:moveTo>
                  <a:lnTo>
                    <a:pt x="1677352" y="0"/>
                  </a:lnTo>
                  <a:cubicBezTo>
                    <a:pt x="1705754" y="0"/>
                    <a:pt x="1728779" y="23025"/>
                    <a:pt x="1728779" y="51427"/>
                  </a:cubicBezTo>
                  <a:lnTo>
                    <a:pt x="1728779" y="2053695"/>
                  </a:lnTo>
                  <a:cubicBezTo>
                    <a:pt x="1728779" y="2067334"/>
                    <a:pt x="1723361" y="2080415"/>
                    <a:pt x="1713716" y="2090059"/>
                  </a:cubicBezTo>
                  <a:cubicBezTo>
                    <a:pt x="1704072" y="2099704"/>
                    <a:pt x="1690991" y="2105122"/>
                    <a:pt x="1677352" y="2105122"/>
                  </a:cubicBezTo>
                  <a:lnTo>
                    <a:pt x="51427" y="2105122"/>
                  </a:lnTo>
                  <a:cubicBezTo>
                    <a:pt x="37788" y="2105122"/>
                    <a:pt x="24707" y="2099704"/>
                    <a:pt x="15063" y="2090059"/>
                  </a:cubicBezTo>
                  <a:cubicBezTo>
                    <a:pt x="5418" y="2080415"/>
                    <a:pt x="0" y="2067334"/>
                    <a:pt x="0" y="2053695"/>
                  </a:cubicBezTo>
                  <a:lnTo>
                    <a:pt x="0" y="51427"/>
                  </a:lnTo>
                  <a:cubicBezTo>
                    <a:pt x="0" y="37788"/>
                    <a:pt x="5418" y="24707"/>
                    <a:pt x="15063" y="15063"/>
                  </a:cubicBezTo>
                  <a:cubicBezTo>
                    <a:pt x="24707" y="5418"/>
                    <a:pt x="37788" y="0"/>
                    <a:pt x="51427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728779" cy="21432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09625" y="496912"/>
            <a:ext cx="991952" cy="847668"/>
          </a:xfrm>
          <a:custGeom>
            <a:avLst/>
            <a:gdLst/>
            <a:ahLst/>
            <a:cxnLst/>
            <a:rect r="r" b="b" t="t" l="l"/>
            <a:pathLst>
              <a:path h="847668" w="991952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7676902" y="3096423"/>
            <a:ext cx="2482996" cy="257586"/>
            <a:chOff x="0" y="0"/>
            <a:chExt cx="3310662" cy="34344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968720" y="0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1507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34471" y="2014233"/>
            <a:ext cx="5956511" cy="1210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6"/>
              </a:lnSpc>
              <a:spcBef>
                <a:spcPct val="0"/>
              </a:spcBef>
            </a:pPr>
            <a:r>
              <a:rPr lang="en-US" sz="4620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CRÉATION &amp; CONFIGURATION</a:t>
            </a:r>
          </a:p>
          <a:p>
            <a:pPr algn="l" marL="0" indent="0" lvl="0">
              <a:lnSpc>
                <a:spcPts val="4666"/>
              </a:lnSpc>
              <a:spcBef>
                <a:spcPct val="0"/>
              </a:spcBef>
            </a:pPr>
            <a:r>
              <a:rPr lang="en-US" sz="4620" strike="noStrike" u="none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DU SERVEUR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8138" y="5433777"/>
            <a:ext cx="4281095" cy="1283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Le serveur a 6 disques durs avec une partition système avec 2 disques dur et 4 pour la partition VM.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6352024" y="6672623"/>
            <a:ext cx="5132754" cy="2499800"/>
            <a:chOff x="0" y="0"/>
            <a:chExt cx="7030778" cy="342419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032048" cy="3424194"/>
            </a:xfrm>
            <a:custGeom>
              <a:avLst/>
              <a:gdLst/>
              <a:ahLst/>
              <a:cxnLst/>
              <a:rect r="r" b="b" t="t" l="l"/>
              <a:pathLst>
                <a:path h="3424194" w="7032048">
                  <a:moveTo>
                    <a:pt x="6627211" y="0"/>
                  </a:moveTo>
                  <a:lnTo>
                    <a:pt x="403567" y="0"/>
                  </a:lnTo>
                  <a:cubicBezTo>
                    <a:pt x="179988" y="0"/>
                    <a:pt x="0" y="87659"/>
                    <a:pt x="0" y="196549"/>
                  </a:cubicBezTo>
                  <a:lnTo>
                    <a:pt x="0" y="3228330"/>
                  </a:lnTo>
                  <a:cubicBezTo>
                    <a:pt x="0" y="3336534"/>
                    <a:pt x="179988" y="3424194"/>
                    <a:pt x="403567" y="3424194"/>
                  </a:cubicBezTo>
                  <a:lnTo>
                    <a:pt x="6628618" y="3424194"/>
                  </a:lnTo>
                  <a:cubicBezTo>
                    <a:pt x="6850790" y="3424194"/>
                    <a:pt x="7032048" y="3336534"/>
                    <a:pt x="7032048" y="3227645"/>
                  </a:cubicBezTo>
                  <a:lnTo>
                    <a:pt x="7032048" y="196549"/>
                  </a:lnTo>
                  <a:cubicBezTo>
                    <a:pt x="7030778" y="87659"/>
                    <a:pt x="6850790" y="0"/>
                    <a:pt x="6627211" y="0"/>
                  </a:cubicBezTo>
                  <a:close/>
                </a:path>
              </a:pathLst>
            </a:custGeom>
            <a:blipFill>
              <a:blip r:embed="rId8"/>
              <a:stretch>
                <a:fillRect l="-2731" t="0" r="-2731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6352024" y="3450498"/>
            <a:ext cx="5132754" cy="2648772"/>
            <a:chOff x="0" y="0"/>
            <a:chExt cx="7030778" cy="362825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032048" cy="3628252"/>
            </a:xfrm>
            <a:custGeom>
              <a:avLst/>
              <a:gdLst/>
              <a:ahLst/>
              <a:cxnLst/>
              <a:rect r="r" b="b" t="t" l="l"/>
              <a:pathLst>
                <a:path h="3628252" w="7032048">
                  <a:moveTo>
                    <a:pt x="6627211" y="0"/>
                  </a:moveTo>
                  <a:lnTo>
                    <a:pt x="403567" y="0"/>
                  </a:lnTo>
                  <a:cubicBezTo>
                    <a:pt x="179988" y="0"/>
                    <a:pt x="0" y="92883"/>
                    <a:pt x="0" y="208262"/>
                  </a:cubicBezTo>
                  <a:lnTo>
                    <a:pt x="0" y="3420716"/>
                  </a:lnTo>
                  <a:cubicBezTo>
                    <a:pt x="0" y="3535369"/>
                    <a:pt x="179988" y="3628252"/>
                    <a:pt x="403567" y="3628252"/>
                  </a:cubicBezTo>
                  <a:lnTo>
                    <a:pt x="6628618" y="3628252"/>
                  </a:lnTo>
                  <a:cubicBezTo>
                    <a:pt x="6850790" y="3628252"/>
                    <a:pt x="7032048" y="3535369"/>
                    <a:pt x="7032048" y="3419990"/>
                  </a:cubicBezTo>
                  <a:lnTo>
                    <a:pt x="7032048" y="208262"/>
                  </a:lnTo>
                  <a:cubicBezTo>
                    <a:pt x="7030778" y="92883"/>
                    <a:pt x="6850790" y="0"/>
                    <a:pt x="6627211" y="0"/>
                  </a:cubicBezTo>
                  <a:close/>
                </a:path>
              </a:pathLst>
            </a:custGeom>
            <a:blipFill>
              <a:blip r:embed="rId9"/>
              <a:stretch>
                <a:fillRect l="-1980" t="0" r="-9767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2202241" y="717721"/>
            <a:ext cx="5132754" cy="2421575"/>
            <a:chOff x="0" y="0"/>
            <a:chExt cx="7030778" cy="331704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032048" cy="3317042"/>
            </a:xfrm>
            <a:custGeom>
              <a:avLst/>
              <a:gdLst/>
              <a:ahLst/>
              <a:cxnLst/>
              <a:rect r="r" b="b" t="t" l="l"/>
              <a:pathLst>
                <a:path h="3317042" w="7032048">
                  <a:moveTo>
                    <a:pt x="6627211" y="0"/>
                  </a:moveTo>
                  <a:lnTo>
                    <a:pt x="403567" y="0"/>
                  </a:lnTo>
                  <a:cubicBezTo>
                    <a:pt x="179988" y="0"/>
                    <a:pt x="0" y="84916"/>
                    <a:pt x="0" y="190398"/>
                  </a:cubicBezTo>
                  <a:lnTo>
                    <a:pt x="0" y="3127307"/>
                  </a:lnTo>
                  <a:cubicBezTo>
                    <a:pt x="0" y="3232126"/>
                    <a:pt x="179988" y="3317042"/>
                    <a:pt x="403567" y="3317042"/>
                  </a:cubicBezTo>
                  <a:lnTo>
                    <a:pt x="6628618" y="3317042"/>
                  </a:lnTo>
                  <a:cubicBezTo>
                    <a:pt x="6850790" y="3317042"/>
                    <a:pt x="7032048" y="3232126"/>
                    <a:pt x="7032048" y="3126643"/>
                  </a:cubicBezTo>
                  <a:lnTo>
                    <a:pt x="7032048" y="190398"/>
                  </a:lnTo>
                  <a:cubicBezTo>
                    <a:pt x="7030778" y="84916"/>
                    <a:pt x="6850790" y="0"/>
                    <a:pt x="6627211" y="0"/>
                  </a:cubicBezTo>
                  <a:close/>
                </a:path>
              </a:pathLst>
            </a:custGeom>
            <a:blipFill>
              <a:blip r:embed="rId10"/>
              <a:stretch>
                <a:fillRect l="0" t="-194" r="-2559" b="-194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2202241" y="3808366"/>
            <a:ext cx="5057059" cy="2489972"/>
            <a:chOff x="0" y="0"/>
            <a:chExt cx="6927092" cy="34107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928362" cy="3410730"/>
            </a:xfrm>
            <a:custGeom>
              <a:avLst/>
              <a:gdLst/>
              <a:ahLst/>
              <a:cxnLst/>
              <a:rect r="r" b="b" t="t" l="l"/>
              <a:pathLst>
                <a:path h="3410730" w="6928362">
                  <a:moveTo>
                    <a:pt x="6529477" y="0"/>
                  </a:moveTo>
                  <a:lnTo>
                    <a:pt x="397615" y="0"/>
                  </a:lnTo>
                  <a:cubicBezTo>
                    <a:pt x="177334" y="0"/>
                    <a:pt x="0" y="87315"/>
                    <a:pt x="0" y="195776"/>
                  </a:cubicBezTo>
                  <a:lnTo>
                    <a:pt x="0" y="3215636"/>
                  </a:lnTo>
                  <a:cubicBezTo>
                    <a:pt x="0" y="3323415"/>
                    <a:pt x="177334" y="3410730"/>
                    <a:pt x="397615" y="3410730"/>
                  </a:cubicBezTo>
                  <a:lnTo>
                    <a:pt x="6530863" y="3410730"/>
                  </a:lnTo>
                  <a:cubicBezTo>
                    <a:pt x="6749759" y="3410730"/>
                    <a:pt x="6928362" y="3323415"/>
                    <a:pt x="6928362" y="3214954"/>
                  </a:cubicBezTo>
                  <a:lnTo>
                    <a:pt x="6928362" y="195776"/>
                  </a:lnTo>
                  <a:cubicBezTo>
                    <a:pt x="6927092" y="87315"/>
                    <a:pt x="6749759" y="0"/>
                    <a:pt x="6529477" y="0"/>
                  </a:cubicBezTo>
                  <a:close/>
                </a:path>
              </a:pathLst>
            </a:custGeom>
            <a:blipFill>
              <a:blip r:embed="rId11"/>
              <a:stretch>
                <a:fillRect l="0" t="-2675" r="-12325" b="-2675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488138" y="3849741"/>
            <a:ext cx="4281095" cy="959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Direction vers le Data Center pour mettre en place notre hébergeur.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09625" y="6860012"/>
            <a:ext cx="4281095" cy="63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Le système en RAID 1 </a:t>
            </a:r>
          </a:p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es VM en RAID 6 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3527120" y="368119"/>
            <a:ext cx="2482996" cy="257586"/>
            <a:chOff x="0" y="0"/>
            <a:chExt cx="3310662" cy="34344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2968720" y="0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1507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346932" y="6415036"/>
            <a:ext cx="2482996" cy="257586"/>
            <a:chOff x="0" y="0"/>
            <a:chExt cx="3310662" cy="3434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2968720" y="0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1507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7676902" y="9346829"/>
            <a:ext cx="2482996" cy="257586"/>
            <a:chOff x="0" y="0"/>
            <a:chExt cx="3310662" cy="34344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2968720" y="0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0" y="1507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488138" y="8063469"/>
            <a:ext cx="4281095" cy="1283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En règle général chaque RAID offre une meilleurs redondance et une meilleure économie du volume de stockage.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447883" y="7192753"/>
            <a:ext cx="4281095" cy="959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Des images représentatives qui nous montrent l’interface du système ESXI.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5925057">
            <a:off x="-386114" y="-13575233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263917" y="3430342"/>
            <a:ext cx="6612692" cy="3093156"/>
            <a:chOff x="0" y="0"/>
            <a:chExt cx="2109393" cy="9866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9393" cy="986691"/>
            </a:xfrm>
            <a:custGeom>
              <a:avLst/>
              <a:gdLst/>
              <a:ahLst/>
              <a:cxnLst/>
              <a:rect r="r" b="b" t="t" l="l"/>
              <a:pathLst>
                <a:path h="986691" w="2109393">
                  <a:moveTo>
                    <a:pt x="42148" y="0"/>
                  </a:moveTo>
                  <a:lnTo>
                    <a:pt x="2067245" y="0"/>
                  </a:lnTo>
                  <a:cubicBezTo>
                    <a:pt x="2078423" y="0"/>
                    <a:pt x="2089144" y="4441"/>
                    <a:pt x="2097048" y="12345"/>
                  </a:cubicBezTo>
                  <a:cubicBezTo>
                    <a:pt x="2104952" y="20249"/>
                    <a:pt x="2109393" y="30969"/>
                    <a:pt x="2109393" y="42148"/>
                  </a:cubicBezTo>
                  <a:lnTo>
                    <a:pt x="2109393" y="944543"/>
                  </a:lnTo>
                  <a:cubicBezTo>
                    <a:pt x="2109393" y="955721"/>
                    <a:pt x="2104952" y="966442"/>
                    <a:pt x="2097048" y="974346"/>
                  </a:cubicBezTo>
                  <a:cubicBezTo>
                    <a:pt x="2089144" y="982250"/>
                    <a:pt x="2078423" y="986691"/>
                    <a:pt x="2067245" y="986691"/>
                  </a:cubicBezTo>
                  <a:lnTo>
                    <a:pt x="42148" y="986691"/>
                  </a:lnTo>
                  <a:cubicBezTo>
                    <a:pt x="30969" y="986691"/>
                    <a:pt x="20249" y="982250"/>
                    <a:pt x="12345" y="974346"/>
                  </a:cubicBezTo>
                  <a:cubicBezTo>
                    <a:pt x="4441" y="966442"/>
                    <a:pt x="0" y="955721"/>
                    <a:pt x="0" y="944543"/>
                  </a:cubicBezTo>
                  <a:lnTo>
                    <a:pt x="0" y="42148"/>
                  </a:lnTo>
                  <a:cubicBezTo>
                    <a:pt x="0" y="30969"/>
                    <a:pt x="4441" y="20249"/>
                    <a:pt x="12345" y="12345"/>
                  </a:cubicBezTo>
                  <a:cubicBezTo>
                    <a:pt x="20249" y="4441"/>
                    <a:pt x="30969" y="0"/>
                    <a:pt x="42148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09393" cy="10247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2077" y="3536510"/>
            <a:ext cx="6296372" cy="2912931"/>
            <a:chOff x="0" y="0"/>
            <a:chExt cx="7004532" cy="324055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05803" cy="3240552"/>
            </a:xfrm>
            <a:custGeom>
              <a:avLst/>
              <a:gdLst/>
              <a:ahLst/>
              <a:cxnLst/>
              <a:rect r="r" b="b" t="t" l="l"/>
              <a:pathLst>
                <a:path h="3240552" w="7005803">
                  <a:moveTo>
                    <a:pt x="6602472" y="0"/>
                  </a:moveTo>
                  <a:lnTo>
                    <a:pt x="402060" y="0"/>
                  </a:lnTo>
                  <a:cubicBezTo>
                    <a:pt x="179316" y="0"/>
                    <a:pt x="0" y="82958"/>
                    <a:pt x="0" y="186008"/>
                  </a:cubicBezTo>
                  <a:lnTo>
                    <a:pt x="0" y="3055192"/>
                  </a:lnTo>
                  <a:cubicBezTo>
                    <a:pt x="0" y="3157594"/>
                    <a:pt x="179316" y="3240552"/>
                    <a:pt x="402060" y="3240552"/>
                  </a:cubicBezTo>
                  <a:lnTo>
                    <a:pt x="6603874" y="3240552"/>
                  </a:lnTo>
                  <a:cubicBezTo>
                    <a:pt x="6825217" y="3240552"/>
                    <a:pt x="7005803" y="3157594"/>
                    <a:pt x="7005803" y="3054544"/>
                  </a:cubicBezTo>
                  <a:lnTo>
                    <a:pt x="7005803" y="186008"/>
                  </a:lnTo>
                  <a:cubicBezTo>
                    <a:pt x="7004532" y="82958"/>
                    <a:pt x="6825217" y="0"/>
                    <a:pt x="6602472" y="0"/>
                  </a:cubicBezTo>
                  <a:close/>
                </a:path>
              </a:pathLst>
            </a:custGeom>
            <a:blipFill>
              <a:blip r:embed="rId4"/>
              <a:stretch>
                <a:fillRect l="-95" t="0" r="-95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5726496" y="1312678"/>
            <a:ext cx="991952" cy="847668"/>
          </a:xfrm>
          <a:custGeom>
            <a:avLst/>
            <a:gdLst/>
            <a:ahLst/>
            <a:cxnLst/>
            <a:rect r="r" b="b" t="t" l="l"/>
            <a:pathLst>
              <a:path h="847668" w="991952">
                <a:moveTo>
                  <a:pt x="0" y="0"/>
                </a:moveTo>
                <a:lnTo>
                  <a:pt x="991953" y="0"/>
                </a:lnTo>
                <a:lnTo>
                  <a:pt x="991953" y="847668"/>
                </a:lnTo>
                <a:lnTo>
                  <a:pt x="0" y="8476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97829" y="239326"/>
            <a:ext cx="2482996" cy="257586"/>
            <a:chOff x="0" y="0"/>
            <a:chExt cx="3310662" cy="34344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968720" y="0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1507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7251811" y="368119"/>
            <a:ext cx="2482996" cy="257586"/>
            <a:chOff x="0" y="0"/>
            <a:chExt cx="3310662" cy="34344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968720" y="0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1507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4202033" y="9805958"/>
            <a:ext cx="2482996" cy="257586"/>
            <a:chOff x="0" y="0"/>
            <a:chExt cx="3310662" cy="34344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2968720" y="0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07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7251811" y="9706029"/>
            <a:ext cx="2482996" cy="257586"/>
            <a:chOff x="0" y="0"/>
            <a:chExt cx="3310662" cy="34344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2968720" y="0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1507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4202033" y="368119"/>
            <a:ext cx="2482996" cy="257586"/>
            <a:chOff x="0" y="0"/>
            <a:chExt cx="3310662" cy="34344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2968720" y="0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1507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8884376" y="3389071"/>
            <a:ext cx="3401219" cy="3328099"/>
          </a:xfrm>
          <a:custGeom>
            <a:avLst/>
            <a:gdLst/>
            <a:ahLst/>
            <a:cxnLst/>
            <a:rect r="r" b="b" t="t" l="l"/>
            <a:pathLst>
              <a:path h="3328099" w="3401219">
                <a:moveTo>
                  <a:pt x="0" y="0"/>
                </a:moveTo>
                <a:lnTo>
                  <a:pt x="3401220" y="0"/>
                </a:lnTo>
                <a:lnTo>
                  <a:pt x="3401220" y="3328099"/>
                </a:lnTo>
                <a:lnTo>
                  <a:pt x="0" y="332809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1938" t="0" r="-1824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717492" y="3268722"/>
            <a:ext cx="2967537" cy="3423808"/>
          </a:xfrm>
          <a:custGeom>
            <a:avLst/>
            <a:gdLst/>
            <a:ahLst/>
            <a:cxnLst/>
            <a:rect r="r" b="b" t="t" l="l"/>
            <a:pathLst>
              <a:path h="3423808" w="2967537">
                <a:moveTo>
                  <a:pt x="0" y="0"/>
                </a:moveTo>
                <a:lnTo>
                  <a:pt x="2967537" y="0"/>
                </a:lnTo>
                <a:lnTo>
                  <a:pt x="2967537" y="3423808"/>
                </a:lnTo>
                <a:lnTo>
                  <a:pt x="0" y="342380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211" t="0" r="-2211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6876609" y="1541970"/>
            <a:ext cx="3523838" cy="618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6"/>
              </a:lnSpc>
              <a:spcBef>
                <a:spcPct val="0"/>
              </a:spcBef>
            </a:pPr>
            <a:r>
              <a:rPr lang="en-US" sz="4620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VMWARE - ESXI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97829" y="7161674"/>
            <a:ext cx="8409025" cy="63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Le système utilisé et le système de</a:t>
            </a: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 VMware (ESXI 6.7.0). Le serveur était dans un environnement de test qui était Autonome. 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580237" y="9706029"/>
            <a:ext cx="2482996" cy="257586"/>
            <a:chOff x="0" y="0"/>
            <a:chExt cx="3310662" cy="3434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2968720" y="0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1507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3" id="33"/>
          <p:cNvSpPr/>
          <p:nvPr/>
        </p:nvSpPr>
        <p:spPr>
          <a:xfrm flipH="true" flipV="false" rot="0">
            <a:off x="10400447" y="1312678"/>
            <a:ext cx="991952" cy="847668"/>
          </a:xfrm>
          <a:custGeom>
            <a:avLst/>
            <a:gdLst/>
            <a:ahLst/>
            <a:cxnLst/>
            <a:rect r="r" b="b" t="t" l="l"/>
            <a:pathLst>
              <a:path h="847668" w="991952">
                <a:moveTo>
                  <a:pt x="991953" y="0"/>
                </a:moveTo>
                <a:lnTo>
                  <a:pt x="0" y="0"/>
                </a:lnTo>
                <a:lnTo>
                  <a:pt x="0" y="847668"/>
                </a:lnTo>
                <a:lnTo>
                  <a:pt x="991953" y="847668"/>
                </a:lnTo>
                <a:lnTo>
                  <a:pt x="99195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5658018">
            <a:off x="-7392041" y="-12894282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true" rot="5658018">
            <a:off x="10224250" y="-12173507"/>
            <a:ext cx="15303882" cy="15703610"/>
          </a:xfrm>
          <a:custGeom>
            <a:avLst/>
            <a:gdLst/>
            <a:ahLst/>
            <a:cxnLst/>
            <a:rect r="r" b="b" t="t" l="l"/>
            <a:pathLst>
              <a:path h="15703610" w="15303882">
                <a:moveTo>
                  <a:pt x="0" y="15703610"/>
                </a:moveTo>
                <a:lnTo>
                  <a:pt x="15303881" y="15703610"/>
                </a:lnTo>
                <a:lnTo>
                  <a:pt x="15303881" y="0"/>
                </a:lnTo>
                <a:lnTo>
                  <a:pt x="0" y="0"/>
                </a:lnTo>
                <a:lnTo>
                  <a:pt x="0" y="1570361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4939487" y="8129733"/>
            <a:ext cx="8409025" cy="959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La CGSS utilise avec l'Appliance vCenter puis se connecte pour accéder au vSphere client qui gère l’interface et tous les hébergeurs de vCenter.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227763" y="7161674"/>
            <a:ext cx="8409025" cy="63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nous avons vSphere client aussi pour ce connecter directement a un hébergeur.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493347" y="5944978"/>
            <a:ext cx="3665323" cy="632778"/>
            <a:chOff x="0" y="0"/>
            <a:chExt cx="1994471" cy="3443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94471" cy="344324"/>
            </a:xfrm>
            <a:custGeom>
              <a:avLst/>
              <a:gdLst/>
              <a:ahLst/>
              <a:cxnLst/>
              <a:rect r="r" b="b" t="t" l="l"/>
              <a:pathLst>
                <a:path h="344324" w="1994471">
                  <a:moveTo>
                    <a:pt x="76039" y="0"/>
                  </a:moveTo>
                  <a:lnTo>
                    <a:pt x="1918432" y="0"/>
                  </a:lnTo>
                  <a:cubicBezTo>
                    <a:pt x="1960427" y="0"/>
                    <a:pt x="1994471" y="34044"/>
                    <a:pt x="1994471" y="76039"/>
                  </a:cubicBezTo>
                  <a:lnTo>
                    <a:pt x="1994471" y="268284"/>
                  </a:lnTo>
                  <a:cubicBezTo>
                    <a:pt x="1994471" y="310280"/>
                    <a:pt x="1960427" y="344324"/>
                    <a:pt x="1918432" y="344324"/>
                  </a:cubicBezTo>
                  <a:lnTo>
                    <a:pt x="76039" y="344324"/>
                  </a:lnTo>
                  <a:cubicBezTo>
                    <a:pt x="34044" y="344324"/>
                    <a:pt x="0" y="310280"/>
                    <a:pt x="0" y="268284"/>
                  </a:cubicBezTo>
                  <a:lnTo>
                    <a:pt x="0" y="76039"/>
                  </a:lnTo>
                  <a:cubicBezTo>
                    <a:pt x="0" y="34044"/>
                    <a:pt x="34044" y="0"/>
                    <a:pt x="7603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994471" cy="382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401080" y="3445536"/>
            <a:ext cx="7297311" cy="2243410"/>
            <a:chOff x="0" y="0"/>
            <a:chExt cx="3970803" cy="12207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70803" cy="1220743"/>
            </a:xfrm>
            <a:custGeom>
              <a:avLst/>
              <a:gdLst/>
              <a:ahLst/>
              <a:cxnLst/>
              <a:rect r="r" b="b" t="t" l="l"/>
              <a:pathLst>
                <a:path h="1220743" w="3970803">
                  <a:moveTo>
                    <a:pt x="38193" y="0"/>
                  </a:moveTo>
                  <a:lnTo>
                    <a:pt x="3932610" y="0"/>
                  </a:lnTo>
                  <a:cubicBezTo>
                    <a:pt x="3953704" y="0"/>
                    <a:pt x="3970803" y="17100"/>
                    <a:pt x="3970803" y="38193"/>
                  </a:cubicBezTo>
                  <a:lnTo>
                    <a:pt x="3970803" y="1182549"/>
                  </a:lnTo>
                  <a:cubicBezTo>
                    <a:pt x="3970803" y="1203643"/>
                    <a:pt x="3953704" y="1220743"/>
                    <a:pt x="3932610" y="1220743"/>
                  </a:cubicBezTo>
                  <a:lnTo>
                    <a:pt x="38193" y="1220743"/>
                  </a:lnTo>
                  <a:cubicBezTo>
                    <a:pt x="17100" y="1220743"/>
                    <a:pt x="0" y="1203643"/>
                    <a:pt x="0" y="1182549"/>
                  </a:cubicBezTo>
                  <a:lnTo>
                    <a:pt x="0" y="38193"/>
                  </a:lnTo>
                  <a:cubicBezTo>
                    <a:pt x="0" y="17100"/>
                    <a:pt x="17100" y="0"/>
                    <a:pt x="38193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970803" cy="1258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671082" y="5982963"/>
            <a:ext cx="5240649" cy="2970899"/>
            <a:chOff x="0" y="0"/>
            <a:chExt cx="2851679" cy="161660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51679" cy="1616603"/>
            </a:xfrm>
            <a:custGeom>
              <a:avLst/>
              <a:gdLst/>
              <a:ahLst/>
              <a:cxnLst/>
              <a:rect r="r" b="b" t="t" l="l"/>
              <a:pathLst>
                <a:path h="1616603" w="2851679">
                  <a:moveTo>
                    <a:pt x="53182" y="0"/>
                  </a:moveTo>
                  <a:lnTo>
                    <a:pt x="2798497" y="0"/>
                  </a:lnTo>
                  <a:cubicBezTo>
                    <a:pt x="2812601" y="0"/>
                    <a:pt x="2826128" y="5603"/>
                    <a:pt x="2836102" y="15577"/>
                  </a:cubicBezTo>
                  <a:cubicBezTo>
                    <a:pt x="2846076" y="25550"/>
                    <a:pt x="2851679" y="39077"/>
                    <a:pt x="2851679" y="53182"/>
                  </a:cubicBezTo>
                  <a:lnTo>
                    <a:pt x="2851679" y="1563421"/>
                  </a:lnTo>
                  <a:cubicBezTo>
                    <a:pt x="2851679" y="1592792"/>
                    <a:pt x="2827868" y="1616603"/>
                    <a:pt x="2798497" y="1616603"/>
                  </a:cubicBezTo>
                  <a:lnTo>
                    <a:pt x="53182" y="1616603"/>
                  </a:lnTo>
                  <a:cubicBezTo>
                    <a:pt x="23810" y="1616603"/>
                    <a:pt x="0" y="1592792"/>
                    <a:pt x="0" y="1563421"/>
                  </a:cubicBezTo>
                  <a:lnTo>
                    <a:pt x="0" y="53182"/>
                  </a:lnTo>
                  <a:cubicBezTo>
                    <a:pt x="0" y="23810"/>
                    <a:pt x="23810" y="0"/>
                    <a:pt x="53182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51679" cy="16547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790814" y="6115056"/>
            <a:ext cx="5001186" cy="2717593"/>
            <a:chOff x="0" y="0"/>
            <a:chExt cx="11685905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687175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687175">
                  <a:moveTo>
                    <a:pt x="11015134" y="0"/>
                  </a:moveTo>
                  <a:lnTo>
                    <a:pt x="670771" y="0"/>
                  </a:lnTo>
                  <a:cubicBezTo>
                    <a:pt x="299159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299159" y="6350000"/>
                    <a:pt x="670771" y="6350000"/>
                  </a:cubicBezTo>
                  <a:lnTo>
                    <a:pt x="11017472" y="6350000"/>
                  </a:lnTo>
                  <a:cubicBezTo>
                    <a:pt x="11386746" y="6350000"/>
                    <a:pt x="11687175" y="6187440"/>
                    <a:pt x="11687175" y="5985510"/>
                  </a:cubicBezTo>
                  <a:lnTo>
                    <a:pt x="11687175" y="364490"/>
                  </a:lnTo>
                  <a:cubicBezTo>
                    <a:pt x="11685905" y="162560"/>
                    <a:pt x="11386746" y="0"/>
                    <a:pt x="11015134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484" r="0" b="-484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86538" y="9397052"/>
            <a:ext cx="991952" cy="847668"/>
          </a:xfrm>
          <a:custGeom>
            <a:avLst/>
            <a:gdLst/>
            <a:ahLst/>
            <a:cxnLst/>
            <a:rect r="r" b="b" t="t" l="l"/>
            <a:pathLst>
              <a:path h="847668" w="991952">
                <a:moveTo>
                  <a:pt x="0" y="0"/>
                </a:moveTo>
                <a:lnTo>
                  <a:pt x="991952" y="0"/>
                </a:lnTo>
                <a:lnTo>
                  <a:pt x="991952" y="847668"/>
                </a:lnTo>
                <a:lnTo>
                  <a:pt x="0" y="8476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9670233" y="63590"/>
            <a:ext cx="2482996" cy="257586"/>
            <a:chOff x="0" y="0"/>
            <a:chExt cx="3310662" cy="34344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2968720" y="0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07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86538" y="2250438"/>
            <a:ext cx="6610654" cy="3113701"/>
            <a:chOff x="0" y="0"/>
            <a:chExt cx="2108742" cy="99324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108742" cy="993244"/>
            </a:xfrm>
            <a:custGeom>
              <a:avLst/>
              <a:gdLst/>
              <a:ahLst/>
              <a:cxnLst/>
              <a:rect r="r" b="b" t="t" l="l"/>
              <a:pathLst>
                <a:path h="993244" w="2108742">
                  <a:moveTo>
                    <a:pt x="42161" y="0"/>
                  </a:moveTo>
                  <a:lnTo>
                    <a:pt x="2066582" y="0"/>
                  </a:lnTo>
                  <a:cubicBezTo>
                    <a:pt x="2089866" y="0"/>
                    <a:pt x="2108742" y="18876"/>
                    <a:pt x="2108742" y="42161"/>
                  </a:cubicBezTo>
                  <a:lnTo>
                    <a:pt x="2108742" y="951083"/>
                  </a:lnTo>
                  <a:cubicBezTo>
                    <a:pt x="2108742" y="962265"/>
                    <a:pt x="2104300" y="972989"/>
                    <a:pt x="2096394" y="980895"/>
                  </a:cubicBezTo>
                  <a:cubicBezTo>
                    <a:pt x="2088487" y="988802"/>
                    <a:pt x="2077763" y="993244"/>
                    <a:pt x="2066582" y="993244"/>
                  </a:cubicBezTo>
                  <a:lnTo>
                    <a:pt x="42161" y="993244"/>
                  </a:lnTo>
                  <a:cubicBezTo>
                    <a:pt x="18876" y="993244"/>
                    <a:pt x="0" y="974368"/>
                    <a:pt x="0" y="951083"/>
                  </a:cubicBezTo>
                  <a:lnTo>
                    <a:pt x="0" y="42161"/>
                  </a:lnTo>
                  <a:cubicBezTo>
                    <a:pt x="0" y="30979"/>
                    <a:pt x="4442" y="20255"/>
                    <a:pt x="12349" y="12349"/>
                  </a:cubicBezTo>
                  <a:cubicBezTo>
                    <a:pt x="20255" y="4442"/>
                    <a:pt x="30979" y="0"/>
                    <a:pt x="42161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108742" cy="1031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16989" y="2381133"/>
            <a:ext cx="6349752" cy="2925856"/>
            <a:chOff x="0" y="0"/>
            <a:chExt cx="11126215" cy="512676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127485" cy="5126767"/>
            </a:xfrm>
            <a:custGeom>
              <a:avLst/>
              <a:gdLst/>
              <a:ahLst/>
              <a:cxnLst/>
              <a:rect r="r" b="b" t="t" l="l"/>
              <a:pathLst>
                <a:path h="5126767" w="11127485">
                  <a:moveTo>
                    <a:pt x="10487570" y="0"/>
                  </a:moveTo>
                  <a:lnTo>
                    <a:pt x="638645" y="0"/>
                  </a:lnTo>
                  <a:cubicBezTo>
                    <a:pt x="284831" y="0"/>
                    <a:pt x="0" y="131245"/>
                    <a:pt x="0" y="294276"/>
                  </a:cubicBezTo>
                  <a:lnTo>
                    <a:pt x="0" y="4833516"/>
                  </a:lnTo>
                  <a:cubicBezTo>
                    <a:pt x="0" y="4995521"/>
                    <a:pt x="284831" y="5126767"/>
                    <a:pt x="638645" y="5126767"/>
                  </a:cubicBezTo>
                  <a:lnTo>
                    <a:pt x="10489796" y="5126767"/>
                  </a:lnTo>
                  <a:cubicBezTo>
                    <a:pt x="10841384" y="5126767"/>
                    <a:pt x="11127485" y="4995521"/>
                    <a:pt x="11127485" y="4832490"/>
                  </a:cubicBezTo>
                  <a:lnTo>
                    <a:pt x="11127485" y="294276"/>
                  </a:lnTo>
                  <a:cubicBezTo>
                    <a:pt x="11126215" y="131245"/>
                    <a:pt x="10841384" y="0"/>
                    <a:pt x="10487570" y="0"/>
                  </a:cubicBezTo>
                  <a:close/>
                </a:path>
              </a:pathLst>
            </a:custGeom>
            <a:blipFill>
              <a:blip r:embed="rId9"/>
              <a:stretch>
                <a:fillRect l="0" t="-101" r="0" b="-101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5032236" y="419163"/>
            <a:ext cx="6945836" cy="112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75"/>
              </a:lnSpc>
            </a:pPr>
            <a:r>
              <a:rPr lang="en-US" sz="8392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SITE - BLUEFILES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767862" y="3560374"/>
            <a:ext cx="3534394" cy="3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1.Configuration Initiale :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582882" y="3938860"/>
            <a:ext cx="7115510" cy="1607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Travaillé sur une machine virtuelle Windows Server 2016 sans internet.</a:t>
            </a:r>
          </a:p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Passé à une machine physique pour continuer le travail sans être limiter par les outils, ressources et information nécessaires.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1302256" y="5850871"/>
            <a:ext cx="3078930" cy="1752186"/>
            <a:chOff x="0" y="0"/>
            <a:chExt cx="1675388" cy="95344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675388" cy="953445"/>
            </a:xfrm>
            <a:custGeom>
              <a:avLst/>
              <a:gdLst/>
              <a:ahLst/>
              <a:cxnLst/>
              <a:rect r="r" b="b" t="t" l="l"/>
              <a:pathLst>
                <a:path h="953445" w="1675388">
                  <a:moveTo>
                    <a:pt x="90521" y="0"/>
                  </a:moveTo>
                  <a:lnTo>
                    <a:pt x="1584866" y="0"/>
                  </a:lnTo>
                  <a:cubicBezTo>
                    <a:pt x="1634860" y="0"/>
                    <a:pt x="1675388" y="40528"/>
                    <a:pt x="1675388" y="90521"/>
                  </a:cubicBezTo>
                  <a:lnTo>
                    <a:pt x="1675388" y="862923"/>
                  </a:lnTo>
                  <a:cubicBezTo>
                    <a:pt x="1675388" y="912917"/>
                    <a:pt x="1634860" y="953445"/>
                    <a:pt x="1584866" y="953445"/>
                  </a:cubicBezTo>
                  <a:lnTo>
                    <a:pt x="90521" y="953445"/>
                  </a:lnTo>
                  <a:cubicBezTo>
                    <a:pt x="40528" y="953445"/>
                    <a:pt x="0" y="912917"/>
                    <a:pt x="0" y="862923"/>
                  </a:cubicBezTo>
                  <a:lnTo>
                    <a:pt x="0" y="90521"/>
                  </a:lnTo>
                  <a:cubicBezTo>
                    <a:pt x="0" y="40528"/>
                    <a:pt x="40528" y="0"/>
                    <a:pt x="90521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675388" cy="991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1472594" y="5897353"/>
            <a:ext cx="2069704" cy="3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2.Préparation :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376583" y="6266314"/>
            <a:ext cx="3116764" cy="1283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Installation de "Sublime Text".</a:t>
            </a:r>
          </a:p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Réflexion sur la structure du site.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1238114" y="7707831"/>
            <a:ext cx="6920556" cy="2210649"/>
            <a:chOff x="0" y="0"/>
            <a:chExt cx="3765793" cy="120291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765793" cy="1202916"/>
            </a:xfrm>
            <a:custGeom>
              <a:avLst/>
              <a:gdLst/>
              <a:ahLst/>
              <a:cxnLst/>
              <a:rect r="r" b="b" t="t" l="l"/>
              <a:pathLst>
                <a:path h="1202916" w="3765793">
                  <a:moveTo>
                    <a:pt x="40273" y="0"/>
                  </a:moveTo>
                  <a:lnTo>
                    <a:pt x="3725521" y="0"/>
                  </a:lnTo>
                  <a:cubicBezTo>
                    <a:pt x="3736202" y="0"/>
                    <a:pt x="3746445" y="4243"/>
                    <a:pt x="3753998" y="11796"/>
                  </a:cubicBezTo>
                  <a:cubicBezTo>
                    <a:pt x="3761550" y="19348"/>
                    <a:pt x="3765793" y="29592"/>
                    <a:pt x="3765793" y="40273"/>
                  </a:cubicBezTo>
                  <a:lnTo>
                    <a:pt x="3765793" y="1162643"/>
                  </a:lnTo>
                  <a:cubicBezTo>
                    <a:pt x="3765793" y="1173324"/>
                    <a:pt x="3761550" y="1183568"/>
                    <a:pt x="3753998" y="1191120"/>
                  </a:cubicBezTo>
                  <a:cubicBezTo>
                    <a:pt x="3746445" y="1198673"/>
                    <a:pt x="3736202" y="1202916"/>
                    <a:pt x="3725521" y="1202916"/>
                  </a:cubicBezTo>
                  <a:lnTo>
                    <a:pt x="40273" y="1202916"/>
                  </a:lnTo>
                  <a:cubicBezTo>
                    <a:pt x="29592" y="1202916"/>
                    <a:pt x="19348" y="1198673"/>
                    <a:pt x="11796" y="1191120"/>
                  </a:cubicBezTo>
                  <a:cubicBezTo>
                    <a:pt x="4243" y="1183568"/>
                    <a:pt x="0" y="1173324"/>
                    <a:pt x="0" y="1162643"/>
                  </a:cubicBezTo>
                  <a:lnTo>
                    <a:pt x="0" y="40273"/>
                  </a:lnTo>
                  <a:cubicBezTo>
                    <a:pt x="0" y="29592"/>
                    <a:pt x="4243" y="19348"/>
                    <a:pt x="11796" y="11796"/>
                  </a:cubicBezTo>
                  <a:cubicBezTo>
                    <a:pt x="19348" y="4243"/>
                    <a:pt x="29592" y="0"/>
                    <a:pt x="40273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3765793" cy="12410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1778506" y="7838720"/>
            <a:ext cx="3445681" cy="3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3.Mise en Place du Site :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376583" y="8204113"/>
            <a:ext cx="7049429" cy="1607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Coordination des couleurs du texte avec le logo.</a:t>
            </a:r>
          </a:p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Création d'un logo avec un dégradé d'entreprise.</a:t>
            </a:r>
          </a:p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Lien entre les pages via des boutons en forme de flèche directionnelle.</a:t>
            </a:r>
          </a:p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Le premier bouton servant de lancement.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4213257" y="9063677"/>
            <a:ext cx="6739249" cy="1152537"/>
            <a:chOff x="0" y="0"/>
            <a:chExt cx="3667136" cy="62714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67136" cy="627148"/>
            </a:xfrm>
            <a:custGeom>
              <a:avLst/>
              <a:gdLst/>
              <a:ahLst/>
              <a:cxnLst/>
              <a:rect r="r" b="b" t="t" l="l"/>
              <a:pathLst>
                <a:path h="627148" w="3667136">
                  <a:moveTo>
                    <a:pt x="41356" y="0"/>
                  </a:moveTo>
                  <a:lnTo>
                    <a:pt x="3625780" y="0"/>
                  </a:lnTo>
                  <a:cubicBezTo>
                    <a:pt x="3636748" y="0"/>
                    <a:pt x="3647267" y="4357"/>
                    <a:pt x="3655023" y="12113"/>
                  </a:cubicBezTo>
                  <a:cubicBezTo>
                    <a:pt x="3662779" y="19869"/>
                    <a:pt x="3667136" y="30388"/>
                    <a:pt x="3667136" y="41356"/>
                  </a:cubicBezTo>
                  <a:lnTo>
                    <a:pt x="3667136" y="585792"/>
                  </a:lnTo>
                  <a:cubicBezTo>
                    <a:pt x="3667136" y="596760"/>
                    <a:pt x="3662779" y="607280"/>
                    <a:pt x="3655023" y="615035"/>
                  </a:cubicBezTo>
                  <a:cubicBezTo>
                    <a:pt x="3647267" y="622791"/>
                    <a:pt x="3636748" y="627148"/>
                    <a:pt x="3625780" y="627148"/>
                  </a:cubicBezTo>
                  <a:lnTo>
                    <a:pt x="41356" y="627148"/>
                  </a:lnTo>
                  <a:cubicBezTo>
                    <a:pt x="30388" y="627148"/>
                    <a:pt x="19869" y="622791"/>
                    <a:pt x="12113" y="615035"/>
                  </a:cubicBezTo>
                  <a:cubicBezTo>
                    <a:pt x="4357" y="607280"/>
                    <a:pt x="0" y="596760"/>
                    <a:pt x="0" y="585792"/>
                  </a:cubicBezTo>
                  <a:lnTo>
                    <a:pt x="0" y="41356"/>
                  </a:lnTo>
                  <a:cubicBezTo>
                    <a:pt x="0" y="30388"/>
                    <a:pt x="4357" y="19869"/>
                    <a:pt x="12113" y="12113"/>
                  </a:cubicBezTo>
                  <a:cubicBezTo>
                    <a:pt x="19869" y="4357"/>
                    <a:pt x="30388" y="0"/>
                    <a:pt x="41356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3667136" cy="665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4445935" y="9078582"/>
            <a:ext cx="4523516" cy="3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4.Apprentissage et Développement :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517680" y="9409443"/>
            <a:ext cx="6394052" cy="63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Apprentissage des balises HTML.</a:t>
            </a:r>
          </a:p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Surmonter de légères difficultés rencontrées.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0" y="7911141"/>
            <a:ext cx="5204357" cy="1152537"/>
            <a:chOff x="0" y="0"/>
            <a:chExt cx="2831930" cy="627148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831930" cy="627148"/>
            </a:xfrm>
            <a:custGeom>
              <a:avLst/>
              <a:gdLst/>
              <a:ahLst/>
              <a:cxnLst/>
              <a:rect r="r" b="b" t="t" l="l"/>
              <a:pathLst>
                <a:path h="627148" w="2831930">
                  <a:moveTo>
                    <a:pt x="53553" y="0"/>
                  </a:moveTo>
                  <a:lnTo>
                    <a:pt x="2778377" y="0"/>
                  </a:lnTo>
                  <a:cubicBezTo>
                    <a:pt x="2807954" y="0"/>
                    <a:pt x="2831930" y="23977"/>
                    <a:pt x="2831930" y="53553"/>
                  </a:cubicBezTo>
                  <a:lnTo>
                    <a:pt x="2831930" y="573595"/>
                  </a:lnTo>
                  <a:cubicBezTo>
                    <a:pt x="2831930" y="603172"/>
                    <a:pt x="2807954" y="627148"/>
                    <a:pt x="2778377" y="627148"/>
                  </a:cubicBezTo>
                  <a:lnTo>
                    <a:pt x="53553" y="627148"/>
                  </a:lnTo>
                  <a:cubicBezTo>
                    <a:pt x="23977" y="627148"/>
                    <a:pt x="0" y="603172"/>
                    <a:pt x="0" y="573595"/>
                  </a:cubicBezTo>
                  <a:lnTo>
                    <a:pt x="0" y="53553"/>
                  </a:lnTo>
                  <a:cubicBezTo>
                    <a:pt x="0" y="23977"/>
                    <a:pt x="23977" y="0"/>
                    <a:pt x="53553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2831930" cy="665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186538" y="7939928"/>
            <a:ext cx="5017819" cy="3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5.Finalisation de la Page d'Accueil :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86538" y="8318201"/>
            <a:ext cx="4123949" cy="63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Liaison de toutes les pages.</a:t>
            </a:r>
          </a:p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Terminé la page d'accueil.</a:t>
            </a:r>
          </a:p>
        </p:txBody>
      </p:sp>
      <p:grpSp>
        <p:nvGrpSpPr>
          <p:cNvPr name="Group 48" id="48"/>
          <p:cNvGrpSpPr/>
          <p:nvPr/>
        </p:nvGrpSpPr>
        <p:grpSpPr>
          <a:xfrm rot="0">
            <a:off x="186538" y="5639293"/>
            <a:ext cx="5289205" cy="2205172"/>
            <a:chOff x="0" y="0"/>
            <a:chExt cx="2878100" cy="119993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2878100" cy="1199936"/>
            </a:xfrm>
            <a:custGeom>
              <a:avLst/>
              <a:gdLst/>
              <a:ahLst/>
              <a:cxnLst/>
              <a:rect r="r" b="b" t="t" l="l"/>
              <a:pathLst>
                <a:path h="1199936" w="2878100">
                  <a:moveTo>
                    <a:pt x="52694" y="0"/>
                  </a:moveTo>
                  <a:lnTo>
                    <a:pt x="2825407" y="0"/>
                  </a:lnTo>
                  <a:cubicBezTo>
                    <a:pt x="2854509" y="0"/>
                    <a:pt x="2878100" y="23592"/>
                    <a:pt x="2878100" y="52694"/>
                  </a:cubicBezTo>
                  <a:lnTo>
                    <a:pt x="2878100" y="1147242"/>
                  </a:lnTo>
                  <a:cubicBezTo>
                    <a:pt x="2878100" y="1176344"/>
                    <a:pt x="2854509" y="1199936"/>
                    <a:pt x="2825407" y="1199936"/>
                  </a:cubicBezTo>
                  <a:lnTo>
                    <a:pt x="52694" y="1199936"/>
                  </a:lnTo>
                  <a:cubicBezTo>
                    <a:pt x="23592" y="1199936"/>
                    <a:pt x="0" y="1176344"/>
                    <a:pt x="0" y="1147242"/>
                  </a:cubicBezTo>
                  <a:lnTo>
                    <a:pt x="0" y="52694"/>
                  </a:lnTo>
                  <a:cubicBezTo>
                    <a:pt x="0" y="23592"/>
                    <a:pt x="23592" y="0"/>
                    <a:pt x="52694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2878100" cy="12380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sp>
        <p:nvSpPr>
          <p:cNvPr name="TextBox 51" id="51"/>
          <p:cNvSpPr txBox="true"/>
          <p:nvPr/>
        </p:nvSpPr>
        <p:spPr>
          <a:xfrm rot="0">
            <a:off x="334585" y="5696844"/>
            <a:ext cx="3527584" cy="3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6.Réflexion sur la Suite :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334585" y="6132480"/>
            <a:ext cx="5064239" cy="1607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Réflexion sur la structuration des prochaines étapes.</a:t>
            </a:r>
          </a:p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Changement de stratégie : passer de la création d'un tutoriel à la mise à disposition des tutoriels.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7154983" y="2435726"/>
            <a:ext cx="9331440" cy="63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On n’a ensuite crée une machine virtuelle Windows 2016, dans la gestion du serveur Windows nous avons installer le serveur web IIS.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4592301" y="6084257"/>
            <a:ext cx="3481708" cy="294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87"/>
              </a:lnSpc>
              <a:spcBef>
                <a:spcPct val="0"/>
              </a:spcBef>
            </a:pPr>
            <a:r>
              <a:rPr lang="en-US" sz="1691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difficulter : vh, dégrader</a:t>
            </a:r>
          </a:p>
        </p:txBody>
      </p:sp>
      <p:sp>
        <p:nvSpPr>
          <p:cNvPr name="Freeform 55" id="55"/>
          <p:cNvSpPr/>
          <p:nvPr/>
        </p:nvSpPr>
        <p:spPr>
          <a:xfrm flipH="false" flipV="true" rot="-1849234">
            <a:off x="13367244" y="-10149402"/>
            <a:ext cx="15303882" cy="15703610"/>
          </a:xfrm>
          <a:custGeom>
            <a:avLst/>
            <a:gdLst/>
            <a:ahLst/>
            <a:cxnLst/>
            <a:rect r="r" b="b" t="t" l="l"/>
            <a:pathLst>
              <a:path h="15703610" w="15303882">
                <a:moveTo>
                  <a:pt x="0" y="15703610"/>
                </a:moveTo>
                <a:lnTo>
                  <a:pt x="15303882" y="15703610"/>
                </a:lnTo>
                <a:lnTo>
                  <a:pt x="15303882" y="0"/>
                </a:lnTo>
                <a:lnTo>
                  <a:pt x="0" y="0"/>
                </a:lnTo>
                <a:lnTo>
                  <a:pt x="0" y="1570361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6" id="56"/>
          <p:cNvGrpSpPr/>
          <p:nvPr/>
        </p:nvGrpSpPr>
        <p:grpSpPr>
          <a:xfrm rot="0">
            <a:off x="3862170" y="63590"/>
            <a:ext cx="2482996" cy="257586"/>
            <a:chOff x="0" y="0"/>
            <a:chExt cx="3310662" cy="343448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2968720" y="0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0" y="1507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slow">
    <p:push dir="u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796247" y="3858884"/>
            <a:ext cx="5262710" cy="3004214"/>
            <a:chOff x="0" y="0"/>
            <a:chExt cx="2863683" cy="16347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63683" cy="1634731"/>
            </a:xfrm>
            <a:custGeom>
              <a:avLst/>
              <a:gdLst/>
              <a:ahLst/>
              <a:cxnLst/>
              <a:rect r="r" b="b" t="t" l="l"/>
              <a:pathLst>
                <a:path h="1634731" w="2863683">
                  <a:moveTo>
                    <a:pt x="52959" y="0"/>
                  </a:moveTo>
                  <a:lnTo>
                    <a:pt x="2810724" y="0"/>
                  </a:lnTo>
                  <a:cubicBezTo>
                    <a:pt x="2824769" y="0"/>
                    <a:pt x="2838240" y="5580"/>
                    <a:pt x="2848171" y="15511"/>
                  </a:cubicBezTo>
                  <a:cubicBezTo>
                    <a:pt x="2858103" y="25443"/>
                    <a:pt x="2863683" y="38914"/>
                    <a:pt x="2863683" y="52959"/>
                  </a:cubicBezTo>
                  <a:lnTo>
                    <a:pt x="2863683" y="1581772"/>
                  </a:lnTo>
                  <a:cubicBezTo>
                    <a:pt x="2863683" y="1595818"/>
                    <a:pt x="2858103" y="1609288"/>
                    <a:pt x="2848171" y="1619220"/>
                  </a:cubicBezTo>
                  <a:cubicBezTo>
                    <a:pt x="2838240" y="1629152"/>
                    <a:pt x="2824769" y="1634731"/>
                    <a:pt x="2810724" y="1634731"/>
                  </a:cubicBezTo>
                  <a:lnTo>
                    <a:pt x="52959" y="1634731"/>
                  </a:lnTo>
                  <a:cubicBezTo>
                    <a:pt x="38914" y="1634731"/>
                    <a:pt x="25443" y="1629152"/>
                    <a:pt x="15511" y="1619220"/>
                  </a:cubicBezTo>
                  <a:cubicBezTo>
                    <a:pt x="5580" y="1609288"/>
                    <a:pt x="0" y="1595818"/>
                    <a:pt x="0" y="1581772"/>
                  </a:cubicBezTo>
                  <a:lnTo>
                    <a:pt x="0" y="52959"/>
                  </a:lnTo>
                  <a:cubicBezTo>
                    <a:pt x="0" y="38914"/>
                    <a:pt x="5580" y="25443"/>
                    <a:pt x="15511" y="15511"/>
                  </a:cubicBezTo>
                  <a:cubicBezTo>
                    <a:pt x="25443" y="5580"/>
                    <a:pt x="38914" y="0"/>
                    <a:pt x="5295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63683" cy="1672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154596" y="4012570"/>
            <a:ext cx="4546013" cy="2717593"/>
            <a:chOff x="0" y="0"/>
            <a:chExt cx="10622336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23606" cy="6350000"/>
            </a:xfrm>
            <a:custGeom>
              <a:avLst/>
              <a:gdLst/>
              <a:ahLst/>
              <a:cxnLst/>
              <a:rect r="r" b="b" t="t" l="l"/>
              <a:pathLst>
                <a:path h="6350000" w="10623606">
                  <a:moveTo>
                    <a:pt x="10012614" y="0"/>
                  </a:moveTo>
                  <a:lnTo>
                    <a:pt x="609722" y="0"/>
                  </a:lnTo>
                  <a:cubicBezTo>
                    <a:pt x="271932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271932" y="6350000"/>
                    <a:pt x="609722" y="6350000"/>
                  </a:cubicBezTo>
                  <a:lnTo>
                    <a:pt x="10014739" y="6350000"/>
                  </a:lnTo>
                  <a:cubicBezTo>
                    <a:pt x="10350405" y="6350000"/>
                    <a:pt x="10623606" y="6187440"/>
                    <a:pt x="10623606" y="5985510"/>
                  </a:cubicBezTo>
                  <a:lnTo>
                    <a:pt x="10623606" y="364490"/>
                  </a:lnTo>
                  <a:cubicBezTo>
                    <a:pt x="10622336" y="162560"/>
                    <a:pt x="10350405" y="0"/>
                    <a:pt x="10012614" y="0"/>
                  </a:cubicBezTo>
                  <a:close/>
                </a:path>
              </a:pathLst>
            </a:custGeom>
            <a:blipFill>
              <a:blip r:embed="rId4"/>
              <a:stretch>
                <a:fillRect l="-387" t="0" r="-387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486423" y="496912"/>
            <a:ext cx="991952" cy="847668"/>
          </a:xfrm>
          <a:custGeom>
            <a:avLst/>
            <a:gdLst/>
            <a:ahLst/>
            <a:cxnLst/>
            <a:rect r="r" b="b" t="t" l="l"/>
            <a:pathLst>
              <a:path h="847668" w="991952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09625" y="9755672"/>
            <a:ext cx="2482996" cy="257586"/>
            <a:chOff x="0" y="0"/>
            <a:chExt cx="3310662" cy="34344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968720" y="0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1507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721086" y="366968"/>
            <a:ext cx="3702462" cy="112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75"/>
              </a:lnSpc>
            </a:pPr>
            <a:r>
              <a:rPr lang="en-US" sz="8392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SITE - 1.2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367741" y="1814288"/>
            <a:ext cx="5274521" cy="1827105"/>
            <a:chOff x="0" y="0"/>
            <a:chExt cx="2870110" cy="99421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870110" cy="994212"/>
            </a:xfrm>
            <a:custGeom>
              <a:avLst/>
              <a:gdLst/>
              <a:ahLst/>
              <a:cxnLst/>
              <a:rect r="r" b="b" t="t" l="l"/>
              <a:pathLst>
                <a:path h="994212" w="2870110">
                  <a:moveTo>
                    <a:pt x="52841" y="0"/>
                  </a:moveTo>
                  <a:lnTo>
                    <a:pt x="2817269" y="0"/>
                  </a:lnTo>
                  <a:cubicBezTo>
                    <a:pt x="2846452" y="0"/>
                    <a:pt x="2870110" y="23658"/>
                    <a:pt x="2870110" y="52841"/>
                  </a:cubicBezTo>
                  <a:lnTo>
                    <a:pt x="2870110" y="941371"/>
                  </a:lnTo>
                  <a:cubicBezTo>
                    <a:pt x="2870110" y="970554"/>
                    <a:pt x="2846452" y="994212"/>
                    <a:pt x="2817269" y="994212"/>
                  </a:cubicBezTo>
                  <a:lnTo>
                    <a:pt x="52841" y="994212"/>
                  </a:lnTo>
                  <a:cubicBezTo>
                    <a:pt x="23658" y="994212"/>
                    <a:pt x="0" y="970554"/>
                    <a:pt x="0" y="941371"/>
                  </a:cubicBezTo>
                  <a:lnTo>
                    <a:pt x="0" y="52841"/>
                  </a:lnTo>
                  <a:cubicBezTo>
                    <a:pt x="0" y="23658"/>
                    <a:pt x="23658" y="0"/>
                    <a:pt x="52841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870110" cy="1032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019334" y="7289789"/>
            <a:ext cx="5607930" cy="1401590"/>
            <a:chOff x="0" y="0"/>
            <a:chExt cx="3051533" cy="76267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051533" cy="762670"/>
            </a:xfrm>
            <a:custGeom>
              <a:avLst/>
              <a:gdLst/>
              <a:ahLst/>
              <a:cxnLst/>
              <a:rect r="r" b="b" t="t" l="l"/>
              <a:pathLst>
                <a:path h="762670" w="3051533">
                  <a:moveTo>
                    <a:pt x="49699" y="0"/>
                  </a:moveTo>
                  <a:lnTo>
                    <a:pt x="3001834" y="0"/>
                  </a:lnTo>
                  <a:cubicBezTo>
                    <a:pt x="3029282" y="0"/>
                    <a:pt x="3051533" y="22251"/>
                    <a:pt x="3051533" y="49699"/>
                  </a:cubicBezTo>
                  <a:lnTo>
                    <a:pt x="3051533" y="712970"/>
                  </a:lnTo>
                  <a:cubicBezTo>
                    <a:pt x="3051533" y="726151"/>
                    <a:pt x="3046297" y="738793"/>
                    <a:pt x="3036977" y="748113"/>
                  </a:cubicBezTo>
                  <a:cubicBezTo>
                    <a:pt x="3027656" y="757433"/>
                    <a:pt x="3015015" y="762670"/>
                    <a:pt x="3001834" y="762670"/>
                  </a:cubicBezTo>
                  <a:lnTo>
                    <a:pt x="49699" y="762670"/>
                  </a:lnTo>
                  <a:cubicBezTo>
                    <a:pt x="22251" y="762670"/>
                    <a:pt x="0" y="740418"/>
                    <a:pt x="0" y="712970"/>
                  </a:cubicBezTo>
                  <a:lnTo>
                    <a:pt x="0" y="49699"/>
                  </a:lnTo>
                  <a:cubicBezTo>
                    <a:pt x="0" y="36518"/>
                    <a:pt x="5236" y="23877"/>
                    <a:pt x="14557" y="14557"/>
                  </a:cubicBezTo>
                  <a:cubicBezTo>
                    <a:pt x="23877" y="5236"/>
                    <a:pt x="36518" y="0"/>
                    <a:pt x="4969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3051533" cy="8007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714086" y="3913692"/>
            <a:ext cx="5430933" cy="3101806"/>
            <a:chOff x="0" y="0"/>
            <a:chExt cx="2955221" cy="168783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55221" cy="1687836"/>
            </a:xfrm>
            <a:custGeom>
              <a:avLst/>
              <a:gdLst/>
              <a:ahLst/>
              <a:cxnLst/>
              <a:rect r="r" b="b" t="t" l="l"/>
              <a:pathLst>
                <a:path h="1687836" w="2955221">
                  <a:moveTo>
                    <a:pt x="51319" y="0"/>
                  </a:moveTo>
                  <a:lnTo>
                    <a:pt x="2903902" y="0"/>
                  </a:lnTo>
                  <a:cubicBezTo>
                    <a:pt x="2917513" y="0"/>
                    <a:pt x="2930566" y="5407"/>
                    <a:pt x="2940190" y="15031"/>
                  </a:cubicBezTo>
                  <a:cubicBezTo>
                    <a:pt x="2949814" y="24655"/>
                    <a:pt x="2955221" y="37708"/>
                    <a:pt x="2955221" y="51319"/>
                  </a:cubicBezTo>
                  <a:lnTo>
                    <a:pt x="2955221" y="1636517"/>
                  </a:lnTo>
                  <a:cubicBezTo>
                    <a:pt x="2955221" y="1650127"/>
                    <a:pt x="2949814" y="1663180"/>
                    <a:pt x="2940190" y="1672805"/>
                  </a:cubicBezTo>
                  <a:cubicBezTo>
                    <a:pt x="2930566" y="1682429"/>
                    <a:pt x="2917513" y="1687836"/>
                    <a:pt x="2903902" y="1687836"/>
                  </a:cubicBezTo>
                  <a:lnTo>
                    <a:pt x="51319" y="1687836"/>
                  </a:lnTo>
                  <a:cubicBezTo>
                    <a:pt x="37708" y="1687836"/>
                    <a:pt x="24655" y="1682429"/>
                    <a:pt x="15031" y="1672805"/>
                  </a:cubicBezTo>
                  <a:cubicBezTo>
                    <a:pt x="5407" y="1663180"/>
                    <a:pt x="0" y="1650127"/>
                    <a:pt x="0" y="1636517"/>
                  </a:cubicBezTo>
                  <a:lnTo>
                    <a:pt x="0" y="51319"/>
                  </a:lnTo>
                  <a:cubicBezTo>
                    <a:pt x="0" y="37708"/>
                    <a:pt x="5407" y="24655"/>
                    <a:pt x="15031" y="15031"/>
                  </a:cubicBezTo>
                  <a:cubicBezTo>
                    <a:pt x="24655" y="5407"/>
                    <a:pt x="37708" y="0"/>
                    <a:pt x="5131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955221" cy="1725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64292" y="8840897"/>
            <a:ext cx="7116913" cy="1446103"/>
            <a:chOff x="0" y="0"/>
            <a:chExt cx="3872640" cy="78689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872640" cy="786891"/>
            </a:xfrm>
            <a:custGeom>
              <a:avLst/>
              <a:gdLst/>
              <a:ahLst/>
              <a:cxnLst/>
              <a:rect r="r" b="b" t="t" l="l"/>
              <a:pathLst>
                <a:path h="786891" w="3872640">
                  <a:moveTo>
                    <a:pt x="39162" y="0"/>
                  </a:moveTo>
                  <a:lnTo>
                    <a:pt x="3833479" y="0"/>
                  </a:lnTo>
                  <a:cubicBezTo>
                    <a:pt x="3843865" y="0"/>
                    <a:pt x="3853826" y="4126"/>
                    <a:pt x="3861170" y="11470"/>
                  </a:cubicBezTo>
                  <a:cubicBezTo>
                    <a:pt x="3868514" y="18814"/>
                    <a:pt x="3872640" y="28775"/>
                    <a:pt x="3872640" y="39162"/>
                  </a:cubicBezTo>
                  <a:lnTo>
                    <a:pt x="3872640" y="747730"/>
                  </a:lnTo>
                  <a:cubicBezTo>
                    <a:pt x="3872640" y="758116"/>
                    <a:pt x="3868514" y="768077"/>
                    <a:pt x="3861170" y="775421"/>
                  </a:cubicBezTo>
                  <a:cubicBezTo>
                    <a:pt x="3853826" y="782765"/>
                    <a:pt x="3843865" y="786891"/>
                    <a:pt x="3833479" y="786891"/>
                  </a:cubicBezTo>
                  <a:lnTo>
                    <a:pt x="39162" y="786891"/>
                  </a:lnTo>
                  <a:cubicBezTo>
                    <a:pt x="28775" y="786891"/>
                    <a:pt x="18814" y="782765"/>
                    <a:pt x="11470" y="775421"/>
                  </a:cubicBezTo>
                  <a:cubicBezTo>
                    <a:pt x="4126" y="768077"/>
                    <a:pt x="0" y="758116"/>
                    <a:pt x="0" y="747730"/>
                  </a:cubicBezTo>
                  <a:lnTo>
                    <a:pt x="0" y="39162"/>
                  </a:lnTo>
                  <a:cubicBezTo>
                    <a:pt x="0" y="28775"/>
                    <a:pt x="4126" y="18814"/>
                    <a:pt x="11470" y="11470"/>
                  </a:cubicBezTo>
                  <a:cubicBezTo>
                    <a:pt x="18814" y="4126"/>
                    <a:pt x="28775" y="0"/>
                    <a:pt x="39162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3872640" cy="824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46845" y="3913692"/>
            <a:ext cx="4898518" cy="2901781"/>
            <a:chOff x="0" y="0"/>
            <a:chExt cx="2665509" cy="157899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665509" cy="1578993"/>
            </a:xfrm>
            <a:custGeom>
              <a:avLst/>
              <a:gdLst/>
              <a:ahLst/>
              <a:cxnLst/>
              <a:rect r="r" b="b" t="t" l="l"/>
              <a:pathLst>
                <a:path h="1578993" w="2665509">
                  <a:moveTo>
                    <a:pt x="56897" y="0"/>
                  </a:moveTo>
                  <a:lnTo>
                    <a:pt x="2608612" y="0"/>
                  </a:lnTo>
                  <a:cubicBezTo>
                    <a:pt x="2623702" y="0"/>
                    <a:pt x="2638174" y="5994"/>
                    <a:pt x="2648845" y="16665"/>
                  </a:cubicBezTo>
                  <a:cubicBezTo>
                    <a:pt x="2659515" y="27335"/>
                    <a:pt x="2665509" y="41807"/>
                    <a:pt x="2665509" y="56897"/>
                  </a:cubicBezTo>
                  <a:lnTo>
                    <a:pt x="2665509" y="1522096"/>
                  </a:lnTo>
                  <a:cubicBezTo>
                    <a:pt x="2665509" y="1553519"/>
                    <a:pt x="2640036" y="1578993"/>
                    <a:pt x="2608612" y="1578993"/>
                  </a:cubicBezTo>
                  <a:lnTo>
                    <a:pt x="56897" y="1578993"/>
                  </a:lnTo>
                  <a:cubicBezTo>
                    <a:pt x="25473" y="1578993"/>
                    <a:pt x="0" y="1553519"/>
                    <a:pt x="0" y="1522096"/>
                  </a:cubicBezTo>
                  <a:lnTo>
                    <a:pt x="0" y="56897"/>
                  </a:lnTo>
                  <a:cubicBezTo>
                    <a:pt x="0" y="25473"/>
                    <a:pt x="25473" y="0"/>
                    <a:pt x="56897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2665509" cy="161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284191" y="2055368"/>
            <a:ext cx="10901679" cy="1519350"/>
            <a:chOff x="0" y="0"/>
            <a:chExt cx="5932106" cy="8267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5932106" cy="826748"/>
            </a:xfrm>
            <a:custGeom>
              <a:avLst/>
              <a:gdLst/>
              <a:ahLst/>
              <a:cxnLst/>
              <a:rect r="r" b="b" t="t" l="l"/>
              <a:pathLst>
                <a:path h="826748" w="5932106">
                  <a:moveTo>
                    <a:pt x="25566" y="0"/>
                  </a:moveTo>
                  <a:lnTo>
                    <a:pt x="5906540" y="0"/>
                  </a:lnTo>
                  <a:cubicBezTo>
                    <a:pt x="5913320" y="0"/>
                    <a:pt x="5919823" y="2694"/>
                    <a:pt x="5924618" y="7488"/>
                  </a:cubicBezTo>
                  <a:cubicBezTo>
                    <a:pt x="5929412" y="12283"/>
                    <a:pt x="5932106" y="18785"/>
                    <a:pt x="5932106" y="25566"/>
                  </a:cubicBezTo>
                  <a:lnTo>
                    <a:pt x="5932106" y="801183"/>
                  </a:lnTo>
                  <a:cubicBezTo>
                    <a:pt x="5932106" y="807963"/>
                    <a:pt x="5929412" y="814466"/>
                    <a:pt x="5924618" y="819260"/>
                  </a:cubicBezTo>
                  <a:cubicBezTo>
                    <a:pt x="5919823" y="824055"/>
                    <a:pt x="5913320" y="826748"/>
                    <a:pt x="5906540" y="826748"/>
                  </a:cubicBezTo>
                  <a:lnTo>
                    <a:pt x="25566" y="826748"/>
                  </a:lnTo>
                  <a:cubicBezTo>
                    <a:pt x="18785" y="826748"/>
                    <a:pt x="12283" y="824055"/>
                    <a:pt x="7488" y="819260"/>
                  </a:cubicBezTo>
                  <a:cubicBezTo>
                    <a:pt x="2694" y="814466"/>
                    <a:pt x="0" y="807963"/>
                    <a:pt x="0" y="801183"/>
                  </a:cubicBezTo>
                  <a:lnTo>
                    <a:pt x="0" y="25566"/>
                  </a:lnTo>
                  <a:cubicBezTo>
                    <a:pt x="0" y="18785"/>
                    <a:pt x="2694" y="12283"/>
                    <a:pt x="7488" y="7488"/>
                  </a:cubicBezTo>
                  <a:cubicBezTo>
                    <a:pt x="12283" y="2694"/>
                    <a:pt x="18785" y="0"/>
                    <a:pt x="25566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5932106" cy="8648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8572318" y="8757474"/>
            <a:ext cx="9262992" cy="1397661"/>
            <a:chOff x="0" y="0"/>
            <a:chExt cx="5040421" cy="76053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040421" cy="760532"/>
            </a:xfrm>
            <a:custGeom>
              <a:avLst/>
              <a:gdLst/>
              <a:ahLst/>
              <a:cxnLst/>
              <a:rect r="r" b="b" t="t" l="l"/>
              <a:pathLst>
                <a:path h="760532" w="5040421">
                  <a:moveTo>
                    <a:pt x="30088" y="0"/>
                  </a:moveTo>
                  <a:lnTo>
                    <a:pt x="5010333" y="0"/>
                  </a:lnTo>
                  <a:cubicBezTo>
                    <a:pt x="5026950" y="0"/>
                    <a:pt x="5040421" y="13471"/>
                    <a:pt x="5040421" y="30088"/>
                  </a:cubicBezTo>
                  <a:lnTo>
                    <a:pt x="5040421" y="730443"/>
                  </a:lnTo>
                  <a:cubicBezTo>
                    <a:pt x="5040421" y="738423"/>
                    <a:pt x="5037251" y="746076"/>
                    <a:pt x="5031608" y="751719"/>
                  </a:cubicBezTo>
                  <a:cubicBezTo>
                    <a:pt x="5025966" y="757362"/>
                    <a:pt x="5018313" y="760532"/>
                    <a:pt x="5010333" y="760532"/>
                  </a:cubicBezTo>
                  <a:lnTo>
                    <a:pt x="30088" y="760532"/>
                  </a:lnTo>
                  <a:cubicBezTo>
                    <a:pt x="13471" y="760532"/>
                    <a:pt x="0" y="747061"/>
                    <a:pt x="0" y="730443"/>
                  </a:cubicBezTo>
                  <a:lnTo>
                    <a:pt x="0" y="30088"/>
                  </a:lnTo>
                  <a:cubicBezTo>
                    <a:pt x="0" y="13471"/>
                    <a:pt x="13471" y="0"/>
                    <a:pt x="30088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5040421" cy="798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10506" y="7015498"/>
            <a:ext cx="11840130" cy="1593470"/>
            <a:chOff x="0" y="0"/>
            <a:chExt cx="6442760" cy="86708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442760" cy="867080"/>
            </a:xfrm>
            <a:custGeom>
              <a:avLst/>
              <a:gdLst/>
              <a:ahLst/>
              <a:cxnLst/>
              <a:rect r="r" b="b" t="t" l="l"/>
              <a:pathLst>
                <a:path h="867080" w="6442760">
                  <a:moveTo>
                    <a:pt x="23539" y="0"/>
                  </a:moveTo>
                  <a:lnTo>
                    <a:pt x="6419221" y="0"/>
                  </a:lnTo>
                  <a:cubicBezTo>
                    <a:pt x="6425464" y="0"/>
                    <a:pt x="6431451" y="2480"/>
                    <a:pt x="6435866" y="6895"/>
                  </a:cubicBezTo>
                  <a:cubicBezTo>
                    <a:pt x="6440280" y="11309"/>
                    <a:pt x="6442760" y="17296"/>
                    <a:pt x="6442760" y="23539"/>
                  </a:cubicBezTo>
                  <a:lnTo>
                    <a:pt x="6442760" y="843541"/>
                  </a:lnTo>
                  <a:cubicBezTo>
                    <a:pt x="6442760" y="856541"/>
                    <a:pt x="6432221" y="867080"/>
                    <a:pt x="6419221" y="867080"/>
                  </a:cubicBezTo>
                  <a:lnTo>
                    <a:pt x="23539" y="867080"/>
                  </a:lnTo>
                  <a:cubicBezTo>
                    <a:pt x="17296" y="867080"/>
                    <a:pt x="11309" y="864600"/>
                    <a:pt x="6895" y="860186"/>
                  </a:cubicBezTo>
                  <a:cubicBezTo>
                    <a:pt x="2480" y="855771"/>
                    <a:pt x="0" y="849784"/>
                    <a:pt x="0" y="843541"/>
                  </a:cubicBezTo>
                  <a:lnTo>
                    <a:pt x="0" y="23539"/>
                  </a:lnTo>
                  <a:cubicBezTo>
                    <a:pt x="0" y="10539"/>
                    <a:pt x="10539" y="0"/>
                    <a:pt x="2353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6442760" cy="905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1693290" y="1893822"/>
            <a:ext cx="3462061" cy="3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1.Réception des Fichiers :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115234" y="3981256"/>
            <a:ext cx="3724152" cy="3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2.Modification de la Page :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513006" y="7321159"/>
            <a:ext cx="4739754" cy="3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3.Simplification et Finalisation :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274953" y="8786628"/>
            <a:ext cx="5607930" cy="3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4.Création de la Section "WEBINAIRES" :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10021" y="7110071"/>
            <a:ext cx="4973937" cy="3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5.Ajout d'Effets et d'Interactions :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71971" y="8918721"/>
            <a:ext cx="4592328" cy="3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6.Amélioration de la Lisibilité :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681463" y="4105081"/>
            <a:ext cx="2200749" cy="3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7.Déploiement :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681463" y="2151449"/>
            <a:ext cx="3462061" cy="3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8.Utilisation en Réunion :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1468197" y="2242841"/>
            <a:ext cx="5018226" cy="1283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Reçu des fichiers PDF, WEBM et MP4.</a:t>
            </a:r>
          </a:p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Maintenu une structure similaire en supprimant les éléments inutiles comme les boutons directionnels.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1681267" y="4369267"/>
            <a:ext cx="5390801" cy="2578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Remplacé le bouton "Commencer" par neuf boutons (3 par 3), chacun lié à son PDF correspondant.</a:t>
            </a:r>
          </a:p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Boutons renommés pour correspondre aux documents PDF.</a:t>
            </a:r>
          </a:p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Les clics sur les boutons ouvrent les PDF dans de nouveaux onglets pour plus de confort.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2019334" y="7675902"/>
            <a:ext cx="5607930" cy="959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Enlevé les dégradés.</a:t>
            </a:r>
          </a:p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Finalisé la section "FICHES BLUEFILES" pour les PDF.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8768737" y="9127252"/>
            <a:ext cx="9311167" cy="959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Créé six boutons pour les vidéos, chaque bouton nommé d'après le titre de la vidéo.</a:t>
            </a:r>
          </a:p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Clics sur les boutons ouvrent les vidéos.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64292" y="7485417"/>
            <a:ext cx="11786345" cy="959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Ajouté des effets visuels sur les boutons (ombrage, changement de couleur au survol).</a:t>
            </a:r>
          </a:p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Les boutons restent allumés tant que la vidéo correspondante est active.</a:t>
            </a:r>
          </a:p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Implémenté une logique pour arrêter l'ancienne vidéo lorsqu'une nouvelle est lancée.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84191" y="9252104"/>
            <a:ext cx="6997014" cy="959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Supprimé l'effet de zoom sur le texte.</a:t>
            </a:r>
          </a:p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Utilisé deux couleurs différentes pour distinguer "FICHES BLUEFILES" et "WEBINAIRES".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284191" y="4475252"/>
            <a:ext cx="4889747" cy="2254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Code (environ 300 lignes incluant HTML, CSS et JS) validé en réunion.</a:t>
            </a:r>
          </a:p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Déployé le site sur le serveur dans la VM avec IIS, et assigné une URL pour un accès facile à toute l'entreprise.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46845" y="2529482"/>
            <a:ext cx="10939025" cy="959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Site utilisé lors d'une réunion de plus de 1 000 personnes pour la CQ tout entière pour expliquer les tutoriels.</a:t>
            </a:r>
          </a:p>
          <a:p>
            <a:pPr algn="l" marL="375664" indent="-187832" lvl="1">
              <a:lnSpc>
                <a:spcPts val="2557"/>
              </a:lnSpc>
              <a:buFont typeface="Arial"/>
              <a:buChar char="•"/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Les utilisateurs pourront accéder au site pour mieux comprendre les tutoriels.</a:t>
            </a:r>
          </a:p>
        </p:txBody>
      </p:sp>
    </p:spTree>
  </p:cSld>
  <p:clrMapOvr>
    <a:masterClrMapping/>
  </p:clrMapOvr>
  <p:transition spd="slow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028014" y="793833"/>
            <a:ext cx="596933" cy="613568"/>
          </a:xfrm>
          <a:custGeom>
            <a:avLst/>
            <a:gdLst/>
            <a:ahLst/>
            <a:cxnLst/>
            <a:rect r="r" b="b" t="t" l="l"/>
            <a:pathLst>
              <a:path h="613568" w="596933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36347" y="3785261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b="true" sz="16437" spc="16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MERCI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857627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D’AVOIR REGARDER MA PRÉSENTATION DE PFMP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393660" y="1538248"/>
            <a:ext cx="1865640" cy="579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4"/>
              </a:lnSpc>
              <a:spcBef>
                <a:spcPct val="0"/>
              </a:spcBef>
            </a:pPr>
            <a:r>
              <a:rPr lang="en-US" b="true" sz="1735" spc="17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WILHAN MARTIAS</a:t>
            </a:r>
          </a:p>
        </p:txBody>
      </p:sp>
    </p:spTree>
  </p:cSld>
  <p:clrMapOvr>
    <a:masterClrMapping/>
  </p:clrMapOvr>
  <p:transition spd="fast">
    <p:circl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SOMMAIRE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016048">
            <a:off x="10326948" y="1065233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430301" y="3291514"/>
            <a:ext cx="1316407" cy="6821657"/>
            <a:chOff x="0" y="0"/>
            <a:chExt cx="368852" cy="19114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852" cy="1911401"/>
            </a:xfrm>
            <a:custGeom>
              <a:avLst/>
              <a:gdLst/>
              <a:ahLst/>
              <a:cxnLst/>
              <a:rect r="r" b="b" t="t" l="l"/>
              <a:pathLst>
                <a:path h="1911401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911401"/>
                  </a:lnTo>
                  <a:lnTo>
                    <a:pt x="0" y="191140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368852" cy="1920926"/>
            </a:xfrm>
            <a:prstGeom prst="rect">
              <a:avLst/>
            </a:prstGeom>
          </p:spPr>
          <p:txBody>
            <a:bodyPr anchor="ctr" rtlCol="false" tIns="47750" lIns="47750" bIns="47750" rIns="4775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629604" y="3595009"/>
            <a:ext cx="880953" cy="61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8"/>
              </a:lnSpc>
            </a:pPr>
            <a:r>
              <a:rPr lang="en-US" b="true" sz="4015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29604" y="4344274"/>
            <a:ext cx="880953" cy="61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8"/>
              </a:lnSpc>
            </a:pPr>
            <a:r>
              <a:rPr lang="en-US" b="true" sz="4015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29604" y="5172531"/>
            <a:ext cx="880953" cy="61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8"/>
              </a:lnSpc>
            </a:pPr>
            <a:r>
              <a:rPr lang="en-US" b="true" sz="4015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29604" y="5921795"/>
            <a:ext cx="880953" cy="61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8"/>
              </a:lnSpc>
            </a:pPr>
            <a:r>
              <a:rPr lang="en-US" b="true" sz="4015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48029" y="6666601"/>
            <a:ext cx="880953" cy="61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8"/>
              </a:lnSpc>
            </a:pPr>
            <a:r>
              <a:rPr lang="en-US" b="true" sz="4015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4.1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648029" y="7447679"/>
            <a:ext cx="880953" cy="61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8"/>
              </a:lnSpc>
            </a:pPr>
            <a:r>
              <a:rPr lang="en-US" b="true" sz="4015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4.2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48029" y="8246924"/>
            <a:ext cx="880953" cy="61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8"/>
              </a:lnSpc>
            </a:pPr>
            <a:r>
              <a:rPr lang="en-US" b="true" sz="4015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4.3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23069" y="3694766"/>
            <a:ext cx="931473" cy="39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4"/>
              </a:lnSpc>
            </a:pPr>
            <a:r>
              <a:rPr lang="en-US" sz="2372" spc="23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CGSS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23069" y="4441302"/>
            <a:ext cx="4141298" cy="39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4"/>
              </a:lnSpc>
            </a:pPr>
            <a:r>
              <a:rPr lang="en-US" sz="2372" spc="23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STRUCTURATION DE L'AD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23069" y="5306156"/>
            <a:ext cx="3241062" cy="39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74"/>
              </a:lnSpc>
              <a:spcBef>
                <a:spcPct val="0"/>
              </a:spcBef>
            </a:pPr>
            <a:r>
              <a:rPr lang="en-US" sz="2372" spc="23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METHODE MEURISE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923069" y="6784544"/>
            <a:ext cx="3140476" cy="39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74"/>
              </a:lnSpc>
              <a:spcBef>
                <a:spcPct val="0"/>
              </a:spcBef>
            </a:pPr>
            <a:r>
              <a:rPr lang="en-US" sz="2372" spc="23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PROJET BLUEFILES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923069" y="7532677"/>
            <a:ext cx="4941956" cy="39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74"/>
              </a:lnSpc>
              <a:spcBef>
                <a:spcPct val="0"/>
              </a:spcBef>
            </a:pPr>
            <a:r>
              <a:rPr lang="en-US" sz="2372" spc="23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CRÉATION &amp; CONFIGURATION</a:t>
            </a:r>
            <a:r>
              <a:rPr lang="en-US" sz="2372" spc="23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923069" y="8395110"/>
            <a:ext cx="1570238" cy="39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74"/>
              </a:lnSpc>
              <a:spcBef>
                <a:spcPct val="0"/>
              </a:spcBef>
            </a:pPr>
            <a:r>
              <a:rPr lang="en-US" sz="2372" spc="23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VMWARE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996246" y="9147585"/>
            <a:ext cx="785119" cy="39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74"/>
              </a:lnSpc>
              <a:spcBef>
                <a:spcPct val="0"/>
              </a:spcBef>
            </a:pPr>
            <a:r>
              <a:rPr lang="en-US" sz="2372" spc="23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SITE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945953" y="6018824"/>
            <a:ext cx="1547354" cy="39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74"/>
              </a:lnSpc>
              <a:spcBef>
                <a:spcPct val="0"/>
              </a:spcBef>
            </a:pPr>
            <a:r>
              <a:rPr lang="en-US" sz="2372" spc="23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RÉUNION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673323" y="8989090"/>
            <a:ext cx="880953" cy="61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8"/>
              </a:lnSpc>
            </a:pPr>
            <a:r>
              <a:rPr lang="en-US" b="true" sz="4015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4.4</a:t>
            </a:r>
          </a:p>
        </p:txBody>
      </p:sp>
    </p:spTree>
  </p:cSld>
  <p:clrMapOvr>
    <a:masterClrMapping/>
  </p:clrMapOvr>
  <p:transition spd="slow">
    <p:circl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03749" y="1028700"/>
            <a:ext cx="15014825" cy="8174738"/>
          </a:xfrm>
          <a:custGeom>
            <a:avLst/>
            <a:gdLst/>
            <a:ahLst/>
            <a:cxnLst/>
            <a:rect r="r" b="b" t="t" l="l"/>
            <a:pathLst>
              <a:path h="8174738" w="15014825">
                <a:moveTo>
                  <a:pt x="0" y="0"/>
                </a:moveTo>
                <a:lnTo>
                  <a:pt x="15014825" y="0"/>
                </a:lnTo>
                <a:lnTo>
                  <a:pt x="15014825" y="8174738"/>
                </a:lnTo>
                <a:lnTo>
                  <a:pt x="0" y="8174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72486" y="857250"/>
            <a:ext cx="340443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CGSS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715132">
            <a:off x="13875922" y="710970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50407" y="3816410"/>
            <a:ext cx="12987187" cy="2004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La Caisse Générale de Sécurité Sociale est un organisme unique dans les Départements d’Outre-Mer. Elle gère 4 branches l'Assurance Maladie, l'Assurance Retraite, le Recouvrement et le Régime Agricole.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50407" y="6293649"/>
            <a:ext cx="12086250" cy="2004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Comparer à la France hexagonale qui a un établissement pour chaque branche, dû aux différences entre le nombre de population et a donc pour objectif d’assurer la gestion et la mise en œuvre de ces 4 régimes de Sécurité Sociale.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15132">
            <a:off x="13875922" y="710970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73170" y="5538855"/>
            <a:ext cx="9869274" cy="4525298"/>
          </a:xfrm>
          <a:custGeom>
            <a:avLst/>
            <a:gdLst/>
            <a:ahLst/>
            <a:cxnLst/>
            <a:rect r="r" b="b" t="t" l="l"/>
            <a:pathLst>
              <a:path h="4525298" w="9869274">
                <a:moveTo>
                  <a:pt x="0" y="0"/>
                </a:moveTo>
                <a:lnTo>
                  <a:pt x="9869274" y="0"/>
                </a:lnTo>
                <a:lnTo>
                  <a:pt x="9869274" y="4525297"/>
                </a:lnTo>
                <a:lnTo>
                  <a:pt x="0" y="45252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72486" y="857250"/>
            <a:ext cx="340443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CGSS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73170" y="3378917"/>
            <a:ext cx="6191982" cy="2004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Addresse :</a:t>
            </a:r>
          </a:p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Parc d’activités la Providence</a:t>
            </a:r>
          </a:p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ZAC de Dothémare</a:t>
            </a:r>
          </a:p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Les Abymes CEDEX 97181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30153" y="3292217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ACTIVE DIRECTORY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0153" y="6406351"/>
            <a:ext cx="4473739" cy="636748"/>
            <a:chOff x="0" y="0"/>
            <a:chExt cx="1178269" cy="16770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STRUCTURATION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4361334" y="5632592"/>
            <a:ext cx="3926666" cy="4643797"/>
          </a:xfrm>
          <a:custGeom>
            <a:avLst/>
            <a:gdLst/>
            <a:ahLst/>
            <a:cxnLst/>
            <a:rect r="r" b="b" t="t" l="l"/>
            <a:pathLst>
              <a:path h="4643797" w="3926666">
                <a:moveTo>
                  <a:pt x="0" y="0"/>
                </a:moveTo>
                <a:lnTo>
                  <a:pt x="3926666" y="0"/>
                </a:lnTo>
                <a:lnTo>
                  <a:pt x="3926666" y="4643796"/>
                </a:lnTo>
                <a:lnTo>
                  <a:pt x="0" y="46437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886677" y="4128990"/>
            <a:ext cx="10523740" cy="2131913"/>
            <a:chOff x="0" y="0"/>
            <a:chExt cx="2032305" cy="41170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32305" cy="411707"/>
            </a:xfrm>
            <a:custGeom>
              <a:avLst/>
              <a:gdLst/>
              <a:ahLst/>
              <a:cxnLst/>
              <a:rect r="r" b="b" t="t" l="l"/>
              <a:pathLst>
                <a:path h="411707" w="2032305">
                  <a:moveTo>
                    <a:pt x="0" y="0"/>
                  </a:moveTo>
                  <a:lnTo>
                    <a:pt x="2032305" y="0"/>
                  </a:lnTo>
                  <a:lnTo>
                    <a:pt x="2032305" y="411707"/>
                  </a:lnTo>
                  <a:lnTo>
                    <a:pt x="0" y="411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2032305" cy="430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44201" y="7243124"/>
            <a:ext cx="10456692" cy="2571302"/>
            <a:chOff x="0" y="0"/>
            <a:chExt cx="2019357" cy="49656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19357" cy="496560"/>
            </a:xfrm>
            <a:custGeom>
              <a:avLst/>
              <a:gdLst/>
              <a:ahLst/>
              <a:cxnLst/>
              <a:rect r="r" b="b" t="t" l="l"/>
              <a:pathLst>
                <a:path h="496560" w="2019357">
                  <a:moveTo>
                    <a:pt x="0" y="0"/>
                  </a:moveTo>
                  <a:lnTo>
                    <a:pt x="2019357" y="0"/>
                  </a:lnTo>
                  <a:lnTo>
                    <a:pt x="2019357" y="496560"/>
                  </a:lnTo>
                  <a:lnTo>
                    <a:pt x="0" y="4965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2019357" cy="5156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101522" y="7214549"/>
            <a:ext cx="8900334" cy="335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4"/>
              </a:lnSpc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L’AD est composé de 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2861" y="8947901"/>
            <a:ext cx="10299370" cy="678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34"/>
              </a:lnSpc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Les machines contiennent une règle de nommage  qui est la suivante : {Fixe,portable/Département/Branche/Année/Suite incrémentale}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7600262"/>
            <a:ext cx="6846674" cy="595214"/>
            <a:chOff x="0" y="0"/>
            <a:chExt cx="9128899" cy="793618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38100"/>
              <a:ext cx="9128899" cy="434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27769" indent="-213884" lvl="1">
                <a:lnSpc>
                  <a:spcPts val="2734"/>
                </a:lnSpc>
                <a:buFont typeface="Arial"/>
                <a:buChar char="•"/>
              </a:pPr>
              <a:r>
                <a:rPr lang="en-US" sz="1981" spc="194">
                  <a:solidFill>
                    <a:srgbClr val="231F20"/>
                  </a:solidFill>
                  <a:latin typeface="DM Sans"/>
                  <a:ea typeface="DM Sans"/>
                  <a:cs typeface="DM Sans"/>
                  <a:sym typeface="DM Sans"/>
                </a:rPr>
                <a:t>CPAM (Caisse Primaire d’Assurance Maladie)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358709"/>
              <a:ext cx="9128899" cy="434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27769" indent="-213884" lvl="1">
                <a:lnSpc>
                  <a:spcPts val="2734"/>
                </a:lnSpc>
                <a:buFont typeface="Arial"/>
                <a:buChar char="•"/>
              </a:pPr>
              <a:r>
                <a:rPr lang="en-US" sz="1981" spc="194">
                  <a:solidFill>
                    <a:srgbClr val="231F20"/>
                  </a:solidFill>
                  <a:latin typeface="DM Sans"/>
                  <a:ea typeface="DM Sans"/>
                  <a:cs typeface="DM Sans"/>
                  <a:sym typeface="DM Sans"/>
                </a:rPr>
                <a:t>CGSS (Caisse General Sécurité Social)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101522" y="8207382"/>
            <a:ext cx="8900334" cy="678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34"/>
              </a:lnSpc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Qui sont constitués d’O.U. et de sous-O.U. qui correspondent à leurs domaines d’activités.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4361334" y="3113310"/>
            <a:ext cx="3926666" cy="2431856"/>
          </a:xfrm>
          <a:custGeom>
            <a:avLst/>
            <a:gdLst/>
            <a:ahLst/>
            <a:cxnLst/>
            <a:rect r="r" b="b" t="t" l="l"/>
            <a:pathLst>
              <a:path h="2431856" w="3926666">
                <a:moveTo>
                  <a:pt x="0" y="0"/>
                </a:moveTo>
                <a:lnTo>
                  <a:pt x="3926666" y="0"/>
                </a:lnTo>
                <a:lnTo>
                  <a:pt x="3926666" y="2431856"/>
                </a:lnTo>
                <a:lnTo>
                  <a:pt x="0" y="24318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953163" y="101314"/>
            <a:ext cx="10906040" cy="2750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STRUCTURATION DE L’AD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28700" y="4135339"/>
            <a:ext cx="8900334" cy="678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34"/>
              </a:lnSpc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Il existe plusieurs forêts comme : </a:t>
            </a:r>
          </a:p>
          <a:p>
            <a:pPr algn="l">
              <a:lnSpc>
                <a:spcPts val="2734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953726" y="4527820"/>
            <a:ext cx="8900334" cy="1017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La Retraite  (r20.an.cnav)</a:t>
            </a: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Le Recouvrement (recouv.ad)</a:t>
            </a:r>
          </a:p>
          <a:p>
            <a:pPr algn="l">
              <a:lnSpc>
                <a:spcPts val="2734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5239396"/>
            <a:ext cx="10256291" cy="1021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34"/>
              </a:lnSpc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Mais tous les AD migrent vers AD Maladie (cnamts.local). l’objectif est de tout généraliser pour réduire les coûts, la gestion, la supervision dans un poste unique.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85825"/>
            <a:ext cx="8787881" cy="1408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529"/>
              </a:lnSpc>
              <a:spcBef>
                <a:spcPct val="0"/>
              </a:spcBef>
            </a:pPr>
            <a:r>
              <a:rPr lang="en-US" b="true" sz="8354" spc="81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PROBLÉMATIQUE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536341" y="7860862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4319" y="5196901"/>
            <a:ext cx="8477129" cy="1904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2"/>
              </a:lnSpc>
              <a:spcBef>
                <a:spcPct val="0"/>
              </a:spcBef>
            </a:pPr>
            <a:r>
              <a:rPr lang="en-US" sz="2744" i="true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Les échanges par mail qui sont donc pas assez sécurisés, il faut donc y remédier. C’est donc pour cette raison qu’a été mis en place le projet BLUEFILES.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4319" y="3485319"/>
            <a:ext cx="8559681" cy="1422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2"/>
              </a:lnSpc>
              <a:spcBef>
                <a:spcPct val="0"/>
              </a:spcBef>
            </a:pPr>
            <a:r>
              <a:rPr lang="en-US" sz="2744" i="true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La CGSS est une entreprise qui a plus de 1 000 salariés et qui gère des échanges financiers, médicales et externe a l’entreprise.</a:t>
            </a:r>
          </a:p>
        </p:txBody>
      </p:sp>
    </p:spTree>
  </p:cSld>
  <p:clrMapOvr>
    <a:masterClrMapping/>
  </p:clrMapOvr>
  <p:transition spd="fast">
    <p:cover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85825"/>
            <a:ext cx="8197852" cy="2845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29"/>
              </a:lnSpc>
            </a:pPr>
            <a:r>
              <a:rPr lang="en-US" b="true" sz="8354" spc="81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PROJET</a:t>
            </a:r>
          </a:p>
          <a:p>
            <a:pPr algn="l" marL="0" indent="0" lvl="0">
              <a:lnSpc>
                <a:spcPts val="11369"/>
              </a:lnSpc>
              <a:spcBef>
                <a:spcPct val="0"/>
              </a:spcBef>
            </a:pPr>
            <a:r>
              <a:rPr lang="en-US" b="true" sz="8239" spc="80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BLUEFILES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536341" y="7860862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89061" y="4167442"/>
            <a:ext cx="8477129" cy="94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2"/>
              </a:lnSpc>
              <a:spcBef>
                <a:spcPct val="0"/>
              </a:spcBef>
            </a:pPr>
            <a:r>
              <a:rPr lang="en-US" sz="2744" i="true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J’ai donc participé au lancement du projet BLUEFILES jusqu’à la mise en œuvre du projet.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89061" y="5546796"/>
            <a:ext cx="8559681" cy="1422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2"/>
              </a:lnSpc>
              <a:spcBef>
                <a:spcPct val="0"/>
              </a:spcBef>
            </a:pPr>
            <a:r>
              <a:rPr lang="en-US" sz="2744" i="true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L’application BLUEFILES est une application ORANGE qui consiste à échanger des mdp à des gros volumes de fichiers de manière sécurisé.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74254" y="3263194"/>
            <a:ext cx="10764285" cy="1443146"/>
            <a:chOff x="0" y="0"/>
            <a:chExt cx="3948140" cy="5293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48140" cy="529319"/>
            </a:xfrm>
            <a:custGeom>
              <a:avLst/>
              <a:gdLst/>
              <a:ahLst/>
              <a:cxnLst/>
              <a:rect r="r" b="b" t="t" l="l"/>
              <a:pathLst>
                <a:path h="529319" w="3948140">
                  <a:moveTo>
                    <a:pt x="22296" y="0"/>
                  </a:moveTo>
                  <a:lnTo>
                    <a:pt x="3925844" y="0"/>
                  </a:lnTo>
                  <a:cubicBezTo>
                    <a:pt x="3938157" y="0"/>
                    <a:pt x="3948140" y="9982"/>
                    <a:pt x="3948140" y="22296"/>
                  </a:cubicBezTo>
                  <a:lnTo>
                    <a:pt x="3948140" y="507023"/>
                  </a:lnTo>
                  <a:cubicBezTo>
                    <a:pt x="3948140" y="519337"/>
                    <a:pt x="3938157" y="529319"/>
                    <a:pt x="3925844" y="529319"/>
                  </a:cubicBezTo>
                  <a:lnTo>
                    <a:pt x="22296" y="529319"/>
                  </a:lnTo>
                  <a:cubicBezTo>
                    <a:pt x="9982" y="529319"/>
                    <a:pt x="0" y="519337"/>
                    <a:pt x="0" y="507023"/>
                  </a:cubicBezTo>
                  <a:lnTo>
                    <a:pt x="0" y="22296"/>
                  </a:lnTo>
                  <a:cubicBezTo>
                    <a:pt x="0" y="9982"/>
                    <a:pt x="9982" y="0"/>
                    <a:pt x="22296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948140" cy="548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054574">
            <a:off x="7203418" y="5433678"/>
            <a:ext cx="1954633" cy="552184"/>
          </a:xfrm>
          <a:custGeom>
            <a:avLst/>
            <a:gdLst/>
            <a:ahLst/>
            <a:cxnLst/>
            <a:rect r="r" b="b" t="t" l="l"/>
            <a:pathLst>
              <a:path h="552184" w="1954633">
                <a:moveTo>
                  <a:pt x="0" y="0"/>
                </a:moveTo>
                <a:lnTo>
                  <a:pt x="1954633" y="0"/>
                </a:lnTo>
                <a:lnTo>
                  <a:pt x="1954633" y="552184"/>
                </a:lnTo>
                <a:lnTo>
                  <a:pt x="0" y="5521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476813">
            <a:off x="-11416279" y="-7342358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608220" y="6341297"/>
            <a:ext cx="9136848" cy="2917792"/>
            <a:chOff x="0" y="0"/>
            <a:chExt cx="12182464" cy="389039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879612" y="0"/>
              <a:ext cx="3408777" cy="877513"/>
              <a:chOff x="0" y="0"/>
              <a:chExt cx="937707" cy="24139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937707" cy="241392"/>
              </a:xfrm>
              <a:custGeom>
                <a:avLst/>
                <a:gdLst/>
                <a:ahLst/>
                <a:cxnLst/>
                <a:rect r="r" b="b" t="t" l="l"/>
                <a:pathLst>
                  <a:path h="241392" w="937707">
                    <a:moveTo>
                      <a:pt x="93875" y="0"/>
                    </a:moveTo>
                    <a:lnTo>
                      <a:pt x="843832" y="0"/>
                    </a:lnTo>
                    <a:cubicBezTo>
                      <a:pt x="868729" y="0"/>
                      <a:pt x="892607" y="9890"/>
                      <a:pt x="910212" y="27495"/>
                    </a:cubicBezTo>
                    <a:cubicBezTo>
                      <a:pt x="927817" y="45100"/>
                      <a:pt x="937707" y="68978"/>
                      <a:pt x="937707" y="93875"/>
                    </a:cubicBezTo>
                    <a:lnTo>
                      <a:pt x="937707" y="147517"/>
                    </a:lnTo>
                    <a:cubicBezTo>
                      <a:pt x="937707" y="172414"/>
                      <a:pt x="927817" y="196291"/>
                      <a:pt x="910212" y="213896"/>
                    </a:cubicBezTo>
                    <a:cubicBezTo>
                      <a:pt x="892607" y="231501"/>
                      <a:pt x="868729" y="241392"/>
                      <a:pt x="843832" y="241392"/>
                    </a:cubicBezTo>
                    <a:lnTo>
                      <a:pt x="93875" y="241392"/>
                    </a:lnTo>
                    <a:cubicBezTo>
                      <a:pt x="68978" y="241392"/>
                      <a:pt x="45100" y="231501"/>
                      <a:pt x="27495" y="213896"/>
                    </a:cubicBezTo>
                    <a:cubicBezTo>
                      <a:pt x="9890" y="196291"/>
                      <a:pt x="0" y="172414"/>
                      <a:pt x="0" y="147517"/>
                    </a:cubicBezTo>
                    <a:lnTo>
                      <a:pt x="0" y="93875"/>
                    </a:lnTo>
                    <a:cubicBezTo>
                      <a:pt x="0" y="68978"/>
                      <a:pt x="9890" y="45100"/>
                      <a:pt x="27495" y="27495"/>
                    </a:cubicBezTo>
                    <a:cubicBezTo>
                      <a:pt x="45100" y="9890"/>
                      <a:pt x="68978" y="0"/>
                      <a:pt x="93875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9050"/>
                <a:ext cx="937707" cy="2604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1101873"/>
              <a:ext cx="12182464" cy="2788516"/>
              <a:chOff x="0" y="0"/>
              <a:chExt cx="3351226" cy="767082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3351226" cy="767082"/>
              </a:xfrm>
              <a:custGeom>
                <a:avLst/>
                <a:gdLst/>
                <a:ahLst/>
                <a:cxnLst/>
                <a:rect r="r" b="b" t="t" l="l"/>
                <a:pathLst>
                  <a:path h="767082" w="3351226">
                    <a:moveTo>
                      <a:pt x="26267" y="0"/>
                    </a:moveTo>
                    <a:lnTo>
                      <a:pt x="3324959" y="0"/>
                    </a:lnTo>
                    <a:cubicBezTo>
                      <a:pt x="3331925" y="0"/>
                      <a:pt x="3338607" y="2767"/>
                      <a:pt x="3343533" y="7693"/>
                    </a:cubicBezTo>
                    <a:cubicBezTo>
                      <a:pt x="3348459" y="12620"/>
                      <a:pt x="3351226" y="19301"/>
                      <a:pt x="3351226" y="26267"/>
                    </a:cubicBezTo>
                    <a:lnTo>
                      <a:pt x="3351226" y="740815"/>
                    </a:lnTo>
                    <a:cubicBezTo>
                      <a:pt x="3351226" y="747781"/>
                      <a:pt x="3348459" y="754462"/>
                      <a:pt x="3343533" y="759388"/>
                    </a:cubicBezTo>
                    <a:cubicBezTo>
                      <a:pt x="3338607" y="764315"/>
                      <a:pt x="3331925" y="767082"/>
                      <a:pt x="3324959" y="767082"/>
                    </a:cubicBezTo>
                    <a:lnTo>
                      <a:pt x="26267" y="767082"/>
                    </a:lnTo>
                    <a:cubicBezTo>
                      <a:pt x="19301" y="767082"/>
                      <a:pt x="12620" y="764315"/>
                      <a:pt x="7693" y="759388"/>
                    </a:cubicBezTo>
                    <a:cubicBezTo>
                      <a:pt x="2767" y="754462"/>
                      <a:pt x="0" y="747781"/>
                      <a:pt x="0" y="740815"/>
                    </a:cubicBezTo>
                    <a:lnTo>
                      <a:pt x="0" y="26267"/>
                    </a:lnTo>
                    <a:cubicBezTo>
                      <a:pt x="0" y="19301"/>
                      <a:pt x="2767" y="12620"/>
                      <a:pt x="7693" y="7693"/>
                    </a:cubicBezTo>
                    <a:cubicBezTo>
                      <a:pt x="12620" y="2767"/>
                      <a:pt x="19301" y="0"/>
                      <a:pt x="26267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9050"/>
                <a:ext cx="3351226" cy="7861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879612" y="116983"/>
              <a:ext cx="3408777" cy="5959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7"/>
                </a:lnSpc>
                <a:spcBef>
                  <a:spcPct val="0"/>
                </a:spcBef>
              </a:pPr>
              <a:r>
                <a:rPr lang="en-US" sz="2708" spc="265">
                  <a:solidFill>
                    <a:srgbClr val="231F20"/>
                  </a:solidFill>
                  <a:latin typeface="Oswald"/>
                  <a:ea typeface="Oswald"/>
                  <a:cs typeface="Oswald"/>
                  <a:sym typeface="Oswald"/>
                </a:rPr>
                <a:t>PARTICIPANT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8870" y="1054248"/>
              <a:ext cx="12163594" cy="25132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026" indent="-237013" lvl="1">
                <a:lnSpc>
                  <a:spcPts val="3073"/>
                </a:lnSpc>
                <a:buFont typeface="Arial"/>
                <a:buChar char="•"/>
              </a:pPr>
              <a:r>
                <a:rPr lang="en-US" sz="219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chef de projet et adjoint</a:t>
              </a:r>
            </a:p>
            <a:p>
              <a:pPr algn="l" marL="474026" indent="-237013" lvl="1">
                <a:lnSpc>
                  <a:spcPts val="3073"/>
                </a:lnSpc>
                <a:buFont typeface="Arial"/>
                <a:buChar char="•"/>
              </a:pPr>
              <a:r>
                <a:rPr lang="en-US" sz="219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membres du comité technique </a:t>
              </a:r>
            </a:p>
            <a:p>
              <a:pPr algn="l" marL="474026" indent="-237013" lvl="1">
                <a:lnSpc>
                  <a:spcPts val="3073"/>
                </a:lnSpc>
                <a:buFont typeface="Arial"/>
                <a:buChar char="•"/>
              </a:pPr>
              <a:r>
                <a:rPr lang="en-US" sz="219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RSSI (Responsable de la Sécurité des Systèmes d'Information) </a:t>
              </a:r>
            </a:p>
            <a:p>
              <a:pPr algn="l" marL="474026" indent="-237013" lvl="1">
                <a:lnSpc>
                  <a:spcPts val="3073"/>
                </a:lnSpc>
                <a:buFont typeface="Arial"/>
                <a:buChar char="•"/>
              </a:pPr>
              <a:r>
                <a:rPr lang="en-US" sz="219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appuie au pilotage</a:t>
              </a:r>
            </a:p>
            <a:p>
              <a:pPr algn="l" marL="474026" indent="-237013" lvl="1">
                <a:lnSpc>
                  <a:spcPts val="3073"/>
                </a:lnSpc>
                <a:buFont typeface="Arial"/>
                <a:buChar char="•"/>
              </a:pPr>
              <a:r>
                <a:rPr lang="en-US" sz="219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Direction de l’informatique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82803" y="6487942"/>
            <a:ext cx="5491927" cy="3586915"/>
          </a:xfrm>
          <a:custGeom>
            <a:avLst/>
            <a:gdLst/>
            <a:ahLst/>
            <a:cxnLst/>
            <a:rect r="r" b="b" t="t" l="l"/>
            <a:pathLst>
              <a:path h="3586915" w="5491927">
                <a:moveTo>
                  <a:pt x="0" y="0"/>
                </a:moveTo>
                <a:lnTo>
                  <a:pt x="5491926" y="0"/>
                </a:lnTo>
                <a:lnTo>
                  <a:pt x="5491926" y="3586915"/>
                </a:lnTo>
                <a:lnTo>
                  <a:pt x="0" y="358691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274254" y="669721"/>
            <a:ext cx="8904094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RÉUNION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83507" y="3304669"/>
            <a:ext cx="10555032" cy="162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1"/>
              </a:lnSpc>
            </a:pPr>
            <a:r>
              <a:rPr lang="en-US" sz="23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J’ai participé aux réunions qui m’ont permis d’analyser les plans d’actions, constitués de plusieurs étapes dont des codes couleurs pour Co notifier le suivi des tâches.</a:t>
            </a:r>
          </a:p>
          <a:p>
            <a:pPr algn="l">
              <a:lnSpc>
                <a:spcPts val="3251"/>
              </a:lnSpc>
            </a:pPr>
          </a:p>
        </p:txBody>
      </p:sp>
      <p:sp>
        <p:nvSpPr>
          <p:cNvPr name="Freeform 21" id="21"/>
          <p:cNvSpPr/>
          <p:nvPr/>
        </p:nvSpPr>
        <p:spPr>
          <a:xfrm flipH="false" flipV="true" rot="8100000">
            <a:off x="5783706" y="5541799"/>
            <a:ext cx="1954633" cy="552184"/>
          </a:xfrm>
          <a:custGeom>
            <a:avLst/>
            <a:gdLst/>
            <a:ahLst/>
            <a:cxnLst/>
            <a:rect r="r" b="b" t="t" l="l"/>
            <a:pathLst>
              <a:path h="552184" w="1954633">
                <a:moveTo>
                  <a:pt x="0" y="552184"/>
                </a:moveTo>
                <a:lnTo>
                  <a:pt x="1954633" y="552184"/>
                </a:lnTo>
                <a:lnTo>
                  <a:pt x="1954633" y="0"/>
                </a:lnTo>
                <a:lnTo>
                  <a:pt x="0" y="0"/>
                </a:lnTo>
                <a:lnTo>
                  <a:pt x="0" y="552184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DAGIaf9tmc8</dc:identifier>
  <dcterms:modified xsi:type="dcterms:W3CDTF">2011-08-01T06:04:30Z</dcterms:modified>
  <cp:revision>1</cp:revision>
  <dc:title>PFMP CGSS</dc:title>
</cp:coreProperties>
</file>