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5"/>
  </p:notesMasterIdLst>
  <p:sldIdLst>
    <p:sldId id="256" r:id="rId2"/>
    <p:sldId id="288" r:id="rId3"/>
    <p:sldId id="257" r:id="rId4"/>
    <p:sldId id="258" r:id="rId5"/>
    <p:sldId id="259" r:id="rId6"/>
    <p:sldId id="260" r:id="rId7"/>
    <p:sldId id="261" r:id="rId8"/>
    <p:sldId id="262" r:id="rId9"/>
    <p:sldId id="289" r:id="rId10"/>
    <p:sldId id="290" r:id="rId11"/>
    <p:sldId id="291" r:id="rId12"/>
    <p:sldId id="292" r:id="rId13"/>
    <p:sldId id="293" r:id="rId14"/>
    <p:sldId id="294" r:id="rId15"/>
    <p:sldId id="263" r:id="rId16"/>
    <p:sldId id="264" r:id="rId17"/>
    <p:sldId id="265" r:id="rId18"/>
    <p:sldId id="296" r:id="rId19"/>
    <p:sldId id="299" r:id="rId20"/>
    <p:sldId id="298" r:id="rId21"/>
    <p:sldId id="297" r:id="rId22"/>
    <p:sldId id="300" r:id="rId23"/>
    <p:sldId id="267" r:id="rId24"/>
    <p:sldId id="295" r:id="rId25"/>
    <p:sldId id="268" r:id="rId26"/>
    <p:sldId id="269" r:id="rId27"/>
    <p:sldId id="274" r:id="rId28"/>
    <p:sldId id="275" r:id="rId29"/>
    <p:sldId id="276" r:id="rId30"/>
    <p:sldId id="273" r:id="rId31"/>
    <p:sldId id="272" r:id="rId32"/>
    <p:sldId id="286" r:id="rId33"/>
    <p:sldId id="287" r:id="rId3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Lato" panose="020B0604020202020204" charset="0"/>
      <p:regular r:id="rId40"/>
    </p:embeddedFont>
    <p:embeddedFont>
      <p:font typeface="Raleway" panose="020B0604020202020204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47" autoAdjust="0"/>
    <p:restoredTop sz="94660"/>
  </p:normalViewPr>
  <p:slideViewPr>
    <p:cSldViewPr snapToGrid="0">
      <p:cViewPr varScale="1">
        <p:scale>
          <a:sx n="87" d="100"/>
          <a:sy n="87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4194168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93969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37469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72111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67493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64301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52403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61814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99937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24899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26003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1337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40484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11778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12705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79862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79565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9316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4649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9415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3989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4068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61586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32594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8762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425199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2371726" y="630225"/>
            <a:ext cx="6331500" cy="1542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s" smtClean="0">
                <a:solidFill>
                  <a:schemeClr val="lt1"/>
                </a:solidFill>
              </a:rPr>
              <a:pPr/>
              <a:t>‹#›</a:t>
            </a:fld>
            <a:endParaRPr lang="es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853951" y="1304850"/>
            <a:ext cx="7436100" cy="1538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53951" y="2919450"/>
            <a:ext cx="74361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s" smtClean="0">
                <a:solidFill>
                  <a:schemeClr val="lt1"/>
                </a:solidFill>
              </a:rPr>
              <a:pPr/>
              <a:t>‹#›</a:t>
            </a:fld>
            <a:endParaRPr lang="es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Shape 24"/>
          <p:cNvCxnSpPr/>
          <p:nvPr/>
        </p:nvCxnSpPr>
        <p:spPr>
          <a:xfrm>
            <a:off x="425199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2400249" y="575950"/>
            <a:ext cx="6321600" cy="635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2410112" y="1595777"/>
            <a:ext cx="6321600" cy="3002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Shape 31"/>
          <p:cNvCxnSpPr/>
          <p:nvPr/>
        </p:nvCxnSpPr>
        <p:spPr>
          <a:xfrm>
            <a:off x="425199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2400249" y="575950"/>
            <a:ext cx="6321600" cy="635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5650571" y="1602675"/>
            <a:ext cx="3071400" cy="3002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9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9500" y="1846803"/>
            <a:ext cx="2808000" cy="2806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9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283103" y="712140"/>
            <a:ext cx="6244200" cy="38355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s" smtClean="0">
                <a:solidFill>
                  <a:schemeClr val="lt1"/>
                </a:solidFill>
              </a:rPr>
              <a:pPr/>
              <a:t>‹#›</a:t>
            </a:fld>
            <a:endParaRPr lang="es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ubTitle" idx="1"/>
          </p:nvPr>
        </p:nvSpPr>
        <p:spPr>
          <a:xfrm>
            <a:off x="265500" y="2735372"/>
            <a:ext cx="4045200" cy="1345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s" smtClean="0">
                <a:solidFill>
                  <a:schemeClr val="lt1"/>
                </a:solidFill>
              </a:rPr>
              <a:pPr/>
              <a:t>‹#›</a:t>
            </a:fld>
            <a:endParaRPr lang="es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" name="Shape 57"/>
          <p:cNvCxnSpPr/>
          <p:nvPr/>
        </p:nvCxnSpPr>
        <p:spPr>
          <a:xfrm>
            <a:off x="425199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400249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410112" y="1595777"/>
            <a:ext cx="6321600" cy="30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s" sz="100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pPr algn="r"/>
              <a:t>‹#›</a:t>
            </a:fld>
            <a:endParaRPr lang="es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748179" y="1564487"/>
            <a:ext cx="7892142" cy="276497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s" dirty="0">
                <a:latin typeface="+mj-lt"/>
              </a:rPr>
              <a:t>ANÁLISIS </a:t>
            </a:r>
            <a:r>
              <a:rPr lang="es" dirty="0">
                <a:solidFill>
                  <a:schemeClr val="bg2"/>
                </a:solidFill>
                <a:latin typeface="+mj-lt"/>
              </a:rPr>
              <a:t>Y</a:t>
            </a:r>
            <a:r>
              <a:rPr lang="es" dirty="0">
                <a:latin typeface="+mj-lt"/>
              </a:rPr>
              <a:t> </a:t>
            </a:r>
            <a:r>
              <a:rPr lang="es" dirty="0">
                <a:solidFill>
                  <a:schemeClr val="accent1"/>
                </a:solidFill>
                <a:latin typeface="+mj-lt"/>
              </a:rPr>
              <a:t>RESOLUCIÓN</a:t>
            </a:r>
            <a:r>
              <a:rPr lang="es" dirty="0">
                <a:latin typeface="+mj-lt"/>
              </a:rPr>
              <a:t> </a:t>
            </a:r>
            <a:r>
              <a:rPr lang="es" dirty="0">
                <a:solidFill>
                  <a:schemeClr val="bg2"/>
                </a:solidFill>
                <a:latin typeface="+mj-lt"/>
              </a:rPr>
              <a:t>DE</a:t>
            </a:r>
            <a:r>
              <a:rPr lang="es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es" dirty="0">
                <a:solidFill>
                  <a:schemeClr val="bg1"/>
                </a:solidFill>
                <a:latin typeface="+mj-lt"/>
              </a:rPr>
              <a:t>PROB</a:t>
            </a:r>
            <a:r>
              <a:rPr lang="es" dirty="0">
                <a:solidFill>
                  <a:schemeClr val="accent1"/>
                </a:solidFill>
                <a:latin typeface="+mj-lt"/>
              </a:rPr>
              <a:t>LEMAS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419" b="1" dirty="0"/>
              <a:t>Aspiraciones:</a:t>
            </a:r>
          </a:p>
          <a:p>
            <a:r>
              <a:rPr lang="es-419" dirty="0"/>
              <a:t>Ser la primera opción de sus clientes.</a:t>
            </a:r>
          </a:p>
          <a:p>
            <a:r>
              <a:rPr lang="es-419" dirty="0"/>
              <a:t>Ser conocidos y aclamados por todo tipo de público (diferentes gremios, edades y género)</a:t>
            </a:r>
          </a:p>
          <a:p>
            <a:r>
              <a:rPr lang="es-419" dirty="0"/>
              <a:t>So capaces de dirigirse a públicos de todos las edades.</a:t>
            </a:r>
          </a:p>
        </p:txBody>
      </p:sp>
      <p:sp>
        <p:nvSpPr>
          <p:cNvPr id="5" name="Rectángulo 4"/>
          <p:cNvSpPr/>
          <p:nvPr/>
        </p:nvSpPr>
        <p:spPr>
          <a:xfrm>
            <a:off x="0" y="-1727"/>
            <a:ext cx="9144000" cy="10171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Shape 114"/>
          <p:cNvSpPr txBox="1">
            <a:spLocks/>
          </p:cNvSpPr>
          <p:nvPr/>
        </p:nvSpPr>
        <p:spPr>
          <a:xfrm>
            <a:off x="2822400" y="352496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s">
                <a:latin typeface="+mj-lt"/>
              </a:rPr>
              <a:t>INSIGHTS</a:t>
            </a:r>
            <a:endParaRPr lang="es" dirty="0"/>
          </a:p>
        </p:txBody>
      </p:sp>
    </p:spTree>
    <p:extLst>
      <p:ext uri="{BB962C8B-B14F-4D97-AF65-F5344CB8AC3E}">
        <p14:creationId xmlns:p14="http://schemas.microsoft.com/office/powerpoint/2010/main" val="917763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419" b="1" dirty="0"/>
              <a:t>Labores:</a:t>
            </a:r>
          </a:p>
          <a:p>
            <a:r>
              <a:rPr lang="es-419" dirty="0"/>
              <a:t>Realizan campañas publicitarias cada 2 años.</a:t>
            </a:r>
          </a:p>
          <a:p>
            <a:r>
              <a:rPr lang="es-419" dirty="0"/>
              <a:t>Hace 1 año empezaron a mostrarse en vitrina.</a:t>
            </a:r>
          </a:p>
          <a:p>
            <a:r>
              <a:rPr lang="es-419" dirty="0"/>
              <a:t>Tienen un canal en YouTube llamado </a:t>
            </a:r>
            <a:r>
              <a:rPr lang="es-419" dirty="0" err="1"/>
              <a:t>SapiensTv</a:t>
            </a:r>
            <a:r>
              <a:rPr lang="es-419" dirty="0"/>
              <a:t>.</a:t>
            </a:r>
          </a:p>
        </p:txBody>
      </p:sp>
      <p:sp>
        <p:nvSpPr>
          <p:cNvPr id="5" name="Rectángulo 4"/>
          <p:cNvSpPr/>
          <p:nvPr/>
        </p:nvSpPr>
        <p:spPr>
          <a:xfrm>
            <a:off x="0" y="-1727"/>
            <a:ext cx="9144000" cy="10171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Shape 114"/>
          <p:cNvSpPr txBox="1">
            <a:spLocks/>
          </p:cNvSpPr>
          <p:nvPr/>
        </p:nvSpPr>
        <p:spPr>
          <a:xfrm>
            <a:off x="2822400" y="352496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s">
                <a:latin typeface="+mj-lt"/>
              </a:rPr>
              <a:t>INSIGHTS</a:t>
            </a:r>
            <a:endParaRPr lang="es" dirty="0"/>
          </a:p>
        </p:txBody>
      </p:sp>
    </p:spTree>
    <p:extLst>
      <p:ext uri="{BB962C8B-B14F-4D97-AF65-F5344CB8AC3E}">
        <p14:creationId xmlns:p14="http://schemas.microsoft.com/office/powerpoint/2010/main" val="148223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1" dirty="0"/>
              <a:t>Sandra San Lucas</a:t>
            </a:r>
            <a:r>
              <a:rPr lang="es-ES" dirty="0"/>
              <a:t> necesita una forma de </a:t>
            </a:r>
            <a:r>
              <a:rPr lang="es-ES" b="1" dirty="0"/>
              <a:t>llamar la atención de las personas que habitan en los alrededores de la comunidad donde opera</a:t>
            </a:r>
            <a:r>
              <a:rPr lang="es-ES" dirty="0"/>
              <a:t>, porque hay padres que necesitan fiestas para sus hijos pequeños, este punto de vista está asociado con el descubrimiento que no eran conocidos por los habitantes de su localidad</a:t>
            </a:r>
            <a:endParaRPr lang="es-419" dirty="0"/>
          </a:p>
        </p:txBody>
      </p:sp>
      <p:sp>
        <p:nvSpPr>
          <p:cNvPr id="5" name="Rectángulo 4"/>
          <p:cNvSpPr/>
          <p:nvPr/>
        </p:nvSpPr>
        <p:spPr>
          <a:xfrm>
            <a:off x="0" y="-1727"/>
            <a:ext cx="9144000" cy="10171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Shape 114"/>
          <p:cNvSpPr txBox="1">
            <a:spLocks/>
          </p:cNvSpPr>
          <p:nvPr/>
        </p:nvSpPr>
        <p:spPr>
          <a:xfrm>
            <a:off x="2822400" y="352496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s-419" dirty="0">
                <a:latin typeface="+mj-lt"/>
              </a:rPr>
              <a:t>POINT OF VIEW</a:t>
            </a:r>
            <a:endParaRPr lang="es" dirty="0"/>
          </a:p>
        </p:txBody>
      </p:sp>
    </p:spTree>
    <p:extLst>
      <p:ext uri="{BB962C8B-B14F-4D97-AF65-F5344CB8AC3E}">
        <p14:creationId xmlns:p14="http://schemas.microsoft.com/office/powerpoint/2010/main" val="494741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1" dirty="0"/>
              <a:t>Sandra San Lucas junto a su esposo Omar San Lucas </a:t>
            </a:r>
            <a:r>
              <a:rPr lang="es-ES" dirty="0"/>
              <a:t>necesitan una forma de encargarse de las obras teatrales, debido a que el número de trabajadores en la carpa de la luna es muy pequeño, y no todos son capaces de asumir esta responsabilidad</a:t>
            </a:r>
            <a:endParaRPr lang="es-419" dirty="0"/>
          </a:p>
        </p:txBody>
      </p:sp>
      <p:sp>
        <p:nvSpPr>
          <p:cNvPr id="5" name="Rectángulo 4"/>
          <p:cNvSpPr/>
          <p:nvPr/>
        </p:nvSpPr>
        <p:spPr>
          <a:xfrm>
            <a:off x="0" y="-1727"/>
            <a:ext cx="9144000" cy="10171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Shape 114"/>
          <p:cNvSpPr txBox="1">
            <a:spLocks/>
          </p:cNvSpPr>
          <p:nvPr/>
        </p:nvSpPr>
        <p:spPr>
          <a:xfrm>
            <a:off x="2822400" y="352496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s-419" dirty="0">
                <a:latin typeface="+mj-lt"/>
              </a:rPr>
              <a:t>POINT OF VIEW</a:t>
            </a:r>
            <a:endParaRPr lang="es" dirty="0"/>
          </a:p>
        </p:txBody>
      </p:sp>
    </p:spTree>
    <p:extLst>
      <p:ext uri="{BB962C8B-B14F-4D97-AF65-F5344CB8AC3E}">
        <p14:creationId xmlns:p14="http://schemas.microsoft.com/office/powerpoint/2010/main" val="1246185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1" dirty="0"/>
              <a:t>Sandra San Lucas</a:t>
            </a:r>
            <a:r>
              <a:rPr lang="es-ES" dirty="0"/>
              <a:t> necesita una forma de </a:t>
            </a:r>
            <a:r>
              <a:rPr lang="es-ES" b="1" dirty="0"/>
              <a:t>dedicar los programas artísticos hacia los padres y sus hijos</a:t>
            </a:r>
            <a:r>
              <a:rPr lang="es-ES" dirty="0"/>
              <a:t>, debido a que mientras los niños disfrutan la función, sus padres receptan el mensaje implícito que se encuentra en cada programa infantil, este punto de vista se pone de manifiesto debido a que La carpa de la luna no solo desea abarcar un público infantil, sino también públicos de diferentes edades.</a:t>
            </a:r>
            <a:endParaRPr lang="es-419" dirty="0"/>
          </a:p>
        </p:txBody>
      </p:sp>
      <p:sp>
        <p:nvSpPr>
          <p:cNvPr id="5" name="Rectángulo 4"/>
          <p:cNvSpPr/>
          <p:nvPr/>
        </p:nvSpPr>
        <p:spPr>
          <a:xfrm>
            <a:off x="0" y="-1727"/>
            <a:ext cx="9144000" cy="10171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Shape 114"/>
          <p:cNvSpPr txBox="1">
            <a:spLocks/>
          </p:cNvSpPr>
          <p:nvPr/>
        </p:nvSpPr>
        <p:spPr>
          <a:xfrm>
            <a:off x="2822400" y="352496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s-419" dirty="0">
                <a:latin typeface="+mj-lt"/>
              </a:rPr>
              <a:t>POINT OF VIEW</a:t>
            </a:r>
            <a:endParaRPr lang="es" dirty="0"/>
          </a:p>
        </p:txBody>
      </p:sp>
    </p:spTree>
    <p:extLst>
      <p:ext uri="{BB962C8B-B14F-4D97-AF65-F5344CB8AC3E}">
        <p14:creationId xmlns:p14="http://schemas.microsoft.com/office/powerpoint/2010/main" val="3796634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0"/>
            <a:ext cx="9144000" cy="1017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2623533" y="233466"/>
            <a:ext cx="6321600" cy="635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s" dirty="0">
                <a:solidFill>
                  <a:schemeClr val="bg1"/>
                </a:solidFill>
                <a:latin typeface="+mj-lt"/>
              </a:rPr>
              <a:t>PRINCIPIOS RECTORES</a:t>
            </a:r>
          </a:p>
        </p:txBody>
      </p:sp>
      <p:sp>
        <p:nvSpPr>
          <p:cNvPr id="2" name="Rectángulo 1"/>
          <p:cNvSpPr/>
          <p:nvPr/>
        </p:nvSpPr>
        <p:spPr>
          <a:xfrm>
            <a:off x="758535" y="1714735"/>
            <a:ext cx="8011391" cy="27083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/>
              <a:t>Hacerse notar y tener una buena estrategia.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/>
              <a:t>Mostrar al usuario información atractiva de sus shows.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/>
              <a:t>Solo utilizar personajes genéricos en sus shows.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/>
              <a:t>Nunca cambiar el logo de la empresa.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s"/>
              <a:t>Unidad de medida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228600">
              <a:buChar char="❏"/>
            </a:pPr>
            <a:r>
              <a:rPr lang="es-419" dirty="0"/>
              <a:t>Número de reproducciones de cada video.</a:t>
            </a:r>
            <a:endParaRPr lang="es" dirty="0"/>
          </a:p>
          <a:p>
            <a:pPr marL="457200" indent="-228600">
              <a:buChar char="❏"/>
            </a:pPr>
            <a:r>
              <a:rPr lang="es" dirty="0"/>
              <a:t>Número de “me gusta” en los videos que suben a </a:t>
            </a:r>
            <a:r>
              <a:rPr lang="es-419" dirty="0"/>
              <a:t>Y</a:t>
            </a:r>
            <a:r>
              <a:rPr lang="es" dirty="0"/>
              <a:t>ou</a:t>
            </a:r>
            <a:r>
              <a:rPr lang="es-419" dirty="0"/>
              <a:t>T</a:t>
            </a:r>
            <a:r>
              <a:rPr lang="es" dirty="0"/>
              <a:t>ube.</a:t>
            </a:r>
          </a:p>
          <a:p>
            <a:pPr marL="457200" indent="-228600">
              <a:buFont typeface="Lato"/>
              <a:buChar char="❏"/>
            </a:pPr>
            <a:r>
              <a:rPr lang="es" dirty="0"/>
              <a:t>Núme</a:t>
            </a:r>
            <a:r>
              <a:rPr lang="es-419" dirty="0"/>
              <a:t>ro de “no me gusta” de sus veos en YouTube.</a:t>
            </a:r>
            <a:endParaRPr lang="es" dirty="0"/>
          </a:p>
          <a:p>
            <a:pPr marL="457200" indent="-228600">
              <a:buChar char="❏"/>
            </a:pPr>
            <a:r>
              <a:rPr lang="es" dirty="0"/>
              <a:t>Número de visitas en sus redes sociales.</a:t>
            </a:r>
          </a:p>
        </p:txBody>
      </p:sp>
      <p:pic>
        <p:nvPicPr>
          <p:cNvPr id="130" name="Shape 130" descr="unidad de medida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999" y="3977174"/>
            <a:ext cx="1627275" cy="77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s"/>
              <a:t>Analogías encontradas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2410112" y="1211351"/>
            <a:ext cx="6321600" cy="274370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s" b="1" dirty="0"/>
              <a:t>Contexto del usuario:</a:t>
            </a:r>
          </a:p>
          <a:p>
            <a:r>
              <a:rPr lang="es" dirty="0"/>
              <a:t>Contruir una empresa como Donald Trump</a:t>
            </a:r>
          </a:p>
          <a:p>
            <a:r>
              <a:rPr lang="es" b="1" dirty="0"/>
              <a:t>Atributos claves:</a:t>
            </a:r>
          </a:p>
          <a:p>
            <a:r>
              <a:rPr lang="es" dirty="0"/>
              <a:t>Tener muchos contactos.</a:t>
            </a:r>
          </a:p>
          <a:p>
            <a:r>
              <a:rPr lang="es" dirty="0"/>
              <a:t>Ex</a:t>
            </a:r>
            <a:r>
              <a:rPr lang="es-419" dirty="0" err="1"/>
              <a:t>hibir</a:t>
            </a:r>
            <a:r>
              <a:rPr lang="es-419" dirty="0"/>
              <a:t> tu trabajo.</a:t>
            </a:r>
          </a:p>
          <a:p>
            <a:endParaRPr lang="es" dirty="0"/>
          </a:p>
        </p:txBody>
      </p:sp>
      <p:pic>
        <p:nvPicPr>
          <p:cNvPr id="137" name="Shape 137" descr="analogia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825" y="3715950"/>
            <a:ext cx="1557050" cy="99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s"/>
              <a:t>Analogías encontradas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2410112" y="1211351"/>
            <a:ext cx="6321600" cy="274370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s-419" b="1" dirty="0"/>
              <a:t>Analogía moderada:</a:t>
            </a:r>
          </a:p>
          <a:p>
            <a:r>
              <a:rPr lang="es-419" dirty="0"/>
              <a:t>Invertir en un </a:t>
            </a:r>
            <a:r>
              <a:rPr lang="es-419" dirty="0" err="1"/>
              <a:t>SmartPhone</a:t>
            </a:r>
            <a:r>
              <a:rPr lang="es-419" dirty="0"/>
              <a:t>.</a:t>
            </a:r>
          </a:p>
          <a:p>
            <a:r>
              <a:rPr lang="es-419" b="1" dirty="0"/>
              <a:t>Analogía alocada:</a:t>
            </a:r>
          </a:p>
          <a:p>
            <a:r>
              <a:rPr lang="es-419" dirty="0"/>
              <a:t>Invertir en una impresora láser.</a:t>
            </a:r>
          </a:p>
          <a:p>
            <a:endParaRPr lang="es-419" dirty="0"/>
          </a:p>
          <a:p>
            <a:endParaRPr lang="es" dirty="0"/>
          </a:p>
        </p:txBody>
      </p:sp>
      <p:pic>
        <p:nvPicPr>
          <p:cNvPr id="137" name="Shape 137" descr="analogia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825" y="3715950"/>
            <a:ext cx="1557050" cy="996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5772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s"/>
              <a:t>Analogías encontradas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2410112" y="1211351"/>
            <a:ext cx="6321600" cy="274370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s-419" b="1" dirty="0"/>
              <a:t>Adaptación:</a:t>
            </a:r>
          </a:p>
          <a:p>
            <a:r>
              <a:rPr lang="es-ES" dirty="0"/>
              <a:t>Mostrar calidad y diferenciación de servicios es como invertir en un Smartphone, porque una vez que se invierta en este producto, podre utilizar sus beneficios para continuar ganando dinero</a:t>
            </a:r>
            <a:endParaRPr lang="es-419" dirty="0"/>
          </a:p>
          <a:p>
            <a:r>
              <a:rPr lang="es-419" dirty="0"/>
              <a:t>.</a:t>
            </a:r>
          </a:p>
          <a:p>
            <a:endParaRPr lang="es-419" dirty="0"/>
          </a:p>
          <a:p>
            <a:endParaRPr lang="es" dirty="0"/>
          </a:p>
        </p:txBody>
      </p:sp>
      <p:pic>
        <p:nvPicPr>
          <p:cNvPr id="137" name="Shape 137" descr="analogia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825" y="3715950"/>
            <a:ext cx="1557050" cy="996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929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806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s" dirty="0"/>
              <a:t>La Carpa de la Luna</a:t>
            </a:r>
          </a:p>
        </p:txBody>
      </p:sp>
      <p:pic>
        <p:nvPicPr>
          <p:cNvPr id="74" name="Shape 74" descr="Icono de carpa de la luna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3840" y="1949150"/>
            <a:ext cx="2063600" cy="206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ángulo 1"/>
          <p:cNvSpPr/>
          <p:nvPr/>
        </p:nvSpPr>
        <p:spPr>
          <a:xfrm>
            <a:off x="4085077" y="2103763"/>
            <a:ext cx="4199861" cy="1754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3" name="Shape 73"/>
          <p:cNvSpPr txBox="1">
            <a:spLocks noGrp="1"/>
          </p:cNvSpPr>
          <p:nvPr>
            <p:ph type="subTitle" idx="1"/>
          </p:nvPr>
        </p:nvSpPr>
        <p:spPr>
          <a:xfrm>
            <a:off x="4261705" y="1617885"/>
            <a:ext cx="4101786" cy="272612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s" sz="2400" dirty="0"/>
              <a:t>Diana Torres Martínez</a:t>
            </a:r>
          </a:p>
          <a:p>
            <a:r>
              <a:rPr lang="es" sz="2400" dirty="0"/>
              <a:t>James Peñafiel Labanda</a:t>
            </a:r>
          </a:p>
          <a:p>
            <a:r>
              <a:rPr lang="es" sz="2400" dirty="0"/>
              <a:t>Jesús Cantos Montanero</a:t>
            </a:r>
          </a:p>
          <a:p>
            <a:r>
              <a:rPr lang="es" sz="2400" dirty="0"/>
              <a:t>Wellington Andrés Martínez</a:t>
            </a:r>
          </a:p>
          <a:p>
            <a:endParaRPr lang="es" sz="2400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21004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s"/>
              <a:t>Analogías encontradas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2410112" y="1211351"/>
            <a:ext cx="6321600" cy="274370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s" b="1" dirty="0"/>
              <a:t>Contexto del usuario:</a:t>
            </a:r>
          </a:p>
          <a:p>
            <a:r>
              <a:rPr lang="es-419" dirty="0"/>
              <a:t>Shows para entretener clientes.</a:t>
            </a:r>
            <a:endParaRPr lang="es" dirty="0"/>
          </a:p>
          <a:p>
            <a:r>
              <a:rPr lang="es" b="1" dirty="0"/>
              <a:t>Atributos claves:</a:t>
            </a:r>
          </a:p>
          <a:p>
            <a:r>
              <a:rPr lang="es-419" dirty="0"/>
              <a:t>Trabajo creativo.</a:t>
            </a:r>
            <a:endParaRPr lang="es" dirty="0"/>
          </a:p>
          <a:p>
            <a:r>
              <a:rPr lang="es-419" dirty="0"/>
              <a:t>Ambiente creativo.</a:t>
            </a:r>
          </a:p>
          <a:p>
            <a:endParaRPr lang="es" dirty="0"/>
          </a:p>
        </p:txBody>
      </p:sp>
      <p:pic>
        <p:nvPicPr>
          <p:cNvPr id="137" name="Shape 137" descr="analogia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825" y="3715950"/>
            <a:ext cx="1557050" cy="996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74226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s"/>
              <a:t>Analogías encontradas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2410112" y="1211351"/>
            <a:ext cx="6321600" cy="274370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s-419" b="1" dirty="0"/>
              <a:t>Analogía moderada:</a:t>
            </a:r>
            <a:endParaRPr lang="es-419" b="1" dirty="0"/>
          </a:p>
          <a:p>
            <a:r>
              <a:rPr lang="es-419" dirty="0" err="1"/>
              <a:t>Tiko</a:t>
            </a:r>
            <a:r>
              <a:rPr lang="es-419" dirty="0"/>
              <a:t> </a:t>
            </a:r>
            <a:r>
              <a:rPr lang="es-419" dirty="0" err="1"/>
              <a:t>Tiko</a:t>
            </a:r>
            <a:r>
              <a:rPr lang="es-419" dirty="0"/>
              <a:t>.</a:t>
            </a:r>
          </a:p>
          <a:p>
            <a:r>
              <a:rPr lang="es-419" b="1" dirty="0"/>
              <a:t>Analogía alocada:</a:t>
            </a:r>
          </a:p>
          <a:p>
            <a:r>
              <a:rPr lang="es-419" dirty="0"/>
              <a:t>La vecinita.</a:t>
            </a:r>
          </a:p>
          <a:p>
            <a:endParaRPr lang="es-419" dirty="0"/>
          </a:p>
          <a:p>
            <a:endParaRPr lang="es" dirty="0"/>
          </a:p>
        </p:txBody>
      </p:sp>
      <p:pic>
        <p:nvPicPr>
          <p:cNvPr id="137" name="Shape 137" descr="analogia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825" y="3715950"/>
            <a:ext cx="1557050" cy="996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17644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s"/>
              <a:t>Analogías encontradas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2410112" y="1211351"/>
            <a:ext cx="6321600" cy="274370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s-419" b="1" dirty="0"/>
              <a:t>Adaptación:</a:t>
            </a:r>
          </a:p>
          <a:p>
            <a:r>
              <a:rPr lang="es-ES" dirty="0"/>
              <a:t>Mostrar la calidad y diferenciación de los servicios es como ser un cómico como </a:t>
            </a:r>
            <a:r>
              <a:rPr lang="es-ES" dirty="0" err="1"/>
              <a:t>Tiko</a:t>
            </a:r>
            <a:r>
              <a:rPr lang="es-ES" dirty="0"/>
              <a:t> </a:t>
            </a:r>
            <a:r>
              <a:rPr lang="es-ES" dirty="0" err="1"/>
              <a:t>Tiko</a:t>
            </a:r>
            <a:r>
              <a:rPr lang="es-ES" dirty="0"/>
              <a:t>, porque se requiere de improvisación y saber cómo hacer reír al público</a:t>
            </a:r>
            <a:endParaRPr lang="es-419" dirty="0"/>
          </a:p>
          <a:p>
            <a:endParaRPr lang="es" dirty="0"/>
          </a:p>
        </p:txBody>
      </p:sp>
      <p:pic>
        <p:nvPicPr>
          <p:cNvPr id="137" name="Shape 137" descr="analogia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825" y="3715950"/>
            <a:ext cx="1557050" cy="996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31262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  <p:pic>
        <p:nvPicPr>
          <p:cNvPr id="151" name="Shape 151" descr="matriz impacto vs dificulta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165" y="1132609"/>
            <a:ext cx="8614062" cy="401089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ángulo 4"/>
          <p:cNvSpPr/>
          <p:nvPr/>
        </p:nvSpPr>
        <p:spPr>
          <a:xfrm>
            <a:off x="5196" y="-23853"/>
            <a:ext cx="9144000" cy="10171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1246909" y="218567"/>
            <a:ext cx="7267122" cy="635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s" dirty="0">
                <a:latin typeface="+mj-lt"/>
              </a:rPr>
              <a:t>MATRIZ DE IMPACTO VS DIFICULTAD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SOLUCIONES PROPUESTAS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419" dirty="0"/>
              <a:t>La empresa cree su propio personaje animado.</a:t>
            </a:r>
          </a:p>
          <a:p>
            <a:r>
              <a:rPr lang="es-419" dirty="0"/>
              <a:t>Darse a conocer por los alrededores d su localidad.</a:t>
            </a:r>
          </a:p>
          <a:p>
            <a:r>
              <a:rPr lang="es-419" dirty="0"/>
              <a:t>Añadir una sección de comentarios a su página web.</a:t>
            </a:r>
          </a:p>
          <a:p>
            <a:r>
              <a:rPr lang="es-419" dirty="0"/>
              <a:t>Aumentar el presupuesto de la empresa.</a:t>
            </a:r>
          </a:p>
        </p:txBody>
      </p:sp>
    </p:spTree>
    <p:extLst>
      <p:ext uri="{BB962C8B-B14F-4D97-AF65-F5344CB8AC3E}">
        <p14:creationId xmlns:p14="http://schemas.microsoft.com/office/powerpoint/2010/main" val="35542432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s"/>
              <a:t>Matriz IPOS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  <p:pic>
        <p:nvPicPr>
          <p:cNvPr id="158" name="Shape 158" descr="matriz ipo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552" y="1291252"/>
            <a:ext cx="8013299" cy="361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172" descr="prototipo de darse a conoce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0718" y="1809135"/>
            <a:ext cx="4447310" cy="21084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6666" r="6297"/>
          <a:stretch/>
        </p:blipFill>
        <p:spPr>
          <a:xfrm>
            <a:off x="0" y="1450353"/>
            <a:ext cx="2441865" cy="29748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Rectángulo 4"/>
          <p:cNvSpPr/>
          <p:nvPr/>
        </p:nvSpPr>
        <p:spPr>
          <a:xfrm>
            <a:off x="0" y="0"/>
            <a:ext cx="9144000" cy="10171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914401" y="233466"/>
            <a:ext cx="7506112" cy="635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s" dirty="0">
                <a:latin typeface="+mj-lt"/>
              </a:rPr>
              <a:t>PROTOTIPOS DE BAJA RESOLUCIÓN</a:t>
            </a:r>
          </a:p>
        </p:txBody>
      </p:sp>
      <p:pic>
        <p:nvPicPr>
          <p:cNvPr id="8" name="Shape 179" descr="carpin final.png"/>
          <p:cNvPicPr preferRelativeResize="0"/>
          <p:nvPr/>
        </p:nvPicPr>
        <p:blipFill rotWithShape="1">
          <a:blip r:embed="rId5">
            <a:alphaModFix/>
          </a:blip>
          <a:srcRect l="23444" t="10851" r="18460" b="6167"/>
          <a:stretch/>
        </p:blipFill>
        <p:spPr>
          <a:xfrm>
            <a:off x="7230139" y="1509816"/>
            <a:ext cx="1679946" cy="25443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1118342" y="1189325"/>
            <a:ext cx="7603508" cy="362166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SzPct val="61111"/>
            </a:pPr>
            <a:r>
              <a:rPr lang="es" b="1" dirty="0"/>
              <a:t>Adición de opciones en la página web:</a:t>
            </a:r>
          </a:p>
          <a:p>
            <a:pPr marL="457200" indent="-228600">
              <a:lnSpc>
                <a:spcPct val="150000"/>
              </a:lnSpc>
              <a:spcAft>
                <a:spcPts val="1000"/>
              </a:spcAft>
              <a:buChar char="❏"/>
            </a:pPr>
            <a:r>
              <a:rPr lang="es" sz="1700" b="1" dirty="0"/>
              <a:t>¿Cree usted que una sección de comentarios en su página web, podría asegurar la calidad de los servicios de la carpa de la luna?</a:t>
            </a:r>
          </a:p>
          <a:p>
            <a:pPr marL="457200" indent="-228600">
              <a:lnSpc>
                <a:spcPct val="150000"/>
              </a:lnSpc>
              <a:spcAft>
                <a:spcPts val="1000"/>
              </a:spcAft>
              <a:buChar char="❏"/>
            </a:pPr>
            <a:r>
              <a:rPr lang="es" sz="1700" dirty="0"/>
              <a:t> </a:t>
            </a:r>
            <a:r>
              <a:rPr lang="es" sz="1700" b="1" dirty="0"/>
              <a:t>¿Usted comentaría en la página web de la carpa de la luna si recibió un buen servicio?</a:t>
            </a:r>
          </a:p>
          <a:p>
            <a:pPr marL="457200" indent="-228600">
              <a:lnSpc>
                <a:spcPct val="150000"/>
              </a:lnSpc>
              <a:spcAft>
                <a:spcPts val="1000"/>
              </a:spcAft>
              <a:buChar char="❏"/>
            </a:pPr>
            <a:r>
              <a:rPr lang="es" sz="1700" dirty="0"/>
              <a:t> </a:t>
            </a:r>
            <a:r>
              <a:rPr lang="es" sz="1700" b="1" dirty="0"/>
              <a:t>¿Basaría su decisión, para contratar los servicios de la carpa de la luna, en los comentarios que las personas?</a:t>
            </a:r>
          </a:p>
          <a:p>
            <a:pPr marL="914400" indent="-228600">
              <a:lnSpc>
                <a:spcPct val="150000"/>
              </a:lnSpc>
              <a:spcAft>
                <a:spcPts val="1000"/>
              </a:spcAft>
            </a:pPr>
            <a:endParaRPr sz="12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9850">
              <a:lnSpc>
                <a:spcPct val="150000"/>
              </a:lnSpc>
              <a:spcAft>
                <a:spcPts val="1000"/>
              </a:spcAft>
              <a:buSzPct val="91666"/>
            </a:pP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endParaRPr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9144000" cy="1017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1118342" y="190870"/>
            <a:ext cx="8025658" cy="635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s" dirty="0">
                <a:solidFill>
                  <a:schemeClr val="bg1"/>
                </a:solidFill>
                <a:latin typeface="+mj-lt"/>
              </a:rPr>
              <a:t>VALIDACIÓN DE BAJA RESOLUCIÓN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Shape 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6" y="1184158"/>
            <a:ext cx="6199456" cy="350700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ángulo 4"/>
          <p:cNvSpPr/>
          <p:nvPr/>
        </p:nvSpPr>
        <p:spPr>
          <a:xfrm>
            <a:off x="5196" y="-23853"/>
            <a:ext cx="9144000" cy="10171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1474969" y="167017"/>
            <a:ext cx="7256731" cy="635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s" dirty="0">
                <a:latin typeface="+mj-lt"/>
              </a:rPr>
              <a:t>VALIDACIÓN DE BAJA RESOLUCIÓN</a:t>
            </a:r>
          </a:p>
        </p:txBody>
      </p:sp>
      <p:pic>
        <p:nvPicPr>
          <p:cNvPr id="7" name="Imagen 6" descr="WhatsApp Image 2017-01-23 at 21.02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454" y="1184158"/>
            <a:ext cx="2640689" cy="327284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WhatsApp Image 2017-01-23 at 20.3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060" y="1725953"/>
            <a:ext cx="1931533" cy="201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 descr="WhatsApp Image 2017-01-23 at 20.39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401" y="1733108"/>
            <a:ext cx="2107350" cy="2026455"/>
          </a:xfrm>
          <a:prstGeom prst="rect">
            <a:avLst/>
          </a:prstGeom>
          <a:noFill/>
        </p:spPr>
      </p:pic>
      <p:pic>
        <p:nvPicPr>
          <p:cNvPr id="6" name="Imagen 5" descr="C:\Users\MASTER\Dropbox\IMG-20170123-WA0009.jp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85" y="1725953"/>
            <a:ext cx="2715407" cy="203361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ángulo 9"/>
          <p:cNvSpPr/>
          <p:nvPr/>
        </p:nvSpPr>
        <p:spPr>
          <a:xfrm>
            <a:off x="0" y="0"/>
            <a:ext cx="9144000" cy="1017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Shape 206"/>
          <p:cNvSpPr txBox="1">
            <a:spLocks noGrp="1"/>
          </p:cNvSpPr>
          <p:nvPr>
            <p:ph type="title"/>
          </p:nvPr>
        </p:nvSpPr>
        <p:spPr>
          <a:xfrm>
            <a:off x="1463188" y="174389"/>
            <a:ext cx="7256731" cy="635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s" dirty="0">
                <a:solidFill>
                  <a:schemeClr val="bg1"/>
                </a:solidFill>
                <a:latin typeface="+mj-lt"/>
              </a:rPr>
              <a:t>VALIDACIÓN DE BAJA RESOLUCIÓN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Shape 81" descr="problematica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875" y="3265725"/>
            <a:ext cx="1555499" cy="15554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ángulo 1"/>
          <p:cNvSpPr/>
          <p:nvPr/>
        </p:nvSpPr>
        <p:spPr>
          <a:xfrm>
            <a:off x="1683643" y="1501904"/>
            <a:ext cx="6863137" cy="249662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s-ES" sz="3200" b="1" dirty="0">
                <a:solidFill>
                  <a:schemeClr val="bg2"/>
                </a:solidFill>
                <a:cs typeface="Times New Roman" panose="02020603050405020304" pitchFamily="18" charset="0"/>
              </a:rPr>
              <a:t>¿DE QUÉ MANERA PODRÍAMOS MOSTRAR LA CALIDAD Y DIFERENCIACIÓN DE SUS SERVICIOS AL CLIENTE?</a:t>
            </a:r>
            <a:endParaRPr lang="es" sz="3200" b="1" dirty="0">
              <a:solidFill>
                <a:schemeClr val="bg2"/>
              </a:solidFill>
              <a:cs typeface="Times New Roman" panose="02020603050405020304" pitchFamily="18" charset="0"/>
            </a:endParaRPr>
          </a:p>
          <a:p>
            <a:pPr algn="ctr"/>
            <a:endParaRPr lang="es-ES" dirty="0">
              <a:solidFill>
                <a:schemeClr val="bg2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232839" y="500245"/>
            <a:ext cx="2796362" cy="786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2339163" y="500245"/>
            <a:ext cx="6321600" cy="635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s" i="1" dirty="0">
                <a:solidFill>
                  <a:schemeClr val="bg1"/>
                </a:solidFill>
              </a:rPr>
              <a:t>Problemática: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2410100" y="1211349"/>
            <a:ext cx="6321600" cy="3386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s" b="1" dirty="0"/>
              <a:t>Aplicación web:</a:t>
            </a:r>
          </a:p>
        </p:txBody>
      </p:sp>
      <p:pic>
        <p:nvPicPr>
          <p:cNvPr id="195" name="Shape 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2689" y="1714500"/>
            <a:ext cx="5155175" cy="283622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ángulo 5"/>
          <p:cNvSpPr/>
          <p:nvPr/>
        </p:nvSpPr>
        <p:spPr>
          <a:xfrm>
            <a:off x="0" y="0"/>
            <a:ext cx="9144000" cy="1017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1158949" y="149219"/>
            <a:ext cx="7355340" cy="635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s" dirty="0">
                <a:solidFill>
                  <a:schemeClr val="bg1"/>
                </a:solidFill>
                <a:latin typeface="+mj-lt"/>
              </a:rPr>
              <a:t>PROTOTIPO DE ALTA RESOLUCIÓN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2410100" y="1119674"/>
            <a:ext cx="6321600" cy="3478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s" b="1"/>
              <a:t>Aplicación móvil:</a:t>
            </a:r>
          </a:p>
        </p:txBody>
      </p:sp>
      <p:pic>
        <p:nvPicPr>
          <p:cNvPr id="186" name="Shape 186"/>
          <p:cNvPicPr preferRelativeResize="0"/>
          <p:nvPr/>
        </p:nvPicPr>
        <p:blipFill rotWithShape="1">
          <a:blip r:embed="rId3">
            <a:alphaModFix/>
          </a:blip>
          <a:srcRect l="31606" t="-1884" r="30748" b="9042"/>
          <a:stretch/>
        </p:blipFill>
        <p:spPr>
          <a:xfrm>
            <a:off x="1751776" y="1478750"/>
            <a:ext cx="1924425" cy="311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Shape 187"/>
          <p:cNvPicPr preferRelativeResize="0"/>
          <p:nvPr/>
        </p:nvPicPr>
        <p:blipFill rotWithShape="1">
          <a:blip r:embed="rId4">
            <a:alphaModFix/>
          </a:blip>
          <a:srcRect l="31397" r="32870" b="8054"/>
          <a:stretch/>
        </p:blipFill>
        <p:spPr>
          <a:xfrm>
            <a:off x="3676200" y="1478750"/>
            <a:ext cx="1924424" cy="3198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Shape 188"/>
          <p:cNvPicPr preferRelativeResize="0"/>
          <p:nvPr/>
        </p:nvPicPr>
        <p:blipFill rotWithShape="1">
          <a:blip r:embed="rId5">
            <a:alphaModFix/>
          </a:blip>
          <a:srcRect l="33365" t="5819" r="33185" b="7958"/>
          <a:stretch/>
        </p:blipFill>
        <p:spPr>
          <a:xfrm>
            <a:off x="5729212" y="1557549"/>
            <a:ext cx="1787163" cy="311942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ángulo 6"/>
          <p:cNvSpPr/>
          <p:nvPr/>
        </p:nvSpPr>
        <p:spPr>
          <a:xfrm>
            <a:off x="0" y="0"/>
            <a:ext cx="9144000" cy="10171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1360967" y="241543"/>
            <a:ext cx="7052538" cy="635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s" dirty="0">
                <a:latin typeface="+mj-lt"/>
              </a:rPr>
              <a:t>PROTOTIPO DE ALTA RESOLUCIÓN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605" y="1687677"/>
            <a:ext cx="8559208" cy="3880884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b="1" dirty="0">
                <a:latin typeface="+mj-lt"/>
              </a:rPr>
              <a:t>Los integrantes de La Carpa de la Luna son personas muy trabajadoras, que buscan resaltar de los otros.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b="1" dirty="0">
                <a:latin typeface="+mj-lt"/>
              </a:rPr>
              <a:t>En un principio notamos que su problema estaba vinculado con la falta de conocimiento de otras personas, pero en una entrevista pudimos detallar más su problemática y concluir que sus clientes los subestiman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x-none" sz="2000" b="1" dirty="0">
              <a:latin typeface="+mn-lt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9144000" cy="1017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0804" y="190870"/>
            <a:ext cx="6321600" cy="635400"/>
          </a:xfrm>
        </p:spPr>
        <p:txBody>
          <a:bodyPr/>
          <a:lstStyle/>
          <a:p>
            <a:r>
              <a:rPr lang="x-none" dirty="0">
                <a:solidFill>
                  <a:schemeClr val="bg1"/>
                </a:solidFill>
                <a:latin typeface="+mj-lt"/>
              </a:rPr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32105186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4111" y="1354209"/>
            <a:ext cx="8295777" cy="3789291"/>
          </a:xfrm>
        </p:spPr>
        <p:txBody>
          <a:bodyPr/>
          <a:lstStyle/>
          <a:p>
            <a:r>
              <a:rPr lang="es-ES" sz="2200" b="1" dirty="0">
                <a:latin typeface="+mj-lt"/>
              </a:rPr>
              <a:t>3 IDEAS PARA ATACAR LA PROBLEMÁTICA:</a:t>
            </a:r>
          </a:p>
          <a:p>
            <a:pPr marL="342900" lvl="0" indent="-342900" algn="just" fontAlgn="base">
              <a:buFont typeface="Arial" panose="020B0604020202020204" pitchFamily="34" charset="0"/>
              <a:buChar char="•"/>
            </a:pPr>
            <a:r>
              <a:rPr lang="es-ES" sz="2000" b="1" dirty="0">
                <a:latin typeface="+mj-lt"/>
              </a:rPr>
              <a:t>Abarcar nuevos clientes, donde la primera impresión jugará un papel </a:t>
            </a:r>
          </a:p>
          <a:p>
            <a:pPr marL="342900" lvl="0" indent="-342900" algn="just" fontAlgn="base">
              <a:buFont typeface="Arial" panose="020B0604020202020204" pitchFamily="34" charset="0"/>
              <a:buChar char="•"/>
            </a:pPr>
            <a:r>
              <a:rPr lang="es-ES" sz="2000" b="1" dirty="0">
                <a:latin typeface="+mj-lt"/>
              </a:rPr>
              <a:t>Todos los miembros de La carpa de la luna deben dar una excelente impresión con todos los clientes.</a:t>
            </a:r>
          </a:p>
          <a:p>
            <a:pPr marL="342900" lvl="0" indent="-342900" algn="just" fontAlgn="base">
              <a:buFont typeface="Arial" panose="020B0604020202020204" pitchFamily="34" charset="0"/>
              <a:buChar char="•"/>
            </a:pPr>
            <a:r>
              <a:rPr lang="es-ES" sz="2000" b="1" dirty="0">
                <a:latin typeface="+mj-lt"/>
              </a:rPr>
              <a:t>Crear un cuestionario donde pregunten a sus clientes que les gusto de su presentación en una escala del 1 al 5.</a:t>
            </a:r>
            <a:endParaRPr lang="x-none" sz="2000" b="1" dirty="0">
              <a:latin typeface="+mj-lt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9144000" cy="10171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2400" y="190870"/>
            <a:ext cx="6321600" cy="635400"/>
          </a:xfrm>
        </p:spPr>
        <p:txBody>
          <a:bodyPr/>
          <a:lstStyle/>
          <a:p>
            <a:r>
              <a:rPr lang="x-none" dirty="0">
                <a:latin typeface="+mj-lt"/>
              </a:rPr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2810053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16"/>
            <a:ext cx="9144000" cy="10171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1411200" y="190887"/>
            <a:ext cx="6321600" cy="635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s" sz="2800" dirty="0">
                <a:latin typeface="+mn-lt"/>
              </a:rPr>
              <a:t>MAPA DE ACTORES</a:t>
            </a:r>
          </a:p>
        </p:txBody>
      </p:sp>
      <p:grpSp>
        <p:nvGrpSpPr>
          <p:cNvPr id="6" name="Grupo 5"/>
          <p:cNvGrpSpPr/>
          <p:nvPr/>
        </p:nvGrpSpPr>
        <p:grpSpPr>
          <a:xfrm>
            <a:off x="2581277" y="1208027"/>
            <a:ext cx="4405150" cy="3826309"/>
            <a:chOff x="-19781" y="0"/>
            <a:chExt cx="4353656" cy="4086225"/>
          </a:xfrm>
        </p:grpSpPr>
        <p:grpSp>
          <p:nvGrpSpPr>
            <p:cNvPr id="7" name="Grupo 6"/>
            <p:cNvGrpSpPr/>
            <p:nvPr/>
          </p:nvGrpSpPr>
          <p:grpSpPr>
            <a:xfrm>
              <a:off x="0" y="0"/>
              <a:ext cx="4333875" cy="4086225"/>
              <a:chOff x="0" y="0"/>
              <a:chExt cx="4333875" cy="4086225"/>
            </a:xfrm>
          </p:grpSpPr>
          <p:grpSp>
            <p:nvGrpSpPr>
              <p:cNvPr id="13" name="Grupo 12"/>
              <p:cNvGrpSpPr/>
              <p:nvPr/>
            </p:nvGrpSpPr>
            <p:grpSpPr>
              <a:xfrm>
                <a:off x="0" y="0"/>
                <a:ext cx="4333875" cy="4086225"/>
                <a:chOff x="0" y="0"/>
                <a:chExt cx="4333875" cy="4086225"/>
              </a:xfrm>
            </p:grpSpPr>
            <p:sp>
              <p:nvSpPr>
                <p:cNvPr id="16" name="Elipse 15"/>
                <p:cNvSpPr/>
                <p:nvPr/>
              </p:nvSpPr>
              <p:spPr>
                <a:xfrm>
                  <a:off x="0" y="0"/>
                  <a:ext cx="4333875" cy="4086225"/>
                </a:xfrm>
                <a:prstGeom prst="ellipse">
                  <a:avLst/>
                </a:prstGeom>
                <a:solidFill>
                  <a:srgbClr val="0070C0"/>
                </a:solidFill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s-ES"/>
                </a:p>
              </p:txBody>
            </p:sp>
            <p:sp>
              <p:nvSpPr>
                <p:cNvPr id="17" name="Elipse 16"/>
                <p:cNvSpPr/>
                <p:nvPr/>
              </p:nvSpPr>
              <p:spPr>
                <a:xfrm>
                  <a:off x="838200" y="685800"/>
                  <a:ext cx="2647950" cy="2686050"/>
                </a:xfrm>
                <a:prstGeom prst="ellipse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s-ES"/>
                </a:p>
              </p:txBody>
            </p:sp>
          </p:grpSp>
          <p:sp>
            <p:nvSpPr>
              <p:cNvPr id="14" name="Cuadro de texto 786022656"/>
              <p:cNvSpPr txBox="1"/>
              <p:nvPr/>
            </p:nvSpPr>
            <p:spPr>
              <a:xfrm>
                <a:off x="261937" y="301963"/>
                <a:ext cx="3800475" cy="95059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ES" sz="1800" b="1" dirty="0">
                    <a:ln>
                      <a:noFill/>
                    </a:ln>
                    <a:solidFill>
                      <a:schemeClr val="bg1"/>
                    </a:solidFill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ACTORES EXTERNOS</a:t>
                </a:r>
                <a:endParaRPr lang="es-ES" sz="1800" b="1" dirty="0">
                  <a:solidFill>
                    <a:schemeClr val="bg1"/>
                  </a:solidFill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Cuadro de texto 786022657"/>
              <p:cNvSpPr txBox="1"/>
              <p:nvPr/>
            </p:nvSpPr>
            <p:spPr>
              <a:xfrm>
                <a:off x="528637" y="1234362"/>
                <a:ext cx="3219450" cy="4286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ES" sz="1600" b="1" dirty="0">
                    <a:ln>
                      <a:noFill/>
                    </a:ln>
                    <a:solidFill>
                      <a:schemeClr val="bg1"/>
                    </a:solidFill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ACTORES INTERNOS</a:t>
                </a:r>
                <a:endParaRPr lang="es-ES" sz="1600" b="1" dirty="0">
                  <a:solidFill>
                    <a:schemeClr val="bg1"/>
                  </a:solidFill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" name="Cuadro de texto 786022658"/>
            <p:cNvSpPr txBox="1"/>
            <p:nvPr/>
          </p:nvSpPr>
          <p:spPr>
            <a:xfrm>
              <a:off x="1041525" y="1825922"/>
              <a:ext cx="1057275" cy="323850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s-ES" sz="1200" b="1" dirty="0">
                  <a:solidFill>
                    <a:schemeClr val="bg1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SANDRA SAN LUAS</a:t>
              </a:r>
              <a:endParaRPr lang="es-ES" sz="11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Cuadro de texto 786022659"/>
            <p:cNvSpPr txBox="1"/>
            <p:nvPr/>
          </p:nvSpPr>
          <p:spPr>
            <a:xfrm>
              <a:off x="2372122" y="1789093"/>
              <a:ext cx="952500" cy="304800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s-ES" sz="1200" b="1" dirty="0">
                  <a:solidFill>
                    <a:schemeClr val="bg1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OMAR SAN LUCAS</a:t>
              </a:r>
              <a:endParaRPr lang="es-ES" sz="11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Cuadro de texto 786022660"/>
            <p:cNvSpPr txBox="1"/>
            <p:nvPr/>
          </p:nvSpPr>
          <p:spPr>
            <a:xfrm>
              <a:off x="1543622" y="2487909"/>
              <a:ext cx="1352550" cy="295275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s-ES" sz="1200" b="1" dirty="0">
                  <a:solidFill>
                    <a:schemeClr val="bg1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CLIENTES</a:t>
              </a:r>
              <a:endParaRPr lang="es-ES" sz="11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Cuadro de texto 786022661"/>
            <p:cNvSpPr txBox="1"/>
            <p:nvPr/>
          </p:nvSpPr>
          <p:spPr>
            <a:xfrm rot="2654203">
              <a:off x="-19781" y="2591604"/>
              <a:ext cx="1609725" cy="533400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s-ES" sz="1200" b="1" dirty="0">
                  <a:solidFill>
                    <a:schemeClr val="bg1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JOFFRE, SOBRINO DE SANDRA</a:t>
              </a:r>
              <a:endParaRPr lang="es-E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Cuadro de texto 786022662"/>
            <p:cNvSpPr txBox="1"/>
            <p:nvPr/>
          </p:nvSpPr>
          <p:spPr>
            <a:xfrm rot="18382035">
              <a:off x="3086100" y="2628900"/>
              <a:ext cx="1323975" cy="447675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s-ES" sz="1200" b="1" dirty="0">
                  <a:solidFill>
                    <a:schemeClr val="bg1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AYUDANTES DE SANDRA</a:t>
              </a:r>
              <a:endParaRPr lang="es-E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-10275"/>
            <a:ext cx="9144000" cy="10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2647739" y="198212"/>
            <a:ext cx="6321600" cy="635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s-ES" sz="2800" dirty="0">
                <a:solidFill>
                  <a:schemeClr val="bg1"/>
                </a:solidFill>
                <a:latin typeface="+mn-lt"/>
              </a:rPr>
              <a:t>MAPA DE ACTORES</a:t>
            </a:r>
          </a:p>
        </p:txBody>
      </p:sp>
      <p:grpSp>
        <p:nvGrpSpPr>
          <p:cNvPr id="7" name="Grupo 6"/>
          <p:cNvGrpSpPr/>
          <p:nvPr/>
        </p:nvGrpSpPr>
        <p:grpSpPr>
          <a:xfrm>
            <a:off x="2501852" y="1201316"/>
            <a:ext cx="4334881" cy="3942184"/>
            <a:chOff x="0" y="0"/>
            <a:chExt cx="4333875" cy="4086225"/>
          </a:xfrm>
        </p:grpSpPr>
        <p:grpSp>
          <p:nvGrpSpPr>
            <p:cNvPr id="8" name="Grupo 7"/>
            <p:cNvGrpSpPr/>
            <p:nvPr/>
          </p:nvGrpSpPr>
          <p:grpSpPr>
            <a:xfrm>
              <a:off x="0" y="0"/>
              <a:ext cx="4333875" cy="4086225"/>
              <a:chOff x="0" y="0"/>
              <a:chExt cx="4333875" cy="4086225"/>
            </a:xfrm>
          </p:grpSpPr>
          <p:grpSp>
            <p:nvGrpSpPr>
              <p:cNvPr id="12" name="Grupo 11"/>
              <p:cNvGrpSpPr/>
              <p:nvPr/>
            </p:nvGrpSpPr>
            <p:grpSpPr>
              <a:xfrm>
                <a:off x="0" y="0"/>
                <a:ext cx="4333875" cy="4086225"/>
                <a:chOff x="0" y="0"/>
                <a:chExt cx="4333875" cy="4086225"/>
              </a:xfrm>
            </p:grpSpPr>
            <p:grpSp>
              <p:nvGrpSpPr>
                <p:cNvPr id="18" name="Grupo 17"/>
                <p:cNvGrpSpPr/>
                <p:nvPr/>
              </p:nvGrpSpPr>
              <p:grpSpPr>
                <a:xfrm>
                  <a:off x="0" y="0"/>
                  <a:ext cx="4333875" cy="4086225"/>
                  <a:chOff x="0" y="0"/>
                  <a:chExt cx="4333875" cy="4086225"/>
                </a:xfrm>
              </p:grpSpPr>
              <p:sp>
                <p:nvSpPr>
                  <p:cNvPr id="21" name="Elipse 20"/>
                  <p:cNvSpPr/>
                  <p:nvPr/>
                </p:nvSpPr>
                <p:spPr>
                  <a:xfrm>
                    <a:off x="0" y="0"/>
                    <a:ext cx="4333875" cy="4086225"/>
                  </a:xfrm>
                  <a:prstGeom prst="ellipse">
                    <a:avLst/>
                  </a:prstGeom>
                  <a:solidFill>
                    <a:srgbClr val="ED7D31"/>
                  </a:solidFill>
                  <a:ln w="381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s-ES"/>
                  </a:p>
                </p:txBody>
              </p:sp>
              <p:sp>
                <p:nvSpPr>
                  <p:cNvPr id="22" name="Elipse 21"/>
                  <p:cNvSpPr/>
                  <p:nvPr/>
                </p:nvSpPr>
                <p:spPr>
                  <a:xfrm>
                    <a:off x="847725" y="685800"/>
                    <a:ext cx="2647950" cy="2686050"/>
                  </a:xfrm>
                  <a:prstGeom prst="ellipse">
                    <a:avLst/>
                  </a:prstGeom>
                  <a:solidFill>
                    <a:srgbClr val="ED7D31">
                      <a:lumMod val="60000"/>
                      <a:lumOff val="40000"/>
                    </a:srgbClr>
                  </a:solidFill>
                  <a:ln w="381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s-ES"/>
                  </a:p>
                </p:txBody>
              </p:sp>
            </p:grpSp>
            <p:sp>
              <p:nvSpPr>
                <p:cNvPr id="19" name="Cuadro de texto 786022670"/>
                <p:cNvSpPr txBox="1"/>
                <p:nvPr/>
              </p:nvSpPr>
              <p:spPr>
                <a:xfrm>
                  <a:off x="266699" y="344815"/>
                  <a:ext cx="3800475" cy="95059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s-ES" sz="1800" b="1" dirty="0">
                      <a:ln>
                        <a:noFill/>
                      </a:ln>
                      <a:solidFill>
                        <a:schemeClr val="bg2"/>
                      </a:solidFill>
                      <a:effectLst>
                        <a:outerShdw blurRad="38100" dist="19050" dir="2700000" algn="tl">
                          <a:schemeClr val="dk1">
                            <a:alpha val="40000"/>
                          </a:schemeClr>
                        </a:outerShdw>
                      </a:effectLst>
                      <a:latin typeface="+mj-lt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ACTORES EXTERNOS</a:t>
                  </a:r>
                  <a:endParaRPr lang="es-ES" sz="1800" b="1" dirty="0">
                    <a:solidFill>
                      <a:schemeClr val="bg2"/>
                    </a:solidFill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" name="Cuadro de texto 786022671"/>
                <p:cNvSpPr txBox="1"/>
                <p:nvPr/>
              </p:nvSpPr>
              <p:spPr>
                <a:xfrm>
                  <a:off x="557211" y="1207770"/>
                  <a:ext cx="3219450" cy="4286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s-ES" sz="1600" b="1" dirty="0">
                      <a:ln>
                        <a:noFill/>
                      </a:ln>
                      <a:solidFill>
                        <a:schemeClr val="bg2"/>
                      </a:solidFill>
                      <a:effectLst>
                        <a:outerShdw blurRad="38100" dist="19050" dir="2700000" algn="tl">
                          <a:schemeClr val="dk1">
                            <a:alpha val="40000"/>
                          </a:schemeClr>
                        </a:outerShdw>
                      </a:effectLst>
                      <a:latin typeface="+mj-lt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ACTORES INTERNOS</a:t>
                  </a:r>
                  <a:endParaRPr lang="es-ES" sz="1600" b="1" dirty="0">
                    <a:solidFill>
                      <a:schemeClr val="bg2"/>
                    </a:solidFill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3" name="Cuadro de texto 786022672"/>
              <p:cNvSpPr txBox="1"/>
              <p:nvPr/>
            </p:nvSpPr>
            <p:spPr>
              <a:xfrm>
                <a:off x="962025" y="1657350"/>
                <a:ext cx="1133475" cy="51435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ES" sz="1100" b="1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OMAR SAN LUCAS</a:t>
                </a:r>
                <a:endParaRPr lang="es-ES" sz="1100" dirty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Cuadro de texto 786022673"/>
              <p:cNvSpPr txBox="1"/>
              <p:nvPr/>
            </p:nvSpPr>
            <p:spPr>
              <a:xfrm>
                <a:off x="2248812" y="1636394"/>
                <a:ext cx="1152525" cy="49530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ES" sz="1100" b="1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SANDRA SAN LUCAS</a:t>
                </a:r>
                <a:endParaRPr lang="es-ES" sz="1100" dirty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Cuadro de texto 786022674"/>
              <p:cNvSpPr txBox="1"/>
              <p:nvPr/>
            </p:nvSpPr>
            <p:spPr>
              <a:xfrm>
                <a:off x="1490750" y="2165942"/>
                <a:ext cx="1352550" cy="29527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ES" sz="1100" b="1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CLIENTES</a:t>
                </a:r>
                <a:endParaRPr lang="es-ES" sz="1100" dirty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Cuadro de texto 786022675"/>
              <p:cNvSpPr txBox="1"/>
              <p:nvPr/>
            </p:nvSpPr>
            <p:spPr>
              <a:xfrm rot="2616719">
                <a:off x="18727" y="2908005"/>
                <a:ext cx="1609725" cy="34290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ES" sz="1100" b="1" dirty="0">
                    <a:solidFill>
                      <a:schemeClr val="bg2"/>
                    </a:solidFill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TRANSPORTE</a:t>
                </a:r>
                <a:endParaRPr lang="es-ES" sz="1100" dirty="0">
                  <a:solidFill>
                    <a:schemeClr val="bg2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Cuadro de texto 786022676"/>
              <p:cNvSpPr txBox="1"/>
              <p:nvPr/>
            </p:nvSpPr>
            <p:spPr>
              <a:xfrm rot="3936663">
                <a:off x="3383190" y="1467927"/>
                <a:ext cx="1133363" cy="44767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ES" sz="1100" b="1" dirty="0">
                    <a:solidFill>
                      <a:schemeClr val="bg2"/>
                    </a:solidFill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CLIENTES DE CLASE ALTA</a:t>
                </a:r>
                <a:endParaRPr lang="es-ES" sz="1100" dirty="0">
                  <a:solidFill>
                    <a:schemeClr val="bg2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" name="Cuadro de texto 786022677"/>
            <p:cNvSpPr txBox="1"/>
            <p:nvPr/>
          </p:nvSpPr>
          <p:spPr>
            <a:xfrm rot="17220362">
              <a:off x="-68702" y="1400175"/>
              <a:ext cx="1133475" cy="514350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s-ES" sz="1100" b="1" dirty="0">
                  <a:solidFill>
                    <a:schemeClr val="bg2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COMUNIDAD DONDE OPERA</a:t>
              </a:r>
              <a:endParaRPr lang="es-ES" sz="1100" dirty="0">
                <a:solidFill>
                  <a:schemeClr val="bg2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Cuadro de texto 786022678"/>
            <p:cNvSpPr txBox="1"/>
            <p:nvPr/>
          </p:nvSpPr>
          <p:spPr>
            <a:xfrm rot="19609101">
              <a:off x="2790825" y="3057525"/>
              <a:ext cx="1133475" cy="514350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s-ES" sz="1100" b="1" dirty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JOFRE, HIJO DE OMAR</a:t>
              </a:r>
              <a:endParaRPr lang="es-ES" sz="1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Cuadro de texto 786022679"/>
            <p:cNvSpPr txBox="1"/>
            <p:nvPr/>
          </p:nvSpPr>
          <p:spPr>
            <a:xfrm>
              <a:off x="1647825" y="2562225"/>
              <a:ext cx="1133475" cy="514350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s-ES" sz="1100" b="1" dirty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AYUDANTES DE SANDRA</a:t>
              </a:r>
              <a:endParaRPr lang="es-ES" sz="1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uadroTexto 28"/>
          <p:cNvSpPr txBox="1"/>
          <p:nvPr/>
        </p:nvSpPr>
        <p:spPr>
          <a:xfrm>
            <a:off x="585627" y="4198273"/>
            <a:ext cx="1908370" cy="107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/>
          </a:p>
        </p:txBody>
      </p:sp>
      <p:grpSp>
        <p:nvGrpSpPr>
          <p:cNvPr id="27" name="Grupo 26"/>
          <p:cNvGrpSpPr/>
          <p:nvPr/>
        </p:nvGrpSpPr>
        <p:grpSpPr>
          <a:xfrm>
            <a:off x="-22341" y="-14571"/>
            <a:ext cx="9362038" cy="5158071"/>
            <a:chOff x="-22341" y="-13750"/>
            <a:chExt cx="9362038" cy="5158071"/>
          </a:xfrm>
        </p:grpSpPr>
        <p:sp>
          <p:nvSpPr>
            <p:cNvPr id="3" name="Rectángulo 2"/>
            <p:cNvSpPr/>
            <p:nvPr/>
          </p:nvSpPr>
          <p:spPr>
            <a:xfrm>
              <a:off x="0" y="-13750"/>
              <a:ext cx="9144000" cy="55904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200000"/>
                </a:lnSpc>
              </a:pPr>
              <a:r>
                <a:rPr lang="es" sz="2800" b="1" dirty="0">
                  <a:solidFill>
                    <a:schemeClr val="bg2"/>
                  </a:solidFill>
                </a:rPr>
                <a:t>MAPA DE EMPATÍA – SANDRA SAN LUCAS</a:t>
              </a:r>
            </a:p>
            <a:p>
              <a:pPr algn="ctr"/>
              <a:endParaRPr lang="es-ES" dirty="0"/>
            </a:p>
          </p:txBody>
        </p:sp>
        <p:grpSp>
          <p:nvGrpSpPr>
            <p:cNvPr id="8" name="Grupo 7"/>
            <p:cNvGrpSpPr/>
            <p:nvPr/>
          </p:nvGrpSpPr>
          <p:grpSpPr>
            <a:xfrm>
              <a:off x="5846039" y="541111"/>
              <a:ext cx="3297961" cy="1706400"/>
              <a:chOff x="369870" y="1530849"/>
              <a:chExt cx="3297961" cy="1910994"/>
            </a:xfrm>
          </p:grpSpPr>
          <p:sp>
            <p:nvSpPr>
              <p:cNvPr id="4" name="Rectángulo 3"/>
              <p:cNvSpPr/>
              <p:nvPr/>
            </p:nvSpPr>
            <p:spPr>
              <a:xfrm>
                <a:off x="369870" y="1530849"/>
                <a:ext cx="3297961" cy="1910994"/>
              </a:xfrm>
              <a:prstGeom prst="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/>
              </a:p>
            </p:txBody>
          </p:sp>
          <p:sp>
            <p:nvSpPr>
              <p:cNvPr id="6" name="CuadroTexto 5"/>
              <p:cNvSpPr txBox="1"/>
              <p:nvPr/>
            </p:nvSpPr>
            <p:spPr>
              <a:xfrm>
                <a:off x="591207" y="1693587"/>
                <a:ext cx="2876764" cy="448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¿QUÉ ESCUCHA</a:t>
                </a:r>
                <a:r>
                  <a:rPr lang="es-ES" sz="2000" b="1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7" name="CuadroTexto 6"/>
              <p:cNvSpPr txBox="1"/>
              <p:nvPr/>
            </p:nvSpPr>
            <p:spPr>
              <a:xfrm>
                <a:off x="544530" y="2105619"/>
                <a:ext cx="2876764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600" b="1" dirty="0"/>
                  <a:t>Hay padres que desean una fiesta para sus niños diferente a las que están acostumbrados a ver</a:t>
                </a:r>
              </a:p>
            </p:txBody>
          </p:sp>
        </p:grpSp>
        <p:grpSp>
          <p:nvGrpSpPr>
            <p:cNvPr id="12" name="Grupo 11"/>
            <p:cNvGrpSpPr/>
            <p:nvPr/>
          </p:nvGrpSpPr>
          <p:grpSpPr>
            <a:xfrm>
              <a:off x="-22341" y="2241732"/>
              <a:ext cx="3318594" cy="1717345"/>
              <a:chOff x="4267672" y="1642179"/>
              <a:chExt cx="3236358" cy="1961277"/>
            </a:xfrm>
          </p:grpSpPr>
          <p:sp>
            <p:nvSpPr>
              <p:cNvPr id="9" name="Rectángulo 8"/>
              <p:cNvSpPr/>
              <p:nvPr/>
            </p:nvSpPr>
            <p:spPr>
              <a:xfrm>
                <a:off x="4267672" y="1642179"/>
                <a:ext cx="3236358" cy="191099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/>
              </a:p>
            </p:txBody>
          </p:sp>
          <p:sp>
            <p:nvSpPr>
              <p:cNvPr id="10" name="Rectángulo 9"/>
              <p:cNvSpPr/>
              <p:nvPr/>
            </p:nvSpPr>
            <p:spPr>
              <a:xfrm>
                <a:off x="4571999" y="1653557"/>
                <a:ext cx="2671281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s-ES" sz="19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¿QUÉ VE</a:t>
                </a:r>
                <a:r>
                  <a:rPr lang="es-ES" sz="1900" b="1" dirty="0">
                    <a:ln w="0"/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11" name="CuadroTexto 10"/>
              <p:cNvSpPr txBox="1"/>
              <p:nvPr/>
            </p:nvSpPr>
            <p:spPr>
              <a:xfrm>
                <a:off x="4583385" y="1916288"/>
                <a:ext cx="2664918" cy="16871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500" b="1" dirty="0"/>
                  <a:t>Tiene que lidiar por problemas económicos debido a que la empresa no produce mucho. Esto causa que tenga poca publicidad</a:t>
                </a:r>
              </a:p>
            </p:txBody>
          </p:sp>
        </p:grpSp>
        <p:grpSp>
          <p:nvGrpSpPr>
            <p:cNvPr id="24" name="Grupo 23"/>
            <p:cNvGrpSpPr/>
            <p:nvPr/>
          </p:nvGrpSpPr>
          <p:grpSpPr>
            <a:xfrm>
              <a:off x="0" y="545295"/>
              <a:ext cx="3318594" cy="1706400"/>
              <a:chOff x="441789" y="2979507"/>
              <a:chExt cx="3236400" cy="1911600"/>
            </a:xfrm>
          </p:grpSpPr>
          <p:sp>
            <p:nvSpPr>
              <p:cNvPr id="14" name="Rectángulo 13"/>
              <p:cNvSpPr/>
              <p:nvPr/>
            </p:nvSpPr>
            <p:spPr>
              <a:xfrm>
                <a:off x="441789" y="2979507"/>
                <a:ext cx="3236400" cy="19116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5" name="CuadroTexto 14"/>
              <p:cNvSpPr txBox="1"/>
              <p:nvPr/>
            </p:nvSpPr>
            <p:spPr>
              <a:xfrm>
                <a:off x="657589" y="3109954"/>
                <a:ext cx="3020600" cy="430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s-ES" sz="1900" b="1" spc="-150" dirty="0">
                    <a:solidFill>
                      <a:schemeClr val="bg1"/>
                    </a:solidFill>
                  </a:rPr>
                  <a:t>¿</a:t>
                </a:r>
                <a:r>
                  <a:rPr lang="es-ES" sz="19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QUÉ PIENSA Y SIENTE</a:t>
                </a:r>
                <a:r>
                  <a:rPr lang="es-ES" sz="1900" b="1" spc="-150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21" name="CuadroTexto 20"/>
              <p:cNvSpPr txBox="1"/>
              <p:nvPr/>
            </p:nvSpPr>
            <p:spPr>
              <a:xfrm>
                <a:off x="711453" y="3518116"/>
                <a:ext cx="2686756" cy="1345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500" b="1" dirty="0"/>
                  <a:t>A pesar de tener talento las personas no los reconocen y de pierden de los servicios de La Carpa de la Luna</a:t>
                </a:r>
              </a:p>
            </p:txBody>
          </p:sp>
        </p:grpSp>
        <p:grpSp>
          <p:nvGrpSpPr>
            <p:cNvPr id="23" name="Grupo 22"/>
            <p:cNvGrpSpPr/>
            <p:nvPr/>
          </p:nvGrpSpPr>
          <p:grpSpPr>
            <a:xfrm>
              <a:off x="5846038" y="2226979"/>
              <a:ext cx="3297961" cy="1706400"/>
              <a:chOff x="7284375" y="1289118"/>
              <a:chExt cx="3503444" cy="1911600"/>
            </a:xfrm>
          </p:grpSpPr>
          <p:sp>
            <p:nvSpPr>
              <p:cNvPr id="13" name="Rectángulo 12"/>
              <p:cNvSpPr/>
              <p:nvPr/>
            </p:nvSpPr>
            <p:spPr>
              <a:xfrm>
                <a:off x="7284375" y="1289118"/>
                <a:ext cx="3503444" cy="19116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/>
              </a:p>
            </p:txBody>
          </p:sp>
          <p:sp>
            <p:nvSpPr>
              <p:cNvPr id="20" name="CuadroTexto 19"/>
              <p:cNvSpPr txBox="1"/>
              <p:nvPr/>
            </p:nvSpPr>
            <p:spPr>
              <a:xfrm>
                <a:off x="7694153" y="1312052"/>
                <a:ext cx="3041105" cy="4482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s-ES" sz="2000" b="1" spc="-150" dirty="0">
                    <a:solidFill>
                      <a:schemeClr val="bg1"/>
                    </a:solidFill>
                  </a:rPr>
                  <a:t>¿</a:t>
                </a:r>
                <a:r>
                  <a:rPr lang="es-ES" sz="2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QUÉ DICE Y HACE?</a:t>
                </a:r>
              </a:p>
            </p:txBody>
          </p:sp>
          <p:sp>
            <p:nvSpPr>
              <p:cNvPr id="22" name="CuadroTexto 21"/>
              <p:cNvSpPr txBox="1"/>
              <p:nvPr/>
            </p:nvSpPr>
            <p:spPr>
              <a:xfrm>
                <a:off x="7566913" y="1735468"/>
                <a:ext cx="2840804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600" b="1" dirty="0">
                    <a:solidFill>
                      <a:schemeClr val="bg2"/>
                    </a:solidFill>
                  </a:rPr>
                  <a:t>Es una persona realista y no se arriesga debido a las malas experiencias tomadas por la empresa</a:t>
                </a:r>
              </a:p>
            </p:txBody>
          </p:sp>
        </p:grpSp>
        <p:grpSp>
          <p:nvGrpSpPr>
            <p:cNvPr id="19" name="Grupo 18"/>
            <p:cNvGrpSpPr/>
            <p:nvPr/>
          </p:nvGrpSpPr>
          <p:grpSpPr>
            <a:xfrm>
              <a:off x="0" y="3925011"/>
              <a:ext cx="4569467" cy="1219310"/>
              <a:chOff x="82194" y="3925011"/>
              <a:chExt cx="4487273" cy="1178096"/>
            </a:xfrm>
          </p:grpSpPr>
          <p:sp>
            <p:nvSpPr>
              <p:cNvPr id="25" name="Rectángulo 24"/>
              <p:cNvSpPr/>
              <p:nvPr/>
            </p:nvSpPr>
            <p:spPr>
              <a:xfrm>
                <a:off x="82194" y="3925011"/>
                <a:ext cx="4487273" cy="1178096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8" name="CuadroTexto 27"/>
              <p:cNvSpPr txBox="1"/>
              <p:nvPr/>
            </p:nvSpPr>
            <p:spPr>
              <a:xfrm>
                <a:off x="1135279" y="3955185"/>
                <a:ext cx="2044557" cy="356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8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DUELE</a:t>
                </a:r>
                <a:r>
                  <a:rPr lang="es-ES" b="1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  <p:sp>
            <p:nvSpPr>
              <p:cNvPr id="2" name="CuadroTexto 1"/>
              <p:cNvSpPr txBox="1"/>
              <p:nvPr/>
            </p:nvSpPr>
            <p:spPr>
              <a:xfrm>
                <a:off x="510450" y="4309496"/>
                <a:ext cx="363076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500" b="1" dirty="0"/>
                  <a:t>Gastar en publicidad para no tener reconocimiento de igual manera</a:t>
                </a:r>
              </a:p>
            </p:txBody>
          </p:sp>
        </p:grpSp>
        <p:grpSp>
          <p:nvGrpSpPr>
            <p:cNvPr id="26" name="Grupo 25"/>
            <p:cNvGrpSpPr/>
            <p:nvPr/>
          </p:nvGrpSpPr>
          <p:grpSpPr>
            <a:xfrm>
              <a:off x="4591808" y="3932821"/>
              <a:ext cx="4747889" cy="1211499"/>
              <a:chOff x="4591808" y="3932822"/>
              <a:chExt cx="4747889" cy="1177200"/>
            </a:xfrm>
          </p:grpSpPr>
          <p:sp>
            <p:nvSpPr>
              <p:cNvPr id="5" name="Rectángulo 4"/>
              <p:cNvSpPr/>
              <p:nvPr/>
            </p:nvSpPr>
            <p:spPr>
              <a:xfrm>
                <a:off x="4591808" y="3932822"/>
                <a:ext cx="4552192" cy="11772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6" name="CuadroTexto 15"/>
              <p:cNvSpPr txBox="1"/>
              <p:nvPr/>
            </p:nvSpPr>
            <p:spPr>
              <a:xfrm>
                <a:off x="6370466" y="3950835"/>
                <a:ext cx="2969231" cy="358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8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ASPIRA</a:t>
                </a:r>
              </a:p>
            </p:txBody>
          </p:sp>
          <p:sp>
            <p:nvSpPr>
              <p:cNvPr id="17" name="CuadroTexto 16"/>
              <p:cNvSpPr txBox="1"/>
              <p:nvPr/>
            </p:nvSpPr>
            <p:spPr>
              <a:xfrm>
                <a:off x="4996565" y="4322088"/>
                <a:ext cx="369232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500" b="1" dirty="0"/>
                  <a:t>Que La Carpa de la Luna sea siempre la primera opción ante los demás.</a:t>
                </a:r>
              </a:p>
            </p:txBody>
          </p:sp>
        </p:grpSp>
        <p:sp>
          <p:nvSpPr>
            <p:cNvPr id="18" name="Rectángulo 17"/>
            <p:cNvSpPr/>
            <p:nvPr/>
          </p:nvSpPr>
          <p:spPr>
            <a:xfrm>
              <a:off x="3318594" y="541111"/>
              <a:ext cx="2527445" cy="338390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Shape 109" descr="mapa de experienci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7690" y="1103790"/>
            <a:ext cx="7315199" cy="398637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ángulo 4"/>
          <p:cNvSpPr/>
          <p:nvPr/>
        </p:nvSpPr>
        <p:spPr>
          <a:xfrm>
            <a:off x="0" y="0"/>
            <a:ext cx="9144000" cy="1017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1534489" y="190870"/>
            <a:ext cx="6321600" cy="635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s" sz="2800" dirty="0">
                <a:solidFill>
                  <a:schemeClr val="bg1"/>
                </a:solidFill>
                <a:latin typeface="+mj-lt"/>
              </a:rPr>
              <a:t>MAPA DE EXPERIENCIA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s-ES" b="1" dirty="0"/>
              <a:t>Información de la empresa: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La empresa empezó a funcionar un 24 de septiembre del año 2006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Hace cuatro años comenzaron a registrar todos sus trabajos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Tienen como precepto el uso de técnicas teatrales</a:t>
            </a:r>
            <a:endParaRPr lang="es-419" dirty="0"/>
          </a:p>
        </p:txBody>
      </p:sp>
      <p:pic>
        <p:nvPicPr>
          <p:cNvPr id="116" name="Shape 116" descr="insigh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3289" y="3581166"/>
            <a:ext cx="2067100" cy="146607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ángulo 4"/>
          <p:cNvSpPr/>
          <p:nvPr/>
        </p:nvSpPr>
        <p:spPr>
          <a:xfrm>
            <a:off x="0" y="-1727"/>
            <a:ext cx="9144000" cy="10171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3431607" y="189143"/>
            <a:ext cx="6321600" cy="635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s" dirty="0">
                <a:latin typeface="+mj-lt"/>
              </a:rPr>
              <a:t>INSIGHTS</a:t>
            </a:r>
            <a:endParaRPr lang="e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419" b="1" dirty="0"/>
              <a:t>Destrezas:</a:t>
            </a:r>
          </a:p>
          <a:p>
            <a:r>
              <a:rPr lang="es-419" dirty="0"/>
              <a:t>Se ganan el reconocimiento de quienes los contratan.</a:t>
            </a:r>
          </a:p>
          <a:p>
            <a:r>
              <a:rPr lang="es-419" dirty="0"/>
              <a:t>Trabajan con BTL (</a:t>
            </a:r>
            <a:r>
              <a:rPr lang="es-419" dirty="0" err="1"/>
              <a:t>Below</a:t>
            </a:r>
            <a:r>
              <a:rPr lang="es-419" dirty="0"/>
              <a:t> </a:t>
            </a:r>
            <a:r>
              <a:rPr lang="es-419" dirty="0" err="1"/>
              <a:t>The</a:t>
            </a:r>
            <a:r>
              <a:rPr lang="es-419" dirty="0"/>
              <a:t> Line).</a:t>
            </a:r>
          </a:p>
          <a:p>
            <a:r>
              <a:rPr lang="es-419" dirty="0"/>
              <a:t>Son capaces de dirigirse a públicos de todos las edades.</a:t>
            </a:r>
          </a:p>
        </p:txBody>
      </p:sp>
      <p:sp>
        <p:nvSpPr>
          <p:cNvPr id="5" name="Rectángulo 4"/>
          <p:cNvSpPr/>
          <p:nvPr/>
        </p:nvSpPr>
        <p:spPr>
          <a:xfrm>
            <a:off x="0" y="-1727"/>
            <a:ext cx="9144000" cy="10171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Shape 114"/>
          <p:cNvSpPr txBox="1">
            <a:spLocks/>
          </p:cNvSpPr>
          <p:nvPr/>
        </p:nvSpPr>
        <p:spPr>
          <a:xfrm>
            <a:off x="2822400" y="352496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s">
                <a:latin typeface="+mj-lt"/>
              </a:rPr>
              <a:t>INSIGHTS</a:t>
            </a:r>
            <a:endParaRPr lang="es" dirty="0"/>
          </a:p>
        </p:txBody>
      </p:sp>
    </p:spTree>
    <p:extLst>
      <p:ext uri="{BB962C8B-B14F-4D97-AF65-F5344CB8AC3E}">
        <p14:creationId xmlns:p14="http://schemas.microsoft.com/office/powerpoint/2010/main" val="86005048"/>
      </p:ext>
    </p:extLst>
  </p:cSld>
  <p:clrMapOvr>
    <a:masterClrMapping/>
  </p:clrMapOvr>
</p:sld>
</file>

<file path=ppt/theme/theme1.xml><?xml version="1.0" encoding="utf-8"?>
<a:theme xmlns:a="http://schemas.openxmlformats.org/drawingml/2006/main" name="swiss-2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</TotalTime>
  <Words>1038</Words>
  <Application>Microsoft Office PowerPoint</Application>
  <PresentationFormat>On-screen Show (16:9)</PresentationFormat>
  <Paragraphs>134</Paragraphs>
  <Slides>33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Calibri</vt:lpstr>
      <vt:lpstr>Arial</vt:lpstr>
      <vt:lpstr>Lato</vt:lpstr>
      <vt:lpstr>Raleway</vt:lpstr>
      <vt:lpstr>Times New Roman</vt:lpstr>
      <vt:lpstr>swiss-2</vt:lpstr>
      <vt:lpstr>ANÁLISIS Y RESOLUCIÓN DE PROBLEMAS </vt:lpstr>
      <vt:lpstr>La Carpa de la Luna</vt:lpstr>
      <vt:lpstr>Problemática:</vt:lpstr>
      <vt:lpstr>MAPA DE ACTORES</vt:lpstr>
      <vt:lpstr>MAPA DE ACTORES</vt:lpstr>
      <vt:lpstr>PowerPoint Presentation</vt:lpstr>
      <vt:lpstr>MAPA DE EXPERIENCIA</vt:lpstr>
      <vt:lpstr>INSIGHTS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PRINCIPIOS RECTORES</vt:lpstr>
      <vt:lpstr>Unidad de medida</vt:lpstr>
      <vt:lpstr>Analogías encontradas</vt:lpstr>
      <vt:lpstr>Analogías encontradas</vt:lpstr>
      <vt:lpstr>Analogías encontradas</vt:lpstr>
      <vt:lpstr>Analogías encontradas</vt:lpstr>
      <vt:lpstr>Analogías encontradas</vt:lpstr>
      <vt:lpstr>Analogías encontradas</vt:lpstr>
      <vt:lpstr>MATRIZ DE IMPACTO VS DIFICULTAD</vt:lpstr>
      <vt:lpstr>SOLUCIONES PROPUESTAS</vt:lpstr>
      <vt:lpstr>Matriz IPOS</vt:lpstr>
      <vt:lpstr>PROTOTIPOS DE BAJA RESOLUCIÓN</vt:lpstr>
      <vt:lpstr>VALIDACIÓN DE BAJA RESOLUCIÓN</vt:lpstr>
      <vt:lpstr>VALIDACIÓN DE BAJA RESOLUCIÓN</vt:lpstr>
      <vt:lpstr>VALIDACIÓN DE BAJA RESOLUCIÓN</vt:lpstr>
      <vt:lpstr>PROTOTIPO DE ALTA RESOLUCIÓN</vt:lpstr>
      <vt:lpstr>PROTOTIPO DE ALTA RESOLUCIÓN</vt:lpstr>
      <vt:lpstr>CONCLUSIONES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Carpa de la Luna</dc:title>
  <dc:creator>Oscar</dc:creator>
  <cp:lastModifiedBy>Oscar</cp:lastModifiedBy>
  <cp:revision>77</cp:revision>
  <dcterms:modified xsi:type="dcterms:W3CDTF">2017-03-07T11:26:32Z</dcterms:modified>
</cp:coreProperties>
</file>