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5" r:id="rId23"/>
    <p:sldId id="277" r:id="rId24"/>
    <p:sldId id="278" r:id="rId25"/>
    <p:sldId id="279" r:id="rId26"/>
    <p:sldId id="280" r:id="rId27"/>
    <p:sldId id="281" r:id="rId28"/>
    <p:sldId id="282" r:id="rId29"/>
    <p:sldId id="283" r:id="rId30"/>
    <p:sldId id="286" r:id="rId31"/>
    <p:sldId id="287" r:id="rId32"/>
    <p:sldId id="284" r:id="rId33"/>
  </p:sldIdLst>
  <p:sldSz cx="9144000" cy="5143500" type="screen16x9"/>
  <p:notesSz cx="6858000" cy="9144000"/>
  <p:embeddedFontLst>
    <p:embeddedFont>
      <p:font typeface="Raleway" panose="020B0604020202020204" charset="0"/>
      <p:regular r:id="rId35"/>
      <p:bold r:id="rId36"/>
      <p:italic r:id="rId37"/>
      <p:boldItalic r:id="rId38"/>
    </p:embeddedFont>
    <p:embeddedFont>
      <p:font typeface="La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2000"/>
          </a:xfrm>
          <a:prstGeom prst="rect">
            <a:avLst/>
          </a:prstGeom>
        </p:spPr>
        <p:txBody>
          <a:bodyPr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700"/>
          </a:xfrm>
          <a:prstGeom prst="rect">
            <a:avLst/>
          </a:prstGeom>
        </p:spPr>
        <p:txBody>
          <a:bodyPr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100" cy="1538400"/>
          </a:xfrm>
          <a:prstGeom prst="rect">
            <a:avLst/>
          </a:prstGeom>
        </p:spPr>
        <p:txBody>
          <a:bodyPr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1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800" cy="1542000"/>
          </a:xfrm>
          <a:prstGeom prst="rect">
            <a:avLst/>
          </a:prstGeom>
        </p:spPr>
        <p:txBody>
          <a:bodyPr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2410112" y="1595775"/>
            <a:ext cx="6321600" cy="3002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2" name="Shape 42"/>
          <p:cNvSpPr txBox="1">
            <a:spLocks noGrp="1"/>
          </p:cNvSpPr>
          <p:nvPr>
            <p:ph type="body" idx="1"/>
          </p:nvPr>
        </p:nvSpPr>
        <p:spPr>
          <a:xfrm>
            <a:off x="319500" y="1846803"/>
            <a:ext cx="2808000" cy="2806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200" cy="38355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200" cy="1318200"/>
          </a:xfrm>
          <a:prstGeom prst="rect">
            <a:avLst/>
          </a:prstGeom>
        </p:spPr>
        <p:txBody>
          <a:bodyPr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200" cy="13454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600" cy="30023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latin typeface="Lato"/>
                <a:ea typeface="Lato"/>
                <a:cs typeface="Lato"/>
                <a:sym typeface="Lato"/>
              </a:rPr>
              <a:t>‹#›</a:t>
            </a:fld>
            <a:endParaRPr lang="es"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311700" y="744575"/>
            <a:ext cx="8520600" cy="806700"/>
          </a:xfrm>
          <a:prstGeom prst="rect">
            <a:avLst/>
          </a:prstGeom>
        </p:spPr>
        <p:txBody>
          <a:bodyPr lIns="91425" tIns="91425" rIns="91425" bIns="91425" anchor="t" anchorCtr="0">
            <a:noAutofit/>
          </a:bodyPr>
          <a:lstStyle/>
          <a:p>
            <a:pPr lvl="0" algn="ctr">
              <a:spcBef>
                <a:spcPts val="0"/>
              </a:spcBef>
              <a:buNone/>
            </a:pPr>
            <a:r>
              <a:rPr lang="es"/>
              <a:t>La Carpa de la Luna</a:t>
            </a:r>
          </a:p>
        </p:txBody>
      </p:sp>
      <p:sp>
        <p:nvSpPr>
          <p:cNvPr id="73" name="Shape 73"/>
          <p:cNvSpPr txBox="1">
            <a:spLocks noGrp="1"/>
          </p:cNvSpPr>
          <p:nvPr>
            <p:ph type="subTitle" idx="1"/>
          </p:nvPr>
        </p:nvSpPr>
        <p:spPr>
          <a:xfrm>
            <a:off x="5015200" y="2495900"/>
            <a:ext cx="3723900" cy="2309400"/>
          </a:xfrm>
          <a:prstGeom prst="rect">
            <a:avLst/>
          </a:prstGeom>
        </p:spPr>
        <p:txBody>
          <a:bodyPr lIns="91425" tIns="91425" rIns="91425" bIns="91425" anchor="b" anchorCtr="0">
            <a:noAutofit/>
          </a:bodyPr>
          <a:lstStyle/>
          <a:p>
            <a:pPr lvl="0" algn="l">
              <a:spcBef>
                <a:spcPts val="0"/>
              </a:spcBef>
              <a:buNone/>
            </a:pPr>
            <a:r>
              <a:rPr lang="es"/>
              <a:t>Integrantes:</a:t>
            </a:r>
          </a:p>
          <a:p>
            <a:pPr lvl="0" algn="l">
              <a:spcBef>
                <a:spcPts val="0"/>
              </a:spcBef>
              <a:buNone/>
            </a:pPr>
            <a:r>
              <a:rPr lang="es"/>
              <a:t>Diana Torres Martínez</a:t>
            </a:r>
          </a:p>
          <a:p>
            <a:pPr lvl="0" algn="l">
              <a:spcBef>
                <a:spcPts val="0"/>
              </a:spcBef>
              <a:buNone/>
            </a:pPr>
            <a:r>
              <a:rPr lang="es"/>
              <a:t>Wellington Andrés Martínez</a:t>
            </a:r>
          </a:p>
          <a:p>
            <a:pPr lvl="0" algn="l">
              <a:spcBef>
                <a:spcPts val="0"/>
              </a:spcBef>
              <a:buNone/>
            </a:pPr>
            <a:r>
              <a:rPr lang="es"/>
              <a:t>James Peñafiel</a:t>
            </a:r>
          </a:p>
          <a:p>
            <a:pPr lvl="0" algn="l" rtl="0">
              <a:spcBef>
                <a:spcPts val="0"/>
              </a:spcBef>
              <a:buNone/>
            </a:pPr>
            <a:r>
              <a:rPr lang="es"/>
              <a:t>Jonathan Medina</a:t>
            </a:r>
          </a:p>
          <a:p>
            <a:pPr lvl="0" algn="l">
              <a:spcBef>
                <a:spcPts val="0"/>
              </a:spcBef>
              <a:buNone/>
            </a:pPr>
            <a:r>
              <a:rPr lang="es"/>
              <a:t>Jesus Cantos</a:t>
            </a:r>
          </a:p>
          <a:p>
            <a:pPr lvl="0">
              <a:spcBef>
                <a:spcPts val="0"/>
              </a:spcBef>
              <a:buNone/>
            </a:pPr>
            <a:endParaRPr/>
          </a:p>
        </p:txBody>
      </p:sp>
      <p:pic>
        <p:nvPicPr>
          <p:cNvPr id="74" name="Shape 74" descr="Icono de carpa de la luna.jpg"/>
          <p:cNvPicPr preferRelativeResize="0"/>
          <p:nvPr/>
        </p:nvPicPr>
        <p:blipFill>
          <a:blip r:embed="rId3">
            <a:alphaModFix/>
          </a:blip>
          <a:stretch>
            <a:fillRect/>
          </a:stretch>
        </p:blipFill>
        <p:spPr>
          <a:xfrm>
            <a:off x="2440525" y="2330150"/>
            <a:ext cx="2063600" cy="206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Analogías encontradas</a:t>
            </a:r>
          </a:p>
        </p:txBody>
      </p:sp>
      <p:sp>
        <p:nvSpPr>
          <p:cNvPr id="136" name="Shape 136"/>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r>
              <a:rPr lang="es"/>
              <a:t>Se establecieron analogías moderadas y otras un tanto alocadas:</a:t>
            </a:r>
          </a:p>
          <a:p>
            <a:pPr lvl="0">
              <a:spcBef>
                <a:spcPts val="0"/>
              </a:spcBef>
              <a:buNone/>
            </a:pPr>
            <a:r>
              <a:rPr lang="es" b="1"/>
              <a:t>Analogías moderadas:</a:t>
            </a:r>
          </a:p>
          <a:p>
            <a:pPr marL="457200" lvl="0" indent="-228600">
              <a:spcBef>
                <a:spcPts val="0"/>
              </a:spcBef>
              <a:buChar char="❖"/>
            </a:pPr>
            <a:r>
              <a:rPr lang="es"/>
              <a:t>Profesional</a:t>
            </a:r>
          </a:p>
          <a:p>
            <a:pPr marL="457200" lvl="0" indent="-228600">
              <a:spcBef>
                <a:spcPts val="0"/>
              </a:spcBef>
              <a:buChar char="❖"/>
            </a:pPr>
            <a:r>
              <a:rPr lang="es"/>
              <a:t>Original</a:t>
            </a:r>
          </a:p>
          <a:p>
            <a:pPr marL="457200" lvl="0" indent="-228600">
              <a:spcBef>
                <a:spcPts val="0"/>
              </a:spcBef>
              <a:buChar char="❖"/>
            </a:pPr>
            <a:r>
              <a:rPr lang="es"/>
              <a:t>Sana</a:t>
            </a:r>
          </a:p>
        </p:txBody>
      </p:sp>
      <p:pic>
        <p:nvPicPr>
          <p:cNvPr id="137" name="Shape 137" descr="analogia.jpg"/>
          <p:cNvPicPr preferRelativeResize="0"/>
          <p:nvPr/>
        </p:nvPicPr>
        <p:blipFill>
          <a:blip r:embed="rId3">
            <a:alphaModFix/>
          </a:blip>
          <a:stretch>
            <a:fillRect/>
          </a:stretch>
        </p:blipFill>
        <p:spPr>
          <a:xfrm>
            <a:off x="594825" y="3715950"/>
            <a:ext cx="1557050" cy="99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Analogías encontradas</a:t>
            </a:r>
          </a:p>
        </p:txBody>
      </p:sp>
      <p:sp>
        <p:nvSpPr>
          <p:cNvPr id="143" name="Shape 143"/>
          <p:cNvSpPr txBox="1">
            <a:spLocks noGrp="1"/>
          </p:cNvSpPr>
          <p:nvPr>
            <p:ph type="body" idx="1"/>
          </p:nvPr>
        </p:nvSpPr>
        <p:spPr>
          <a:xfrm>
            <a:off x="2400250" y="1213087"/>
            <a:ext cx="6321600" cy="3002399"/>
          </a:xfrm>
          <a:prstGeom prst="rect">
            <a:avLst/>
          </a:prstGeom>
        </p:spPr>
        <p:txBody>
          <a:bodyPr lIns="91425" tIns="91425" rIns="91425" bIns="91425" anchor="t" anchorCtr="0">
            <a:noAutofit/>
          </a:bodyPr>
          <a:lstStyle/>
          <a:p>
            <a:pPr lvl="0">
              <a:spcBef>
                <a:spcPts val="0"/>
              </a:spcBef>
              <a:buNone/>
            </a:pPr>
            <a:r>
              <a:rPr lang="es" b="1" dirty="0"/>
              <a:t>Analogías alocadas:</a:t>
            </a:r>
          </a:p>
          <a:p>
            <a:pPr marL="457200" lvl="0" indent="-228600">
              <a:spcBef>
                <a:spcPts val="0"/>
              </a:spcBef>
              <a:buChar char="❖"/>
            </a:pPr>
            <a:r>
              <a:rPr lang="es" dirty="0"/>
              <a:t>Infantil</a:t>
            </a:r>
          </a:p>
          <a:p>
            <a:pPr marL="457200" lvl="0" indent="-228600">
              <a:spcBef>
                <a:spcPts val="0"/>
              </a:spcBef>
              <a:buChar char="❖"/>
            </a:pPr>
            <a:r>
              <a:rPr lang="es" dirty="0"/>
              <a:t>Inesperada</a:t>
            </a:r>
          </a:p>
          <a:p>
            <a:pPr marL="457200" lvl="0" indent="-228600">
              <a:spcBef>
                <a:spcPts val="0"/>
              </a:spcBef>
              <a:buChar char="❖"/>
            </a:pPr>
            <a:r>
              <a:rPr lang="es" dirty="0"/>
              <a:t>Lucrativa</a:t>
            </a:r>
          </a:p>
          <a:p>
            <a:pPr marL="457200" lvl="0" indent="-228600">
              <a:spcBef>
                <a:spcPts val="0"/>
              </a:spcBef>
              <a:buChar char="❖"/>
            </a:pPr>
            <a:r>
              <a:rPr lang="es" dirty="0"/>
              <a:t>Divertida</a:t>
            </a:r>
          </a:p>
          <a:p>
            <a:pPr marL="457200" lvl="0" indent="-228600" rtl="0">
              <a:spcBef>
                <a:spcPts val="0"/>
              </a:spcBef>
              <a:buChar char="❖"/>
            </a:pPr>
            <a:r>
              <a:rPr lang="es" dirty="0"/>
              <a:t>Fuera de serie</a:t>
            </a:r>
          </a:p>
          <a:p>
            <a:pPr marL="457200" lvl="0" indent="-228600">
              <a:spcBef>
                <a:spcPts val="0"/>
              </a:spcBef>
              <a:buChar char="❖"/>
            </a:pPr>
            <a:r>
              <a:rPr lang="es" dirty="0"/>
              <a:t>Asombrosa</a:t>
            </a:r>
          </a:p>
          <a:p>
            <a:pPr lvl="0">
              <a:spcBef>
                <a:spcPts val="0"/>
              </a:spcBef>
              <a:buNone/>
            </a:pPr>
            <a:endParaRPr dirty="0"/>
          </a:p>
        </p:txBody>
      </p:sp>
      <p:pic>
        <p:nvPicPr>
          <p:cNvPr id="144" name="Shape 144" descr="analogia.jpg"/>
          <p:cNvPicPr preferRelativeResize="0"/>
          <p:nvPr/>
        </p:nvPicPr>
        <p:blipFill>
          <a:blip r:embed="rId3">
            <a:alphaModFix/>
          </a:blip>
          <a:stretch>
            <a:fillRect/>
          </a:stretch>
        </p:blipFill>
        <p:spPr>
          <a:xfrm>
            <a:off x="606500" y="3721449"/>
            <a:ext cx="1543900" cy="98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Matriz de impacto vs dificultad</a:t>
            </a:r>
          </a:p>
        </p:txBody>
      </p:sp>
      <p:sp>
        <p:nvSpPr>
          <p:cNvPr id="150" name="Shape 150"/>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endParaRPr/>
          </a:p>
        </p:txBody>
      </p:sp>
      <p:pic>
        <p:nvPicPr>
          <p:cNvPr id="151" name="Shape 151" descr="matriz impacto vs dificultad.png"/>
          <p:cNvPicPr preferRelativeResize="0"/>
          <p:nvPr/>
        </p:nvPicPr>
        <p:blipFill>
          <a:blip r:embed="rId3">
            <a:alphaModFix/>
          </a:blip>
          <a:stretch>
            <a:fillRect/>
          </a:stretch>
        </p:blipFill>
        <p:spPr>
          <a:xfrm>
            <a:off x="357200" y="1306275"/>
            <a:ext cx="8429625" cy="338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Matriz IPOS</a:t>
            </a:r>
          </a:p>
        </p:txBody>
      </p:sp>
      <p:sp>
        <p:nvSpPr>
          <p:cNvPr id="157" name="Shape 157"/>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endParaRPr/>
          </a:p>
        </p:txBody>
      </p:sp>
      <p:pic>
        <p:nvPicPr>
          <p:cNvPr id="158" name="Shape 158" descr="matriz ipos.png"/>
          <p:cNvPicPr preferRelativeResize="0"/>
          <p:nvPr/>
        </p:nvPicPr>
        <p:blipFill>
          <a:blip r:embed="rId3">
            <a:alphaModFix/>
          </a:blip>
          <a:stretch>
            <a:fillRect/>
          </a:stretch>
        </p:blipFill>
        <p:spPr>
          <a:xfrm>
            <a:off x="708551" y="1291250"/>
            <a:ext cx="8013299" cy="3611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Prototipos de baja resolución</a:t>
            </a:r>
          </a:p>
        </p:txBody>
      </p:sp>
      <p:sp>
        <p:nvSpPr>
          <p:cNvPr id="164" name="Shape 164"/>
          <p:cNvSpPr txBox="1">
            <a:spLocks noGrp="1"/>
          </p:cNvSpPr>
          <p:nvPr>
            <p:ph type="body" idx="1"/>
          </p:nvPr>
        </p:nvSpPr>
        <p:spPr>
          <a:xfrm>
            <a:off x="2400250" y="1211349"/>
            <a:ext cx="6321600" cy="3582600"/>
          </a:xfrm>
          <a:prstGeom prst="rect">
            <a:avLst/>
          </a:prstGeom>
        </p:spPr>
        <p:txBody>
          <a:bodyPr lIns="91425" tIns="91425" rIns="91425" bIns="91425" anchor="t" anchorCtr="0">
            <a:noAutofit/>
          </a:bodyPr>
          <a:lstStyle/>
          <a:p>
            <a:pPr lvl="0">
              <a:spcBef>
                <a:spcPts val="0"/>
              </a:spcBef>
              <a:buNone/>
            </a:pPr>
            <a:r>
              <a:rPr lang="es" b="1"/>
              <a:t>Adición de opciones en la página web</a:t>
            </a:r>
          </a:p>
          <a:p>
            <a:pPr lvl="0">
              <a:spcBef>
                <a:spcPts val="0"/>
              </a:spcBef>
              <a:buNone/>
            </a:pPr>
            <a:endParaRPr/>
          </a:p>
        </p:txBody>
      </p:sp>
      <p:pic>
        <p:nvPicPr>
          <p:cNvPr id="2" name="Picture 1"/>
          <p:cNvPicPr>
            <a:picLocks noChangeAspect="1"/>
          </p:cNvPicPr>
          <p:nvPr/>
        </p:nvPicPr>
        <p:blipFill>
          <a:blip r:embed="rId3"/>
          <a:stretch>
            <a:fillRect/>
          </a:stretch>
        </p:blipFill>
        <p:spPr>
          <a:xfrm>
            <a:off x="3608470" y="1648046"/>
            <a:ext cx="2856125" cy="30285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Prototipos de baja resolución</a:t>
            </a:r>
          </a:p>
        </p:txBody>
      </p:sp>
      <p:sp>
        <p:nvSpPr>
          <p:cNvPr id="171" name="Shape 171"/>
          <p:cNvSpPr txBox="1">
            <a:spLocks noGrp="1"/>
          </p:cNvSpPr>
          <p:nvPr>
            <p:ph type="body" idx="1"/>
          </p:nvPr>
        </p:nvSpPr>
        <p:spPr>
          <a:xfrm>
            <a:off x="2400262" y="1211350"/>
            <a:ext cx="6321600" cy="3002399"/>
          </a:xfrm>
          <a:prstGeom prst="rect">
            <a:avLst/>
          </a:prstGeom>
        </p:spPr>
        <p:txBody>
          <a:bodyPr lIns="91425" tIns="91425" rIns="91425" bIns="91425" anchor="t" anchorCtr="0">
            <a:noAutofit/>
          </a:bodyPr>
          <a:lstStyle/>
          <a:p>
            <a:pPr lvl="0">
              <a:spcBef>
                <a:spcPts val="0"/>
              </a:spcBef>
              <a:buNone/>
            </a:pPr>
            <a:r>
              <a:rPr lang="es" b="1"/>
              <a:t>Eventos en los alrededores de la localidad</a:t>
            </a:r>
          </a:p>
        </p:txBody>
      </p:sp>
      <p:pic>
        <p:nvPicPr>
          <p:cNvPr id="172" name="Shape 172" descr="prototipo de darse a conocer.png"/>
          <p:cNvPicPr preferRelativeResize="0"/>
          <p:nvPr/>
        </p:nvPicPr>
        <p:blipFill>
          <a:blip r:embed="rId3">
            <a:alphaModFix/>
          </a:blip>
          <a:stretch>
            <a:fillRect/>
          </a:stretch>
        </p:blipFill>
        <p:spPr>
          <a:xfrm>
            <a:off x="1702824" y="1633300"/>
            <a:ext cx="6158300" cy="300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Prototipo de baja resolución</a:t>
            </a:r>
          </a:p>
        </p:txBody>
      </p:sp>
      <p:sp>
        <p:nvSpPr>
          <p:cNvPr id="178" name="Shape 178"/>
          <p:cNvSpPr txBox="1">
            <a:spLocks noGrp="1"/>
          </p:cNvSpPr>
          <p:nvPr>
            <p:ph type="body" idx="1"/>
          </p:nvPr>
        </p:nvSpPr>
        <p:spPr>
          <a:xfrm>
            <a:off x="2400250" y="1211349"/>
            <a:ext cx="6321600" cy="3291900"/>
          </a:xfrm>
          <a:prstGeom prst="rect">
            <a:avLst/>
          </a:prstGeom>
        </p:spPr>
        <p:txBody>
          <a:bodyPr lIns="91425" tIns="91425" rIns="91425" bIns="91425" anchor="t" anchorCtr="0">
            <a:noAutofit/>
          </a:bodyPr>
          <a:lstStyle/>
          <a:p>
            <a:pPr lvl="0">
              <a:spcBef>
                <a:spcPts val="0"/>
              </a:spcBef>
              <a:buNone/>
            </a:pPr>
            <a:r>
              <a:rPr lang="es" b="1"/>
              <a:t>Personaje característico</a:t>
            </a:r>
          </a:p>
        </p:txBody>
      </p:sp>
      <p:pic>
        <p:nvPicPr>
          <p:cNvPr id="179" name="Shape 179" descr="carpin final.png"/>
          <p:cNvPicPr preferRelativeResize="0"/>
          <p:nvPr/>
        </p:nvPicPr>
        <p:blipFill>
          <a:blip r:embed="rId3">
            <a:alphaModFix/>
          </a:blip>
          <a:stretch>
            <a:fillRect/>
          </a:stretch>
        </p:blipFill>
        <p:spPr>
          <a:xfrm>
            <a:off x="3581425" y="1620375"/>
            <a:ext cx="2891674" cy="3066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Prototipo de alta resolución</a:t>
            </a:r>
          </a:p>
        </p:txBody>
      </p:sp>
      <p:sp>
        <p:nvSpPr>
          <p:cNvPr id="185" name="Shape 185"/>
          <p:cNvSpPr txBox="1">
            <a:spLocks noGrp="1"/>
          </p:cNvSpPr>
          <p:nvPr>
            <p:ph type="body" idx="1"/>
          </p:nvPr>
        </p:nvSpPr>
        <p:spPr>
          <a:xfrm>
            <a:off x="2410100" y="1119674"/>
            <a:ext cx="6321600" cy="3478500"/>
          </a:xfrm>
          <a:prstGeom prst="rect">
            <a:avLst/>
          </a:prstGeom>
        </p:spPr>
        <p:txBody>
          <a:bodyPr lIns="91425" tIns="91425" rIns="91425" bIns="91425" anchor="t" anchorCtr="0">
            <a:noAutofit/>
          </a:bodyPr>
          <a:lstStyle/>
          <a:p>
            <a:pPr lvl="0">
              <a:spcBef>
                <a:spcPts val="0"/>
              </a:spcBef>
              <a:buNone/>
            </a:pPr>
            <a:r>
              <a:rPr lang="es" b="1"/>
              <a:t>Aplicación móvil:</a:t>
            </a:r>
          </a:p>
        </p:txBody>
      </p:sp>
      <p:pic>
        <p:nvPicPr>
          <p:cNvPr id="186" name="Shape 186"/>
          <p:cNvPicPr preferRelativeResize="0"/>
          <p:nvPr/>
        </p:nvPicPr>
        <p:blipFill rotWithShape="1">
          <a:blip r:embed="rId3">
            <a:alphaModFix/>
          </a:blip>
          <a:srcRect l="31606" t="-1884" r="30748" b="9042"/>
          <a:stretch/>
        </p:blipFill>
        <p:spPr>
          <a:xfrm>
            <a:off x="1751774" y="1478750"/>
            <a:ext cx="1924425" cy="3119424"/>
          </a:xfrm>
          <a:prstGeom prst="rect">
            <a:avLst/>
          </a:prstGeom>
          <a:noFill/>
          <a:ln>
            <a:noFill/>
          </a:ln>
        </p:spPr>
      </p:pic>
      <p:pic>
        <p:nvPicPr>
          <p:cNvPr id="187" name="Shape 187"/>
          <p:cNvPicPr preferRelativeResize="0"/>
          <p:nvPr/>
        </p:nvPicPr>
        <p:blipFill rotWithShape="1">
          <a:blip r:embed="rId4">
            <a:alphaModFix/>
          </a:blip>
          <a:srcRect l="31397" r="32870" b="8054"/>
          <a:stretch/>
        </p:blipFill>
        <p:spPr>
          <a:xfrm>
            <a:off x="3676200" y="1478750"/>
            <a:ext cx="1924424" cy="3198224"/>
          </a:xfrm>
          <a:prstGeom prst="rect">
            <a:avLst/>
          </a:prstGeom>
          <a:noFill/>
          <a:ln>
            <a:noFill/>
          </a:ln>
        </p:spPr>
      </p:pic>
      <p:pic>
        <p:nvPicPr>
          <p:cNvPr id="188" name="Shape 188"/>
          <p:cNvPicPr preferRelativeResize="0"/>
          <p:nvPr/>
        </p:nvPicPr>
        <p:blipFill rotWithShape="1">
          <a:blip r:embed="rId5">
            <a:alphaModFix/>
          </a:blip>
          <a:srcRect l="33365" t="5819" r="33185" b="7958"/>
          <a:stretch/>
        </p:blipFill>
        <p:spPr>
          <a:xfrm>
            <a:off x="5729210" y="1557549"/>
            <a:ext cx="1787163" cy="3119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Prototipo de alta resolución</a:t>
            </a:r>
          </a:p>
        </p:txBody>
      </p:sp>
      <p:sp>
        <p:nvSpPr>
          <p:cNvPr id="194" name="Shape 194"/>
          <p:cNvSpPr txBox="1">
            <a:spLocks noGrp="1"/>
          </p:cNvSpPr>
          <p:nvPr>
            <p:ph type="body" idx="1"/>
          </p:nvPr>
        </p:nvSpPr>
        <p:spPr>
          <a:xfrm>
            <a:off x="2410100" y="1211349"/>
            <a:ext cx="6321600" cy="3386700"/>
          </a:xfrm>
          <a:prstGeom prst="rect">
            <a:avLst/>
          </a:prstGeom>
        </p:spPr>
        <p:txBody>
          <a:bodyPr lIns="91425" tIns="91425" rIns="91425" bIns="91425" anchor="t" anchorCtr="0">
            <a:noAutofit/>
          </a:bodyPr>
          <a:lstStyle/>
          <a:p>
            <a:pPr lvl="0">
              <a:spcBef>
                <a:spcPts val="0"/>
              </a:spcBef>
              <a:buNone/>
            </a:pPr>
            <a:r>
              <a:rPr lang="es" b="1"/>
              <a:t>Aplicación web:</a:t>
            </a:r>
          </a:p>
        </p:txBody>
      </p:sp>
      <p:pic>
        <p:nvPicPr>
          <p:cNvPr id="195" name="Shape 195"/>
          <p:cNvPicPr preferRelativeResize="0"/>
          <p:nvPr/>
        </p:nvPicPr>
        <p:blipFill>
          <a:blip r:embed="rId3">
            <a:alphaModFix/>
          </a:blip>
          <a:stretch>
            <a:fillRect/>
          </a:stretch>
        </p:blipFill>
        <p:spPr>
          <a:xfrm>
            <a:off x="2192687" y="1714500"/>
            <a:ext cx="5155175" cy="2836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Validación de baja resolución</a:t>
            </a:r>
          </a:p>
        </p:txBody>
      </p:sp>
      <p:sp>
        <p:nvSpPr>
          <p:cNvPr id="201" name="Shape 201"/>
          <p:cNvSpPr txBox="1">
            <a:spLocks noGrp="1"/>
          </p:cNvSpPr>
          <p:nvPr>
            <p:ph type="body" idx="1"/>
          </p:nvPr>
        </p:nvSpPr>
        <p:spPr>
          <a:xfrm>
            <a:off x="2400250" y="1189323"/>
            <a:ext cx="6321600" cy="3233821"/>
          </a:xfrm>
          <a:prstGeom prst="rect">
            <a:avLst/>
          </a:prstGeom>
        </p:spPr>
        <p:txBody>
          <a:bodyPr lIns="91425" tIns="91425" rIns="91425" bIns="91425" anchor="t" anchorCtr="0">
            <a:noAutofit/>
          </a:bodyPr>
          <a:lstStyle/>
          <a:p>
            <a:pPr lvl="0">
              <a:spcBef>
                <a:spcPts val="0"/>
              </a:spcBef>
              <a:buClr>
                <a:schemeClr val="dk2"/>
              </a:buClr>
              <a:buSzPct val="61111"/>
              <a:buFont typeface="Arial"/>
              <a:buNone/>
            </a:pPr>
            <a:r>
              <a:rPr lang="es" b="1" dirty="0"/>
              <a:t>Adición de opciones en la página web:</a:t>
            </a:r>
          </a:p>
          <a:p>
            <a:pPr marL="457200" lvl="0" indent="-228600" rtl="0">
              <a:lnSpc>
                <a:spcPct val="150000"/>
              </a:lnSpc>
              <a:spcBef>
                <a:spcPts val="0"/>
              </a:spcBef>
              <a:spcAft>
                <a:spcPts val="1000"/>
              </a:spcAft>
              <a:buChar char="❏"/>
            </a:pPr>
            <a:r>
              <a:rPr lang="es" sz="1700" b="1" dirty="0"/>
              <a:t>¿Cree usted que una sección de comentarios en su página web, podría asegurar la calidad de los servicios de la carpa de la luna?</a:t>
            </a:r>
          </a:p>
          <a:p>
            <a:pPr marL="457200" lvl="0" indent="-228600" rtl="0">
              <a:lnSpc>
                <a:spcPct val="150000"/>
              </a:lnSpc>
              <a:spcBef>
                <a:spcPts val="0"/>
              </a:spcBef>
              <a:spcAft>
                <a:spcPts val="1000"/>
              </a:spcAft>
              <a:buChar char="❏"/>
            </a:pPr>
            <a:r>
              <a:rPr lang="es" sz="1700" dirty="0"/>
              <a:t> </a:t>
            </a:r>
            <a:r>
              <a:rPr lang="es" sz="1700" b="1" dirty="0"/>
              <a:t>¿Usted comentaría en la página web de la carpa de la luna si recibió un buen servicio?</a:t>
            </a:r>
          </a:p>
          <a:p>
            <a:pPr marL="457200" lvl="0" indent="-228600" rtl="0">
              <a:lnSpc>
                <a:spcPct val="150000"/>
              </a:lnSpc>
              <a:spcBef>
                <a:spcPts val="0"/>
              </a:spcBef>
              <a:spcAft>
                <a:spcPts val="1000"/>
              </a:spcAft>
              <a:buChar char="❏"/>
            </a:pPr>
            <a:r>
              <a:rPr lang="es" sz="1700" dirty="0"/>
              <a:t> </a:t>
            </a:r>
            <a:r>
              <a:rPr lang="es" sz="1700" b="1" dirty="0"/>
              <a:t>¿Basaría su decisión, para contratar los servicios de la carpa de la luna, en los comentarios que las personas?</a:t>
            </a:r>
          </a:p>
          <a:p>
            <a:pPr marL="914400" lvl="0" indent="-228600" rtl="0">
              <a:lnSpc>
                <a:spcPct val="150000"/>
              </a:lnSpc>
              <a:spcBef>
                <a:spcPts val="0"/>
              </a:spcBef>
              <a:spcAft>
                <a:spcPts val="1000"/>
              </a:spcAft>
              <a:buNone/>
            </a:pPr>
            <a:endParaRPr sz="1200" b="1" dirty="0">
              <a:latin typeface="Times New Roman"/>
              <a:ea typeface="Times New Roman"/>
              <a:cs typeface="Times New Roman"/>
              <a:sym typeface="Times New Roman"/>
            </a:endParaRPr>
          </a:p>
          <a:p>
            <a:pPr marL="0" lvl="0" indent="-69850" rtl="0">
              <a:lnSpc>
                <a:spcPct val="150000"/>
              </a:lnSpc>
              <a:spcBef>
                <a:spcPts val="0"/>
              </a:spcBef>
              <a:spcAft>
                <a:spcPts val="1000"/>
              </a:spcAft>
              <a:buClr>
                <a:schemeClr val="dk2"/>
              </a:buClr>
              <a:buSzPct val="91666"/>
              <a:buFont typeface="Arial"/>
              <a:buNone/>
            </a:pPr>
            <a:endParaRPr sz="1200" dirty="0">
              <a:latin typeface="Arial"/>
              <a:ea typeface="Arial"/>
              <a:cs typeface="Arial"/>
              <a:sym typeface="Arial"/>
            </a:endParaRPr>
          </a:p>
          <a:p>
            <a:pPr lvl="0">
              <a:spcBef>
                <a:spcPts val="0"/>
              </a:spcBef>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Problemática:</a:t>
            </a:r>
          </a:p>
        </p:txBody>
      </p:sp>
      <p:sp>
        <p:nvSpPr>
          <p:cNvPr id="80" name="Shape 80"/>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r>
              <a:rPr lang="es"/>
              <a:t>Los miembros de La Carpa de la Luna centran sus esfuerzos en encontrar una forma de mostrar la </a:t>
            </a:r>
            <a:r>
              <a:rPr lang="es" b="1"/>
              <a:t>calidad </a:t>
            </a:r>
            <a:r>
              <a:rPr lang="es"/>
              <a:t>y </a:t>
            </a:r>
            <a:r>
              <a:rPr lang="es" b="1"/>
              <a:t>diferenciación </a:t>
            </a:r>
            <a:r>
              <a:rPr lang="es"/>
              <a:t>de sus servicios a sus clientes.</a:t>
            </a:r>
          </a:p>
        </p:txBody>
      </p:sp>
      <p:pic>
        <p:nvPicPr>
          <p:cNvPr id="81" name="Shape 81" descr="problematica.jpg"/>
          <p:cNvPicPr preferRelativeResize="0"/>
          <p:nvPr/>
        </p:nvPicPr>
        <p:blipFill>
          <a:blip r:embed="rId3">
            <a:alphaModFix/>
          </a:blip>
          <a:stretch>
            <a:fillRect/>
          </a:stretch>
        </p:blipFill>
        <p:spPr>
          <a:xfrm>
            <a:off x="316875" y="3265725"/>
            <a:ext cx="1555499" cy="1555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Validación de baja resolución</a:t>
            </a:r>
          </a:p>
        </p:txBody>
      </p:sp>
      <p:sp>
        <p:nvSpPr>
          <p:cNvPr id="207" name="Shape 207"/>
          <p:cNvSpPr txBox="1">
            <a:spLocks noGrp="1"/>
          </p:cNvSpPr>
          <p:nvPr>
            <p:ph type="body" idx="1"/>
          </p:nvPr>
        </p:nvSpPr>
        <p:spPr>
          <a:xfrm>
            <a:off x="2410100" y="1211349"/>
            <a:ext cx="6321600" cy="3386700"/>
          </a:xfrm>
          <a:prstGeom prst="rect">
            <a:avLst/>
          </a:prstGeom>
        </p:spPr>
        <p:txBody>
          <a:bodyPr lIns="91425" tIns="91425" rIns="91425" bIns="91425" anchor="t" anchorCtr="0">
            <a:noAutofit/>
          </a:bodyPr>
          <a:lstStyle/>
          <a:p>
            <a:pPr lvl="0">
              <a:spcBef>
                <a:spcPts val="0"/>
              </a:spcBef>
              <a:buNone/>
            </a:pPr>
            <a:r>
              <a:rPr lang="es" b="1"/>
              <a:t>Resultados de las entrevistas:</a:t>
            </a:r>
          </a:p>
          <a:p>
            <a:pPr lvl="0">
              <a:spcBef>
                <a:spcPts val="0"/>
              </a:spcBef>
              <a:buNone/>
            </a:pPr>
            <a:endParaRPr/>
          </a:p>
        </p:txBody>
      </p:sp>
      <p:pic>
        <p:nvPicPr>
          <p:cNvPr id="208" name="Shape 208"/>
          <p:cNvPicPr preferRelativeResize="0"/>
          <p:nvPr/>
        </p:nvPicPr>
        <p:blipFill>
          <a:blip r:embed="rId3">
            <a:alphaModFix/>
          </a:blip>
          <a:stretch>
            <a:fillRect/>
          </a:stretch>
        </p:blipFill>
        <p:spPr>
          <a:xfrm>
            <a:off x="2565924" y="1615824"/>
            <a:ext cx="5108499" cy="2982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dirty="0"/>
              <a:t>Validación de baja resolución</a:t>
            </a:r>
          </a:p>
        </p:txBody>
      </p:sp>
      <p:sp>
        <p:nvSpPr>
          <p:cNvPr id="214" name="Shape 214"/>
          <p:cNvSpPr txBox="1">
            <a:spLocks noGrp="1"/>
          </p:cNvSpPr>
          <p:nvPr>
            <p:ph type="body" idx="1"/>
          </p:nvPr>
        </p:nvSpPr>
        <p:spPr>
          <a:xfrm>
            <a:off x="2410100" y="1142999"/>
            <a:ext cx="6321600" cy="3455100"/>
          </a:xfrm>
          <a:prstGeom prst="rect">
            <a:avLst/>
          </a:prstGeom>
        </p:spPr>
        <p:txBody>
          <a:bodyPr lIns="91425" tIns="91425" rIns="91425" bIns="91425" anchor="t" anchorCtr="0">
            <a:noAutofit/>
          </a:bodyPr>
          <a:lstStyle/>
          <a:p>
            <a:pPr lvl="0">
              <a:spcBef>
                <a:spcPts val="0"/>
              </a:spcBef>
              <a:buClr>
                <a:schemeClr val="dk2"/>
              </a:buClr>
              <a:buSzPct val="61111"/>
              <a:buFont typeface="Arial"/>
              <a:buNone/>
            </a:pPr>
            <a:r>
              <a:rPr lang="es" b="1" dirty="0"/>
              <a:t>Personaje característico:</a:t>
            </a:r>
          </a:p>
          <a:p>
            <a:pPr marL="457200" lvl="0" indent="-228600" rtl="0">
              <a:spcBef>
                <a:spcPts val="0"/>
              </a:spcBef>
              <a:buAutoNum type="arabicPeriod"/>
            </a:pPr>
            <a:r>
              <a:rPr lang="es" dirty="0"/>
              <a:t>Cual es su personaje animado favorito?</a:t>
            </a:r>
          </a:p>
          <a:p>
            <a:pPr marL="457200" lvl="0" indent="-228600" rtl="0">
              <a:spcBef>
                <a:spcPts val="0"/>
              </a:spcBef>
              <a:buAutoNum type="arabicPeriod"/>
            </a:pPr>
            <a:r>
              <a:rPr lang="es" dirty="0"/>
              <a:t>Por qué dicho personaje es preferido por usted?</a:t>
            </a:r>
          </a:p>
          <a:p>
            <a:pPr marL="457200" lvl="0" indent="-228600" rtl="0">
              <a:spcBef>
                <a:spcPts val="0"/>
              </a:spcBef>
              <a:buAutoNum type="arabicPeriod"/>
            </a:pPr>
            <a:r>
              <a:rPr lang="es" dirty="0"/>
              <a:t>Qué características de este llamaron su atención?</a:t>
            </a:r>
          </a:p>
          <a:p>
            <a:pPr marL="457200" lvl="0" indent="-228600" rtl="0">
              <a:spcBef>
                <a:spcPts val="0"/>
              </a:spcBef>
              <a:buAutoNum type="arabicPeriod"/>
            </a:pPr>
            <a:r>
              <a:rPr lang="es" dirty="0"/>
              <a:t>Cambiaría alguna cualidad o comportamiento en este personaje?</a:t>
            </a:r>
          </a:p>
          <a:p>
            <a:pPr lvl="0">
              <a:spcBef>
                <a:spcPts val="0"/>
              </a:spcBef>
              <a:buNone/>
            </a:pPr>
            <a:endParaRP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 dirty="0"/>
              <a:t>Validación de baja resolución</a:t>
            </a:r>
            <a:endParaRPr lang="es-419" dirty="0"/>
          </a:p>
        </p:txBody>
      </p:sp>
      <p:sp>
        <p:nvSpPr>
          <p:cNvPr id="3" name="Text Placeholder 2"/>
          <p:cNvSpPr>
            <a:spLocks noGrp="1"/>
          </p:cNvSpPr>
          <p:nvPr>
            <p:ph type="body" idx="1"/>
          </p:nvPr>
        </p:nvSpPr>
        <p:spPr/>
        <p:txBody>
          <a:bodyPr/>
          <a:lstStyle/>
          <a:p>
            <a:pPr marL="228600" lvl="0"/>
            <a:r>
              <a:rPr lang="es" dirty="0"/>
              <a:t>5. Qué cree que deberían inspirar los nuevos personajes         animados en los niños?</a:t>
            </a:r>
          </a:p>
          <a:p>
            <a:pPr marL="228600" lvl="0"/>
            <a:r>
              <a:rPr lang="es" dirty="0"/>
              <a:t>6. Por qué cree que los personajes famosos actuales, como Mickey Mouse o Bug Bunny atraen a los niños?</a:t>
            </a:r>
          </a:p>
          <a:p>
            <a:endParaRPr lang="es-419" dirty="0"/>
          </a:p>
        </p:txBody>
      </p:sp>
    </p:spTree>
    <p:extLst>
      <p:ext uri="{BB962C8B-B14F-4D97-AF65-F5344CB8AC3E}">
        <p14:creationId xmlns:p14="http://schemas.microsoft.com/office/powerpoint/2010/main" val="168790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Validación de baja resolución</a:t>
            </a:r>
          </a:p>
        </p:txBody>
      </p:sp>
      <p:sp>
        <p:nvSpPr>
          <p:cNvPr id="220" name="Shape 220"/>
          <p:cNvSpPr txBox="1">
            <a:spLocks noGrp="1"/>
          </p:cNvSpPr>
          <p:nvPr>
            <p:ph type="body" idx="1"/>
          </p:nvPr>
        </p:nvSpPr>
        <p:spPr>
          <a:xfrm>
            <a:off x="2410100" y="1364599"/>
            <a:ext cx="6321600" cy="3233400"/>
          </a:xfrm>
          <a:prstGeom prst="rect">
            <a:avLst/>
          </a:prstGeom>
        </p:spPr>
        <p:txBody>
          <a:bodyPr lIns="91425" tIns="91425" rIns="91425" bIns="91425" anchor="t" anchorCtr="0">
            <a:noAutofit/>
          </a:bodyPr>
          <a:lstStyle/>
          <a:p>
            <a:pPr lvl="0">
              <a:spcBef>
                <a:spcPts val="0"/>
              </a:spcBef>
              <a:buNone/>
            </a:pPr>
            <a:r>
              <a:rPr lang="es" b="1"/>
              <a:t>Respuestas de las entrevistas:</a:t>
            </a:r>
          </a:p>
          <a:p>
            <a:pPr lvl="0" algn="just" rtl="0">
              <a:lnSpc>
                <a:spcPct val="150000"/>
              </a:lnSpc>
              <a:spcBef>
                <a:spcPts val="0"/>
              </a:spcBef>
              <a:spcAft>
                <a:spcPts val="0"/>
              </a:spcAft>
              <a:buNone/>
            </a:pPr>
            <a:r>
              <a:rPr lang="es"/>
              <a:t>Para la primera pregunta se obtuvo los siguientes resultados:</a:t>
            </a:r>
          </a:p>
          <a:p>
            <a:pPr marL="457200" lvl="0" indent="-228600" algn="just" rtl="0">
              <a:lnSpc>
                <a:spcPct val="150000"/>
              </a:lnSpc>
              <a:spcBef>
                <a:spcPts val="0"/>
              </a:spcBef>
              <a:spcAft>
                <a:spcPts val="0"/>
              </a:spcAft>
              <a:buChar char="❖"/>
            </a:pPr>
            <a:r>
              <a:rPr lang="es"/>
              <a:t>Goku, en un 70%</a:t>
            </a:r>
          </a:p>
          <a:p>
            <a:pPr marL="457200" lvl="0" indent="-228600" algn="just" rtl="0">
              <a:lnSpc>
                <a:spcPct val="150000"/>
              </a:lnSpc>
              <a:spcBef>
                <a:spcPts val="0"/>
              </a:spcBef>
              <a:spcAft>
                <a:spcPts val="0"/>
              </a:spcAft>
              <a:buChar char="❖"/>
            </a:pPr>
            <a:r>
              <a:rPr lang="es"/>
              <a:t>Doraemon, en un 20%</a:t>
            </a:r>
          </a:p>
          <a:p>
            <a:pPr marL="457200" lvl="0" indent="-228600" algn="just" rtl="0">
              <a:lnSpc>
                <a:spcPct val="150000"/>
              </a:lnSpc>
              <a:spcBef>
                <a:spcPts val="0"/>
              </a:spcBef>
              <a:spcAft>
                <a:spcPts val="0"/>
              </a:spcAft>
              <a:buChar char="❖"/>
            </a:pPr>
            <a:r>
              <a:rPr lang="es"/>
              <a:t>Sakura, en un 10%</a:t>
            </a:r>
          </a:p>
          <a:p>
            <a:pPr lvl="0" algn="just" rtl="0">
              <a:lnSpc>
                <a:spcPct val="150000"/>
              </a:lnSpc>
              <a:spcBef>
                <a:spcPts val="0"/>
              </a:spcBef>
              <a:spcAft>
                <a:spcPts val="0"/>
              </a:spcAft>
              <a:buClr>
                <a:schemeClr val="dk2"/>
              </a:buClr>
              <a:buSzPct val="91666"/>
              <a:buFont typeface="Arial"/>
              <a:buNone/>
            </a:pPr>
            <a:r>
              <a:rPr lang="es" sz="1200">
                <a:latin typeface="Times New Roman"/>
                <a:ea typeface="Times New Roman"/>
                <a:cs typeface="Times New Roman"/>
                <a:sym typeface="Times New Roman"/>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Validación de baja resolución</a:t>
            </a:r>
          </a:p>
        </p:txBody>
      </p:sp>
      <p:sp>
        <p:nvSpPr>
          <p:cNvPr id="226" name="Shape 226"/>
          <p:cNvSpPr txBox="1">
            <a:spLocks noGrp="1"/>
          </p:cNvSpPr>
          <p:nvPr>
            <p:ph type="body" idx="1"/>
          </p:nvPr>
        </p:nvSpPr>
        <p:spPr>
          <a:xfrm>
            <a:off x="2410100" y="1271299"/>
            <a:ext cx="6321600" cy="3327000"/>
          </a:xfrm>
          <a:prstGeom prst="rect">
            <a:avLst/>
          </a:prstGeom>
        </p:spPr>
        <p:txBody>
          <a:bodyPr lIns="91425" tIns="91425" rIns="91425" bIns="91425" anchor="t" anchorCtr="0">
            <a:noAutofit/>
          </a:bodyPr>
          <a:lstStyle/>
          <a:p>
            <a:pPr lvl="0" algn="just" rtl="0">
              <a:lnSpc>
                <a:spcPct val="150000"/>
              </a:lnSpc>
              <a:spcBef>
                <a:spcPts val="0"/>
              </a:spcBef>
              <a:spcAft>
                <a:spcPts val="0"/>
              </a:spcAft>
              <a:buClr>
                <a:schemeClr val="dk2"/>
              </a:buClr>
              <a:buSzPct val="91666"/>
              <a:buFont typeface="Arial"/>
              <a:buNone/>
            </a:pPr>
            <a:endParaRPr sz="1200">
              <a:latin typeface="Times New Roman"/>
              <a:ea typeface="Times New Roman"/>
              <a:cs typeface="Times New Roman"/>
              <a:sym typeface="Times New Roman"/>
            </a:endParaRPr>
          </a:p>
          <a:p>
            <a:pPr lvl="0" algn="just" rtl="0">
              <a:lnSpc>
                <a:spcPct val="150000"/>
              </a:lnSpc>
              <a:spcBef>
                <a:spcPts val="0"/>
              </a:spcBef>
              <a:spcAft>
                <a:spcPts val="0"/>
              </a:spcAft>
              <a:buClr>
                <a:schemeClr val="dk2"/>
              </a:buClr>
              <a:buSzPct val="61111"/>
              <a:buFont typeface="Arial"/>
              <a:buNone/>
            </a:pPr>
            <a:r>
              <a:rPr lang="es"/>
              <a:t>Para la segunda pregunta se obtuvo los siguientes resultados:</a:t>
            </a:r>
          </a:p>
          <a:p>
            <a:pPr marL="457200" lvl="0" indent="-228600" algn="just" rtl="0">
              <a:lnSpc>
                <a:spcPct val="150000"/>
              </a:lnSpc>
              <a:spcBef>
                <a:spcPts val="0"/>
              </a:spcBef>
              <a:spcAft>
                <a:spcPts val="0"/>
              </a:spcAft>
              <a:buChar char="●"/>
            </a:pPr>
            <a:r>
              <a:rPr lang="es"/>
              <a:t>Para Goku:</a:t>
            </a:r>
          </a:p>
          <a:p>
            <a:pPr marL="1371600" lvl="2" indent="-228600" algn="just" rtl="0">
              <a:lnSpc>
                <a:spcPct val="150000"/>
              </a:lnSpc>
              <a:spcBef>
                <a:spcPts val="0"/>
              </a:spcBef>
              <a:spcAft>
                <a:spcPts val="0"/>
              </a:spcAft>
              <a:buChar char="■"/>
            </a:pPr>
            <a:r>
              <a:rPr lang="es"/>
              <a:t>Come y no engorda, en un 50%</a:t>
            </a:r>
          </a:p>
          <a:p>
            <a:pPr marL="1371600" lvl="2" indent="-228600" algn="just" rtl="0">
              <a:lnSpc>
                <a:spcPct val="150000"/>
              </a:lnSpc>
              <a:spcBef>
                <a:spcPts val="0"/>
              </a:spcBef>
              <a:spcAft>
                <a:spcPts val="0"/>
              </a:spcAft>
              <a:buChar char="■"/>
            </a:pPr>
            <a:r>
              <a:rPr lang="es"/>
              <a:t>Porque tiene un buen aspecto, en un 50%</a:t>
            </a:r>
          </a:p>
          <a:p>
            <a:pPr marL="457200" lvl="0" indent="-228600" algn="just" rtl="0">
              <a:lnSpc>
                <a:spcPct val="150000"/>
              </a:lnSpc>
              <a:spcBef>
                <a:spcPts val="0"/>
              </a:spcBef>
              <a:spcAft>
                <a:spcPts val="0"/>
              </a:spcAft>
            </a:pPr>
            <a:r>
              <a:rPr lang="es"/>
              <a:t>Para Doraemon:</a:t>
            </a:r>
          </a:p>
          <a:p>
            <a:pPr marL="1371600" lvl="2" indent="-228600" algn="just" rtl="0">
              <a:lnSpc>
                <a:spcPct val="150000"/>
              </a:lnSpc>
              <a:spcBef>
                <a:spcPts val="0"/>
              </a:spcBef>
              <a:spcAft>
                <a:spcPts val="0"/>
              </a:spcAft>
            </a:pPr>
            <a:r>
              <a:rPr lang="es"/>
              <a:t>Por la creatividad de sus inventos, en un 50%</a:t>
            </a:r>
          </a:p>
          <a:p>
            <a:pPr marL="1371600" lvl="2" indent="-228600" algn="just" rtl="0">
              <a:lnSpc>
                <a:spcPct val="150000"/>
              </a:lnSpc>
              <a:spcBef>
                <a:spcPts val="0"/>
              </a:spcBef>
              <a:spcAft>
                <a:spcPts val="0"/>
              </a:spcAft>
            </a:pPr>
            <a:r>
              <a:rPr lang="es"/>
              <a:t>Porque siempre ayudaba a Novita, en un 25%</a:t>
            </a:r>
          </a:p>
          <a:p>
            <a:pPr marL="1371600" lvl="2" indent="-228600" algn="just" rtl="0">
              <a:lnSpc>
                <a:spcPct val="150000"/>
              </a:lnSpc>
              <a:spcBef>
                <a:spcPts val="0"/>
              </a:spcBef>
              <a:spcAft>
                <a:spcPts val="0"/>
              </a:spcAft>
            </a:pPr>
            <a:r>
              <a:rPr lang="es"/>
              <a:t>Porque me gustaría que existiese en la vida real, en un 25%</a:t>
            </a:r>
          </a:p>
          <a:p>
            <a:pPr marL="914400" lvl="0" indent="0" algn="just" rtl="0">
              <a:lnSpc>
                <a:spcPct val="150000"/>
              </a:lnSpc>
              <a:spcBef>
                <a:spcPts val="0"/>
              </a:spcBef>
              <a:spcAft>
                <a:spcPts val="0"/>
              </a:spcAft>
              <a:buNone/>
            </a:pPr>
            <a:endParaRPr sz="1200">
              <a:latin typeface="Times New Roman"/>
              <a:ea typeface="Times New Roman"/>
              <a:cs typeface="Times New Roman"/>
              <a:sym typeface="Times New Roman"/>
            </a:endParaRPr>
          </a:p>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Validación de baja resolución</a:t>
            </a:r>
          </a:p>
        </p:txBody>
      </p:sp>
      <p:sp>
        <p:nvSpPr>
          <p:cNvPr id="232" name="Shape 232"/>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457200" lvl="0" indent="-228600" algn="just" rtl="0">
              <a:lnSpc>
                <a:spcPct val="150000"/>
              </a:lnSpc>
              <a:spcBef>
                <a:spcPts val="0"/>
              </a:spcBef>
              <a:spcAft>
                <a:spcPts val="0"/>
              </a:spcAft>
            </a:pPr>
            <a:r>
              <a:rPr lang="es"/>
              <a:t>Para Sakura:</a:t>
            </a:r>
          </a:p>
          <a:p>
            <a:pPr marL="1371600" lvl="2" indent="-228600" algn="just" rtl="0">
              <a:lnSpc>
                <a:spcPct val="150000"/>
              </a:lnSpc>
              <a:spcBef>
                <a:spcPts val="0"/>
              </a:spcBef>
              <a:spcAft>
                <a:spcPts val="0"/>
              </a:spcAft>
            </a:pPr>
            <a:r>
              <a:rPr lang="es"/>
              <a:t>Porque puede volar, en un 100</a:t>
            </a:r>
            <a:r>
              <a:rPr lang="es" sz="1200">
                <a:latin typeface="Times New Roman"/>
                <a:ea typeface="Times New Roman"/>
                <a:cs typeface="Times New Roman"/>
                <a:sym typeface="Times New Roman"/>
              </a:rPr>
              <a:t>%</a:t>
            </a:r>
          </a:p>
          <a:p>
            <a:pPr lvl="0" algn="just" rtl="0">
              <a:lnSpc>
                <a:spcPct val="150000"/>
              </a:lnSpc>
              <a:spcBef>
                <a:spcPts val="0"/>
              </a:spcBef>
              <a:spcAft>
                <a:spcPts val="0"/>
              </a:spcAft>
              <a:buNone/>
            </a:pPr>
            <a:endParaRPr/>
          </a:p>
          <a:p>
            <a:pPr lvl="0" algn="just" rtl="0">
              <a:lnSpc>
                <a:spcPct val="150000"/>
              </a:lnSpc>
              <a:spcBef>
                <a:spcPts val="0"/>
              </a:spcBef>
              <a:spcAft>
                <a:spcPts val="0"/>
              </a:spcAft>
              <a:buNone/>
            </a:pPr>
            <a:r>
              <a:rPr lang="es"/>
              <a:t>Para la tercera pregunta se obtuvo los siguientes resultados:</a:t>
            </a:r>
          </a:p>
          <a:p>
            <a:pPr marL="457200" lvl="0" indent="-228600" algn="just" rtl="0">
              <a:lnSpc>
                <a:spcPct val="150000"/>
              </a:lnSpc>
              <a:spcBef>
                <a:spcPts val="0"/>
              </a:spcBef>
              <a:spcAft>
                <a:spcPts val="0"/>
              </a:spcAft>
            </a:pPr>
            <a:r>
              <a:rPr lang="es"/>
              <a:t>Para Goku:</a:t>
            </a:r>
          </a:p>
          <a:p>
            <a:pPr marL="1371600" lvl="2" indent="-228600" algn="just" rtl="0">
              <a:lnSpc>
                <a:spcPct val="150000"/>
              </a:lnSpc>
              <a:spcBef>
                <a:spcPts val="0"/>
              </a:spcBef>
              <a:spcAft>
                <a:spcPts val="0"/>
              </a:spcAft>
            </a:pPr>
            <a:r>
              <a:rPr lang="es"/>
              <a:t>La amabilidad, en un 50%.</a:t>
            </a:r>
          </a:p>
          <a:p>
            <a:pPr marL="1371600" lvl="2" indent="-228600" algn="just" rtl="0">
              <a:lnSpc>
                <a:spcPct val="150000"/>
              </a:lnSpc>
              <a:spcBef>
                <a:spcPts val="0"/>
              </a:spcBef>
              <a:spcAft>
                <a:spcPts val="0"/>
              </a:spcAft>
            </a:pPr>
            <a:r>
              <a:rPr lang="es"/>
              <a:t>La convicción para ejercitarse siempre, en un 50%</a:t>
            </a:r>
          </a:p>
          <a:p>
            <a:pPr marL="0" lvl="0" indent="0" algn="just" rtl="0">
              <a:lnSpc>
                <a:spcPct val="150000"/>
              </a:lnSpc>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Clr>
                <a:schemeClr val="dk2"/>
              </a:buClr>
              <a:buSzPct val="36666"/>
              <a:buFont typeface="Arial"/>
              <a:buNone/>
            </a:pPr>
            <a:r>
              <a:rPr lang="es"/>
              <a:t>Validación de baja resolución</a:t>
            </a:r>
          </a:p>
        </p:txBody>
      </p:sp>
      <p:sp>
        <p:nvSpPr>
          <p:cNvPr id="238" name="Shape 238"/>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457200" lvl="0" indent="-228600" algn="just" rtl="0">
              <a:lnSpc>
                <a:spcPct val="150000"/>
              </a:lnSpc>
              <a:spcBef>
                <a:spcPts val="0"/>
              </a:spcBef>
              <a:spcAft>
                <a:spcPts val="0"/>
              </a:spcAft>
            </a:pPr>
            <a:r>
              <a:rPr lang="es"/>
              <a:t>Para Doraemon:</a:t>
            </a:r>
          </a:p>
          <a:p>
            <a:pPr marL="1371600" lvl="2" indent="-228600" algn="just" rtl="0">
              <a:lnSpc>
                <a:spcPct val="150000"/>
              </a:lnSpc>
              <a:spcBef>
                <a:spcPts val="0"/>
              </a:spcBef>
              <a:spcAft>
                <a:spcPts val="0"/>
              </a:spcAft>
            </a:pPr>
            <a:r>
              <a:rPr lang="es"/>
              <a:t>Porque le gustaba ayudar a Novita, en un 50%</a:t>
            </a:r>
          </a:p>
          <a:p>
            <a:pPr marL="1371600" lvl="2" indent="-228600" algn="just" rtl="0">
              <a:lnSpc>
                <a:spcPct val="150000"/>
              </a:lnSpc>
              <a:spcBef>
                <a:spcPts val="0"/>
              </a:spcBef>
              <a:spcAft>
                <a:spcPts val="0"/>
              </a:spcAft>
            </a:pPr>
            <a:r>
              <a:rPr lang="es"/>
              <a:t>Porque se veía cómico, en un 50%</a:t>
            </a:r>
          </a:p>
          <a:p>
            <a:pPr marL="457200" lvl="0" indent="-228600" algn="just" rtl="0">
              <a:lnSpc>
                <a:spcPct val="150000"/>
              </a:lnSpc>
              <a:spcBef>
                <a:spcPts val="0"/>
              </a:spcBef>
              <a:spcAft>
                <a:spcPts val="0"/>
              </a:spcAft>
            </a:pPr>
            <a:r>
              <a:rPr lang="es"/>
              <a:t>Para Sakura:</a:t>
            </a:r>
          </a:p>
          <a:p>
            <a:pPr marL="1371600" lvl="2" indent="-228600" algn="just" rtl="0">
              <a:lnSpc>
                <a:spcPct val="150000"/>
              </a:lnSpc>
              <a:spcBef>
                <a:spcPts val="0"/>
              </a:spcBef>
              <a:spcAft>
                <a:spcPts val="0"/>
              </a:spcAft>
            </a:pPr>
            <a:r>
              <a:rPr lang="es"/>
              <a:t>Porque no había peleas violentas, en un 100%</a:t>
            </a:r>
          </a:p>
          <a:p>
            <a:pPr lvl="0" algn="just" rtl="0">
              <a:lnSpc>
                <a:spcPct val="150000"/>
              </a:lnSpc>
              <a:spcBef>
                <a:spcPts val="0"/>
              </a:spcBef>
              <a:spcAft>
                <a:spcPts val="0"/>
              </a:spcAft>
              <a:buClr>
                <a:schemeClr val="dk2"/>
              </a:buClr>
              <a:buSzPct val="61111"/>
              <a:buFont typeface="Arial"/>
              <a:buNone/>
            </a:pPr>
            <a:r>
              <a:rPr lang="es"/>
              <a:t> </a:t>
            </a:r>
          </a:p>
          <a:p>
            <a:pPr lvl="0" algn="just" rtl="0">
              <a:lnSpc>
                <a:spcPct val="150000"/>
              </a:lnSpc>
              <a:spcBef>
                <a:spcPts val="0"/>
              </a:spcBef>
              <a:spcAft>
                <a:spcPts val="0"/>
              </a:spcAft>
              <a:buClr>
                <a:schemeClr val="dk2"/>
              </a:buClr>
              <a:buSzPct val="61111"/>
              <a:buFont typeface="Arial"/>
              <a:buNone/>
            </a:pPr>
            <a:endParaRPr/>
          </a:p>
          <a:p>
            <a:pPr lvl="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Clr>
                <a:schemeClr val="dk2"/>
              </a:buClr>
              <a:buSzPct val="36666"/>
              <a:buFont typeface="Arial"/>
              <a:buNone/>
            </a:pPr>
            <a:r>
              <a:rPr lang="es"/>
              <a:t>Validación de baja resolución</a:t>
            </a:r>
          </a:p>
        </p:txBody>
      </p:sp>
      <p:sp>
        <p:nvSpPr>
          <p:cNvPr id="244" name="Shape 244"/>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lgn="just" rtl="0">
              <a:lnSpc>
                <a:spcPct val="150000"/>
              </a:lnSpc>
              <a:spcBef>
                <a:spcPts val="0"/>
              </a:spcBef>
              <a:spcAft>
                <a:spcPts val="0"/>
              </a:spcAft>
              <a:buClr>
                <a:schemeClr val="dk2"/>
              </a:buClr>
              <a:buSzPct val="61111"/>
              <a:buFont typeface="Arial"/>
              <a:buNone/>
            </a:pPr>
            <a:r>
              <a:rPr lang="es"/>
              <a:t>Para la cuarta pregunta se obtuvo los siguientes resultados:</a:t>
            </a:r>
          </a:p>
          <a:p>
            <a:pPr marL="457200" lvl="0" indent="-228600" algn="just" rtl="0">
              <a:lnSpc>
                <a:spcPct val="150000"/>
              </a:lnSpc>
              <a:spcBef>
                <a:spcPts val="0"/>
              </a:spcBef>
              <a:spcAft>
                <a:spcPts val="0"/>
              </a:spcAft>
            </a:pPr>
            <a:r>
              <a:rPr lang="es"/>
              <a:t>Para Goku:</a:t>
            </a:r>
          </a:p>
          <a:p>
            <a:pPr marL="1371600" lvl="2" indent="-228600" algn="just" rtl="0">
              <a:lnSpc>
                <a:spcPct val="150000"/>
              </a:lnSpc>
              <a:spcBef>
                <a:spcPts val="0"/>
              </a:spcBef>
              <a:spcAft>
                <a:spcPts val="0"/>
              </a:spcAft>
            </a:pPr>
            <a:r>
              <a:rPr lang="es"/>
              <a:t>Nada, en un 100%</a:t>
            </a:r>
          </a:p>
          <a:p>
            <a:pPr marL="457200" lvl="0" indent="-228600" algn="just" rtl="0">
              <a:lnSpc>
                <a:spcPct val="150000"/>
              </a:lnSpc>
              <a:spcBef>
                <a:spcPts val="0"/>
              </a:spcBef>
              <a:spcAft>
                <a:spcPts val="0"/>
              </a:spcAft>
            </a:pPr>
            <a:r>
              <a:rPr lang="es"/>
              <a:t>Para Doraemon:</a:t>
            </a:r>
          </a:p>
          <a:p>
            <a:pPr marL="1371600" lvl="2" indent="-228600" algn="just" rtl="0">
              <a:lnSpc>
                <a:spcPct val="150000"/>
              </a:lnSpc>
              <a:spcBef>
                <a:spcPts val="0"/>
              </a:spcBef>
              <a:spcAft>
                <a:spcPts val="0"/>
              </a:spcAft>
            </a:pPr>
            <a:r>
              <a:rPr lang="es"/>
              <a:t>Que no consienta tanto a Novita, en un 100%</a:t>
            </a:r>
          </a:p>
          <a:p>
            <a:pPr marL="457200" lvl="0" indent="-228600" algn="just" rtl="0">
              <a:lnSpc>
                <a:spcPct val="150000"/>
              </a:lnSpc>
              <a:spcBef>
                <a:spcPts val="0"/>
              </a:spcBef>
              <a:spcAft>
                <a:spcPts val="0"/>
              </a:spcAft>
            </a:pPr>
            <a:r>
              <a:rPr lang="es"/>
              <a:t>Para Sakura:</a:t>
            </a:r>
          </a:p>
          <a:p>
            <a:pPr marL="1371600" lvl="2" indent="-228600" algn="just" rtl="0">
              <a:lnSpc>
                <a:spcPct val="150000"/>
              </a:lnSpc>
              <a:spcBef>
                <a:spcPts val="0"/>
              </a:spcBef>
              <a:spcAft>
                <a:spcPts val="0"/>
              </a:spcAft>
            </a:pPr>
            <a:r>
              <a:rPr lang="es"/>
              <a:t>Nada, en un 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Clr>
                <a:schemeClr val="dk2"/>
              </a:buClr>
              <a:buSzPct val="36666"/>
              <a:buFont typeface="Arial"/>
              <a:buNone/>
            </a:pPr>
            <a:r>
              <a:rPr lang="es"/>
              <a:t>Validación de baja resolución</a:t>
            </a:r>
          </a:p>
        </p:txBody>
      </p:sp>
      <p:sp>
        <p:nvSpPr>
          <p:cNvPr id="250" name="Shape 250"/>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lgn="just" rtl="0">
              <a:lnSpc>
                <a:spcPct val="150000"/>
              </a:lnSpc>
              <a:spcBef>
                <a:spcPts val="0"/>
              </a:spcBef>
              <a:spcAft>
                <a:spcPts val="0"/>
              </a:spcAft>
              <a:buClr>
                <a:schemeClr val="dk2"/>
              </a:buClr>
              <a:buSzPct val="61111"/>
              <a:buFont typeface="Arial"/>
              <a:buNone/>
            </a:pPr>
            <a:r>
              <a:rPr lang="es"/>
              <a:t>Para la quinta pregunta se obtuvo los siguientes resultados:</a:t>
            </a:r>
          </a:p>
          <a:p>
            <a:pPr marL="457200" lvl="0" indent="-228600" algn="just" rtl="0">
              <a:lnSpc>
                <a:spcPct val="150000"/>
              </a:lnSpc>
              <a:spcBef>
                <a:spcPts val="0"/>
              </a:spcBef>
              <a:spcAft>
                <a:spcPts val="0"/>
              </a:spcAft>
            </a:pPr>
            <a:r>
              <a:rPr lang="es"/>
              <a:t>Ser educado, en un 30%</a:t>
            </a:r>
          </a:p>
          <a:p>
            <a:pPr marL="457200" lvl="0" indent="-228600" algn="just" rtl="0">
              <a:lnSpc>
                <a:spcPct val="150000"/>
              </a:lnSpc>
              <a:spcBef>
                <a:spcPts val="0"/>
              </a:spcBef>
              <a:spcAft>
                <a:spcPts val="0"/>
              </a:spcAft>
            </a:pPr>
            <a:r>
              <a:rPr lang="es"/>
              <a:t>Ser respetuoso, en un 40%</a:t>
            </a:r>
          </a:p>
          <a:p>
            <a:pPr marL="457200" lvl="0" indent="-228600" algn="just" rtl="0">
              <a:lnSpc>
                <a:spcPct val="150000"/>
              </a:lnSpc>
              <a:spcBef>
                <a:spcPts val="0"/>
              </a:spcBef>
              <a:spcAft>
                <a:spcPts val="0"/>
              </a:spcAft>
            </a:pPr>
            <a:r>
              <a:rPr lang="es"/>
              <a:t>Que inculquen valores, en un 20%</a:t>
            </a:r>
          </a:p>
          <a:p>
            <a:pPr marL="457200" lvl="0" indent="-228600" algn="just" rtl="0">
              <a:lnSpc>
                <a:spcPct val="150000"/>
              </a:lnSpc>
              <a:spcBef>
                <a:spcPts val="0"/>
              </a:spcBef>
              <a:spcAft>
                <a:spcPts val="0"/>
              </a:spcAft>
            </a:pPr>
            <a:r>
              <a:rPr lang="es"/>
              <a:t>Que enseñen a ayudar, en un 10%</a:t>
            </a:r>
          </a:p>
          <a:p>
            <a:pPr lvl="0" algn="just" rtl="0">
              <a:lnSpc>
                <a:spcPct val="150000"/>
              </a:lnSpc>
              <a:spcBef>
                <a:spcPts val="0"/>
              </a:spcBef>
              <a:spcAft>
                <a:spcPts val="0"/>
              </a:spcAft>
              <a:buClr>
                <a:schemeClr val="dk2"/>
              </a:buClr>
              <a:buSzPct val="61111"/>
              <a:buFont typeface="Arial"/>
              <a:buNone/>
            </a:pPr>
            <a:r>
              <a:rPr lang="es"/>
              <a:t> </a:t>
            </a:r>
          </a:p>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Clr>
                <a:schemeClr val="dk2"/>
              </a:buClr>
              <a:buSzPct val="36666"/>
              <a:buFont typeface="Arial"/>
              <a:buNone/>
            </a:pPr>
            <a:r>
              <a:rPr lang="es"/>
              <a:t>Validación de baja resolución</a:t>
            </a:r>
          </a:p>
          <a:p>
            <a:pPr lvl="0">
              <a:spcBef>
                <a:spcPts val="0"/>
              </a:spcBef>
              <a:buNone/>
            </a:pPr>
            <a:endParaRPr/>
          </a:p>
        </p:txBody>
      </p:sp>
      <p:sp>
        <p:nvSpPr>
          <p:cNvPr id="256" name="Shape 256"/>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lgn="just" rtl="0">
              <a:lnSpc>
                <a:spcPct val="150000"/>
              </a:lnSpc>
              <a:spcBef>
                <a:spcPts val="0"/>
              </a:spcBef>
              <a:spcAft>
                <a:spcPts val="0"/>
              </a:spcAft>
              <a:buClr>
                <a:schemeClr val="dk2"/>
              </a:buClr>
              <a:buSzPct val="61111"/>
              <a:buFont typeface="Arial"/>
              <a:buNone/>
            </a:pPr>
            <a:r>
              <a:rPr lang="es"/>
              <a:t>Para la sexta pregunta se obtuvo los siguientes resultados:</a:t>
            </a:r>
          </a:p>
          <a:p>
            <a:pPr marL="457200" lvl="0" indent="-228600" algn="just" rtl="0">
              <a:lnSpc>
                <a:spcPct val="150000"/>
              </a:lnSpc>
              <a:spcBef>
                <a:spcPts val="0"/>
              </a:spcBef>
              <a:spcAft>
                <a:spcPts val="0"/>
              </a:spcAft>
            </a:pPr>
            <a:r>
              <a:rPr lang="es"/>
              <a:t>Por los colores llamativos, en un 50%</a:t>
            </a:r>
          </a:p>
          <a:p>
            <a:pPr marL="457200" lvl="0" indent="-228600" algn="just" rtl="0">
              <a:lnSpc>
                <a:spcPct val="150000"/>
              </a:lnSpc>
              <a:spcBef>
                <a:spcPts val="0"/>
              </a:spcBef>
              <a:spcAft>
                <a:spcPts val="0"/>
              </a:spcAft>
            </a:pPr>
            <a:r>
              <a:rPr lang="es"/>
              <a:t>Porque se basan en animales, en un 50%</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Mapa de actores</a:t>
            </a:r>
          </a:p>
        </p:txBody>
      </p:sp>
      <p:sp>
        <p:nvSpPr>
          <p:cNvPr id="87" name="Shape 87"/>
          <p:cNvSpPr txBox="1">
            <a:spLocks noGrp="1"/>
          </p:cNvSpPr>
          <p:nvPr>
            <p:ph type="body" idx="1"/>
          </p:nvPr>
        </p:nvSpPr>
        <p:spPr>
          <a:xfrm>
            <a:off x="2410100" y="1211349"/>
            <a:ext cx="6321600" cy="3386700"/>
          </a:xfrm>
          <a:prstGeom prst="rect">
            <a:avLst/>
          </a:prstGeom>
        </p:spPr>
        <p:txBody>
          <a:bodyPr lIns="91425" tIns="91425" rIns="91425" bIns="91425" anchor="t" anchorCtr="0">
            <a:noAutofit/>
          </a:bodyPr>
          <a:lstStyle/>
          <a:p>
            <a:pPr lvl="0">
              <a:spcBef>
                <a:spcPts val="0"/>
              </a:spcBef>
              <a:buNone/>
            </a:pPr>
            <a:r>
              <a:rPr lang="es" b="1"/>
              <a:t>Antes de entrevistar a los miembros de la empresa:</a:t>
            </a:r>
          </a:p>
        </p:txBody>
      </p:sp>
      <p:pic>
        <p:nvPicPr>
          <p:cNvPr id="88" name="Shape 88" descr="mapa de actores mejorado.png"/>
          <p:cNvPicPr preferRelativeResize="0"/>
          <p:nvPr/>
        </p:nvPicPr>
        <p:blipFill rotWithShape="1">
          <a:blip r:embed="rId3">
            <a:alphaModFix/>
          </a:blip>
          <a:srcRect r="51402"/>
          <a:stretch/>
        </p:blipFill>
        <p:spPr>
          <a:xfrm>
            <a:off x="2569124" y="1676249"/>
            <a:ext cx="3635725" cy="284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Conclusiones</a:t>
            </a:r>
          </a:p>
        </p:txBody>
      </p:sp>
      <p:sp>
        <p:nvSpPr>
          <p:cNvPr id="3" name="Text Placeholder 2"/>
          <p:cNvSpPr>
            <a:spLocks noGrp="1"/>
          </p:cNvSpPr>
          <p:nvPr>
            <p:ph type="body" idx="1"/>
          </p:nvPr>
        </p:nvSpPr>
        <p:spPr/>
        <p:txBody>
          <a:bodyPr/>
          <a:lstStyle/>
          <a:p>
            <a:r>
              <a:rPr lang="es-419" dirty="0"/>
              <a:t>Al principio pensamos que su problemática se vinculaba con la falta de conocimiento de otras personas.</a:t>
            </a:r>
          </a:p>
          <a:p>
            <a:r>
              <a:rPr lang="es-419" dirty="0"/>
              <a:t>Llegamos a concluir que eran subestimados por sus clientes, ya que son generalmente solicitados en caso de extrema necesidad.</a:t>
            </a:r>
          </a:p>
          <a:p>
            <a:r>
              <a:rPr lang="es-419" dirty="0"/>
              <a:t>Puede también ser subestimada por ser una pequeña empresa.</a:t>
            </a:r>
          </a:p>
          <a:p>
            <a:endParaRPr lang="es-419" dirty="0"/>
          </a:p>
        </p:txBody>
      </p:sp>
    </p:spTree>
    <p:extLst>
      <p:ext uri="{BB962C8B-B14F-4D97-AF65-F5344CB8AC3E}">
        <p14:creationId xmlns:p14="http://schemas.microsoft.com/office/powerpoint/2010/main" val="3210518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Conclusiones</a:t>
            </a:r>
          </a:p>
        </p:txBody>
      </p:sp>
      <p:sp>
        <p:nvSpPr>
          <p:cNvPr id="3" name="Text Placeholder 2"/>
          <p:cNvSpPr>
            <a:spLocks noGrp="1"/>
          </p:cNvSpPr>
          <p:nvPr>
            <p:ph type="body" idx="1"/>
          </p:nvPr>
        </p:nvSpPr>
        <p:spPr/>
        <p:txBody>
          <a:bodyPr/>
          <a:lstStyle/>
          <a:p>
            <a:r>
              <a:rPr lang="es-419" dirty="0"/>
              <a:t>Como combatir el problema:</a:t>
            </a:r>
          </a:p>
          <a:p>
            <a:r>
              <a:rPr lang="es-419" dirty="0"/>
              <a:t>Abarcar nuevos clientes.</a:t>
            </a:r>
          </a:p>
          <a:p>
            <a:r>
              <a:rPr lang="es-419" dirty="0"/>
              <a:t>Cada miembro de esta empresa debe esforzarse en dar una excelente impresión en cada trabajo.</a:t>
            </a:r>
          </a:p>
          <a:p>
            <a:r>
              <a:rPr lang="es-419" dirty="0"/>
              <a:t>Registrar después de cada intervención por parte de ellos en un evento, lo que piensa la gente de su trato hacia los clientes, su forma de trabajo, su desempeño, entre otros datos.</a:t>
            </a:r>
          </a:p>
        </p:txBody>
      </p:sp>
    </p:spTree>
    <p:extLst>
      <p:ext uri="{BB962C8B-B14F-4D97-AF65-F5344CB8AC3E}">
        <p14:creationId xmlns:p14="http://schemas.microsoft.com/office/powerpoint/2010/main" val="281005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8125" y="594825"/>
            <a:ext cx="8043600" cy="4003200"/>
          </a:xfrm>
          <a:prstGeom prst="rect">
            <a:avLst/>
          </a:prstGeom>
        </p:spPr>
        <p:txBody>
          <a:bodyPr lIns="91425" tIns="91425" rIns="91425" bIns="91425" anchor="t" anchorCtr="0">
            <a:noAutofit/>
          </a:bodyPr>
          <a:lstStyle/>
          <a:p>
            <a:pPr lvl="0" algn="ctr" rtl="0">
              <a:spcBef>
                <a:spcPts val="0"/>
              </a:spcBef>
              <a:buNone/>
            </a:pPr>
            <a:endParaRPr sz="3000" b="1"/>
          </a:p>
          <a:p>
            <a:pPr lvl="0" algn="ctr" rtl="0">
              <a:spcBef>
                <a:spcPts val="0"/>
              </a:spcBef>
              <a:buNone/>
            </a:pPr>
            <a:endParaRPr sz="3000" b="1"/>
          </a:p>
          <a:p>
            <a:pPr lvl="0" algn="ctr">
              <a:spcBef>
                <a:spcPts val="0"/>
              </a:spcBef>
              <a:buNone/>
            </a:pPr>
            <a:r>
              <a:rPr lang="es" sz="3000" b="1"/>
              <a:t>Eso fue todo, Gracias por su atención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419" dirty="0"/>
              <a:t>Mapa de actores</a:t>
            </a:r>
            <a:endParaRPr dirty="0"/>
          </a:p>
        </p:txBody>
      </p:sp>
      <p:sp>
        <p:nvSpPr>
          <p:cNvPr id="94" name="Shape 94"/>
          <p:cNvSpPr txBox="1">
            <a:spLocks noGrp="1"/>
          </p:cNvSpPr>
          <p:nvPr>
            <p:ph type="body" idx="1"/>
          </p:nvPr>
        </p:nvSpPr>
        <p:spPr>
          <a:xfrm>
            <a:off x="2410100" y="1294625"/>
            <a:ext cx="6321600" cy="3303600"/>
          </a:xfrm>
          <a:prstGeom prst="rect">
            <a:avLst/>
          </a:prstGeom>
        </p:spPr>
        <p:txBody>
          <a:bodyPr lIns="91425" tIns="91425" rIns="91425" bIns="91425" anchor="t" anchorCtr="0">
            <a:noAutofit/>
          </a:bodyPr>
          <a:lstStyle/>
          <a:p>
            <a:pPr lvl="0">
              <a:spcBef>
                <a:spcPts val="0"/>
              </a:spcBef>
              <a:buNone/>
            </a:pPr>
            <a:r>
              <a:rPr lang="es" b="1"/>
              <a:t>Después de entrevistar a los miembros de la empresa:</a:t>
            </a:r>
          </a:p>
        </p:txBody>
      </p:sp>
      <p:pic>
        <p:nvPicPr>
          <p:cNvPr id="95" name="Shape 95" descr="mapa de actores mejorado.png"/>
          <p:cNvPicPr preferRelativeResize="0"/>
          <p:nvPr/>
        </p:nvPicPr>
        <p:blipFill rotWithShape="1">
          <a:blip r:embed="rId3">
            <a:alphaModFix/>
          </a:blip>
          <a:srcRect l="48725"/>
          <a:stretch/>
        </p:blipFill>
        <p:spPr>
          <a:xfrm>
            <a:off x="2745475" y="1819474"/>
            <a:ext cx="3867600" cy="2864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Mapa de empatía</a:t>
            </a:r>
          </a:p>
        </p:txBody>
      </p:sp>
      <p:sp>
        <p:nvSpPr>
          <p:cNvPr id="101" name="Shape 101"/>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endParaRPr dirty="0"/>
          </a:p>
        </p:txBody>
      </p:sp>
      <p:pic>
        <p:nvPicPr>
          <p:cNvPr id="2" name="Picture 1"/>
          <p:cNvPicPr>
            <a:picLocks noChangeAspect="1"/>
          </p:cNvPicPr>
          <p:nvPr/>
        </p:nvPicPr>
        <p:blipFill>
          <a:blip r:embed="rId3"/>
          <a:stretch>
            <a:fillRect/>
          </a:stretch>
        </p:blipFill>
        <p:spPr>
          <a:xfrm>
            <a:off x="1477926" y="1136922"/>
            <a:ext cx="6826101" cy="35685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Mapa de experiencia</a:t>
            </a:r>
          </a:p>
        </p:txBody>
      </p:sp>
      <p:sp>
        <p:nvSpPr>
          <p:cNvPr id="108" name="Shape 108"/>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endParaRPr/>
          </a:p>
        </p:txBody>
      </p:sp>
      <p:pic>
        <p:nvPicPr>
          <p:cNvPr id="109" name="Shape 109" descr="mapa de experiencia.png"/>
          <p:cNvPicPr preferRelativeResize="0"/>
          <p:nvPr/>
        </p:nvPicPr>
        <p:blipFill>
          <a:blip r:embed="rId3">
            <a:alphaModFix/>
          </a:blip>
          <a:stretch>
            <a:fillRect/>
          </a:stretch>
        </p:blipFill>
        <p:spPr>
          <a:xfrm>
            <a:off x="1551099" y="1162800"/>
            <a:ext cx="6531550" cy="3532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Insights principales</a:t>
            </a:r>
          </a:p>
        </p:txBody>
      </p:sp>
      <p:sp>
        <p:nvSpPr>
          <p:cNvPr id="115" name="Shape 115"/>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spcBef>
                <a:spcPts val="0"/>
              </a:spcBef>
              <a:buNone/>
            </a:pPr>
            <a:r>
              <a:rPr lang="es"/>
              <a:t>No son conocidos por las personas de su localidad.</a:t>
            </a:r>
          </a:p>
          <a:p>
            <a:pPr lvl="0">
              <a:spcBef>
                <a:spcPts val="0"/>
              </a:spcBef>
              <a:buNone/>
            </a:pPr>
            <a:r>
              <a:rPr lang="es"/>
              <a:t>No tienen personajes reconocidos por los niños.</a:t>
            </a:r>
          </a:p>
          <a:p>
            <a:pPr lvl="0">
              <a:spcBef>
                <a:spcPts val="0"/>
              </a:spcBef>
              <a:buNone/>
            </a:pPr>
            <a:r>
              <a:rPr lang="es"/>
              <a:t>Su empresa carecen de una presentación llamativa y juegos creativos.</a:t>
            </a:r>
          </a:p>
        </p:txBody>
      </p:sp>
      <p:pic>
        <p:nvPicPr>
          <p:cNvPr id="116" name="Shape 116" descr="insight.png"/>
          <p:cNvPicPr preferRelativeResize="0"/>
          <p:nvPr/>
        </p:nvPicPr>
        <p:blipFill>
          <a:blip r:embed="rId3">
            <a:alphaModFix/>
          </a:blip>
          <a:stretch>
            <a:fillRect/>
          </a:stretch>
        </p:blipFill>
        <p:spPr>
          <a:xfrm>
            <a:off x="76200" y="3240924"/>
            <a:ext cx="2067100" cy="146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Principios rectores</a:t>
            </a:r>
          </a:p>
        </p:txBody>
      </p:sp>
      <p:sp>
        <p:nvSpPr>
          <p:cNvPr id="122" name="Shape 122"/>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457200" lvl="0" indent="-228600">
              <a:spcBef>
                <a:spcPts val="0"/>
              </a:spcBef>
              <a:buChar char="●"/>
            </a:pPr>
            <a:r>
              <a:rPr lang="es"/>
              <a:t>Hacerse notar con buena publicidad y tener una buena estrategia.</a:t>
            </a:r>
          </a:p>
          <a:p>
            <a:pPr marL="457200" lvl="0" indent="-228600">
              <a:spcBef>
                <a:spcPts val="0"/>
              </a:spcBef>
              <a:buChar char="●"/>
            </a:pPr>
            <a:r>
              <a:rPr lang="es"/>
              <a:t>Precios de shows infantiles</a:t>
            </a:r>
          </a:p>
          <a:p>
            <a:pPr marL="457200" lvl="0" indent="-228600">
              <a:spcBef>
                <a:spcPts val="0"/>
              </a:spcBef>
              <a:buChar char="●"/>
            </a:pPr>
            <a:r>
              <a:rPr lang="es"/>
              <a:t>La carpa de la luna solo usa personajes genéricos</a:t>
            </a:r>
          </a:p>
          <a:p>
            <a:pPr marL="457200" lvl="0" indent="-228600">
              <a:spcBef>
                <a:spcPts val="0"/>
              </a:spcBef>
              <a:buChar char="●"/>
            </a:pPr>
            <a:r>
              <a:rPr lang="es"/>
              <a:t>Puede cambiarse todo menos el logo de la empresa</a:t>
            </a:r>
          </a:p>
        </p:txBody>
      </p:sp>
      <p:pic>
        <p:nvPicPr>
          <p:cNvPr id="123" name="Shape 123" descr="principios rectores.jpg"/>
          <p:cNvPicPr preferRelativeResize="0"/>
          <p:nvPr/>
        </p:nvPicPr>
        <p:blipFill>
          <a:blip r:embed="rId3">
            <a:alphaModFix/>
          </a:blip>
          <a:stretch>
            <a:fillRect/>
          </a:stretch>
        </p:blipFill>
        <p:spPr>
          <a:xfrm>
            <a:off x="555124" y="3568949"/>
            <a:ext cx="1260400" cy="115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s"/>
              <a:t>Unidad de medida</a:t>
            </a:r>
          </a:p>
        </p:txBody>
      </p:sp>
      <p:sp>
        <p:nvSpPr>
          <p:cNvPr id="129" name="Shape 129"/>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457200" lvl="0" indent="-228600">
              <a:spcBef>
                <a:spcPts val="0"/>
              </a:spcBef>
              <a:buChar char="❏"/>
            </a:pPr>
            <a:r>
              <a:rPr lang="es"/>
              <a:t>Número de “me gusta” en los videos que suben a youtube.</a:t>
            </a:r>
          </a:p>
          <a:p>
            <a:pPr marL="457200" lvl="0" indent="-228600">
              <a:spcBef>
                <a:spcPts val="0"/>
              </a:spcBef>
              <a:buChar char="❏"/>
            </a:pPr>
            <a:r>
              <a:rPr lang="es"/>
              <a:t>Número de visitas en sus redes sociales.</a:t>
            </a:r>
          </a:p>
        </p:txBody>
      </p:sp>
      <p:pic>
        <p:nvPicPr>
          <p:cNvPr id="130" name="Shape 130" descr="unidad de medida.jpeg"/>
          <p:cNvPicPr preferRelativeResize="0"/>
          <p:nvPr/>
        </p:nvPicPr>
        <p:blipFill>
          <a:blip r:embed="rId3">
            <a:alphaModFix/>
          </a:blip>
          <a:stretch>
            <a:fillRect/>
          </a:stretch>
        </p:blipFill>
        <p:spPr>
          <a:xfrm>
            <a:off x="631999" y="3977174"/>
            <a:ext cx="1627275" cy="776100"/>
          </a:xfrm>
          <a:prstGeom prst="rect">
            <a:avLst/>
          </a:prstGeom>
          <a:noFill/>
          <a:ln>
            <a:noFill/>
          </a:ln>
        </p:spPr>
      </p:pic>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868</Words>
  <Application>Microsoft Office PowerPoint</Application>
  <PresentationFormat>On-screen Show (16:9)</PresentationFormat>
  <Paragraphs>133</Paragraphs>
  <Slides>32</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Times New Roman</vt:lpstr>
      <vt:lpstr>Raleway</vt:lpstr>
      <vt:lpstr>Arial</vt:lpstr>
      <vt:lpstr>Lato</vt:lpstr>
      <vt:lpstr>swiss-2</vt:lpstr>
      <vt:lpstr>La Carpa de la Luna</vt:lpstr>
      <vt:lpstr>Problemática:</vt:lpstr>
      <vt:lpstr>Mapa de actores</vt:lpstr>
      <vt:lpstr>Mapa de actores</vt:lpstr>
      <vt:lpstr>Mapa de empatía</vt:lpstr>
      <vt:lpstr>Mapa de experiencia</vt:lpstr>
      <vt:lpstr>Insights principales</vt:lpstr>
      <vt:lpstr>Principios rectores</vt:lpstr>
      <vt:lpstr>Unidad de medida</vt:lpstr>
      <vt:lpstr>Analogías encontradas</vt:lpstr>
      <vt:lpstr>Analogías encontradas</vt:lpstr>
      <vt:lpstr>Matriz de impacto vs dificultad</vt:lpstr>
      <vt:lpstr>Matriz IPOS</vt:lpstr>
      <vt:lpstr>Prototipos de baja resolución</vt:lpstr>
      <vt:lpstr>Prototipos de baja resolución</vt:lpstr>
      <vt:lpstr>Prototipo de baja resolución</vt:lpstr>
      <vt:lpstr>Prototipo de alta resolución</vt:lpstr>
      <vt:lpstr>Prototipo de alta resolución</vt:lpstr>
      <vt:lpstr>Validación de baja resolución</vt:lpstr>
      <vt:lpstr>Validación de baja resolución</vt:lpstr>
      <vt:lpstr>Validación de baja resolución</vt:lpstr>
      <vt:lpstr>Validación de baja resolución</vt:lpstr>
      <vt:lpstr>Validación de baja resolución</vt:lpstr>
      <vt:lpstr>Validación de baja resolución</vt:lpstr>
      <vt:lpstr>Validación de baja resolución</vt:lpstr>
      <vt:lpstr>Validación de baja resolución</vt:lpstr>
      <vt:lpstr>Validación de baja resolución</vt:lpstr>
      <vt:lpstr>Validación de baja resolución</vt:lpstr>
      <vt:lpstr>Validación de baja resolución </vt:lpstr>
      <vt:lpstr>Conclusiones</vt:lpstr>
      <vt:lpstr>Conclusiones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Carpa de la Luna</dc:title>
  <dc:creator>Oscar</dc:creator>
  <cp:lastModifiedBy>Oscar</cp:lastModifiedBy>
  <cp:revision>10</cp:revision>
  <dcterms:modified xsi:type="dcterms:W3CDTF">2017-02-14T14:40:40Z</dcterms:modified>
</cp:coreProperties>
</file>