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1035" r:id="rId12"/>
    <p:sldId id="1036" r:id="rId13"/>
    <p:sldId id="1037" r:id="rId14"/>
    <p:sldId id="1038" r:id="rId15"/>
    <p:sldId id="1039" r:id="rId16"/>
    <p:sldId id="1103" r:id="rId17"/>
    <p:sldId id="1041" r:id="rId18"/>
    <p:sldId id="1104" r:id="rId19"/>
    <p:sldId id="1105" r:id="rId20"/>
    <p:sldId id="1042" r:id="rId21"/>
    <p:sldId id="1043" r:id="rId22"/>
    <p:sldId id="1045" r:id="rId23"/>
    <p:sldId id="1046" r:id="rId24"/>
    <p:sldId id="1047" r:id="rId25"/>
    <p:sldId id="1048" r:id="rId26"/>
    <p:sldId id="1049" r:id="rId27"/>
    <p:sldId id="1050" r:id="rId28"/>
    <p:sldId id="1051" r:id="rId29"/>
    <p:sldId id="1052" r:id="rId30"/>
    <p:sldId id="1053" r:id="rId31"/>
    <p:sldId id="1054" r:id="rId32"/>
    <p:sldId id="1055" r:id="rId33"/>
    <p:sldId id="1107" r:id="rId34"/>
    <p:sldId id="1100" r:id="rId35"/>
    <p:sldId id="1058" r:id="rId36"/>
    <p:sldId id="1099" r:id="rId37"/>
    <p:sldId id="1106" r:id="rId38"/>
    <p:sldId id="1102" r:id="rId39"/>
    <p:sldId id="1096" r:id="rId40"/>
    <p:sldId id="1060" r:id="rId41"/>
    <p:sldId id="1097" r:id="rId42"/>
    <p:sldId id="1098" r:id="rId43"/>
    <p:sldId id="1063" r:id="rId44"/>
    <p:sldId id="1108" r:id="rId45"/>
    <p:sldId id="1109" r:id="rId46"/>
    <p:sldId id="1110" r:id="rId47"/>
    <p:sldId id="1111" r:id="rId48"/>
    <p:sldId id="1112" r:id="rId49"/>
    <p:sldId id="1113" r:id="rId50"/>
    <p:sldId id="1114" r:id="rId51"/>
    <p:sldId id="1115" r:id="rId52"/>
    <p:sldId id="1116" r:id="rId53"/>
    <p:sldId id="1117" r:id="rId54"/>
    <p:sldId id="1118" r:id="rId5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low\Desktop\cs229adraft\dat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5940965536159"/>
          <c:y val="6.5714185444691306E-2"/>
          <c:w val="0.776461288861377"/>
          <c:h val="0.758977289372818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Size (feet2)</c:v>
                </c:pt>
              </c:strCache>
            </c:strRef>
          </c:tx>
          <c:spPr>
            <a:ln w="38100">
              <a:noFill/>
            </a:ln>
          </c:spPr>
          <c:marker>
            <c:symbol val="x"/>
            <c:size val="12"/>
            <c:spPr>
              <a:noFill/>
              <a:ln w="19050">
                <a:solidFill>
                  <a:srgbClr val="C00000"/>
                </a:solidFill>
              </a:ln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432.42296918767391</c:v>
                </c:pt>
                <c:pt idx="1">
                  <c:v>610.994397759104</c:v>
                </c:pt>
                <c:pt idx="2">
                  <c:v>628.50140056022406</c:v>
                </c:pt>
                <c:pt idx="3">
                  <c:v>856.09243697478996</c:v>
                </c:pt>
                <c:pt idx="4">
                  <c:v>950.63025210083936</c:v>
                </c:pt>
                <c:pt idx="5">
                  <c:v>1202.7310924369699</c:v>
                </c:pt>
                <c:pt idx="6">
                  <c:v>1412.8151260504201</c:v>
                </c:pt>
                <c:pt idx="7">
                  <c:v>1661.4145658263301</c:v>
                </c:pt>
                <c:pt idx="8">
                  <c:v>1787.4649859944</c:v>
                </c:pt>
                <c:pt idx="9">
                  <c:v>1952.0308123249299</c:v>
                </c:pt>
                <c:pt idx="10">
                  <c:v>2186.624649859938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100.917431192661</c:v>
                </c:pt>
                <c:pt idx="1">
                  <c:v>143.73088685015301</c:v>
                </c:pt>
                <c:pt idx="2">
                  <c:v>213.45565749235499</c:v>
                </c:pt>
                <c:pt idx="3">
                  <c:v>229.35779816513801</c:v>
                </c:pt>
                <c:pt idx="4">
                  <c:v>288.07339449541303</c:v>
                </c:pt>
                <c:pt idx="5">
                  <c:v>274.61773700305798</c:v>
                </c:pt>
                <c:pt idx="6">
                  <c:v>308.86850152905208</c:v>
                </c:pt>
                <c:pt idx="7">
                  <c:v>290.51987767584097</c:v>
                </c:pt>
                <c:pt idx="8">
                  <c:v>337.003058103976</c:v>
                </c:pt>
                <c:pt idx="9">
                  <c:v>306.42201834862158</c:v>
                </c:pt>
                <c:pt idx="10">
                  <c:v>291.74311926605361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27-49EB-8CC5-286433C63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719704"/>
        <c:axId val="-2093714600"/>
      </c:scatterChart>
      <c:valAx>
        <c:axId val="-20937197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600"/>
            </a:pPr>
            <a:endParaRPr lang="es-EC"/>
          </a:p>
        </c:txPr>
        <c:crossAx val="-2093714600"/>
        <c:crosses val="autoZero"/>
        <c:crossBetween val="midCat"/>
        <c:majorUnit val="500"/>
      </c:valAx>
      <c:valAx>
        <c:axId val="-20937146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txPr>
          <a:bodyPr/>
          <a:lstStyle/>
          <a:p>
            <a:pPr>
              <a:defRPr sz="1600"/>
            </a:pPr>
            <a:endParaRPr lang="es-EC"/>
          </a:p>
        </c:txPr>
        <c:crossAx val="-2093719704"/>
        <c:crosses val="autoZero"/>
        <c:crossBetween val="midCat"/>
        <c:majorUnit val="100"/>
        <c:minorUnit val="10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AA314-6FD1-46BE-88D4-2675704AFEF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772B6-CE0E-474F-8B38-A6D557A846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893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0DADBC9-FC18-4346-95B4-40B6EBA2A92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91673-F4BB-45F9-96F9-1824C7084A31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ED26286-CD18-4F56-AB02-6636C16046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D632EAA-EA23-4394-8B78-C8D1CC5A7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2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9DFF2A5C-9E3B-4526-9422-07E49F68D28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3C10F-B282-4EA0-8515-EB8CF714C1D7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DD5E1C1-498B-4E0D-8BC3-9B44D6E38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67CD320-BE5B-4B18-BAA5-7E278509A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31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AC0D7589-6A40-4CBD-ACD5-5D3223AB7FC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4F286-A6EB-4CE7-B4AA-FA5729BB9E63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F68BEB1-DACA-4DE5-9406-83F28537B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D37121D-E397-45C3-B7B8-1BD3A9745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4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24FAA35E-59F7-4AA2-B4D5-A2D9AF804F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-12428538" y="-6297613"/>
            <a:ext cx="24857076" cy="13982701"/>
          </a:xfrm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BA7AB963-ACEF-4CB6-A5DC-2C9DCB06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C">
              <a:latin typeface="Arial" panose="020B0604020202020204" pitchFamily="34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F7239C05-DEE5-4B27-9730-2E5D062E2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E548C5-7EB7-46EC-BD99-9DCA6FBEFCA6}" type="slidenum">
              <a:rPr lang="en-US" altLang="es-EC" sz="1200">
                <a:solidFill>
                  <a:schemeClr val="tx1"/>
                </a:solidFill>
                <a:cs typeface="Lucida Sans Unicode" panose="020B0602030504020204" pitchFamily="34" charset="0"/>
              </a:rPr>
              <a:pPr eaLnBrk="1" hangingPunct="1"/>
              <a:t>10</a:t>
            </a:fld>
            <a:endParaRPr lang="en-US" altLang="es-EC" sz="1200">
              <a:solidFill>
                <a:schemeClr val="tx1"/>
              </a:solidFill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7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21B59C6E-AD30-4859-AF0E-F5D44C43D8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-12428538" y="-6297613"/>
            <a:ext cx="24857076" cy="13982701"/>
          </a:xfrm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9EDEB3E6-B2C6-4001-B82F-D6D6F933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C">
              <a:latin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75893C8-48D4-4340-AE9B-838954238D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9CD75F-2C70-4B68-B678-E245EC8B617F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7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E59D6D71-60BC-4405-85D9-A5004CD001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-12428538" y="-6297613"/>
            <a:ext cx="24857076" cy="13982701"/>
          </a:xfrm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EEFAB73D-4A03-46FF-A37D-7D74D48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C">
              <a:latin typeface="Arial" panose="020B060402020202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F2F12D9B-63AB-4E36-9C31-5CE012FAC7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54F61-5884-450C-A153-CB88BDE33F1E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14747168-E7FB-49AD-9754-6E5DF0624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-12428538" y="-6297613"/>
            <a:ext cx="24857076" cy="13982701"/>
          </a:xfrm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E6D3C432-AE75-472D-B39E-2C9D86A8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C">
              <a:latin typeface="Arial" panose="020B0604020202020204" pitchFamily="34" charset="0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A30DF036-F691-4C2C-9883-5CE0B03BB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AAABAC-0785-4300-8CF9-75C4F521C601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9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FCF728E-6088-491D-8AC9-6F91A854CDE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2A483-8E57-4395-A04A-6E9258CA25F4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172FC9D-48A9-47C8-B970-11F8FBABE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143A360-9F01-48F7-8686-3B91C1009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2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0E7960D7-87F6-4B5B-9F75-D7D1C92DED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C02DBC-16CF-47F9-8390-2C965F44DBFF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126831A-ABCD-421E-82A9-89B4429BF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2649AE-41B3-45DF-AA3A-F617B4B8B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06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D49ED110-ABD3-4F97-AD43-903E55A57B7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2182-4F1C-4F21-B06D-2968E2B8B0D7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1785A55-135F-4060-90ED-186ED9571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A031F2B-021E-4273-8AEA-C027734EE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5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9259360B-2E00-4310-B375-E85C0BB4BB4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D0823C-2185-405C-A200-AE91ED916658}" type="slidenum">
              <a:rPr kumimoji="0" lang="en-US" altLang="es-EC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s-EC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AAB1B90-C735-41BF-AF92-FAB9D16CB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699" cap="flat">
            <a:solidFill>
              <a:schemeClr val="tx1"/>
            </a:solidFill>
            <a:round/>
            <a:headEnd/>
            <a:tailEnd/>
          </a:ln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B1ACADA-C9AA-462A-8F6D-821A6443D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s-EC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7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23F8-4E0B-4497-B349-AD38DEB35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4B33A-97A7-417B-BEA6-28077E0A3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74A62-0D14-436F-B522-57638E9E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5087-E5FA-4B72-B50A-1A0EE0F3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E015B-F8CC-4F6D-9C4E-27124219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08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60931-6EE1-46CB-AEC5-7DE5B4A4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66AB72-C685-4389-BD05-87F1F504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65FC2-F92D-46A8-9936-B2850648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84D7B-E7F4-47C7-81FD-9BFDD20A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32AA5-4678-4EC0-8D5F-D59579F1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5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FC51E-E017-4E16-846A-DB0643D83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ED47F1-C638-46D0-B466-EB8CDD31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0EE1D-4EFC-4AC0-B011-473AC57B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5828C-50F3-45EB-B6B8-7372FFA4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66301-7E0E-4F88-ACE8-D69BB608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029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01975-6C86-4B9A-AC90-91A97A996C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29457-C7C4-4408-B30A-2F559AFF0EE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579F0-02B1-48B3-A7BB-782BFF51253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34061-CBD8-465A-993F-300A14E2885C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275014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CC85B-AFF4-4580-84AD-71D2A1C834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A5533-0B13-4BFB-88E1-06E1CEA539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9D235-8CE0-4BAF-B557-6B5EF3643B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B8996-229C-4955-8DEC-8FFD6E7338C8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63817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8E4E3-60F3-4FE8-8DD1-30BDDBB6B1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0F726-A880-4092-9DE5-B89F522C0BB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0FC90-5622-4AD8-B02E-15E6083699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4B328-9E53-4FEE-93F7-A5DF783CEEB1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24945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82684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0"/>
            <a:ext cx="538268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9E2DB4-7993-47E3-837F-DB15DE0EA2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10E0246-0E85-49F7-BCBC-DBD9C8D9413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8BF3DC-58B1-4536-AC4F-B091831DF3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33FB7-EAB1-4553-9E43-B298D6A46495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992199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BE8867-F097-4E22-B612-A4937D4A56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B80DE7-63FC-4E43-A7E5-B27DF10AD2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F6E5B49-B7A7-44DC-A628-03373A10CB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8E803-B718-434A-865F-6360FB83E296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21855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0F1CC39-7748-4541-9E3F-955423DDB8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9904E-0722-45D1-BCC6-B0CFCFB3762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839DF4-E93B-4827-A45F-2F8C2C3832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95191-5C28-4818-B2EB-A52B074F995A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4145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798FCF8-09DB-45AD-8CD6-393D3AE0A5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0859A2-6D80-4D04-9992-C539ACE3FF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8C2B9F-09BB-4243-BF0E-2BC5C95FED1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ACD11-ACC7-49AC-833C-CCB2F1F1ECDC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841100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91747B-C0E6-4A24-8A10-D8E80CB96D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9072BE-A69F-4E62-BE01-1F438A4FF0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E98422-8DFC-41DA-A669-1CEC1C7D28A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68276-3D56-44ED-8A26-546B8E378A67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5311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B71B-4E96-494A-AF3B-7287DCBC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5D950-2C3C-483D-9481-46ED6D23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B749C-276F-4BEA-9CF0-FC375BFC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F69A0-610D-4A8C-BE2B-F03E026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EA37D-E455-4121-BAE5-D1E69EF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6463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E611B-E51A-461B-B738-DB6B4BA6DC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8B461C-5C48-4400-AF15-D4D72CF639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D9B5ACF-0C4D-495A-859A-9333DE1E258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E7D29-6BD8-4BBE-91FD-28FFF14A006C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29133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4C322-C5E0-4AE6-B5D5-1C86D3BBD6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17C4A-67DB-4D65-87D8-42A8976457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5281C-A54E-446E-84C8-DDEFB7000E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599AB-98EC-4573-803F-E3F4D03E293C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69991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277814"/>
            <a:ext cx="274108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024284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E69A5-D03C-4259-A1C1-0AA3AEDBA9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56426-0623-4CFE-9C9E-A4B2C18C54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855C5-984D-45DC-BCF5-F567BC69F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C1E11-AA0C-4006-90BA-6FB6FFAF5328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745751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7813"/>
            <a:ext cx="10968567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600200"/>
            <a:ext cx="10968567" cy="4527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93EAB-E91D-4B72-B4DE-7E6AB57481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68CB0-8282-43F5-82E1-06CDD343FC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FFE5F-D1EE-46F1-ACE1-FEA701B5DF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C1F72-D020-467D-BBFA-41890D5E7667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081247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07FE26-5F06-495C-B80E-BE12EEBE4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746EA7-7B24-44DF-B64A-20FF4EDD4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F0D349-BD97-4675-95D6-09C1B8CEC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9E724-87EC-4E2A-BDE0-4A989D129239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3509523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66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9E7FC-876C-4171-ACBD-8DD5584F0D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D9F92-D13A-4EFA-A231-34084EF936E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C6B88-B90B-4589-98A3-917CF45CAFA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20F07-C318-4EF2-8ED1-F4C53304691A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035319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D1E3A-E1E6-44A5-8A48-05C7BCAAA3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787BD-063B-4724-B295-5C7E5A7A89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69FB-3BB9-4CF0-8F1B-C83B43716C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8831-2051-46A6-97C0-5FCF87DFFC45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2932621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5FFEA-D3EE-4689-BE62-98A7644C71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89931-3053-42BD-8FE6-3DAB37DBBC6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40F0D-BD56-465B-9BB7-A4F2163898C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1176A-2162-4269-AEEF-98CEB776CB66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116170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82684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0"/>
            <a:ext cx="538268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CC2D14-CBBD-43FB-9F4B-7F3836A020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578CEB-6A5D-4F42-BDB1-0FC9C6C6546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AAE942-C7CA-43B8-A0E9-CBCC66EA4B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4A660-234F-4632-972A-BCB7E4425C11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1492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83FD-0F5D-4AC6-8306-04A12721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7A539-5CF9-4215-A432-2A976245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5B704-1919-48D5-AB36-211EA987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2736B-6A10-47EC-B6FB-B03D9A61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3E534-7231-49CA-AF59-1629503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8311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B02BB2-37C7-46EC-955A-9275552EDB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813BAF-A4A7-447C-B459-26D83D2D41A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839EED-F0EC-4FC4-A452-22D15286C5E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AB65C-E1CF-4706-B0CB-E58CDE55D95B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96900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91A15D-EA47-49D0-B6A4-ACFD2B2B71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1B96C5-908E-4A30-B0AF-E16A1B0B871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984C54-742D-4DDE-8976-23DE57B4299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26B28-5EE6-45CB-92D8-0A550F6BEB3B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961012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576D308-963F-41A4-91E2-B34F2CAE25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F07BF3-31A9-49D7-998B-9DAFC8DCB4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712EC0-23BE-4DF2-A40B-3BB30F0A5D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67771-99FD-4D5C-BC73-42D4F4441278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595719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013E99-299F-4EDC-A1EA-B5009BD6A4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F551DD-B703-483E-A222-00059B462C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63D581E-F38D-4BAF-8838-682BBF68F3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6754D-98FA-4AF0-A0C7-FF888C058DC6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3522479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FA7883-5BDC-4663-B2D0-C4E88913F5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9C53E3-EAA6-4A87-B5F5-148D3060797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97EF5C-C738-4AEF-BC80-4B32B4FF65D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3523C-3802-4E96-9712-C650DE13FDDE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673735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94298-ED84-46E7-883D-0B0D00567A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06C39-2245-448E-BE0B-3CE008306B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01735-132D-4815-8000-7F225107D5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90A12-6372-42B2-AB05-4749AA81EF19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427469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277814"/>
            <a:ext cx="274108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024284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250AA-308E-4F84-AB02-C6365E4A3D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F2790-C035-4DAC-B767-2007479F80A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EF632-B16B-4D86-9802-3278D9D3DF4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87B10-845A-4B2B-A6CC-FDA58238EA44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3717894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7813"/>
            <a:ext cx="10968567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600200"/>
            <a:ext cx="10968567" cy="4527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10B20-26F5-46EF-BEF1-926FE362F5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C3C15-0447-473A-BEFC-698EFAB36B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B7985-98EE-4D24-AEFC-6DF1F6EE50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BBEE7-07CE-469C-886A-A1A4092F04D1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2207133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83634F-2E0E-43B4-8F15-32DEBA952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F5B8FB-AA26-4911-B1F3-F48DA29A1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32F8E1-79D4-4DB8-A035-CA67B8A25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EE23E-9984-40CA-AA57-7A7AA4CD2985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2917584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5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7F662-35B4-4BBA-B22B-1F43E9C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4D19F-E9A4-4D75-8D31-32D24C29E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90644-EE01-41CA-932A-1CD310C8D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11019-8AC4-40D4-95B2-00BB261B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7C198-08E9-4DC0-946C-25ACC487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AB7DF6-83C6-4579-B252-A879934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378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8590-5549-4B52-95DD-47BC207A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137B2-B457-42D7-BAE3-8C11292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F034BA-B868-4911-809C-A4269257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7F8DAB-BD6A-4DAC-8842-CD5396AD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0425FD-292B-45F0-B35D-2B8B43C9B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C3A73F-9835-44EA-AA9B-A061020C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7D3563-1ABB-4BA6-9182-A7E9391A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F7A67C-C853-404D-873C-F37BEC8B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82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CAFAE-FA24-42E3-B6C2-FC9F156B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4732C8-3B88-4533-A0DF-61FE387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EF5B32-D2F6-4492-967A-B5C7A257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55ECBB-AE30-47FA-BA0B-AA47A344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87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855233-95BA-42A5-8330-9996CA32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D7F2B8-BE9F-425F-9D32-4B9C35E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A5F2B8-D349-4C63-AFE9-A848A759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1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39BC2-B4C2-4C0F-BCA3-068134FF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CED76-3EA6-4F21-8C27-99D093EC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33D847-E3A4-48CD-8829-119868A4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C0EBF-DDAD-4654-A62F-CADAB96D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FC27F-375D-4DFB-B87C-60C452F3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04985-DEC5-489C-9B72-9492C123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58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8669E-5FFE-44E2-8F02-A6F74408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E889B0-5836-4771-90D8-76A5BB87F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EB0A7-D9D9-4993-80F1-2E65FB39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22443-EB0E-481B-9B96-D32EABD6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410D4D-BBAB-4C5D-AFDC-B34D592D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F91E7-DCD3-4ADE-A6E8-CB1955F9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74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4C2DB3-EA04-4522-92D4-E6DFE10E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D9FFBC-09F2-4F47-9D07-0EB494CA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9477C-51E3-4504-B7EA-AD68C6004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0D0B-CB95-4086-AB8D-00F08ED35AD5}" type="datetimeFigureOut">
              <a:rPr lang="es-EC" smtClean="0"/>
              <a:t>14/8/2018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BE7B1-14ED-4EDB-99CC-7B121518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FA322-F874-4CE6-BFDE-103555EF7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7506-85DD-43C1-A629-4AADC2BD44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71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F0FE542-D3F0-48D4-9FB4-5BF228E2B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096856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C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289067B-12BF-4297-BF2D-63595EE80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0968567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C"/>
              <a:t>Click to edit the outline text format</a:t>
            </a:r>
          </a:p>
          <a:p>
            <a:pPr lvl="1"/>
            <a:r>
              <a:rPr lang="en-GB" altLang="es-EC"/>
              <a:t>Second Outline Level</a:t>
            </a:r>
          </a:p>
          <a:p>
            <a:pPr lvl="2"/>
            <a:r>
              <a:rPr lang="en-GB" altLang="es-EC"/>
              <a:t>Third Outline Level</a:t>
            </a:r>
          </a:p>
          <a:p>
            <a:pPr lvl="3"/>
            <a:r>
              <a:rPr lang="en-GB" altLang="es-EC"/>
              <a:t>Fourth Outline Level</a:t>
            </a:r>
          </a:p>
          <a:p>
            <a:pPr lvl="4"/>
            <a:r>
              <a:rPr lang="en-GB" altLang="es-EC"/>
              <a:t>Fifth Outline Level</a:t>
            </a:r>
          </a:p>
          <a:p>
            <a:pPr lvl="4"/>
            <a:r>
              <a:rPr lang="en-GB" altLang="es-EC"/>
              <a:t>Sixth Outline Level</a:t>
            </a:r>
          </a:p>
          <a:p>
            <a:pPr lvl="4"/>
            <a:r>
              <a:rPr lang="en-GB" altLang="es-EC"/>
              <a:t>Seventh Outline Level</a:t>
            </a:r>
          </a:p>
          <a:p>
            <a:pPr lvl="4"/>
            <a:r>
              <a:rPr lang="en-GB" altLang="es-EC"/>
              <a:t>Eighth Outline Level</a:t>
            </a:r>
          </a:p>
          <a:p>
            <a:pPr lvl="4"/>
            <a:r>
              <a:rPr lang="en-GB" altLang="es-EC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AEA9D9-BB5A-474D-ADC4-311BF8A6100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3638"/>
            <a:ext cx="2840567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Garamond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00C73E-CD1B-4974-88A6-BD325669315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656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Garamond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FEDE84C-738E-4171-9E6F-95A985A20A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3638"/>
            <a:ext cx="2840567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Garamond" panose="02020502050306020203" pitchFamily="18" charset="0"/>
              <a:buNone/>
              <a:defRPr sz="1200">
                <a:solidFill>
                  <a:srgbClr val="000000"/>
                </a:solidFill>
                <a:latin typeface="Garamond" panose="02020502050306020203" pitchFamily="18" charset="0"/>
              </a:defRPr>
            </a:lvl1pPr>
          </a:lstStyle>
          <a:p>
            <a:fld id="{883617E6-76A9-4FA1-8810-EAD4D221DEFD}" type="slidenum">
              <a:rPr lang="en-GB" altLang="es-EC"/>
              <a:pPr/>
              <a:t>‹Nº›</a:t>
            </a:fld>
            <a:endParaRPr lang="en-GB" altLang="es-EC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659B2584-A6A6-4DB8-A7C9-2D1B85A6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C" sz="1800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92C63D55-3047-492D-9692-34AEBC0B1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C" sz="1800"/>
          </a:p>
        </p:txBody>
      </p:sp>
    </p:spTree>
    <p:extLst>
      <p:ext uri="{BB962C8B-B14F-4D97-AF65-F5344CB8AC3E}">
        <p14:creationId xmlns:p14="http://schemas.microsoft.com/office/powerpoint/2010/main" val="102725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MS PGothic" panose="020B0600070205080204" pitchFamily="34" charset="-128"/>
          <a:cs typeface="Lucida Sans Unicode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MS PGothic" panose="020B0600070205080204" pitchFamily="34" charset="-128"/>
          <a:cs typeface="Lucida Sans Unicode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MS PGothic" panose="020B0600070205080204" pitchFamily="34" charset="-128"/>
          <a:cs typeface="Lucida Sans Unicode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MS PGothic" panose="020B0600070205080204" pitchFamily="34" charset="-128"/>
          <a:cs typeface="Lucida Sans Unicode" charset="0"/>
        </a:defRPr>
      </a:lvl5pPr>
      <a:lvl6pPr marL="4572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6pPr>
      <a:lvl7pPr marL="9144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7pPr>
      <a:lvl8pPr marL="1371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8pPr>
      <a:lvl9pPr marL="18288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75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"/>
        <a:defRPr sz="3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66750" indent="-325438" algn="l" defTabSz="44926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3B812F"/>
        </a:buClr>
        <a:buSzPct val="60000"/>
        <a:buFont typeface="Wingdings" panose="05000000000000000000" pitchFamily="2" charset="2"/>
        <a:buChar char="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019175" indent="-347663" algn="l" defTabSz="44926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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336675" indent="-312738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0000"/>
        <a:buFont typeface="Wingdings" panose="05000000000000000000" pitchFamily="2" charset="2"/>
        <a:buChar char="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677988" indent="-33655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1351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5923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0495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5067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7E043A7-25E2-431B-A230-E9629213B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096856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C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461ED1C-311B-41CC-B6BB-B36610E66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0968567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C"/>
              <a:t>Click to edit the outline text format</a:t>
            </a:r>
          </a:p>
          <a:p>
            <a:pPr lvl="1"/>
            <a:r>
              <a:rPr lang="en-GB" altLang="es-EC"/>
              <a:t>Second Outline Level</a:t>
            </a:r>
          </a:p>
          <a:p>
            <a:pPr lvl="2"/>
            <a:r>
              <a:rPr lang="en-GB" altLang="es-EC"/>
              <a:t>Third Outline Level</a:t>
            </a:r>
          </a:p>
          <a:p>
            <a:pPr lvl="3"/>
            <a:r>
              <a:rPr lang="en-GB" altLang="es-EC"/>
              <a:t>Fourth Outline Level</a:t>
            </a:r>
          </a:p>
          <a:p>
            <a:pPr lvl="4"/>
            <a:r>
              <a:rPr lang="en-GB" altLang="es-EC"/>
              <a:t>Fifth Outline Level</a:t>
            </a:r>
          </a:p>
          <a:p>
            <a:pPr lvl="4"/>
            <a:r>
              <a:rPr lang="en-GB" altLang="es-EC"/>
              <a:t>Sixth Outline Level</a:t>
            </a:r>
          </a:p>
          <a:p>
            <a:pPr lvl="4"/>
            <a:r>
              <a:rPr lang="en-GB" altLang="es-EC"/>
              <a:t>Seventh Outline Level</a:t>
            </a:r>
          </a:p>
          <a:p>
            <a:pPr lvl="4"/>
            <a:r>
              <a:rPr lang="en-GB" altLang="es-EC"/>
              <a:t>Eighth Outline Level</a:t>
            </a:r>
          </a:p>
          <a:p>
            <a:pPr lvl="4"/>
            <a:r>
              <a:rPr lang="en-GB" altLang="es-EC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8133F1-7E32-4867-811C-52D008BEE00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3638"/>
            <a:ext cx="2840567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Garamond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F2B31E-F073-4773-BB47-8B00549138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656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Garamond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09264CB-CB0C-4AD9-A1F3-EB06A3DF4D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3638"/>
            <a:ext cx="2840567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Garamond" panose="02020502050306020203" pitchFamily="18" charset="0"/>
              <a:buNone/>
              <a:defRPr sz="1200">
                <a:solidFill>
                  <a:srgbClr val="000000"/>
                </a:solidFill>
                <a:latin typeface="Garamond" panose="02020502050306020203" pitchFamily="18" charset="0"/>
              </a:defRPr>
            </a:lvl1pPr>
          </a:lstStyle>
          <a:p>
            <a:fld id="{EC42B6C9-6650-43EF-B200-4EABE64D7B92}" type="slidenum">
              <a:rPr lang="en-GB" altLang="es-EC"/>
              <a:pPr/>
              <a:t>‹Nº›</a:t>
            </a:fld>
            <a:endParaRPr lang="en-GB" altLang="es-EC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6956A340-3FF1-4E31-9512-A96244E3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C" sz="1800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74D0650E-4114-4B91-B67A-D9BAEC852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C" sz="1800"/>
          </a:p>
        </p:txBody>
      </p:sp>
    </p:spTree>
    <p:extLst>
      <p:ext uri="{BB962C8B-B14F-4D97-AF65-F5344CB8AC3E}">
        <p14:creationId xmlns:p14="http://schemas.microsoft.com/office/powerpoint/2010/main" val="259476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ＭＳ Ｐゴシック" charset="0"/>
          <a:cs typeface="Lucida Sans Unicode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ＭＳ Ｐゴシック" charset="0"/>
          <a:cs typeface="Lucida Sans Unicode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ＭＳ Ｐゴシック" charset="0"/>
          <a:cs typeface="Lucida Sans Unicode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anose="02020502050306020203" pitchFamily="18" charset="0"/>
        <a:defRPr sz="4200">
          <a:solidFill>
            <a:srgbClr val="006633"/>
          </a:solidFill>
          <a:latin typeface="Garamond" pitchFamily="16" charset="0"/>
          <a:ea typeface="ＭＳ Ｐゴシック" charset="0"/>
          <a:cs typeface="Lucida Sans Unicode" charset="0"/>
        </a:defRPr>
      </a:lvl5pPr>
      <a:lvl6pPr marL="4572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6pPr>
      <a:lvl7pPr marL="9144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7pPr>
      <a:lvl8pPr marL="1371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8pPr>
      <a:lvl9pPr marL="18288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33"/>
        </a:buClr>
        <a:buSzPct val="100000"/>
        <a:buFont typeface="Garamond" pitchFamily="16" charset="0"/>
        <a:defRPr sz="4200">
          <a:solidFill>
            <a:srgbClr val="006633"/>
          </a:solidFill>
          <a:latin typeface="Garamond" pitchFamily="16" charset="0"/>
          <a:ea typeface="Lucida Sans Unicode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75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"/>
        <a:defRPr sz="3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66750" indent="-325438" algn="l" defTabSz="44926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3B812F"/>
        </a:buClr>
        <a:buSzPct val="60000"/>
        <a:buFont typeface="Wingdings" panose="05000000000000000000" pitchFamily="2" charset="2"/>
        <a:buChar char="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019175" indent="-347663" algn="l" defTabSz="44926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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336675" indent="-312738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0000"/>
        <a:buFont typeface="Wingdings" panose="05000000000000000000" pitchFamily="2" charset="2"/>
        <a:buChar char="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677988" indent="-33655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1351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5923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0495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506788" indent="-33655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3B812F"/>
        </a:buClr>
        <a:buSzPct val="75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/http/::ohm.utp.edu.co:neuronales:Capitulo1:Images1:Ecu13i.gif" TargetMode="External"/><Relationship Id="rId26" Type="http://schemas.openxmlformats.org/officeDocument/2006/relationships/image" Target="/http/::ohm.utp.edu.co:neuronales:Capitulo1:Images1:Ecu13k.gif" TargetMode="External"/><Relationship Id="rId39" Type="http://schemas.openxmlformats.org/officeDocument/2006/relationships/image" Target="../media/image29.png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image" Target="/http/::ohm.utp.edu.co:neuronales:Capitulo1:Images1:Ecu13n.gif" TargetMode="External"/><Relationship Id="rId42" Type="http://schemas.openxmlformats.org/officeDocument/2006/relationships/image" Target="/http/::ohm.utp.edu.co:neuronales:Capitulo1:Images1:Ecu13p.gif" TargetMode="External"/><Relationship Id="rId47" Type="http://schemas.openxmlformats.org/officeDocument/2006/relationships/image" Target="../media/image33.png"/><Relationship Id="rId50" Type="http://schemas.openxmlformats.org/officeDocument/2006/relationships/image" Target="/http/::ohm.utp.edu.co:neuronales:Capitulo1:Images1:Ico9.gif" TargetMode="External"/><Relationship Id="rId7" Type="http://schemas.openxmlformats.org/officeDocument/2006/relationships/image" Target="../media/image13.png"/><Relationship Id="rId12" Type="http://schemas.openxmlformats.org/officeDocument/2006/relationships/image" Target="/http/::ohm.utp.edu.co:neuronales:Capitulo1:Images1:Ecu13g.gif" TargetMode="Externa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/http/::ohm.utp.edu.co:neuronales:Capitulo1:Images1:Ecu13o.gif" TargetMode="External"/><Relationship Id="rId46" Type="http://schemas.openxmlformats.org/officeDocument/2006/relationships/image" Target="/http/::ohm.utp.edu.co:neuronales:Capitulo1:Images1:Ecu13q.gif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/http/::ohm.utp.edu.co:neuronales:Capitulo1:Images1:Ecu13h.gif" TargetMode="External"/><Relationship Id="rId20" Type="http://schemas.openxmlformats.org/officeDocument/2006/relationships/image" Target="/http/::ohm.utp.edu.co:neuronales:Capitulo1:Images1:Ico3.gif" TargetMode="External"/><Relationship Id="rId29" Type="http://schemas.openxmlformats.org/officeDocument/2006/relationships/image" Target="../media/image24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27.xml"/><Relationship Id="rId6" Type="http://schemas.openxmlformats.org/officeDocument/2006/relationships/image" Target="/http/::ohm.utp.edu.co:neuronales:Capitulo1:Images1:Ecu13e.gif" TargetMode="External"/><Relationship Id="rId11" Type="http://schemas.openxmlformats.org/officeDocument/2006/relationships/image" Target="../media/image15.png"/><Relationship Id="rId24" Type="http://schemas.openxmlformats.org/officeDocument/2006/relationships/image" Target="/http/::ohm.utp.edu.co:neuronales:Capitulo1:Images1:Ico4.gif" TargetMode="External"/><Relationship Id="rId32" Type="http://schemas.openxmlformats.org/officeDocument/2006/relationships/image" Target="/http/::ohm.utp.edu.co:neuronales:Capitulo1:Images1:Ecu13m.gif" TargetMode="External"/><Relationship Id="rId37" Type="http://schemas.openxmlformats.org/officeDocument/2006/relationships/image" Target="../media/image28.png"/><Relationship Id="rId40" Type="http://schemas.openxmlformats.org/officeDocument/2006/relationships/image" Target="/http/::ohm.utp.edu.co:neuronales:Capitulo1:Images1:Ico7.gif" TargetMode="External"/><Relationship Id="rId45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image" Target="/http/::ohm.utp.edu.co:neuronales:Capitulo1:Images1:Ecu13l.gif" TargetMode="External"/><Relationship Id="rId36" Type="http://schemas.openxmlformats.org/officeDocument/2006/relationships/image" Target="/http/::ohm.utp.edu.co:neuronales:Capitulo1:Images1:Ico6.gif" TargetMode="External"/><Relationship Id="rId49" Type="http://schemas.openxmlformats.org/officeDocument/2006/relationships/image" Target="../media/image34.png"/><Relationship Id="rId10" Type="http://schemas.openxmlformats.org/officeDocument/2006/relationships/image" Target="/http/::ohm.utp.edu.co:neuronales:Capitulo1:Images1:Ecu13f.gif" TargetMode="Externa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image" Target="/http/::ohm.utp.edu.co:neuronales:Capitulo1:Images1:Ico8.gif" TargetMode="External"/><Relationship Id="rId4" Type="http://schemas.openxmlformats.org/officeDocument/2006/relationships/image" Target="/http/::ohm.utp.edu.co:neuronales:Capitulo1:Images1:Ecu13d.gif" TargetMode="External"/><Relationship Id="rId9" Type="http://schemas.openxmlformats.org/officeDocument/2006/relationships/image" Target="../media/image14.png"/><Relationship Id="rId14" Type="http://schemas.openxmlformats.org/officeDocument/2006/relationships/image" Target="/http/::ohm.utp.edu.co:neuronales:Capitulo1:Images1:Ico2.gif" TargetMode="External"/><Relationship Id="rId22" Type="http://schemas.openxmlformats.org/officeDocument/2006/relationships/image" Target="/http/::ohm.utp.edu.co:neuronales:Capitulo1:Images1:Ecu13j.gif" TargetMode="External"/><Relationship Id="rId27" Type="http://schemas.openxmlformats.org/officeDocument/2006/relationships/image" Target="../media/image23.png"/><Relationship Id="rId30" Type="http://schemas.openxmlformats.org/officeDocument/2006/relationships/image" Target="/http/::ohm.utp.edu.co:neuronales:Capitulo1:Images1:Ico5.gif" TargetMode="Externa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image" Target="/http/::ohm.utp.edu.co:neuronales:Capitulo1:Images1:Ecu13r.gif" TargetMode="External"/><Relationship Id="rId8" Type="http://schemas.openxmlformats.org/officeDocument/2006/relationships/image" Target="/http/::ohm.utp.edu.co:neuronales:Capitulo1:Images1:Ico1.gi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5.png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44.wmf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6.png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.xml"/><Relationship Id="rId7" Type="http://schemas.openxmlformats.org/officeDocument/2006/relationships/image" Target="../media/image5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55.png"/><Relationship Id="rId5" Type="http://schemas.openxmlformats.org/officeDocument/2006/relationships/tags" Target="../tags/tag5.xml"/><Relationship Id="rId10" Type="http://schemas.openxmlformats.org/officeDocument/2006/relationships/image" Target="../media/image54.png"/><Relationship Id="rId4" Type="http://schemas.openxmlformats.org/officeDocument/2006/relationships/tags" Target="../tags/tag4.xml"/><Relationship Id="rId9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7626-A1B8-4247-A701-0D6AD2CB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F251D-AFD5-4282-A34A-77D360866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</a:p>
          <a:p>
            <a:r>
              <a:rPr lang="en-CA" dirty="0" err="1"/>
              <a:t>Algoritmos</a:t>
            </a:r>
            <a:r>
              <a:rPr lang="en-CA" dirty="0"/>
              <a:t> </a:t>
            </a:r>
            <a:r>
              <a:rPr lang="en-CA" dirty="0" err="1"/>
              <a:t>geneticos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149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0482388-6908-4D3E-932B-C9CB8AEB7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EC"/>
              <a:t>Neurona Artificial</a:t>
            </a:r>
            <a:endParaRPr lang="es-ES" altLang="es-EC"/>
          </a:p>
        </p:txBody>
      </p:sp>
      <p:grpSp>
        <p:nvGrpSpPr>
          <p:cNvPr id="51202" name="Group 17">
            <a:extLst>
              <a:ext uri="{FF2B5EF4-FFF2-40B4-BE49-F238E27FC236}">
                <a16:creationId xmlns:a16="http://schemas.microsoft.com/office/drawing/2014/main" id="{86B82AAC-DD99-426C-83EE-82FD5752035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577976"/>
            <a:ext cx="8229600" cy="4227513"/>
            <a:chOff x="288" y="1008"/>
            <a:chExt cx="5184" cy="2663"/>
          </a:xfrm>
        </p:grpSpPr>
        <p:sp>
          <p:nvSpPr>
            <p:cNvPr id="10246" name="Text Box 6">
              <a:extLst>
                <a:ext uri="{FF2B5EF4-FFF2-40B4-BE49-F238E27FC236}">
                  <a16:creationId xmlns:a16="http://schemas.microsoft.com/office/drawing/2014/main" id="{939EEC35-FFAF-4A21-AFE5-07EF8B7F2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64"/>
              <a:ext cx="5184" cy="407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Las entradas a la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neurona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artificial </a:t>
              </a:r>
              <a:r>
                <a:rPr lang="en-US" i="1" dirty="0">
                  <a:solidFill>
                    <a:srgbClr val="040408"/>
                  </a:solidFill>
                  <a:ea typeface="ＭＳ Ｐゴシック" pitchFamily="34" charset="-128"/>
                </a:rPr>
                <a:t>X</a:t>
              </a:r>
              <a:r>
                <a:rPr lang="en-US" i="1" baseline="-30000" dirty="0">
                  <a:solidFill>
                    <a:srgbClr val="040408"/>
                  </a:solidFill>
                  <a:ea typeface="ＭＳ Ｐゴシック" pitchFamily="34" charset="-128"/>
                </a:rPr>
                <a:t>1</a:t>
              </a:r>
              <a:r>
                <a:rPr lang="en-US" i="1" dirty="0">
                  <a:solidFill>
                    <a:srgbClr val="040408"/>
                  </a:solidFill>
                  <a:ea typeface="ＭＳ Ｐゴシック" pitchFamily="34" charset="-128"/>
                </a:rPr>
                <a:t>, X</a:t>
              </a:r>
              <a:r>
                <a:rPr lang="en-US" i="1" baseline="-30000" dirty="0">
                  <a:solidFill>
                    <a:srgbClr val="040408"/>
                  </a:solidFill>
                  <a:ea typeface="ＭＳ Ｐゴシック" pitchFamily="34" charset="-128"/>
                </a:rPr>
                <a:t>2</a:t>
              </a:r>
              <a:r>
                <a:rPr lang="en-US" i="1" dirty="0">
                  <a:solidFill>
                    <a:srgbClr val="040408"/>
                  </a:solidFill>
                  <a:ea typeface="ＭＳ Ｐゴシック" pitchFamily="34" charset="-128"/>
                </a:rPr>
                <a:t>,.., </a:t>
              </a:r>
              <a:r>
                <a:rPr lang="en-US" i="1" dirty="0" err="1">
                  <a:solidFill>
                    <a:srgbClr val="040408"/>
                  </a:solidFill>
                  <a:ea typeface="ＭＳ Ｐゴシック" pitchFamily="34" charset="-128"/>
                </a:rPr>
                <a:t>X</a:t>
              </a:r>
              <a:r>
                <a:rPr lang="en-US" i="1" baseline="-30000" dirty="0" err="1">
                  <a:solidFill>
                    <a:srgbClr val="040408"/>
                  </a:solidFill>
                  <a:ea typeface="ＭＳ Ｐゴシック" pitchFamily="34" charset="-128"/>
                </a:rPr>
                <a:t>n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son variables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continuas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,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en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vez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de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pulsos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discretos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,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como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en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una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neurona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ea typeface="ＭＳ Ｐゴシック" pitchFamily="34" charset="-128"/>
                </a:rPr>
                <a:t>biologica</a:t>
              </a:r>
              <a:r>
                <a:rPr lang="en-US" dirty="0">
                  <a:solidFill>
                    <a:srgbClr val="040408"/>
                  </a:solidFill>
                  <a:ea typeface="ＭＳ Ｐゴシック" pitchFamily="34" charset="-128"/>
                </a:rPr>
                <a:t> . </a:t>
              </a:r>
            </a:p>
          </p:txBody>
        </p:sp>
        <p:sp>
          <p:nvSpPr>
            <p:cNvPr id="51223" name="Oval 12">
              <a:extLst>
                <a:ext uri="{FF2B5EF4-FFF2-40B4-BE49-F238E27FC236}">
                  <a16:creationId xmlns:a16="http://schemas.microsoft.com/office/drawing/2014/main" id="{746D019C-A0E1-4EEE-B529-C5C1FBC2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288" cy="288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s-EC" sz="1800"/>
            </a:p>
          </p:txBody>
        </p:sp>
        <p:sp>
          <p:nvSpPr>
            <p:cNvPr id="51224" name="Oval 13">
              <a:extLst>
                <a:ext uri="{FF2B5EF4-FFF2-40B4-BE49-F238E27FC236}">
                  <a16:creationId xmlns:a16="http://schemas.microsoft.com/office/drawing/2014/main" id="{0058F640-90D1-4E87-AE78-41AE9AB87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s-EC" sz="1800"/>
            </a:p>
          </p:txBody>
        </p:sp>
        <p:sp>
          <p:nvSpPr>
            <p:cNvPr id="51225" name="Oval 14">
              <a:extLst>
                <a:ext uri="{FF2B5EF4-FFF2-40B4-BE49-F238E27FC236}">
                  <a16:creationId xmlns:a16="http://schemas.microsoft.com/office/drawing/2014/main" id="{18C4C2E3-0576-463F-BE44-FF64D719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920"/>
              <a:ext cx="288" cy="288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s-EC" sz="1800"/>
            </a:p>
          </p:txBody>
        </p:sp>
        <p:sp>
          <p:nvSpPr>
            <p:cNvPr id="51226" name="Oval 15">
              <a:extLst>
                <a:ext uri="{FF2B5EF4-FFF2-40B4-BE49-F238E27FC236}">
                  <a16:creationId xmlns:a16="http://schemas.microsoft.com/office/drawing/2014/main" id="{302340BC-CFFC-495C-B39A-0E443491F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2400"/>
              <a:ext cx="288" cy="288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s-EC" sz="1800"/>
            </a:p>
          </p:txBody>
        </p:sp>
        <p:sp>
          <p:nvSpPr>
            <p:cNvPr id="51227" name="Oval 16">
              <a:extLst>
                <a:ext uri="{FF2B5EF4-FFF2-40B4-BE49-F238E27FC236}">
                  <a16:creationId xmlns:a16="http://schemas.microsoft.com/office/drawing/2014/main" id="{61CB306F-B805-4F14-957D-73CCFE33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288" cy="288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s-EC" sz="1800"/>
            </a:p>
          </p:txBody>
        </p:sp>
      </p:grpSp>
      <p:grpSp>
        <p:nvGrpSpPr>
          <p:cNvPr id="51203" name="Group 14">
            <a:extLst>
              <a:ext uri="{FF2B5EF4-FFF2-40B4-BE49-F238E27FC236}">
                <a16:creationId xmlns:a16="http://schemas.microsoft.com/office/drawing/2014/main" id="{382FC684-94E0-4817-9CC0-46A604009FF1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1660525"/>
            <a:ext cx="3262296" cy="3093802"/>
            <a:chOff x="2242785" y="1661255"/>
            <a:chExt cx="3263425" cy="3093065"/>
          </a:xfrm>
        </p:grpSpPr>
        <p:sp>
          <p:nvSpPr>
            <p:cNvPr id="51204" name="Oval 1">
              <a:extLst>
                <a:ext uri="{FF2B5EF4-FFF2-40B4-BE49-F238E27FC236}">
                  <a16:creationId xmlns:a16="http://schemas.microsoft.com/office/drawing/2014/main" id="{140819A8-FA02-44FF-A34A-E92360C57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845162"/>
              <a:ext cx="806270" cy="81243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s-EC" sz="180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</a:p>
          </p:txBody>
        </p:sp>
        <p:cxnSp>
          <p:nvCxnSpPr>
            <p:cNvPr id="51205" name="Straight Arrow Connector 3">
              <a:extLst>
                <a:ext uri="{FF2B5EF4-FFF2-40B4-BE49-F238E27FC236}">
                  <a16:creationId xmlns:a16="http://schemas.microsoft.com/office/drawing/2014/main" id="{ABF96AEF-3C05-4CD7-B360-5CF2006EF338}"/>
                </a:ext>
              </a:extLst>
            </p:cNvPr>
            <p:cNvCxnSpPr>
              <a:cxnSpLocks noChangeShapeType="1"/>
              <a:stCxn id="51204" idx="6"/>
            </p:cNvCxnSpPr>
            <p:nvPr/>
          </p:nvCxnSpPr>
          <p:spPr bwMode="auto">
            <a:xfrm>
              <a:off x="4616270" y="3251381"/>
              <a:ext cx="565330" cy="252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6" name="TextBox 5">
              <a:extLst>
                <a:ext uri="{FF2B5EF4-FFF2-40B4-BE49-F238E27FC236}">
                  <a16:creationId xmlns:a16="http://schemas.microsoft.com/office/drawing/2014/main" id="{8EDC4EBB-2027-428A-976C-C2C9B8C1F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024" y="3048000"/>
              <a:ext cx="300186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y</a:t>
              </a:r>
            </a:p>
          </p:txBody>
        </p:sp>
        <p:cxnSp>
          <p:nvCxnSpPr>
            <p:cNvPr id="51207" name="Straight Arrow Connector 7">
              <a:extLst>
                <a:ext uri="{FF2B5EF4-FFF2-40B4-BE49-F238E27FC236}">
                  <a16:creationId xmlns:a16="http://schemas.microsoft.com/office/drawing/2014/main" id="{8D9B2471-9E3A-4273-8306-F4898E531C31}"/>
                </a:ext>
              </a:extLst>
            </p:cNvPr>
            <p:cNvCxnSpPr>
              <a:cxnSpLocks noChangeShapeType="1"/>
              <a:endCxn id="51204" idx="1"/>
            </p:cNvCxnSpPr>
            <p:nvPr/>
          </p:nvCxnSpPr>
          <p:spPr bwMode="auto">
            <a:xfrm>
              <a:off x="2895600" y="1905000"/>
              <a:ext cx="1032476" cy="1059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8" name="Straight Arrow Connector 18">
              <a:extLst>
                <a:ext uri="{FF2B5EF4-FFF2-40B4-BE49-F238E27FC236}">
                  <a16:creationId xmlns:a16="http://schemas.microsoft.com/office/drawing/2014/main" id="{7E4765DF-1D0F-4C7B-87B6-EC8AF3AB7C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514600"/>
              <a:ext cx="1066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9" name="Straight Arrow Connector 20">
              <a:extLst>
                <a:ext uri="{FF2B5EF4-FFF2-40B4-BE49-F238E27FC236}">
                  <a16:creationId xmlns:a16="http://schemas.microsoft.com/office/drawing/2014/main" id="{47724690-31F3-4263-B8E1-963D8D594D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6564" y="3249244"/>
              <a:ext cx="1066800" cy="7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0" name="Straight Arrow Connector 22">
              <a:extLst>
                <a:ext uri="{FF2B5EF4-FFF2-40B4-BE49-F238E27FC236}">
                  <a16:creationId xmlns:a16="http://schemas.microsoft.com/office/drawing/2014/main" id="{2EC6D17B-8EA0-480D-AA4F-63F413E2AF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67000" y="3431290"/>
              <a:ext cx="1143254" cy="607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Straight Arrow Connector 25">
              <a:extLst>
                <a:ext uri="{FF2B5EF4-FFF2-40B4-BE49-F238E27FC236}">
                  <a16:creationId xmlns:a16="http://schemas.microsoft.com/office/drawing/2014/main" id="{8704CBCD-1ED4-4120-944B-FF719BB1BC5C}"/>
                </a:ext>
              </a:extLst>
            </p:cNvPr>
            <p:cNvCxnSpPr>
              <a:cxnSpLocks noChangeShapeType="1"/>
              <a:endCxn id="51204" idx="3"/>
            </p:cNvCxnSpPr>
            <p:nvPr/>
          </p:nvCxnSpPr>
          <p:spPr bwMode="auto">
            <a:xfrm flipV="1">
              <a:off x="2929924" y="3538621"/>
              <a:ext cx="998152" cy="964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2" name="TextBox 27">
              <a:extLst>
                <a:ext uri="{FF2B5EF4-FFF2-40B4-BE49-F238E27FC236}">
                  <a16:creationId xmlns:a16="http://schemas.microsoft.com/office/drawing/2014/main" id="{172CBA19-8704-4966-8146-D3D8FCC80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1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3" name="TextBox 28">
              <a:extLst>
                <a:ext uri="{FF2B5EF4-FFF2-40B4-BE49-F238E27FC236}">
                  <a16:creationId xmlns:a16="http://schemas.microsoft.com/office/drawing/2014/main" id="{E2F3C68E-5AB8-46F4-9EFB-389DD372E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362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2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4" name="TextBox 29">
              <a:extLst>
                <a:ext uri="{FF2B5EF4-FFF2-40B4-BE49-F238E27FC236}">
                  <a16:creationId xmlns:a16="http://schemas.microsoft.com/office/drawing/2014/main" id="{A53A5A7E-5CC0-4270-A32D-E72814E8F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3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5" name="TextBox 30">
              <a:extLst>
                <a:ext uri="{FF2B5EF4-FFF2-40B4-BE49-F238E27FC236}">
                  <a16:creationId xmlns:a16="http://schemas.microsoft.com/office/drawing/2014/main" id="{7EE0F8CB-C4FB-4FE6-A105-40CB4BACF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470676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4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6" name="TextBox 31">
              <a:extLst>
                <a:ext uri="{FF2B5EF4-FFF2-40B4-BE49-F238E27FC236}">
                  <a16:creationId xmlns:a16="http://schemas.microsoft.com/office/drawing/2014/main" id="{DE43808B-66D0-4BAB-A738-D71064F0D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n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7" name="TextBox 32">
              <a:extLst>
                <a:ext uri="{FF2B5EF4-FFF2-40B4-BE49-F238E27FC236}">
                  <a16:creationId xmlns:a16="http://schemas.microsoft.com/office/drawing/2014/main" id="{29C7376D-734D-445B-9599-F862C34BE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036" y="1661255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1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8" name="TextBox 33">
              <a:extLst>
                <a:ext uri="{FF2B5EF4-FFF2-40B4-BE49-F238E27FC236}">
                  <a16:creationId xmlns:a16="http://schemas.microsoft.com/office/drawing/2014/main" id="{71118357-3185-466B-A56A-49409B06C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2514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2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19" name="TextBox 34">
              <a:extLst>
                <a:ext uri="{FF2B5EF4-FFF2-40B4-BE49-F238E27FC236}">
                  <a16:creationId xmlns:a16="http://schemas.microsoft.com/office/drawing/2014/main" id="{12063085-D96B-41E1-AE2C-FE3BE1073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089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3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20" name="TextBox 35">
              <a:extLst>
                <a:ext uri="{FF2B5EF4-FFF2-40B4-BE49-F238E27FC236}">
                  <a16:creationId xmlns:a16="http://schemas.microsoft.com/office/drawing/2014/main" id="{67E1D9CD-9272-46FF-A96C-65FD3C458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851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4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  <p:sp>
          <p:nvSpPr>
            <p:cNvPr id="51221" name="TextBox 36">
              <a:extLst>
                <a:ext uri="{FF2B5EF4-FFF2-40B4-BE49-F238E27FC236}">
                  <a16:creationId xmlns:a16="http://schemas.microsoft.com/office/drawing/2014/main" id="{A52FF877-A023-48C6-9D52-D3C3D41BD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3850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EC" sz="1800">
                  <a:solidFill>
                    <a:srgbClr val="000000"/>
                  </a:solidFill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</a:rPr>
                <a:t>n</a:t>
              </a:r>
              <a:endParaRPr lang="en-US" altLang="es-EC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8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C94587F-0E62-4F01-9A89-6209630E6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EC"/>
              <a:t>Neurona Artificial</a:t>
            </a:r>
            <a:endParaRPr lang="es-ES" altLang="es-EC"/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6BBB34B8-47DF-4D97-A090-70EEE019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1"/>
            <a:ext cx="8229600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Cada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senal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de entrada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cruza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por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una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ganancia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o peso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llamado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peso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sinaptico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o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fuerza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de la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conexion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.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Esta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function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es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similar a la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sinapsis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en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una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neurona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 </a:t>
            </a:r>
            <a:r>
              <a:rPr lang="en-US" dirty="0" err="1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biologica</a:t>
            </a:r>
            <a:r>
              <a: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rPr>
              <a:t>. </a:t>
            </a:r>
          </a:p>
        </p:txBody>
      </p:sp>
      <p:grpSp>
        <p:nvGrpSpPr>
          <p:cNvPr id="53251" name="Group 5">
            <a:extLst>
              <a:ext uri="{FF2B5EF4-FFF2-40B4-BE49-F238E27FC236}">
                <a16:creationId xmlns:a16="http://schemas.microsoft.com/office/drawing/2014/main" id="{F01F2352-776A-42FF-B6F6-D885AD1FEAA6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1660525"/>
            <a:ext cx="3262296" cy="3093802"/>
            <a:chOff x="2242785" y="1661255"/>
            <a:chExt cx="3263425" cy="3093065"/>
          </a:xfrm>
        </p:grpSpPr>
        <p:sp>
          <p:nvSpPr>
            <p:cNvPr id="53253" name="Oval 6">
              <a:extLst>
                <a:ext uri="{FF2B5EF4-FFF2-40B4-BE49-F238E27FC236}">
                  <a16:creationId xmlns:a16="http://schemas.microsoft.com/office/drawing/2014/main" id="{D1912B4D-CFB7-464E-8217-92FEC332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845162"/>
              <a:ext cx="806270" cy="81243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latin typeface="Symbol" panose="05050102010706020507" pitchFamily="18" charset="2"/>
                  <a:cs typeface="Lucida Sans Unicode"/>
                </a:rPr>
                <a:t>q</a:t>
              </a:r>
            </a:p>
          </p:txBody>
        </p:sp>
        <p:cxnSp>
          <p:nvCxnSpPr>
            <p:cNvPr id="53254" name="Straight Arrow Connector 7">
              <a:extLst>
                <a:ext uri="{FF2B5EF4-FFF2-40B4-BE49-F238E27FC236}">
                  <a16:creationId xmlns:a16="http://schemas.microsoft.com/office/drawing/2014/main" id="{0B564FB1-0462-44BE-BA7B-187E25B0AA96}"/>
                </a:ext>
              </a:extLst>
            </p:cNvPr>
            <p:cNvCxnSpPr>
              <a:cxnSpLocks noChangeShapeType="1"/>
              <a:stCxn id="53253" idx="6"/>
            </p:cNvCxnSpPr>
            <p:nvPr/>
          </p:nvCxnSpPr>
          <p:spPr bwMode="auto">
            <a:xfrm>
              <a:off x="4616270" y="3251381"/>
              <a:ext cx="565330" cy="252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55" name="TextBox 8">
              <a:extLst>
                <a:ext uri="{FF2B5EF4-FFF2-40B4-BE49-F238E27FC236}">
                  <a16:creationId xmlns:a16="http://schemas.microsoft.com/office/drawing/2014/main" id="{07622E7D-F77D-4B85-A39D-B12161868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024" y="3048000"/>
              <a:ext cx="300186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y</a:t>
              </a:r>
            </a:p>
          </p:txBody>
        </p:sp>
        <p:cxnSp>
          <p:nvCxnSpPr>
            <p:cNvPr id="53256" name="Straight Arrow Connector 9">
              <a:extLst>
                <a:ext uri="{FF2B5EF4-FFF2-40B4-BE49-F238E27FC236}">
                  <a16:creationId xmlns:a16="http://schemas.microsoft.com/office/drawing/2014/main" id="{18A37E95-0338-4064-B74E-3566E4707DDF}"/>
                </a:ext>
              </a:extLst>
            </p:cNvPr>
            <p:cNvCxnSpPr>
              <a:cxnSpLocks noChangeShapeType="1"/>
              <a:endCxn id="53253" idx="1"/>
            </p:cNvCxnSpPr>
            <p:nvPr/>
          </p:nvCxnSpPr>
          <p:spPr bwMode="auto">
            <a:xfrm>
              <a:off x="2895600" y="1905000"/>
              <a:ext cx="1032476" cy="1059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7" name="Straight Arrow Connector 10">
              <a:extLst>
                <a:ext uri="{FF2B5EF4-FFF2-40B4-BE49-F238E27FC236}">
                  <a16:creationId xmlns:a16="http://schemas.microsoft.com/office/drawing/2014/main" id="{6E6822A4-5854-468C-A423-D3D21395BF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514600"/>
              <a:ext cx="1066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8" name="Straight Arrow Connector 11">
              <a:extLst>
                <a:ext uri="{FF2B5EF4-FFF2-40B4-BE49-F238E27FC236}">
                  <a16:creationId xmlns:a16="http://schemas.microsoft.com/office/drawing/2014/main" id="{9F5A823D-15FB-44E5-BE57-9908FFE296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6564" y="3249244"/>
              <a:ext cx="1066800" cy="7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9" name="Straight Arrow Connector 12">
              <a:extLst>
                <a:ext uri="{FF2B5EF4-FFF2-40B4-BE49-F238E27FC236}">
                  <a16:creationId xmlns:a16="http://schemas.microsoft.com/office/drawing/2014/main" id="{9632A587-E679-4C10-9C3E-E129C861C2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67000" y="3431290"/>
              <a:ext cx="1143254" cy="607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0" name="Straight Arrow Connector 13">
              <a:extLst>
                <a:ext uri="{FF2B5EF4-FFF2-40B4-BE49-F238E27FC236}">
                  <a16:creationId xmlns:a16="http://schemas.microsoft.com/office/drawing/2014/main" id="{A7BF4D8C-E35D-47BF-8AE4-45E21CB16CE2}"/>
                </a:ext>
              </a:extLst>
            </p:cNvPr>
            <p:cNvCxnSpPr>
              <a:cxnSpLocks noChangeShapeType="1"/>
              <a:endCxn id="53253" idx="3"/>
            </p:cNvCxnSpPr>
            <p:nvPr/>
          </p:nvCxnSpPr>
          <p:spPr bwMode="auto">
            <a:xfrm flipV="1">
              <a:off x="2929924" y="3538621"/>
              <a:ext cx="998152" cy="964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1" name="TextBox 14">
              <a:extLst>
                <a:ext uri="{FF2B5EF4-FFF2-40B4-BE49-F238E27FC236}">
                  <a16:creationId xmlns:a16="http://schemas.microsoft.com/office/drawing/2014/main" id="{62F799F3-4563-4A10-9109-B076DDCC7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2" name="TextBox 15">
              <a:extLst>
                <a:ext uri="{FF2B5EF4-FFF2-40B4-BE49-F238E27FC236}">
                  <a16:creationId xmlns:a16="http://schemas.microsoft.com/office/drawing/2014/main" id="{72AACBB6-105D-4C7A-AECE-059B50A8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362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3" name="TextBox 16">
              <a:extLst>
                <a:ext uri="{FF2B5EF4-FFF2-40B4-BE49-F238E27FC236}">
                  <a16:creationId xmlns:a16="http://schemas.microsoft.com/office/drawing/2014/main" id="{56C111CA-C097-43BE-9782-D17FE882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4" name="TextBox 17">
              <a:extLst>
                <a:ext uri="{FF2B5EF4-FFF2-40B4-BE49-F238E27FC236}">
                  <a16:creationId xmlns:a16="http://schemas.microsoft.com/office/drawing/2014/main" id="{7D4578F7-0B69-407D-9CE7-AA8ABA744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470676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5" name="TextBox 18">
              <a:extLst>
                <a:ext uri="{FF2B5EF4-FFF2-40B4-BE49-F238E27FC236}">
                  <a16:creationId xmlns:a16="http://schemas.microsoft.com/office/drawing/2014/main" id="{A71CC4CA-991F-4C1C-A002-3B178B1A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6" name="TextBox 19">
              <a:extLst>
                <a:ext uri="{FF2B5EF4-FFF2-40B4-BE49-F238E27FC236}">
                  <a16:creationId xmlns:a16="http://schemas.microsoft.com/office/drawing/2014/main" id="{2D28E132-5B13-4068-85C6-472A3CB7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036" y="1661255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7" name="TextBox 20">
              <a:extLst>
                <a:ext uri="{FF2B5EF4-FFF2-40B4-BE49-F238E27FC236}">
                  <a16:creationId xmlns:a16="http://schemas.microsoft.com/office/drawing/2014/main" id="{909151EC-4CE5-4317-A2ED-42EEB247D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2514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8" name="TextBox 21">
              <a:extLst>
                <a:ext uri="{FF2B5EF4-FFF2-40B4-BE49-F238E27FC236}">
                  <a16:creationId xmlns:a16="http://schemas.microsoft.com/office/drawing/2014/main" id="{2833D2CE-8E60-462E-A512-B2DAE1CB4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089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69" name="TextBox 22">
              <a:extLst>
                <a:ext uri="{FF2B5EF4-FFF2-40B4-BE49-F238E27FC236}">
                  <a16:creationId xmlns:a16="http://schemas.microsoft.com/office/drawing/2014/main" id="{E832F720-97E4-462D-8EBA-8C6C88E30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851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3270" name="TextBox 23">
              <a:extLst>
                <a:ext uri="{FF2B5EF4-FFF2-40B4-BE49-F238E27FC236}">
                  <a16:creationId xmlns:a16="http://schemas.microsoft.com/office/drawing/2014/main" id="{1EE0472D-B2B7-4EB9-83ED-01D0F4C36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3850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</p:grpSp>
      <p:sp>
        <p:nvSpPr>
          <p:cNvPr id="53252" name="Oval 20">
            <a:extLst>
              <a:ext uri="{FF2B5EF4-FFF2-40B4-BE49-F238E27FC236}">
                <a16:creationId xmlns:a16="http://schemas.microsoft.com/office/drawing/2014/main" id="{8D6BC074-64C3-4BF0-BAFE-7ED0E770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00200"/>
            <a:ext cx="2133600" cy="327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EC" sz="1800">
              <a:solidFill>
                <a:srgbClr val="FFFFFF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8355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DBB9533-BD60-4646-B937-F90235F3A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EC"/>
              <a:t>Neurona Artificial</a:t>
            </a:r>
            <a:endParaRPr lang="es-ES" altLang="es-EC"/>
          </a:p>
        </p:txBody>
      </p:sp>
      <p:grpSp>
        <p:nvGrpSpPr>
          <p:cNvPr id="55298" name="Group 21">
            <a:extLst>
              <a:ext uri="{FF2B5EF4-FFF2-40B4-BE49-F238E27FC236}">
                <a16:creationId xmlns:a16="http://schemas.microsoft.com/office/drawing/2014/main" id="{B289B611-DA88-4543-ADC9-181802C03F36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2592385"/>
            <a:ext cx="8229600" cy="3440083"/>
            <a:chOff x="65" y="4114"/>
            <a:chExt cx="5184" cy="2166"/>
          </a:xfrm>
        </p:grpSpPr>
        <p:sp>
          <p:nvSpPr>
            <p:cNvPr id="10262" name="Text Box 22">
              <a:extLst>
                <a:ext uri="{FF2B5EF4-FFF2-40B4-BE49-F238E27FC236}">
                  <a16:creationId xmlns:a16="http://schemas.microsoft.com/office/drawing/2014/main" id="{93135062-4B24-46E4-A7CE-0A14AE278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" y="5873"/>
              <a:ext cx="5184" cy="407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defTabSz="449263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La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sumatoria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acumulada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de las entradas de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todas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las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senales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van a la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salida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a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trave</a:t>
              </a:r>
              <a:r>
                <a:rPr lang="en-US" dirty="0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 de la function de </a:t>
              </a:r>
              <a:r>
                <a:rPr lang="en-US" dirty="0" err="1">
                  <a:solidFill>
                    <a:srgbClr val="040408"/>
                  </a:solidFill>
                  <a:latin typeface="Arial"/>
                  <a:ea typeface="ＭＳ Ｐゴシック" pitchFamily="34" charset="-128"/>
                  <a:cs typeface="Lucida Sans Unicode"/>
                </a:rPr>
                <a:t>transferencia</a:t>
              </a:r>
              <a:endParaRPr lang="en-US" dirty="0">
                <a:solidFill>
                  <a:srgbClr val="040408"/>
                </a:solidFill>
                <a:latin typeface="Arial"/>
                <a:ea typeface="ＭＳ Ｐゴシック" pitchFamily="34" charset="-128"/>
                <a:cs typeface="Lucida Sans Unicode"/>
              </a:endParaRPr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8A2BE118-5B97-4B23-A66B-60AE6C71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4114"/>
              <a:ext cx="1200" cy="864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FFFFFF"/>
                </a:solidFill>
                <a:cs typeface="Lucida Sans Unicode"/>
              </a:endParaRPr>
            </a:p>
          </p:txBody>
        </p:sp>
      </p:grpSp>
      <p:grpSp>
        <p:nvGrpSpPr>
          <p:cNvPr id="55299" name="Group 6">
            <a:extLst>
              <a:ext uri="{FF2B5EF4-FFF2-40B4-BE49-F238E27FC236}">
                <a16:creationId xmlns:a16="http://schemas.microsoft.com/office/drawing/2014/main" id="{66E73266-1AB6-42D7-96BB-A4DC89DB2209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1660525"/>
            <a:ext cx="3262296" cy="3093802"/>
            <a:chOff x="2242785" y="1661255"/>
            <a:chExt cx="3263425" cy="3093065"/>
          </a:xfrm>
        </p:grpSpPr>
        <p:sp>
          <p:nvSpPr>
            <p:cNvPr id="55300" name="Oval 7">
              <a:extLst>
                <a:ext uri="{FF2B5EF4-FFF2-40B4-BE49-F238E27FC236}">
                  <a16:creationId xmlns:a16="http://schemas.microsoft.com/office/drawing/2014/main" id="{35FB8CC9-54D8-4407-9BEC-8C831F21E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845162"/>
              <a:ext cx="806270" cy="81243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latin typeface="Symbol" panose="05050102010706020507" pitchFamily="18" charset="2"/>
                  <a:cs typeface="Lucida Sans Unicode"/>
                </a:rPr>
                <a:t>q</a:t>
              </a:r>
            </a:p>
          </p:txBody>
        </p:sp>
        <p:cxnSp>
          <p:nvCxnSpPr>
            <p:cNvPr id="55301" name="Straight Arrow Connector 8">
              <a:extLst>
                <a:ext uri="{FF2B5EF4-FFF2-40B4-BE49-F238E27FC236}">
                  <a16:creationId xmlns:a16="http://schemas.microsoft.com/office/drawing/2014/main" id="{1118BA65-7F0B-4EAE-8623-E5453E403973}"/>
                </a:ext>
              </a:extLst>
            </p:cNvPr>
            <p:cNvCxnSpPr>
              <a:cxnSpLocks noChangeShapeType="1"/>
              <a:stCxn id="55300" idx="6"/>
            </p:cNvCxnSpPr>
            <p:nvPr/>
          </p:nvCxnSpPr>
          <p:spPr bwMode="auto">
            <a:xfrm>
              <a:off x="4616270" y="3251381"/>
              <a:ext cx="565330" cy="252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02" name="TextBox 9">
              <a:extLst>
                <a:ext uri="{FF2B5EF4-FFF2-40B4-BE49-F238E27FC236}">
                  <a16:creationId xmlns:a16="http://schemas.microsoft.com/office/drawing/2014/main" id="{79215DE9-230F-44F3-82F1-0E0EAFD2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024" y="3048000"/>
              <a:ext cx="300186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y</a:t>
              </a:r>
            </a:p>
          </p:txBody>
        </p:sp>
        <p:cxnSp>
          <p:nvCxnSpPr>
            <p:cNvPr id="55303" name="Straight Arrow Connector 10">
              <a:extLst>
                <a:ext uri="{FF2B5EF4-FFF2-40B4-BE49-F238E27FC236}">
                  <a16:creationId xmlns:a16="http://schemas.microsoft.com/office/drawing/2014/main" id="{7A36F2A1-BD2E-4728-B6CC-FA323A5D8B35}"/>
                </a:ext>
              </a:extLst>
            </p:cNvPr>
            <p:cNvCxnSpPr>
              <a:cxnSpLocks noChangeShapeType="1"/>
              <a:endCxn id="55300" idx="1"/>
            </p:cNvCxnSpPr>
            <p:nvPr/>
          </p:nvCxnSpPr>
          <p:spPr bwMode="auto">
            <a:xfrm>
              <a:off x="2895600" y="1905000"/>
              <a:ext cx="1032476" cy="1059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4" name="Straight Arrow Connector 11">
              <a:extLst>
                <a:ext uri="{FF2B5EF4-FFF2-40B4-BE49-F238E27FC236}">
                  <a16:creationId xmlns:a16="http://schemas.microsoft.com/office/drawing/2014/main" id="{42EDE146-2104-4495-9106-7A782FA7C1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514600"/>
              <a:ext cx="1066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5" name="Straight Arrow Connector 12">
              <a:extLst>
                <a:ext uri="{FF2B5EF4-FFF2-40B4-BE49-F238E27FC236}">
                  <a16:creationId xmlns:a16="http://schemas.microsoft.com/office/drawing/2014/main" id="{5E61D50F-8369-4B93-BB95-F02A65090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6564" y="3249244"/>
              <a:ext cx="1066800" cy="7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6" name="Straight Arrow Connector 13">
              <a:extLst>
                <a:ext uri="{FF2B5EF4-FFF2-40B4-BE49-F238E27FC236}">
                  <a16:creationId xmlns:a16="http://schemas.microsoft.com/office/drawing/2014/main" id="{2D4B02E9-F913-4868-A64D-B05D49AA6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67000" y="3431290"/>
              <a:ext cx="1143254" cy="607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7" name="Straight Arrow Connector 14">
              <a:extLst>
                <a:ext uri="{FF2B5EF4-FFF2-40B4-BE49-F238E27FC236}">
                  <a16:creationId xmlns:a16="http://schemas.microsoft.com/office/drawing/2014/main" id="{6992877C-0AAC-4AEC-B8BA-E35414364C10}"/>
                </a:ext>
              </a:extLst>
            </p:cNvPr>
            <p:cNvCxnSpPr>
              <a:cxnSpLocks noChangeShapeType="1"/>
              <a:endCxn id="55300" idx="3"/>
            </p:cNvCxnSpPr>
            <p:nvPr/>
          </p:nvCxnSpPr>
          <p:spPr bwMode="auto">
            <a:xfrm flipV="1">
              <a:off x="2929924" y="3538621"/>
              <a:ext cx="998152" cy="964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08" name="TextBox 15">
              <a:extLst>
                <a:ext uri="{FF2B5EF4-FFF2-40B4-BE49-F238E27FC236}">
                  <a16:creationId xmlns:a16="http://schemas.microsoft.com/office/drawing/2014/main" id="{BADAE541-BE9C-4167-A03B-2FCBDFBA3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09" name="TextBox 16">
              <a:extLst>
                <a:ext uri="{FF2B5EF4-FFF2-40B4-BE49-F238E27FC236}">
                  <a16:creationId xmlns:a16="http://schemas.microsoft.com/office/drawing/2014/main" id="{1F1AF3E2-5268-40BB-94BF-A50BA2138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362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0" name="TextBox 17">
              <a:extLst>
                <a:ext uri="{FF2B5EF4-FFF2-40B4-BE49-F238E27FC236}">
                  <a16:creationId xmlns:a16="http://schemas.microsoft.com/office/drawing/2014/main" id="{695DC1A2-5F82-4EE4-A734-FB0F387E1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1" name="TextBox 18">
              <a:extLst>
                <a:ext uri="{FF2B5EF4-FFF2-40B4-BE49-F238E27FC236}">
                  <a16:creationId xmlns:a16="http://schemas.microsoft.com/office/drawing/2014/main" id="{74FBA854-CC07-4AF9-85C0-AB4F695C5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470676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2" name="TextBox 19">
              <a:extLst>
                <a:ext uri="{FF2B5EF4-FFF2-40B4-BE49-F238E27FC236}">
                  <a16:creationId xmlns:a16="http://schemas.microsoft.com/office/drawing/2014/main" id="{7ECC715E-EE8C-412A-B090-C11FBE3C9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3" name="TextBox 20">
              <a:extLst>
                <a:ext uri="{FF2B5EF4-FFF2-40B4-BE49-F238E27FC236}">
                  <a16:creationId xmlns:a16="http://schemas.microsoft.com/office/drawing/2014/main" id="{14AB39C1-94C1-4493-A468-9665D6A8E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036" y="1661255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4" name="TextBox 21">
              <a:extLst>
                <a:ext uri="{FF2B5EF4-FFF2-40B4-BE49-F238E27FC236}">
                  <a16:creationId xmlns:a16="http://schemas.microsoft.com/office/drawing/2014/main" id="{96BACB7F-7077-4E21-8E61-CC40CFA0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2514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5" name="TextBox 22">
              <a:extLst>
                <a:ext uri="{FF2B5EF4-FFF2-40B4-BE49-F238E27FC236}">
                  <a16:creationId xmlns:a16="http://schemas.microsoft.com/office/drawing/2014/main" id="{B1A97D22-10EF-43D2-932A-E19C03F7E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089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6" name="TextBox 23">
              <a:extLst>
                <a:ext uri="{FF2B5EF4-FFF2-40B4-BE49-F238E27FC236}">
                  <a16:creationId xmlns:a16="http://schemas.microsoft.com/office/drawing/2014/main" id="{D4B35C92-6765-406F-8CCB-DC55088D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851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5317" name="TextBox 24">
              <a:extLst>
                <a:ext uri="{FF2B5EF4-FFF2-40B4-BE49-F238E27FC236}">
                  <a16:creationId xmlns:a16="http://schemas.microsoft.com/office/drawing/2014/main" id="{27BD8C2B-C9C7-4AF3-9D80-6770CA76B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3850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AFFEE19-A238-43D6-B7C1-2A2C9F680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EC"/>
              <a:t>Neurona Artificial</a:t>
            </a:r>
            <a:endParaRPr lang="es-ES" altLang="es-EC"/>
          </a:p>
        </p:txBody>
      </p:sp>
      <p:grpSp>
        <p:nvGrpSpPr>
          <p:cNvPr id="57346" name="Group 24">
            <a:extLst>
              <a:ext uri="{FF2B5EF4-FFF2-40B4-BE49-F238E27FC236}">
                <a16:creationId xmlns:a16="http://schemas.microsoft.com/office/drawing/2014/main" id="{F650AA1E-B4F6-460D-B6FC-EF2A79BE6155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876800"/>
            <a:ext cx="8229600" cy="1200150"/>
            <a:chOff x="246" y="2207"/>
            <a:chExt cx="5184" cy="1095"/>
          </a:xfrm>
        </p:grpSpPr>
        <p:sp>
          <p:nvSpPr>
            <p:cNvPr id="57366" name="Text Box 25">
              <a:extLst>
                <a:ext uri="{FF2B5EF4-FFF2-40B4-BE49-F238E27FC236}">
                  <a16:creationId xmlns:a16="http://schemas.microsoft.com/office/drawing/2014/main" id="{50338B61-735E-46A4-8763-9649D7B4A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2207"/>
              <a:ext cx="5184" cy="1095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s-EC" sz="2000" dirty="0">
                  <a:solidFill>
                    <a:srgbClr val="040408"/>
                  </a:solidFill>
                  <a:cs typeface="Lucida Sans Unicode"/>
                </a:rPr>
                <a:t>La </a:t>
              </a:r>
              <a:r>
                <a:rPr lang="en-US" altLang="es-EC" sz="2000" dirty="0" err="1">
                  <a:solidFill>
                    <a:srgbClr val="040408"/>
                  </a:solidFill>
                  <a:cs typeface="Lucida Sans Unicode"/>
                </a:rPr>
                <a:t>salida</a:t>
              </a:r>
              <a:r>
                <a:rPr lang="en-US" altLang="es-EC" sz="2000" dirty="0">
                  <a:solidFill>
                    <a:srgbClr val="040408"/>
                  </a:solidFill>
                  <a:cs typeface="Lucida Sans Unicode"/>
                </a:rPr>
                <a:t> para </a:t>
              </a:r>
              <a:r>
                <a:rPr lang="en-US" altLang="es-EC" sz="2000" dirty="0" err="1">
                  <a:solidFill>
                    <a:srgbClr val="040408"/>
                  </a:solidFill>
                  <a:cs typeface="Lucida Sans Unicode"/>
                </a:rPr>
                <a:t>cada</a:t>
              </a:r>
              <a:r>
                <a:rPr lang="en-US" altLang="es-EC" sz="2000" dirty="0">
                  <a:solidFill>
                    <a:srgbClr val="040408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40408"/>
                  </a:solidFill>
                  <a:cs typeface="Lucida Sans Unicode"/>
                </a:rPr>
                <a:t>neurona</a:t>
              </a:r>
              <a:r>
                <a:rPr lang="en-US" altLang="es-EC" sz="2000" dirty="0">
                  <a:solidFill>
                    <a:srgbClr val="040408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40408"/>
                  </a:solidFill>
                  <a:cs typeface="Lucida Sans Unicode"/>
                </a:rPr>
                <a:t>es</a:t>
              </a:r>
              <a:r>
                <a:rPr lang="en-US" altLang="es-EC" sz="2000" dirty="0">
                  <a:solidFill>
                    <a:srgbClr val="040408"/>
                  </a:solidFill>
                  <a:cs typeface="Lucida Sans Unicode"/>
                </a:rPr>
                <a:t>:</a:t>
              </a:r>
            </a:p>
            <a:p>
              <a:pPr defTabSz="449263" fontAlgn="base">
                <a:spcBef>
                  <a:spcPct val="160000"/>
                </a:spcBef>
                <a:spcAft>
                  <a:spcPct val="0"/>
                </a:spcAft>
              </a:pPr>
              <a:endParaRPr lang="en-US" altLang="es-EC" sz="2000" dirty="0">
                <a:solidFill>
                  <a:srgbClr val="040408"/>
                </a:solidFill>
                <a:latin typeface="Comic Sans MS" panose="030F0702030302020204" pitchFamily="66" charset="0"/>
                <a:cs typeface="Lucida Sans Unicode"/>
              </a:endParaRPr>
            </a:p>
          </p:txBody>
        </p:sp>
        <p:graphicFrame>
          <p:nvGraphicFramePr>
            <p:cNvPr id="57367" name="Object 26">
              <a:extLst>
                <a:ext uri="{FF2B5EF4-FFF2-40B4-BE49-F238E27FC236}">
                  <a16:creationId xmlns:a16="http://schemas.microsoft.com/office/drawing/2014/main" id="{D3B49A33-E31E-4813-9F10-FAA3E008C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8" y="2485"/>
            <a:ext cx="2095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4" imgW="1524000" imgH="431800" progId="Equation.3">
                    <p:embed/>
                  </p:oleObj>
                </mc:Choice>
                <mc:Fallback>
                  <p:oleObj name="Equation" r:id="rId4" imgW="1524000" imgH="431800" progId="Equation.3">
                    <p:embed/>
                    <p:pic>
                      <p:nvPicPr>
                        <p:cNvPr id="57367" name="Object 26">
                          <a:extLst>
                            <a:ext uri="{FF2B5EF4-FFF2-40B4-BE49-F238E27FC236}">
                              <a16:creationId xmlns:a16="http://schemas.microsoft.com/office/drawing/2014/main" id="{D3B49A33-E31E-4813-9F10-FAA3E008C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2485"/>
                          <a:ext cx="2095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47" name="Group 6">
            <a:extLst>
              <a:ext uri="{FF2B5EF4-FFF2-40B4-BE49-F238E27FC236}">
                <a16:creationId xmlns:a16="http://schemas.microsoft.com/office/drawing/2014/main" id="{BB23F448-E871-4605-A770-5D28BBB56B18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1660525"/>
            <a:ext cx="3262296" cy="3093802"/>
            <a:chOff x="2242785" y="1661255"/>
            <a:chExt cx="3263425" cy="3093065"/>
          </a:xfrm>
        </p:grpSpPr>
        <p:sp>
          <p:nvSpPr>
            <p:cNvPr id="57348" name="Oval 7">
              <a:extLst>
                <a:ext uri="{FF2B5EF4-FFF2-40B4-BE49-F238E27FC236}">
                  <a16:creationId xmlns:a16="http://schemas.microsoft.com/office/drawing/2014/main" id="{F30FC66D-7827-4367-BE60-1075AD7C2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845162"/>
              <a:ext cx="806270" cy="81243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latin typeface="Symbol" panose="05050102010706020507" pitchFamily="18" charset="2"/>
                  <a:cs typeface="Lucida Sans Unicode"/>
                </a:rPr>
                <a:t>q</a:t>
              </a:r>
            </a:p>
          </p:txBody>
        </p:sp>
        <p:cxnSp>
          <p:nvCxnSpPr>
            <p:cNvPr id="57349" name="Straight Arrow Connector 8">
              <a:extLst>
                <a:ext uri="{FF2B5EF4-FFF2-40B4-BE49-F238E27FC236}">
                  <a16:creationId xmlns:a16="http://schemas.microsoft.com/office/drawing/2014/main" id="{1CA2D9B9-036A-4A8D-AC99-3C9F2278C47F}"/>
                </a:ext>
              </a:extLst>
            </p:cNvPr>
            <p:cNvCxnSpPr>
              <a:cxnSpLocks noChangeShapeType="1"/>
              <a:stCxn id="57348" idx="6"/>
            </p:cNvCxnSpPr>
            <p:nvPr/>
          </p:nvCxnSpPr>
          <p:spPr bwMode="auto">
            <a:xfrm>
              <a:off x="4616270" y="3251381"/>
              <a:ext cx="565330" cy="252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50" name="TextBox 9">
              <a:extLst>
                <a:ext uri="{FF2B5EF4-FFF2-40B4-BE49-F238E27FC236}">
                  <a16:creationId xmlns:a16="http://schemas.microsoft.com/office/drawing/2014/main" id="{23C712FA-C7D9-42C0-9C7E-3ADD490A2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024" y="3048000"/>
              <a:ext cx="300186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y</a:t>
              </a:r>
            </a:p>
          </p:txBody>
        </p:sp>
        <p:cxnSp>
          <p:nvCxnSpPr>
            <p:cNvPr id="57351" name="Straight Arrow Connector 10">
              <a:extLst>
                <a:ext uri="{FF2B5EF4-FFF2-40B4-BE49-F238E27FC236}">
                  <a16:creationId xmlns:a16="http://schemas.microsoft.com/office/drawing/2014/main" id="{2DD600B6-C10F-4D7A-AE0E-C8A0817671A1}"/>
                </a:ext>
              </a:extLst>
            </p:cNvPr>
            <p:cNvCxnSpPr>
              <a:cxnSpLocks noChangeShapeType="1"/>
              <a:endCxn id="57348" idx="1"/>
            </p:cNvCxnSpPr>
            <p:nvPr/>
          </p:nvCxnSpPr>
          <p:spPr bwMode="auto">
            <a:xfrm>
              <a:off x="2895600" y="1905000"/>
              <a:ext cx="1032476" cy="1059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2" name="Straight Arrow Connector 11">
              <a:extLst>
                <a:ext uri="{FF2B5EF4-FFF2-40B4-BE49-F238E27FC236}">
                  <a16:creationId xmlns:a16="http://schemas.microsoft.com/office/drawing/2014/main" id="{50926BBB-0B6E-4F7D-BB66-CB9C45214F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514600"/>
              <a:ext cx="1066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3" name="Straight Arrow Connector 12">
              <a:extLst>
                <a:ext uri="{FF2B5EF4-FFF2-40B4-BE49-F238E27FC236}">
                  <a16:creationId xmlns:a16="http://schemas.microsoft.com/office/drawing/2014/main" id="{D613EC42-9A63-4203-8A85-681CC3ECD6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6564" y="3249244"/>
              <a:ext cx="1066800" cy="7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4" name="Straight Arrow Connector 13">
              <a:extLst>
                <a:ext uri="{FF2B5EF4-FFF2-40B4-BE49-F238E27FC236}">
                  <a16:creationId xmlns:a16="http://schemas.microsoft.com/office/drawing/2014/main" id="{FAB7FF03-A5F1-4614-BA4A-0EE3A674C9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67000" y="3431290"/>
              <a:ext cx="1143254" cy="607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5" name="Straight Arrow Connector 14">
              <a:extLst>
                <a:ext uri="{FF2B5EF4-FFF2-40B4-BE49-F238E27FC236}">
                  <a16:creationId xmlns:a16="http://schemas.microsoft.com/office/drawing/2014/main" id="{2F97828D-3C19-48D4-9AD1-A2D9D408F2EA}"/>
                </a:ext>
              </a:extLst>
            </p:cNvPr>
            <p:cNvCxnSpPr>
              <a:cxnSpLocks noChangeShapeType="1"/>
              <a:endCxn id="57348" idx="3"/>
            </p:cNvCxnSpPr>
            <p:nvPr/>
          </p:nvCxnSpPr>
          <p:spPr bwMode="auto">
            <a:xfrm flipV="1">
              <a:off x="2929924" y="3538621"/>
              <a:ext cx="998152" cy="964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56" name="TextBox 15">
              <a:extLst>
                <a:ext uri="{FF2B5EF4-FFF2-40B4-BE49-F238E27FC236}">
                  <a16:creationId xmlns:a16="http://schemas.microsoft.com/office/drawing/2014/main" id="{F81A2E69-9A7A-4999-9574-1F56746C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57" name="TextBox 16">
              <a:extLst>
                <a:ext uri="{FF2B5EF4-FFF2-40B4-BE49-F238E27FC236}">
                  <a16:creationId xmlns:a16="http://schemas.microsoft.com/office/drawing/2014/main" id="{58284158-5F60-43FC-A034-E633E826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3622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58" name="TextBox 17">
              <a:extLst>
                <a:ext uri="{FF2B5EF4-FFF2-40B4-BE49-F238E27FC236}">
                  <a16:creationId xmlns:a16="http://schemas.microsoft.com/office/drawing/2014/main" id="{B07A276A-FB87-46EF-A056-471C2AC6F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59" name="TextBox 18">
              <a:extLst>
                <a:ext uri="{FF2B5EF4-FFF2-40B4-BE49-F238E27FC236}">
                  <a16:creationId xmlns:a16="http://schemas.microsoft.com/office/drawing/2014/main" id="{EE4BDF86-711E-4868-A842-64AFF5F99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470676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0" name="TextBox 19">
              <a:extLst>
                <a:ext uri="{FF2B5EF4-FFF2-40B4-BE49-F238E27FC236}">
                  <a16:creationId xmlns:a16="http://schemas.microsoft.com/office/drawing/2014/main" id="{2FCB1B99-3C95-441D-99E2-2B2BAD9E9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487803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W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1" name="TextBox 20">
              <a:extLst>
                <a:ext uri="{FF2B5EF4-FFF2-40B4-BE49-F238E27FC236}">
                  <a16:creationId xmlns:a16="http://schemas.microsoft.com/office/drawing/2014/main" id="{EAC67177-939E-4130-B76E-2F621360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036" y="1661255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1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2" name="TextBox 21">
              <a:extLst>
                <a:ext uri="{FF2B5EF4-FFF2-40B4-BE49-F238E27FC236}">
                  <a16:creationId xmlns:a16="http://schemas.microsoft.com/office/drawing/2014/main" id="{1D9D5939-AEB0-4FAA-8D79-C7C86B1AF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2514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2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3" name="TextBox 22">
              <a:extLst>
                <a:ext uri="{FF2B5EF4-FFF2-40B4-BE49-F238E27FC236}">
                  <a16:creationId xmlns:a16="http://schemas.microsoft.com/office/drawing/2014/main" id="{55CD20F7-865E-4796-A041-DEF651D4A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089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3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4" name="TextBox 23">
              <a:extLst>
                <a:ext uri="{FF2B5EF4-FFF2-40B4-BE49-F238E27FC236}">
                  <a16:creationId xmlns:a16="http://schemas.microsoft.com/office/drawing/2014/main" id="{8EA12014-8743-4CA7-8785-5F72135D9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785" y="38516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4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57365" name="TextBox 24">
              <a:extLst>
                <a:ext uri="{FF2B5EF4-FFF2-40B4-BE49-F238E27FC236}">
                  <a16:creationId xmlns:a16="http://schemas.microsoft.com/office/drawing/2014/main" id="{C622E17A-7D85-4745-B7BA-FF2AC3B83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385076"/>
              <a:ext cx="423661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1800">
                  <a:solidFill>
                    <a:srgbClr val="000000"/>
                  </a:solidFill>
                  <a:cs typeface="Lucida Sans Unicode"/>
                </a:rPr>
                <a:t>X</a:t>
              </a:r>
              <a:r>
                <a:rPr lang="en-US" altLang="es-EC" sz="1800" baseline="-25000">
                  <a:solidFill>
                    <a:srgbClr val="000000"/>
                  </a:solidFill>
                  <a:cs typeface="Lucida Sans Unicode"/>
                </a:rPr>
                <a:t>n</a:t>
              </a: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68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91901-7E6C-4761-8D2A-5DA3585F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Modelos</a:t>
            </a:r>
            <a:r>
              <a:rPr lang="en-CA" dirty="0"/>
              <a:t> de ANN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CCA82-0476-47C8-9AC7-DB882A2B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Perceptron </a:t>
            </a:r>
          </a:p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Multicapa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811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4" descr="neurona_art.gif (4351 bytes)">
            <a:extLst>
              <a:ext uri="{FF2B5EF4-FFF2-40B4-BE49-F238E27FC236}">
                <a16:creationId xmlns:a16="http://schemas.microsoft.com/office/drawing/2014/main" id="{18EF73F4-7C90-4415-BD68-823512B3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1"/>
            <a:ext cx="6096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6">
            <a:extLst>
              <a:ext uri="{FF2B5EF4-FFF2-40B4-BE49-F238E27FC236}">
                <a16:creationId xmlns:a16="http://schemas.microsoft.com/office/drawing/2014/main" id="{84F4BBD1-CCB7-45F8-A674-DC80123D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endParaRPr lang="en-US" altLang="es-EC" sz="1800">
              <a:solidFill>
                <a:srgbClr val="FFFFFF"/>
              </a:solidFill>
              <a:cs typeface="Lucida Sans Unicode"/>
            </a:endParaRP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9CB2A4DA-6F0A-422F-82C4-F19BE9E7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447801"/>
            <a:ext cx="1223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r>
              <a:rPr lang="es-EC" altLang="es-EC" sz="1400" b="1">
                <a:solidFill>
                  <a:srgbClr val="000000"/>
                </a:solidFill>
                <a:cs typeface="Lucida Sans Unicode"/>
              </a:rPr>
              <a:t>DENDRITES</a:t>
            </a:r>
            <a:endParaRPr lang="en-US" altLang="es-EC" sz="1400" b="1">
              <a:solidFill>
                <a:srgbClr val="000000"/>
              </a:solidFill>
              <a:cs typeface="Lucida Sans Unicode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8D0EC76-B0AA-45B6-A1DD-32376846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 dirty="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Networks: perceptron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A416C70D-2240-4819-860A-CF319D8B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439864"/>
            <a:ext cx="85566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</a:pPr>
            <a:r>
              <a:rPr lang="es-EC" altLang="es-EC" sz="1400" b="1">
                <a:solidFill>
                  <a:srgbClr val="000000"/>
                </a:solidFill>
                <a:cs typeface="Lucida Sans Unicode"/>
              </a:rPr>
              <a:t>BODY</a:t>
            </a:r>
            <a:endParaRPr lang="en-US" altLang="es-EC" sz="1400" b="1">
              <a:solidFill>
                <a:srgbClr val="000000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981245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5516-5DE5-4D72-9A0B-B07613E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B7BF2-407C-4B77-9279-7527312A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83D6A1-4839-4E5A-A0E9-56DC258C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548481"/>
            <a:ext cx="10363199" cy="55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281A-797E-4542-A448-9EA046D0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0968567" cy="1136650"/>
          </a:xfrm>
        </p:spPr>
        <p:txBody>
          <a:bodyPr/>
          <a:lstStyle/>
          <a:p>
            <a:r>
              <a:rPr lang="en-CA" dirty="0"/>
              <a:t>Perceptron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E9F1C-381F-4005-A6BE-CCDBF85D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10968567" cy="4527550"/>
          </a:xfrm>
        </p:spPr>
        <p:txBody>
          <a:bodyPr/>
          <a:lstStyle/>
          <a:p>
            <a:r>
              <a:rPr lang="en-CA" dirty="0"/>
              <a:t>El perceptron </a:t>
            </a:r>
            <a:r>
              <a:rPr lang="en-CA" dirty="0" err="1"/>
              <a:t>calcula</a:t>
            </a:r>
            <a:r>
              <a:rPr lang="en-CA" dirty="0"/>
              <a:t> </a:t>
            </a:r>
            <a:r>
              <a:rPr lang="en-CA" dirty="0" err="1"/>
              <a:t>su</a:t>
            </a:r>
            <a:r>
              <a:rPr lang="en-CA" dirty="0"/>
              <a:t> valor de </a:t>
            </a:r>
            <a:r>
              <a:rPr lang="en-CA" dirty="0" err="1"/>
              <a:t>salida</a:t>
            </a:r>
            <a:r>
              <a:rPr lang="en-CA" dirty="0"/>
              <a:t> y , </a:t>
            </a:r>
            <a:r>
              <a:rPr lang="en-CA" dirty="0" err="1"/>
              <a:t>desarrollando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suma</a:t>
            </a:r>
            <a:r>
              <a:rPr lang="en-CA" dirty="0"/>
              <a:t> de pesos </a:t>
            </a:r>
            <a:r>
              <a:rPr lang="en-CA" dirty="0" err="1"/>
              <a:t>en</a:t>
            </a:r>
            <a:r>
              <a:rPr lang="en-CA" dirty="0"/>
              <a:t> sus entradas</a:t>
            </a:r>
          </a:p>
          <a:p>
            <a:r>
              <a:rPr lang="en-CA" dirty="0" err="1"/>
              <a:t>Resta</a:t>
            </a:r>
            <a:r>
              <a:rPr lang="en-CA" dirty="0"/>
              <a:t> un </a:t>
            </a:r>
            <a:r>
              <a:rPr lang="en-CA" b="1" dirty="0"/>
              <a:t>factor de bias (b) </a:t>
            </a:r>
            <a:r>
              <a:rPr lang="en-CA" dirty="0"/>
              <a:t>de la </a:t>
            </a:r>
            <a:r>
              <a:rPr lang="en-CA" dirty="0" err="1"/>
              <a:t>suma</a:t>
            </a:r>
            <a:r>
              <a:rPr lang="en-CA" dirty="0"/>
              <a:t> y </a:t>
            </a:r>
            <a:r>
              <a:rPr lang="en-CA" dirty="0" err="1"/>
              <a:t>luego</a:t>
            </a:r>
            <a:r>
              <a:rPr lang="en-CA" dirty="0"/>
              <a:t> </a:t>
            </a:r>
            <a:r>
              <a:rPr lang="en-CA" dirty="0" err="1"/>
              <a:t>examina</a:t>
            </a:r>
            <a:r>
              <a:rPr lang="en-CA" dirty="0"/>
              <a:t> el </a:t>
            </a:r>
            <a:r>
              <a:rPr lang="en-CA" dirty="0" err="1"/>
              <a:t>signo</a:t>
            </a:r>
            <a:r>
              <a:rPr lang="en-CA" dirty="0"/>
              <a:t> del </a:t>
            </a:r>
            <a:r>
              <a:rPr lang="en-CA" dirty="0" err="1"/>
              <a:t>resultado</a:t>
            </a:r>
            <a:endParaRPr lang="en-CA" dirty="0"/>
          </a:p>
          <a:p>
            <a:r>
              <a:rPr lang="en-CA" dirty="0" err="1"/>
              <a:t>Usando</a:t>
            </a:r>
            <a:r>
              <a:rPr lang="en-CA" dirty="0"/>
              <a:t> el </a:t>
            </a:r>
            <a:r>
              <a:rPr lang="en-CA" dirty="0" err="1"/>
              <a:t>modelo</a:t>
            </a:r>
            <a:r>
              <a:rPr lang="en-CA" dirty="0"/>
              <a:t> del perceptron el </a:t>
            </a:r>
            <a:r>
              <a:rPr lang="en-CA" dirty="0" err="1"/>
              <a:t>nodo</a:t>
            </a:r>
            <a:r>
              <a:rPr lang="en-CA" dirty="0"/>
              <a:t> output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tener</a:t>
            </a:r>
            <a:r>
              <a:rPr lang="en-CA" dirty="0"/>
              <a:t> 2 </a:t>
            </a:r>
            <a:r>
              <a:rPr lang="en-CA" dirty="0" err="1"/>
              <a:t>resultados</a:t>
            </a:r>
            <a:r>
              <a:rPr lang="en-CA" dirty="0"/>
              <a:t> que </a:t>
            </a:r>
            <a:r>
              <a:rPr lang="en-CA" dirty="0" err="1"/>
              <a:t>tienen</a:t>
            </a:r>
            <a:r>
              <a:rPr lang="en-CA" dirty="0"/>
              <a:t> que </a:t>
            </a:r>
            <a:r>
              <a:rPr lang="en-CA" dirty="0" err="1"/>
              <a:t>ver</a:t>
            </a:r>
            <a:r>
              <a:rPr lang="en-CA" dirty="0"/>
              <a:t> con el </a:t>
            </a:r>
            <a:r>
              <a:rPr lang="en-CA" dirty="0" err="1"/>
              <a:t>signo</a:t>
            </a:r>
            <a:endParaRPr lang="en-CA" dirty="0"/>
          </a:p>
          <a:p>
            <a:r>
              <a:rPr lang="en-CA" dirty="0"/>
              <a:t>Por </a:t>
            </a:r>
            <a:r>
              <a:rPr lang="en-CA" dirty="0" err="1"/>
              <a:t>ejemplo</a:t>
            </a:r>
            <a:r>
              <a:rPr lang="en-CA" dirty="0"/>
              <a:t> :  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78732C-21A1-42E9-8DD3-44EAFE8B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3" y="498475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B8D1-0A1F-4F52-B363-E55CE503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76292-3E50-4AF7-85F6-3D3BCB85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Este </a:t>
            </a:r>
            <a:r>
              <a:rPr lang="en-CA" dirty="0" err="1"/>
              <a:t>modelo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conocido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el </a:t>
            </a:r>
            <a:r>
              <a:rPr lang="en-CA" b="1" dirty="0"/>
              <a:t>perceptron</a:t>
            </a:r>
            <a:r>
              <a:rPr lang="en-CA" dirty="0"/>
              <a:t>, </a:t>
            </a:r>
            <a:r>
              <a:rPr lang="en-CA" dirty="0" err="1"/>
              <a:t>introducido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b="1" dirty="0"/>
              <a:t>McCulloch and Pitts</a:t>
            </a:r>
            <a:r>
              <a:rPr lang="en-CA" dirty="0"/>
              <a:t>. </a:t>
            </a:r>
            <a:r>
              <a:rPr lang="en-CA" dirty="0" err="1"/>
              <a:t>Es</a:t>
            </a:r>
            <a:r>
              <a:rPr lang="en-CA" dirty="0"/>
              <a:t> la base para la </a:t>
            </a:r>
            <a:r>
              <a:rPr lang="en-CA" dirty="0" err="1"/>
              <a:t>mayoria</a:t>
            </a:r>
            <a:r>
              <a:rPr lang="en-CA" dirty="0"/>
              <a:t> de las </a:t>
            </a:r>
            <a:r>
              <a:rPr lang="en-CA" dirty="0" err="1"/>
              <a:t>arquitecturas</a:t>
            </a:r>
            <a:r>
              <a:rPr lang="en-CA" dirty="0"/>
              <a:t> de las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endParaRPr lang="en-CA" dirty="0"/>
          </a:p>
          <a:p>
            <a:r>
              <a:rPr lang="en-CA" dirty="0"/>
              <a:t>Las </a:t>
            </a:r>
            <a:r>
              <a:rPr lang="en-CA" dirty="0" err="1"/>
              <a:t>neuronas</a:t>
            </a:r>
            <a:r>
              <a:rPr lang="en-CA" dirty="0"/>
              <a:t> </a:t>
            </a:r>
            <a:r>
              <a:rPr lang="en-CA" dirty="0" err="1"/>
              <a:t>usan</a:t>
            </a:r>
            <a:r>
              <a:rPr lang="en-CA" dirty="0"/>
              <a:t> </a:t>
            </a:r>
            <a:r>
              <a:rPr lang="en-CA" dirty="0" err="1"/>
              <a:t>diferentes</a:t>
            </a:r>
            <a:r>
              <a:rPr lang="en-CA" dirty="0"/>
              <a:t> </a:t>
            </a:r>
            <a:r>
              <a:rPr lang="en-CA" b="1" dirty="0" err="1"/>
              <a:t>funciones</a:t>
            </a:r>
            <a:r>
              <a:rPr lang="en-CA" b="1" dirty="0"/>
              <a:t> de </a:t>
            </a:r>
            <a:r>
              <a:rPr lang="en-CA" b="1" dirty="0" err="1"/>
              <a:t>activacion</a:t>
            </a:r>
            <a:r>
              <a:rPr lang="en-CA" b="1" dirty="0"/>
              <a:t> </a:t>
            </a:r>
            <a:r>
              <a:rPr lang="en-CA" dirty="0" err="1"/>
              <a:t>basadas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la </a:t>
            </a:r>
            <a:r>
              <a:rPr lang="en-CA" dirty="0" err="1"/>
              <a:t>aplicacion</a:t>
            </a:r>
            <a:r>
              <a:rPr lang="en-CA" dirty="0"/>
              <a:t>, a </a:t>
            </a:r>
            <a:r>
              <a:rPr lang="en-CA" dirty="0" err="1"/>
              <a:t>veces</a:t>
            </a:r>
            <a:r>
              <a:rPr lang="en-CA" dirty="0"/>
              <a:t> </a:t>
            </a:r>
            <a:r>
              <a:rPr lang="en-CA" b="1" dirty="0"/>
              <a:t>son </a:t>
            </a:r>
            <a:r>
              <a:rPr lang="en-CA" b="1" dirty="0" err="1"/>
              <a:t>funciones</a:t>
            </a:r>
            <a:r>
              <a:rPr lang="en-CA" b="1" dirty="0"/>
              <a:t> </a:t>
            </a:r>
            <a:r>
              <a:rPr lang="en-CA" b="1" dirty="0" err="1"/>
              <a:t>lineales</a:t>
            </a:r>
            <a:r>
              <a:rPr lang="en-CA" b="1" dirty="0"/>
              <a:t>, or </a:t>
            </a:r>
            <a:r>
              <a:rPr lang="en-CA" b="1" dirty="0" err="1"/>
              <a:t>sigmoidea</a:t>
            </a:r>
            <a:r>
              <a:rPr lang="en-CA" b="1" dirty="0"/>
              <a:t> para </a:t>
            </a:r>
            <a:r>
              <a:rPr lang="en-CA" b="1" dirty="0" err="1"/>
              <a:t>los</a:t>
            </a:r>
            <a:r>
              <a:rPr lang="en-CA" b="1" dirty="0"/>
              <a:t> </a:t>
            </a:r>
            <a:r>
              <a:rPr lang="en-CA" b="1" dirty="0" err="1"/>
              <a:t>limites</a:t>
            </a:r>
            <a:endParaRPr lang="en-CA" b="1" dirty="0"/>
          </a:p>
          <a:p>
            <a:r>
              <a:rPr lang="en-CA" b="1" dirty="0"/>
              <a:t>Las </a:t>
            </a:r>
            <a:r>
              <a:rPr lang="en-CA" b="1" dirty="0" err="1"/>
              <a:t>eficiencia</a:t>
            </a:r>
            <a:r>
              <a:rPr lang="en-CA" b="1" dirty="0"/>
              <a:t> de la </a:t>
            </a:r>
            <a:r>
              <a:rPr lang="en-CA" b="1" dirty="0" err="1"/>
              <a:t>sinapsis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representada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</a:t>
            </a:r>
            <a:r>
              <a:rPr lang="en-CA" b="1" dirty="0" err="1"/>
              <a:t>factores</a:t>
            </a:r>
            <a:r>
              <a:rPr lang="en-CA" b="1" dirty="0"/>
              <a:t> de interconnexion </a:t>
            </a:r>
            <a:r>
              <a:rPr lang="en-CA" dirty="0"/>
              <a:t>de pesos </a:t>
            </a:r>
            <a:r>
              <a:rPr lang="en-CA" b="1" dirty="0" err="1"/>
              <a:t>Wij</a:t>
            </a:r>
            <a:r>
              <a:rPr lang="en-CA" b="1" dirty="0"/>
              <a:t> de la </a:t>
            </a:r>
            <a:r>
              <a:rPr lang="en-CA" b="1" dirty="0" err="1"/>
              <a:t>neurona</a:t>
            </a:r>
            <a:r>
              <a:rPr lang="en-CA" b="1" dirty="0"/>
              <a:t> </a:t>
            </a:r>
            <a:r>
              <a:rPr lang="en-CA" b="1" dirty="0" err="1"/>
              <a:t>i</a:t>
            </a:r>
            <a:r>
              <a:rPr lang="en-CA" b="1" dirty="0"/>
              <a:t> a la </a:t>
            </a:r>
            <a:r>
              <a:rPr lang="en-CA" b="1" dirty="0" err="1"/>
              <a:t>neurona</a:t>
            </a:r>
            <a:r>
              <a:rPr lang="en-CA" b="1" dirty="0"/>
              <a:t> j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70543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C7FA-2356-4A08-856E-E28EFA7D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811BD-360B-4076-9FC4-D55BC6A5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Los </a:t>
            </a:r>
            <a:r>
              <a:rPr lang="en-CA" sz="2800" b="1" dirty="0"/>
              <a:t>pesos </a:t>
            </a:r>
            <a:r>
              <a:rPr lang="en-CA" sz="2800" b="1" dirty="0" err="1"/>
              <a:t>pueden</a:t>
            </a:r>
            <a:r>
              <a:rPr lang="en-CA" sz="2800" b="1" dirty="0"/>
              <a:t> </a:t>
            </a:r>
            <a:r>
              <a:rPr lang="en-CA" sz="2800" dirty="0" err="1"/>
              <a:t>ser</a:t>
            </a:r>
            <a:r>
              <a:rPr lang="en-CA" sz="2800" dirty="0"/>
              <a:t> </a:t>
            </a:r>
            <a:r>
              <a:rPr lang="en-CA" sz="2800" b="1" dirty="0" err="1"/>
              <a:t>positivos</a:t>
            </a:r>
            <a:r>
              <a:rPr lang="en-CA" sz="2800" dirty="0"/>
              <a:t> (</a:t>
            </a:r>
            <a:r>
              <a:rPr lang="en-CA" sz="2800" dirty="0" err="1"/>
              <a:t>exitatorios</a:t>
            </a:r>
            <a:r>
              <a:rPr lang="en-CA" sz="2800" dirty="0"/>
              <a:t>) o </a:t>
            </a:r>
            <a:r>
              <a:rPr lang="en-CA" sz="2800" b="1" dirty="0" err="1"/>
              <a:t>negativos</a:t>
            </a:r>
            <a:r>
              <a:rPr lang="en-CA" sz="2800" dirty="0"/>
              <a:t> (</a:t>
            </a:r>
            <a:r>
              <a:rPr lang="en-CA" sz="2800" dirty="0" err="1"/>
              <a:t>inhibidores</a:t>
            </a:r>
            <a:r>
              <a:rPr lang="en-CA" sz="2800" dirty="0"/>
              <a:t>)</a:t>
            </a:r>
          </a:p>
          <a:p>
            <a:r>
              <a:rPr lang="en-CA" sz="2800" dirty="0"/>
              <a:t>Los </a:t>
            </a:r>
            <a:r>
              <a:rPr lang="en-CA" sz="2800" b="1" dirty="0"/>
              <a:t>pesos</a:t>
            </a:r>
            <a:r>
              <a:rPr lang="en-CA" sz="2800" dirty="0"/>
              <a:t> junto con las </a:t>
            </a:r>
            <a:r>
              <a:rPr lang="en-CA" sz="2800" b="1" dirty="0" err="1"/>
              <a:t>funciones</a:t>
            </a:r>
            <a:r>
              <a:rPr lang="en-CA" sz="2800" b="1" dirty="0"/>
              <a:t> de </a:t>
            </a:r>
            <a:r>
              <a:rPr lang="en-CA" sz="2800" b="1" dirty="0" err="1"/>
              <a:t>activacion</a:t>
            </a:r>
            <a:r>
              <a:rPr lang="en-CA" sz="2800" b="1" dirty="0"/>
              <a:t> f(z) </a:t>
            </a:r>
            <a:r>
              <a:rPr lang="en-CA" sz="2800" b="1" dirty="0" err="1"/>
              <a:t>dictan</a:t>
            </a:r>
            <a:r>
              <a:rPr lang="en-CA" sz="2800" b="1" dirty="0"/>
              <a:t> la </a:t>
            </a:r>
            <a:r>
              <a:rPr lang="en-CA" sz="2800" b="1" dirty="0" err="1"/>
              <a:t>operacion</a:t>
            </a:r>
            <a:r>
              <a:rPr lang="en-CA" sz="2800" b="1" dirty="0"/>
              <a:t> de </a:t>
            </a:r>
            <a:r>
              <a:rPr lang="en-CA" sz="2800" b="1" dirty="0" err="1"/>
              <a:t>una</a:t>
            </a:r>
            <a:r>
              <a:rPr lang="en-CA" sz="2800" b="1" dirty="0"/>
              <a:t> red neuronal</a:t>
            </a:r>
          </a:p>
          <a:p>
            <a:r>
              <a:rPr lang="en-CA" sz="2800" dirty="0" err="1"/>
              <a:t>Normalmente</a:t>
            </a:r>
            <a:r>
              <a:rPr lang="en-CA" sz="2800" dirty="0"/>
              <a:t> las </a:t>
            </a:r>
            <a:r>
              <a:rPr lang="en-CA" sz="2800" b="1" dirty="0" err="1"/>
              <a:t>funciones</a:t>
            </a:r>
            <a:r>
              <a:rPr lang="en-CA" sz="2800" b="1" dirty="0"/>
              <a:t> de </a:t>
            </a:r>
            <a:r>
              <a:rPr lang="en-CA" sz="2800" b="1" dirty="0" err="1"/>
              <a:t>activacion</a:t>
            </a:r>
            <a:r>
              <a:rPr lang="en-CA" sz="2800" b="1" dirty="0"/>
              <a:t> no </a:t>
            </a:r>
            <a:r>
              <a:rPr lang="en-CA" sz="2800" b="1" dirty="0" err="1"/>
              <a:t>pueden</a:t>
            </a:r>
            <a:r>
              <a:rPr lang="en-CA" sz="2800" b="1" dirty="0"/>
              <a:t> </a:t>
            </a:r>
            <a:r>
              <a:rPr lang="en-CA" sz="2800" b="1" dirty="0" err="1"/>
              <a:t>ser</a:t>
            </a:r>
            <a:r>
              <a:rPr lang="en-CA" sz="2800" b="1" dirty="0"/>
              <a:t> </a:t>
            </a:r>
            <a:r>
              <a:rPr lang="en-CA" sz="2800" b="1" dirty="0" err="1"/>
              <a:t>modificadas</a:t>
            </a:r>
            <a:r>
              <a:rPr lang="en-CA" sz="2800" dirty="0"/>
              <a:t>, </a:t>
            </a:r>
            <a:r>
              <a:rPr lang="en-CA" sz="2800" dirty="0" err="1"/>
              <a:t>pero</a:t>
            </a:r>
            <a:r>
              <a:rPr lang="en-CA" sz="2800" dirty="0"/>
              <a:t> el </a:t>
            </a:r>
            <a:r>
              <a:rPr lang="en-CA" sz="2800" dirty="0" err="1"/>
              <a:t>estado</a:t>
            </a:r>
            <a:r>
              <a:rPr lang="en-CA" sz="2800" dirty="0"/>
              <a:t> de </a:t>
            </a:r>
            <a:r>
              <a:rPr lang="en-CA" sz="2800" dirty="0" err="1"/>
              <a:t>una</a:t>
            </a:r>
            <a:r>
              <a:rPr lang="en-CA" sz="2800" dirty="0"/>
              <a:t> red neuronal </a:t>
            </a:r>
            <a:r>
              <a:rPr lang="en-CA" sz="2800" dirty="0" err="1"/>
              <a:t>depende</a:t>
            </a:r>
            <a:r>
              <a:rPr lang="en-CA" sz="2800" dirty="0"/>
              <a:t> de </a:t>
            </a:r>
            <a:r>
              <a:rPr lang="en-CA" sz="2800" dirty="0" err="1"/>
              <a:t>los</a:t>
            </a:r>
            <a:r>
              <a:rPr lang="en-CA" sz="2800" dirty="0"/>
              <a:t> </a:t>
            </a:r>
            <a:r>
              <a:rPr lang="en-CA" sz="2800" dirty="0" err="1"/>
              <a:t>factores</a:t>
            </a:r>
            <a:r>
              <a:rPr lang="en-CA" sz="2800" dirty="0"/>
              <a:t> de </a:t>
            </a:r>
            <a:r>
              <a:rPr lang="en-CA" sz="2800" b="1" dirty="0"/>
              <a:t>peso </a:t>
            </a:r>
            <a:r>
              <a:rPr lang="en-CA" sz="2800" dirty="0"/>
              <a:t>(</a:t>
            </a:r>
            <a:r>
              <a:rPr lang="en-CA" sz="2800" dirty="0" err="1"/>
              <a:t>sinapsis</a:t>
            </a:r>
            <a:r>
              <a:rPr lang="en-CA" sz="2800" dirty="0"/>
              <a:t>) </a:t>
            </a:r>
            <a:r>
              <a:rPr lang="en-CA" sz="2800" dirty="0" err="1"/>
              <a:t>aplicada</a:t>
            </a:r>
            <a:r>
              <a:rPr lang="en-CA" sz="2800" dirty="0"/>
              <a:t> a la </a:t>
            </a:r>
            <a:r>
              <a:rPr lang="en-CA" sz="2800" dirty="0" err="1"/>
              <a:t>neurona</a:t>
            </a:r>
            <a:r>
              <a:rPr lang="en-CA" sz="2800" dirty="0"/>
              <a:t> </a:t>
            </a:r>
          </a:p>
          <a:p>
            <a:r>
              <a:rPr lang="en-CA" sz="2800" dirty="0" err="1"/>
              <a:t>En</a:t>
            </a:r>
            <a:r>
              <a:rPr lang="en-CA" sz="2800" dirty="0"/>
              <a:t> un </a:t>
            </a:r>
            <a:r>
              <a:rPr lang="en-CA" sz="2800" b="1" dirty="0"/>
              <a:t>perceptron</a:t>
            </a:r>
            <a:r>
              <a:rPr lang="en-CA" sz="2800" dirty="0"/>
              <a:t>, </a:t>
            </a:r>
            <a:r>
              <a:rPr lang="en-CA" sz="2800" dirty="0" err="1"/>
              <a:t>cada</a:t>
            </a:r>
            <a:r>
              <a:rPr lang="en-CA" sz="2800" dirty="0"/>
              <a:t> </a:t>
            </a:r>
            <a:r>
              <a:rPr lang="en-CA" sz="2800" b="1" dirty="0"/>
              <a:t>entrada</a:t>
            </a:r>
            <a:r>
              <a:rPr lang="en-CA" sz="2800" dirty="0"/>
              <a:t> </a:t>
            </a:r>
            <a:r>
              <a:rPr lang="en-CA" sz="2800" dirty="0" err="1"/>
              <a:t>es</a:t>
            </a:r>
            <a:r>
              <a:rPr lang="en-CA" sz="2800" dirty="0"/>
              <a:t> </a:t>
            </a:r>
            <a:r>
              <a:rPr lang="en-CA" sz="2800" b="1" dirty="0" err="1"/>
              <a:t>multiplicada</a:t>
            </a:r>
            <a:r>
              <a:rPr lang="en-CA" sz="2800" dirty="0"/>
              <a:t> </a:t>
            </a:r>
            <a:r>
              <a:rPr lang="en-CA" sz="2800" dirty="0" err="1"/>
              <a:t>por</a:t>
            </a:r>
            <a:r>
              <a:rPr lang="en-CA" sz="2800" dirty="0"/>
              <a:t> el </a:t>
            </a:r>
            <a:r>
              <a:rPr lang="en-CA" sz="2800" b="1" dirty="0"/>
              <a:t>peso</a:t>
            </a:r>
            <a:r>
              <a:rPr lang="en-CA" sz="2800" dirty="0"/>
              <a:t> </a:t>
            </a:r>
            <a:r>
              <a:rPr lang="en-CA" sz="2800" dirty="0" err="1"/>
              <a:t>correspondiente</a:t>
            </a:r>
            <a:r>
              <a:rPr lang="en-CA" sz="2800" dirty="0"/>
              <a:t> W, </a:t>
            </a:r>
            <a:r>
              <a:rPr lang="en-CA" sz="2800" dirty="0" err="1"/>
              <a:t>luego</a:t>
            </a:r>
            <a:r>
              <a:rPr lang="en-CA" sz="2800" dirty="0"/>
              <a:t> </a:t>
            </a:r>
            <a:r>
              <a:rPr lang="en-CA" sz="2800" dirty="0" err="1"/>
              <a:t>todos</a:t>
            </a:r>
            <a:r>
              <a:rPr lang="en-CA" sz="2800" dirty="0"/>
              <a:t> </a:t>
            </a:r>
            <a:r>
              <a:rPr lang="en-CA" sz="2800" b="1" dirty="0" err="1"/>
              <a:t>los</a:t>
            </a:r>
            <a:r>
              <a:rPr lang="en-CA" sz="2800" b="1" dirty="0"/>
              <a:t> </a:t>
            </a:r>
            <a:r>
              <a:rPr lang="en-CA" sz="2800" b="1" dirty="0" err="1"/>
              <a:t>resultados</a:t>
            </a:r>
            <a:r>
              <a:rPr lang="en-CA" sz="2800" b="1" dirty="0"/>
              <a:t> son </a:t>
            </a:r>
            <a:r>
              <a:rPr lang="en-CA" sz="2800" b="1" dirty="0" err="1"/>
              <a:t>sumados</a:t>
            </a:r>
            <a:r>
              <a:rPr lang="en-CA" sz="2800" b="1" dirty="0"/>
              <a:t> </a:t>
            </a:r>
            <a:r>
              <a:rPr lang="en-CA" sz="2800" dirty="0"/>
              <a:t>y </a:t>
            </a:r>
            <a:r>
              <a:rPr lang="en-CA" sz="2800" b="1" dirty="0" err="1"/>
              <a:t>comparados</a:t>
            </a:r>
            <a:r>
              <a:rPr lang="en-CA" sz="2800" dirty="0"/>
              <a:t> contra un </a:t>
            </a:r>
            <a:r>
              <a:rPr lang="en-CA" sz="2800" b="1" dirty="0"/>
              <a:t>valor de </a:t>
            </a:r>
            <a:r>
              <a:rPr lang="en-CA" sz="2800" b="1" dirty="0" err="1"/>
              <a:t>limite</a:t>
            </a:r>
            <a:r>
              <a:rPr lang="en-CA" sz="2800" b="1" dirty="0"/>
              <a:t> (threshold</a:t>
            </a:r>
            <a:r>
              <a:rPr lang="en-CA" sz="2800" dirty="0"/>
              <a:t>), </a:t>
            </a:r>
            <a:r>
              <a:rPr lang="en-CA" sz="2800" dirty="0" err="1"/>
              <a:t>si</a:t>
            </a:r>
            <a:r>
              <a:rPr lang="en-CA" sz="2800" dirty="0"/>
              <a:t> el </a:t>
            </a:r>
            <a:r>
              <a:rPr lang="en-CA" sz="2800" dirty="0" err="1"/>
              <a:t>resultado</a:t>
            </a:r>
            <a:r>
              <a:rPr lang="en-CA" sz="2800" dirty="0"/>
              <a:t> </a:t>
            </a:r>
            <a:r>
              <a:rPr lang="en-CA" sz="2800" dirty="0" err="1"/>
              <a:t>es</a:t>
            </a:r>
            <a:r>
              <a:rPr lang="en-CA" sz="2800" dirty="0"/>
              <a:t> mas </a:t>
            </a:r>
            <a:r>
              <a:rPr lang="en-CA" sz="2800" dirty="0" err="1"/>
              <a:t>grande</a:t>
            </a:r>
            <a:r>
              <a:rPr lang="en-CA" sz="2800" dirty="0"/>
              <a:t> que el threshold , </a:t>
            </a:r>
            <a:r>
              <a:rPr lang="en-CA" sz="2800" dirty="0" err="1"/>
              <a:t>entonces</a:t>
            </a:r>
            <a:r>
              <a:rPr lang="en-CA" sz="2800" dirty="0"/>
              <a:t> se </a:t>
            </a:r>
            <a:r>
              <a:rPr lang="en-CA" sz="2800" dirty="0" err="1"/>
              <a:t>activa</a:t>
            </a:r>
            <a:r>
              <a:rPr lang="en-CA" sz="2800" dirty="0"/>
              <a:t> el perceptron.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5341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7CD-067B-41B3-AD17-E8BB7468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6B79E-83C5-44C1-9164-52369CD4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3151188"/>
            <a:ext cx="10515600" cy="1421158"/>
          </a:xfrm>
        </p:spPr>
        <p:txBody>
          <a:bodyPr/>
          <a:lstStyle/>
          <a:p>
            <a:pPr algn="ctr"/>
            <a:r>
              <a:rPr lang="en-CA" dirty="0"/>
              <a:t>Campo de studio que le da la </a:t>
            </a:r>
            <a:r>
              <a:rPr lang="en-CA" dirty="0" err="1"/>
              <a:t>habilidad</a:t>
            </a:r>
            <a:r>
              <a:rPr lang="en-CA" dirty="0"/>
              <a:t> a las </a:t>
            </a:r>
            <a:r>
              <a:rPr lang="en-CA" dirty="0" err="1"/>
              <a:t>computadoras</a:t>
            </a:r>
            <a:r>
              <a:rPr lang="en-CA" dirty="0"/>
              <a:t> de </a:t>
            </a:r>
            <a:r>
              <a:rPr lang="en-CA" dirty="0" err="1"/>
              <a:t>aprender</a:t>
            </a:r>
            <a:r>
              <a:rPr lang="en-CA" dirty="0"/>
              <a:t> sin </a:t>
            </a:r>
            <a:r>
              <a:rPr lang="en-CA" dirty="0" err="1"/>
              <a:t>haber</a:t>
            </a:r>
            <a:r>
              <a:rPr lang="en-CA" dirty="0"/>
              <a:t> </a:t>
            </a:r>
            <a:r>
              <a:rPr lang="en-CA" dirty="0" err="1"/>
              <a:t>sido</a:t>
            </a:r>
            <a:r>
              <a:rPr lang="en-CA" dirty="0"/>
              <a:t> </a:t>
            </a:r>
            <a:r>
              <a:rPr lang="en-CA" dirty="0" err="1"/>
              <a:t>explicitamente</a:t>
            </a:r>
            <a:r>
              <a:rPr lang="en-CA" dirty="0"/>
              <a:t> </a:t>
            </a:r>
            <a:r>
              <a:rPr lang="en-CA" dirty="0" err="1"/>
              <a:t>programadas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(Arthur Samuel, 1959)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8217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10">
            <a:extLst>
              <a:ext uri="{FF2B5EF4-FFF2-40B4-BE49-F238E27FC236}">
                <a16:creationId xmlns:a16="http://schemas.microsoft.com/office/drawing/2014/main" id="{2E91B0B7-0960-4214-A678-1B35C3F42E1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371601"/>
            <a:ext cx="7086600" cy="4391025"/>
            <a:chOff x="672" y="864"/>
            <a:chExt cx="4464" cy="2766"/>
          </a:xfrm>
        </p:grpSpPr>
        <p:pic>
          <p:nvPicPr>
            <p:cNvPr id="65540" name="Picture 7" descr="Fig133">
              <a:extLst>
                <a:ext uri="{FF2B5EF4-FFF2-40B4-BE49-F238E27FC236}">
                  <a16:creationId xmlns:a16="http://schemas.microsoft.com/office/drawing/2014/main" id="{A7CFA1B4-C4BF-4695-BCFE-11B950A9F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64"/>
              <a:ext cx="4464" cy="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1" name="Rectangle 8">
              <a:extLst>
                <a:ext uri="{FF2B5EF4-FFF2-40B4-BE49-F238E27FC236}">
                  <a16:creationId xmlns:a16="http://schemas.microsoft.com/office/drawing/2014/main" id="{6768D02A-0CC7-48E8-A767-1B86FBDB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5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FFFFFF"/>
                </a:solidFill>
                <a:cs typeface="Lucida Sans Unicode"/>
              </a:endParaRPr>
            </a:p>
          </p:txBody>
        </p:sp>
        <p:sp>
          <p:nvSpPr>
            <p:cNvPr id="65542" name="Rectangle 9">
              <a:extLst>
                <a:ext uri="{FF2B5EF4-FFF2-40B4-BE49-F238E27FC236}">
                  <a16:creationId xmlns:a16="http://schemas.microsoft.com/office/drawing/2014/main" id="{1CC5ADEB-8BF2-4441-9277-527703DDC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0"/>
              <a:ext cx="5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FFFFFF"/>
                </a:solidFill>
                <a:cs typeface="Lucida Sans Unicode"/>
              </a:endParaRPr>
            </a:p>
          </p:txBody>
        </p:sp>
      </p:grpSp>
      <p:sp>
        <p:nvSpPr>
          <p:cNvPr id="65538" name="Rectangle 3">
            <a:extLst>
              <a:ext uri="{FF2B5EF4-FFF2-40B4-BE49-F238E27FC236}">
                <a16:creationId xmlns:a16="http://schemas.microsoft.com/office/drawing/2014/main" id="{8DFC557C-937B-49BE-8A4E-A888880A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</a:t>
            </a:r>
          </a:p>
        </p:txBody>
      </p:sp>
      <p:sp>
        <p:nvSpPr>
          <p:cNvPr id="65539" name="TextBox 3">
            <a:extLst>
              <a:ext uri="{FF2B5EF4-FFF2-40B4-BE49-F238E27FC236}">
                <a16:creationId xmlns:a16="http://schemas.microsoft.com/office/drawing/2014/main" id="{C3BEB716-B241-4930-971D-DCCC98A3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5867401"/>
            <a:ext cx="3228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r>
              <a:rPr lang="en-US" altLang="es-EC" sz="1200">
                <a:solidFill>
                  <a:srgbClr val="000000"/>
                </a:solidFill>
                <a:cs typeface="Lucida Sans Unicode"/>
              </a:rPr>
              <a:t>Taken form: Machine Learning, Tom Mitchell </a:t>
            </a:r>
          </a:p>
        </p:txBody>
      </p:sp>
    </p:spTree>
    <p:extLst>
      <p:ext uri="{BB962C8B-B14F-4D97-AF65-F5344CB8AC3E}">
        <p14:creationId xmlns:p14="http://schemas.microsoft.com/office/powerpoint/2010/main" val="18234243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6C779FB0-36CB-4F71-870E-1118C911D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7848600" cy="1066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C" altLang="es-EC">
                <a:ea typeface="ＭＳ Ｐゴシック" panose="020B0600070205080204" pitchFamily="34" charset="-128"/>
              </a:rPr>
              <a:t>Transfer functions:</a:t>
            </a:r>
          </a:p>
        </p:txBody>
      </p:sp>
      <p:pic>
        <p:nvPicPr>
          <p:cNvPr id="67586" name="Picture 4" descr="Fig134">
            <a:extLst>
              <a:ext uri="{FF2B5EF4-FFF2-40B4-BE49-F238E27FC236}">
                <a16:creationId xmlns:a16="http://schemas.microsoft.com/office/drawing/2014/main" id="{BE811F8B-F73D-4036-BD31-6488385E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1"/>
            <a:ext cx="42672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3">
            <a:extLst>
              <a:ext uri="{FF2B5EF4-FFF2-40B4-BE49-F238E27FC236}">
                <a16:creationId xmlns:a16="http://schemas.microsoft.com/office/drawing/2014/main" id="{ACDA2A89-B9A5-4BA4-AACC-1597CE47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811725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2DE9-63F1-45CB-B67E-49592B61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8E8E1-4FB8-4A53-8AC7-95F0C510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Las </a:t>
            </a:r>
            <a:r>
              <a:rPr lang="en-CA" sz="2800" b="1" dirty="0"/>
              <a:t>entradas de la red </a:t>
            </a:r>
            <a:r>
              <a:rPr lang="en-CA" sz="2800" dirty="0" err="1"/>
              <a:t>estan</a:t>
            </a:r>
            <a:r>
              <a:rPr lang="en-CA" sz="2800" dirty="0"/>
              <a:t> </a:t>
            </a:r>
            <a:r>
              <a:rPr lang="en-CA" sz="2800" dirty="0" err="1"/>
              <a:t>representadas</a:t>
            </a:r>
            <a:r>
              <a:rPr lang="en-CA" sz="2800" dirty="0"/>
              <a:t> </a:t>
            </a:r>
            <a:r>
              <a:rPr lang="en-CA" sz="2800" dirty="0" err="1"/>
              <a:t>por</a:t>
            </a:r>
            <a:r>
              <a:rPr lang="en-CA" sz="2800" dirty="0"/>
              <a:t> el </a:t>
            </a:r>
            <a:r>
              <a:rPr lang="en-CA" sz="2800" b="1" dirty="0"/>
              <a:t>vector p</a:t>
            </a:r>
            <a:r>
              <a:rPr lang="en-CA" sz="2800" dirty="0"/>
              <a:t>. </a:t>
            </a:r>
            <a:r>
              <a:rPr lang="en-CA" sz="2800" dirty="0" err="1"/>
              <a:t>En</a:t>
            </a:r>
            <a:r>
              <a:rPr lang="en-CA" sz="2800" dirty="0"/>
              <a:t> </a:t>
            </a:r>
            <a:r>
              <a:rPr lang="en-CA" sz="2800" dirty="0" err="1"/>
              <a:t>una</a:t>
            </a:r>
            <a:r>
              <a:rPr lang="en-CA" sz="2800" dirty="0"/>
              <a:t> </a:t>
            </a:r>
            <a:r>
              <a:rPr lang="en-CA" sz="2800" dirty="0" err="1"/>
              <a:t>neurona</a:t>
            </a:r>
            <a:r>
              <a:rPr lang="en-CA" sz="2800" dirty="0"/>
              <a:t> </a:t>
            </a:r>
            <a:r>
              <a:rPr lang="en-CA" sz="2800" dirty="0" err="1"/>
              <a:t>solamente</a:t>
            </a:r>
            <a:r>
              <a:rPr lang="en-CA" sz="2800" dirty="0"/>
              <a:t> hay </a:t>
            </a:r>
            <a:r>
              <a:rPr lang="en-CA" sz="2800" dirty="0" err="1"/>
              <a:t>una</a:t>
            </a:r>
            <a:r>
              <a:rPr lang="en-CA" sz="2800" dirty="0"/>
              <a:t> sola </a:t>
            </a:r>
            <a:r>
              <a:rPr lang="en-CA" sz="2800" dirty="0" err="1"/>
              <a:t>unidad</a:t>
            </a:r>
            <a:r>
              <a:rPr lang="en-CA" sz="2800" dirty="0"/>
              <a:t> de </a:t>
            </a:r>
            <a:r>
              <a:rPr lang="en-CA" sz="2800" dirty="0" err="1"/>
              <a:t>procesamiento</a:t>
            </a:r>
            <a:r>
              <a:rPr lang="en-CA" sz="2800" dirty="0"/>
              <a:t>(</a:t>
            </a:r>
            <a:r>
              <a:rPr lang="en-CA" sz="2800" dirty="0" err="1"/>
              <a:t>neurona</a:t>
            </a:r>
            <a:r>
              <a:rPr lang="en-CA" sz="2800" dirty="0"/>
              <a:t>)</a:t>
            </a:r>
          </a:p>
          <a:p>
            <a:r>
              <a:rPr lang="en-CA" sz="2800" b="1" dirty="0"/>
              <a:t>W</a:t>
            </a:r>
            <a:r>
              <a:rPr lang="en-CA" sz="2800" dirty="0"/>
              <a:t> </a:t>
            </a:r>
            <a:r>
              <a:rPr lang="en-CA" sz="2800" dirty="0" err="1"/>
              <a:t>representa</a:t>
            </a:r>
            <a:r>
              <a:rPr lang="en-CA" sz="2800" dirty="0"/>
              <a:t> el </a:t>
            </a:r>
            <a:r>
              <a:rPr lang="en-CA" sz="2800" b="1" dirty="0"/>
              <a:t>peso</a:t>
            </a:r>
            <a:r>
              <a:rPr lang="en-CA" sz="2800" dirty="0"/>
              <a:t> y la entrada </a:t>
            </a:r>
            <a:r>
              <a:rPr lang="en-CA" sz="2800" b="1" dirty="0"/>
              <a:t>b </a:t>
            </a:r>
            <a:r>
              <a:rPr lang="en-CA" sz="2800" b="1" dirty="0" err="1"/>
              <a:t>es</a:t>
            </a:r>
            <a:r>
              <a:rPr lang="en-CA" sz="2800" b="1" dirty="0"/>
              <a:t> un bias </a:t>
            </a:r>
            <a:r>
              <a:rPr lang="en-CA" sz="2800" dirty="0"/>
              <a:t>que </a:t>
            </a:r>
            <a:r>
              <a:rPr lang="en-CA" sz="2800" dirty="0" err="1"/>
              <a:t>ayuda</a:t>
            </a:r>
            <a:r>
              <a:rPr lang="en-CA" sz="2800" dirty="0"/>
              <a:t> a </a:t>
            </a:r>
            <a:r>
              <a:rPr lang="en-CA" sz="2800" b="1" dirty="0" err="1"/>
              <a:t>fortalecer</a:t>
            </a:r>
            <a:r>
              <a:rPr lang="en-CA" sz="2800" b="1" dirty="0"/>
              <a:t> la </a:t>
            </a:r>
            <a:r>
              <a:rPr lang="en-CA" sz="2800" b="1" dirty="0" err="1"/>
              <a:t>salida</a:t>
            </a:r>
            <a:r>
              <a:rPr lang="en-CA" sz="2800" b="1" dirty="0"/>
              <a:t> </a:t>
            </a:r>
            <a:r>
              <a:rPr lang="en-CA" sz="2800" dirty="0"/>
              <a:t>de la </a:t>
            </a:r>
            <a:r>
              <a:rPr lang="en-CA" sz="2800" dirty="0" err="1"/>
              <a:t>suma</a:t>
            </a:r>
            <a:r>
              <a:rPr lang="en-CA" sz="2800" dirty="0"/>
              <a:t> n la </a:t>
            </a:r>
            <a:r>
              <a:rPr lang="en-CA" sz="2800" dirty="0" err="1"/>
              <a:t>cual</a:t>
            </a:r>
            <a:r>
              <a:rPr lang="en-CA" sz="2800" dirty="0"/>
              <a:t> </a:t>
            </a:r>
            <a:r>
              <a:rPr lang="en-CA" sz="2800" dirty="0" err="1"/>
              <a:t>representa</a:t>
            </a:r>
            <a:r>
              <a:rPr lang="en-CA" sz="2800" dirty="0"/>
              <a:t> la </a:t>
            </a:r>
            <a:r>
              <a:rPr lang="en-CA" sz="2800" dirty="0" err="1"/>
              <a:t>salida</a:t>
            </a:r>
            <a:r>
              <a:rPr lang="en-CA" sz="2800" dirty="0"/>
              <a:t> actual de la red </a:t>
            </a:r>
          </a:p>
          <a:p>
            <a:r>
              <a:rPr lang="en-CA" sz="2800" dirty="0"/>
              <a:t>La </a:t>
            </a:r>
            <a:r>
              <a:rPr lang="en-CA" sz="2800" b="1" dirty="0" err="1"/>
              <a:t>salida</a:t>
            </a:r>
            <a:r>
              <a:rPr lang="en-CA" sz="2800" b="1" dirty="0"/>
              <a:t> total a </a:t>
            </a:r>
            <a:r>
              <a:rPr lang="en-CA" sz="2800" dirty="0" err="1"/>
              <a:t>esta</a:t>
            </a:r>
            <a:r>
              <a:rPr lang="en-CA" sz="2800" dirty="0"/>
              <a:t> </a:t>
            </a:r>
            <a:r>
              <a:rPr lang="en-CA" sz="2800" dirty="0" err="1"/>
              <a:t>determinada</a:t>
            </a:r>
            <a:r>
              <a:rPr lang="en-CA" sz="2800" dirty="0"/>
              <a:t> </a:t>
            </a:r>
            <a:r>
              <a:rPr lang="en-CA" sz="2800" dirty="0" err="1"/>
              <a:t>por</a:t>
            </a:r>
            <a:r>
              <a:rPr lang="en-CA" sz="2800" dirty="0"/>
              <a:t> la function de </a:t>
            </a:r>
            <a:r>
              <a:rPr lang="en-CA" sz="2800" b="1" dirty="0" err="1"/>
              <a:t>transferencia</a:t>
            </a:r>
            <a:r>
              <a:rPr lang="en-CA" sz="2800" b="1" dirty="0"/>
              <a:t> la </a:t>
            </a:r>
            <a:r>
              <a:rPr lang="en-CA" sz="2800" b="1" dirty="0" err="1"/>
              <a:t>cual</a:t>
            </a:r>
            <a:r>
              <a:rPr lang="en-CA" sz="2800" b="1" dirty="0"/>
              <a:t> </a:t>
            </a:r>
            <a:r>
              <a:rPr lang="en-CA" sz="2800" b="1" dirty="0" err="1"/>
              <a:t>puede</a:t>
            </a:r>
            <a:r>
              <a:rPr lang="en-CA" sz="2800" b="1" dirty="0"/>
              <a:t> </a:t>
            </a:r>
            <a:r>
              <a:rPr lang="en-CA" sz="2800" b="1" dirty="0" err="1"/>
              <a:t>ser</a:t>
            </a:r>
            <a:r>
              <a:rPr lang="en-CA" sz="2800" b="1" dirty="0"/>
              <a:t> linear </a:t>
            </a:r>
            <a:r>
              <a:rPr lang="en-CA" sz="2800" dirty="0"/>
              <a:t>o no y </a:t>
            </a:r>
            <a:r>
              <a:rPr lang="en-CA" sz="2800" dirty="0" err="1"/>
              <a:t>es</a:t>
            </a:r>
            <a:r>
              <a:rPr lang="en-CA" sz="2800" dirty="0"/>
              <a:t> </a:t>
            </a:r>
            <a:r>
              <a:rPr lang="en-CA" sz="2800" dirty="0" err="1"/>
              <a:t>escogida</a:t>
            </a:r>
            <a:r>
              <a:rPr lang="en-CA" sz="2800" dirty="0"/>
              <a:t> </a:t>
            </a:r>
            <a:r>
              <a:rPr lang="en-CA" sz="2800" dirty="0" err="1"/>
              <a:t>basada</a:t>
            </a:r>
            <a:r>
              <a:rPr lang="en-CA" sz="2800" dirty="0"/>
              <a:t> </a:t>
            </a:r>
            <a:r>
              <a:rPr lang="en-CA" sz="2800" dirty="0" err="1"/>
              <a:t>en</a:t>
            </a:r>
            <a:r>
              <a:rPr lang="en-CA" sz="2800" dirty="0"/>
              <a:t> la </a:t>
            </a:r>
            <a:r>
              <a:rPr lang="en-CA" sz="2800" dirty="0" err="1"/>
              <a:t>descripcion</a:t>
            </a:r>
            <a:r>
              <a:rPr lang="en-CA" sz="2800" dirty="0"/>
              <a:t> del </a:t>
            </a:r>
            <a:r>
              <a:rPr lang="en-CA" sz="2800" dirty="0" err="1"/>
              <a:t>problema</a:t>
            </a:r>
            <a:endParaRPr lang="en-CA" sz="2800" dirty="0"/>
          </a:p>
          <a:p>
            <a:r>
              <a:rPr lang="en-CA" sz="2800" dirty="0" err="1"/>
              <a:t>Aunque</a:t>
            </a:r>
            <a:r>
              <a:rPr lang="en-CA" sz="2800" dirty="0"/>
              <a:t> las </a:t>
            </a:r>
            <a:r>
              <a:rPr lang="en-CA" sz="2800" dirty="0" err="1"/>
              <a:t>redes</a:t>
            </a:r>
            <a:r>
              <a:rPr lang="en-CA" sz="2800" dirty="0"/>
              <a:t> </a:t>
            </a:r>
            <a:r>
              <a:rPr lang="en-CA" sz="2800" dirty="0" err="1"/>
              <a:t>neuronales</a:t>
            </a:r>
            <a:r>
              <a:rPr lang="en-CA" sz="2800" dirty="0"/>
              <a:t> </a:t>
            </a:r>
            <a:r>
              <a:rPr lang="en-CA" sz="2800" dirty="0" err="1"/>
              <a:t>estan</a:t>
            </a:r>
            <a:r>
              <a:rPr lang="en-CA" sz="2800" dirty="0"/>
              <a:t> </a:t>
            </a:r>
            <a:r>
              <a:rPr lang="en-CA" sz="2800" dirty="0" err="1"/>
              <a:t>inspiradas</a:t>
            </a:r>
            <a:r>
              <a:rPr lang="en-CA" sz="2800" dirty="0"/>
              <a:t> </a:t>
            </a:r>
            <a:r>
              <a:rPr lang="en-CA" sz="2800" dirty="0" err="1"/>
              <a:t>en</a:t>
            </a:r>
            <a:r>
              <a:rPr lang="en-CA" sz="2800" dirty="0"/>
              <a:t> sus </a:t>
            </a:r>
            <a:r>
              <a:rPr lang="en-CA" sz="2800" dirty="0" err="1"/>
              <a:t>contrapartes</a:t>
            </a:r>
            <a:r>
              <a:rPr lang="en-CA" sz="2800" dirty="0"/>
              <a:t> </a:t>
            </a:r>
            <a:r>
              <a:rPr lang="en-CA" sz="2800" dirty="0" err="1"/>
              <a:t>biologicas</a:t>
            </a:r>
            <a:r>
              <a:rPr lang="en-CA" sz="2800" dirty="0"/>
              <a:t>, no hay </a:t>
            </a:r>
            <a:r>
              <a:rPr lang="en-CA" sz="2800" dirty="0" err="1"/>
              <a:t>limitaciones</a:t>
            </a:r>
            <a:r>
              <a:rPr lang="en-CA" sz="2800" dirty="0"/>
              <a:t> </a:t>
            </a:r>
            <a:r>
              <a:rPr lang="en-CA" sz="2800" dirty="0" err="1"/>
              <a:t>en</a:t>
            </a:r>
            <a:r>
              <a:rPr lang="en-CA" sz="2800" dirty="0"/>
              <a:t> las </a:t>
            </a:r>
            <a:r>
              <a:rPr lang="en-CA" sz="2800" dirty="0" err="1"/>
              <a:t>funciones</a:t>
            </a:r>
            <a:r>
              <a:rPr lang="en-CA" sz="2800" dirty="0"/>
              <a:t> de </a:t>
            </a:r>
            <a:r>
              <a:rPr lang="en-CA" sz="2800" dirty="0" err="1"/>
              <a:t>salida</a:t>
            </a:r>
            <a:r>
              <a:rPr lang="en-CA" sz="2800" dirty="0"/>
              <a:t>.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33356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617">
            <a:extLst>
              <a:ext uri="{FF2B5EF4-FFF2-40B4-BE49-F238E27FC236}">
                <a16:creationId xmlns:a16="http://schemas.microsoft.com/office/drawing/2014/main" id="{AC411BD2-D6A3-480C-8CD3-73B590CE9A2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5867400" cy="5486400"/>
            <a:chOff x="960" y="528"/>
            <a:chExt cx="3696" cy="3696"/>
          </a:xfrm>
        </p:grpSpPr>
        <p:grpSp>
          <p:nvGrpSpPr>
            <p:cNvPr id="71683" name="Group 616">
              <a:extLst>
                <a:ext uri="{FF2B5EF4-FFF2-40B4-BE49-F238E27FC236}">
                  <a16:creationId xmlns:a16="http://schemas.microsoft.com/office/drawing/2014/main" id="{55F59FC0-1C9A-4E04-9213-777330391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528"/>
              <a:ext cx="3696" cy="3696"/>
              <a:chOff x="960" y="624"/>
              <a:chExt cx="3696" cy="3696"/>
            </a:xfrm>
          </p:grpSpPr>
          <p:sp>
            <p:nvSpPr>
              <p:cNvPr id="71708" name="Rectangle 428">
                <a:extLst>
                  <a:ext uri="{FF2B5EF4-FFF2-40B4-BE49-F238E27FC236}">
                    <a16:creationId xmlns:a16="http://schemas.microsoft.com/office/drawing/2014/main" id="{9D6D99B1-AFA3-4A38-897F-319EC7738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4001"/>
                <a:ext cx="63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compet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09" name="Rectangle 427">
                <a:extLst>
                  <a:ext uri="{FF2B5EF4-FFF2-40B4-BE49-F238E27FC236}">
                    <a16:creationId xmlns:a16="http://schemas.microsoft.com/office/drawing/2014/main" id="{802BD72A-2035-4FF6-9FB8-B9C56A1E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4001"/>
                <a:ext cx="63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0" name="Rectangle 426">
                <a:extLst>
                  <a:ext uri="{FF2B5EF4-FFF2-40B4-BE49-F238E27FC236}">
                    <a16:creationId xmlns:a16="http://schemas.microsoft.com/office/drawing/2014/main" id="{53E7431B-67F0-43A7-B0B2-295DDB636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4001"/>
                <a:ext cx="138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1" name="Rectangle 425">
                <a:extLst>
                  <a:ext uri="{FF2B5EF4-FFF2-40B4-BE49-F238E27FC236}">
                    <a16:creationId xmlns:a16="http://schemas.microsoft.com/office/drawing/2014/main" id="{0CA0C968-DCEF-462B-84C5-63164C899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4001"/>
                <a:ext cx="103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Competitiva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2" name="Rectangle 424">
                <a:extLst>
                  <a:ext uri="{FF2B5EF4-FFF2-40B4-BE49-F238E27FC236}">
                    <a16:creationId xmlns:a16="http://schemas.microsoft.com/office/drawing/2014/main" id="{F5CBCD31-D8AE-4FCD-9115-C0A374B14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3610"/>
                <a:ext cx="63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tansig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3" name="Rectangle 423">
                <a:extLst>
                  <a:ext uri="{FF2B5EF4-FFF2-40B4-BE49-F238E27FC236}">
                    <a16:creationId xmlns:a16="http://schemas.microsoft.com/office/drawing/2014/main" id="{FE61F7CC-BC10-4651-94EE-2CEA70983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610"/>
                <a:ext cx="636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4" name="Rectangle 422">
                <a:extLst>
                  <a:ext uri="{FF2B5EF4-FFF2-40B4-BE49-F238E27FC236}">
                    <a16:creationId xmlns:a16="http://schemas.microsoft.com/office/drawing/2014/main" id="{D8A36540-1DF1-4515-8527-626C59F47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3610"/>
                <a:ext cx="138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5" name="Rectangle 421">
                <a:extLst>
                  <a:ext uri="{FF2B5EF4-FFF2-40B4-BE49-F238E27FC236}">
                    <a16:creationId xmlns:a16="http://schemas.microsoft.com/office/drawing/2014/main" id="{495B8A28-9801-4339-829A-C3AEE0194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103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Tangente Sigmoidal Hiperbólica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6" name="Rectangle 420">
                <a:extLst>
                  <a:ext uri="{FF2B5EF4-FFF2-40B4-BE49-F238E27FC236}">
                    <a16:creationId xmlns:a16="http://schemas.microsoft.com/office/drawing/2014/main" id="{0B881CD4-9FAE-499C-B245-F8F0CF34A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3190"/>
                <a:ext cx="638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logsig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7" name="Rectangle 419">
                <a:extLst>
                  <a:ext uri="{FF2B5EF4-FFF2-40B4-BE49-F238E27FC236}">
                    <a16:creationId xmlns:a16="http://schemas.microsoft.com/office/drawing/2014/main" id="{0C0FD307-11C6-4DEB-A980-B4605F0DD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190"/>
                <a:ext cx="63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8" name="Rectangle 418">
                <a:extLst>
                  <a:ext uri="{FF2B5EF4-FFF2-40B4-BE49-F238E27FC236}">
                    <a16:creationId xmlns:a16="http://schemas.microsoft.com/office/drawing/2014/main" id="{53C1367E-2FEF-416D-B71F-440C35E2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3190"/>
                <a:ext cx="1389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19" name="Rectangle 417">
                <a:extLst>
                  <a:ext uri="{FF2B5EF4-FFF2-40B4-BE49-F238E27FC236}">
                    <a16:creationId xmlns:a16="http://schemas.microsoft.com/office/drawing/2014/main" id="{C67FE244-8CDD-4D4D-A669-CD92CF7FE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190"/>
                <a:ext cx="1033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Sigmoidal Logarítmico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0" name="Rectangle 416">
                <a:extLst>
                  <a:ext uri="{FF2B5EF4-FFF2-40B4-BE49-F238E27FC236}">
                    <a16:creationId xmlns:a16="http://schemas.microsoft.com/office/drawing/2014/main" id="{B190E24C-93F9-435E-BF40-0134CABF5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677"/>
                <a:ext cx="638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satlins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1" name="Rectangle 415">
                <a:extLst>
                  <a:ext uri="{FF2B5EF4-FFF2-40B4-BE49-F238E27FC236}">
                    <a16:creationId xmlns:a16="http://schemas.microsoft.com/office/drawing/2014/main" id="{C5D5D51E-C9EA-485C-BD87-B896F785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677"/>
                <a:ext cx="636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2" name="Rectangle 414">
                <a:extLst>
                  <a:ext uri="{FF2B5EF4-FFF2-40B4-BE49-F238E27FC236}">
                    <a16:creationId xmlns:a16="http://schemas.microsoft.com/office/drawing/2014/main" id="{FE825ED8-0127-4EB6-8B55-F5820AE3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2677"/>
                <a:ext cx="1389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3" name="Rectangle 413">
                <a:extLst>
                  <a:ext uri="{FF2B5EF4-FFF2-40B4-BE49-F238E27FC236}">
                    <a16:creationId xmlns:a16="http://schemas.microsoft.com/office/drawing/2014/main" id="{CD1F64BB-F816-4FC1-AC4F-DF803F27E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77"/>
                <a:ext cx="1033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Lineal Saturado Simétrico 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4" name="Rectangle 412">
                <a:extLst>
                  <a:ext uri="{FF2B5EF4-FFF2-40B4-BE49-F238E27FC236}">
                    <a16:creationId xmlns:a16="http://schemas.microsoft.com/office/drawing/2014/main" id="{A2CFDAE1-F80F-4DAA-AEC6-6F39ABCB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201"/>
                <a:ext cx="638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satlin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5" name="Rectangle 411">
                <a:extLst>
                  <a:ext uri="{FF2B5EF4-FFF2-40B4-BE49-F238E27FC236}">
                    <a16:creationId xmlns:a16="http://schemas.microsoft.com/office/drawing/2014/main" id="{42950058-4BC8-4310-BE2E-08F8F8370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201"/>
                <a:ext cx="636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6" name="Rectangle 410">
                <a:extLst>
                  <a:ext uri="{FF2B5EF4-FFF2-40B4-BE49-F238E27FC236}">
                    <a16:creationId xmlns:a16="http://schemas.microsoft.com/office/drawing/2014/main" id="{A1817483-C83D-43D7-AE55-FF959FD9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2201"/>
                <a:ext cx="1389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7" name="Rectangle 409">
                <a:extLst>
                  <a:ext uri="{FF2B5EF4-FFF2-40B4-BE49-F238E27FC236}">
                    <a16:creationId xmlns:a16="http://schemas.microsoft.com/office/drawing/2014/main" id="{FBF76237-41F3-4473-A972-ABC1DB9D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201"/>
                <a:ext cx="103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Lineal Saturado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8" name="Rectangle 408">
                <a:extLst>
                  <a:ext uri="{FF2B5EF4-FFF2-40B4-BE49-F238E27FC236}">
                    <a16:creationId xmlns:a16="http://schemas.microsoft.com/office/drawing/2014/main" id="{A653BCD3-2326-4A98-9614-27482CF24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881"/>
                <a:ext cx="63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purelin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29" name="Rectangle 407">
                <a:extLst>
                  <a:ext uri="{FF2B5EF4-FFF2-40B4-BE49-F238E27FC236}">
                    <a16:creationId xmlns:a16="http://schemas.microsoft.com/office/drawing/2014/main" id="{E330FDB1-FFCF-4617-8E40-35B4F5908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81"/>
                <a:ext cx="63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0" name="Rectangle 406">
                <a:extLst>
                  <a:ext uri="{FF2B5EF4-FFF2-40B4-BE49-F238E27FC236}">
                    <a16:creationId xmlns:a16="http://schemas.microsoft.com/office/drawing/2014/main" id="{5B136F63-E7B2-4C8A-9105-CC9F42DC5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881"/>
                <a:ext cx="1389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1" name="Rectangle 405">
                <a:extLst>
                  <a:ext uri="{FF2B5EF4-FFF2-40B4-BE49-F238E27FC236}">
                    <a16:creationId xmlns:a16="http://schemas.microsoft.com/office/drawing/2014/main" id="{111A3489-17BE-43BC-9693-6BBBCFD4B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881"/>
                <a:ext cx="103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Lineal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2" name="Rectangle 404">
                <a:extLst>
                  <a:ext uri="{FF2B5EF4-FFF2-40B4-BE49-F238E27FC236}">
                    <a16:creationId xmlns:a16="http://schemas.microsoft.com/office/drawing/2014/main" id="{1F81CF7D-C95D-4C64-BEF2-F045C9E1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62"/>
                <a:ext cx="63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poslin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3" name="Rectangle 403">
                <a:extLst>
                  <a:ext uri="{FF2B5EF4-FFF2-40B4-BE49-F238E27FC236}">
                    <a16:creationId xmlns:a16="http://schemas.microsoft.com/office/drawing/2014/main" id="{52DCAFD0-1C5D-4562-937C-67839C6D3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562"/>
                <a:ext cx="63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4" name="Rectangle 402">
                <a:extLst>
                  <a:ext uri="{FF2B5EF4-FFF2-40B4-BE49-F238E27FC236}">
                    <a16:creationId xmlns:a16="http://schemas.microsoft.com/office/drawing/2014/main" id="{D6AFD028-AFA0-4F4A-9502-33A0AF75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562"/>
                <a:ext cx="138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5" name="Rectangle 401">
                <a:extLst>
                  <a:ext uri="{FF2B5EF4-FFF2-40B4-BE49-F238E27FC236}">
                    <a16:creationId xmlns:a16="http://schemas.microsoft.com/office/drawing/2014/main" id="{E7F24342-4A3A-4336-A94D-EF7A7804A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62"/>
                <a:ext cx="103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Lineal Positiva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6" name="Rectangle 400">
                <a:extLst>
                  <a:ext uri="{FF2B5EF4-FFF2-40B4-BE49-F238E27FC236}">
                    <a16:creationId xmlns:a16="http://schemas.microsoft.com/office/drawing/2014/main" id="{849454A1-4A1C-45A0-B8D8-A71933DBA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43"/>
                <a:ext cx="63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hardlims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7" name="Rectangle 399">
                <a:extLst>
                  <a:ext uri="{FF2B5EF4-FFF2-40B4-BE49-F238E27FC236}">
                    <a16:creationId xmlns:a16="http://schemas.microsoft.com/office/drawing/2014/main" id="{6DAA879F-2D39-4821-9462-61BC8EB4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243"/>
                <a:ext cx="63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8" name="Rectangle 398">
                <a:extLst>
                  <a:ext uri="{FF2B5EF4-FFF2-40B4-BE49-F238E27FC236}">
                    <a16:creationId xmlns:a16="http://schemas.microsoft.com/office/drawing/2014/main" id="{D5E86F34-383F-496F-ADFB-B5171ED67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243"/>
                <a:ext cx="138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39" name="Rectangle 397">
                <a:extLst>
                  <a:ext uri="{FF2B5EF4-FFF2-40B4-BE49-F238E27FC236}">
                    <a16:creationId xmlns:a16="http://schemas.microsoft.com/office/drawing/2014/main" id="{85D93283-315A-41C3-9B5C-F0603D58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43"/>
                <a:ext cx="103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Limitador Fuerte Simétrico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0" name="Rectangle 396">
                <a:extLst>
                  <a:ext uri="{FF2B5EF4-FFF2-40B4-BE49-F238E27FC236}">
                    <a16:creationId xmlns:a16="http://schemas.microsoft.com/office/drawing/2014/main" id="{ABE21EC0-4B43-4AE6-8436-010F23831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923"/>
                <a:ext cx="63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i="1">
                    <a:solidFill>
                      <a:srgbClr val="000000"/>
                    </a:solidFill>
                    <a:cs typeface="Lucida Sans Unicode"/>
                  </a:rPr>
                  <a:t>hardlim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1" name="Rectangle 395">
                <a:extLst>
                  <a:ext uri="{FF2B5EF4-FFF2-40B4-BE49-F238E27FC236}">
                    <a16:creationId xmlns:a16="http://schemas.microsoft.com/office/drawing/2014/main" id="{8494DC68-FA2F-4959-A45F-DAD33CD1E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923"/>
                <a:ext cx="63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2" name="Rectangle 394">
                <a:extLst>
                  <a:ext uri="{FF2B5EF4-FFF2-40B4-BE49-F238E27FC236}">
                    <a16:creationId xmlns:a16="http://schemas.microsoft.com/office/drawing/2014/main" id="{6C6B82C2-A07C-4824-A381-15C97903D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923"/>
                <a:ext cx="1389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CC99"/>
                  </a:buClr>
                  <a:buSzPct val="65000"/>
                </a:pPr>
                <a:endParaRPr lang="en-US" altLang="es-EC" sz="26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3" name="Rectangle 393">
                <a:extLst>
                  <a:ext uri="{FF2B5EF4-FFF2-40B4-BE49-F238E27FC236}">
                    <a16:creationId xmlns:a16="http://schemas.microsoft.com/office/drawing/2014/main" id="{26AC5D2E-2CA3-4804-95AB-1CDABCA0D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923"/>
                <a:ext cx="103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>
                    <a:solidFill>
                      <a:srgbClr val="000000"/>
                    </a:solidFill>
                    <a:cs typeface="Lucida Sans Unicode"/>
                  </a:rPr>
                  <a:t>Limitador Fuerte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4" name="Rectangle 392">
                <a:extLst>
                  <a:ext uri="{FF2B5EF4-FFF2-40B4-BE49-F238E27FC236}">
                    <a16:creationId xmlns:a16="http://schemas.microsoft.com/office/drawing/2014/main" id="{390642AC-5B5F-4F63-A970-D96070A2F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624"/>
                <a:ext cx="6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b="1">
                    <a:solidFill>
                      <a:srgbClr val="000000"/>
                    </a:solidFill>
                    <a:cs typeface="Lucida Sans Unicode"/>
                  </a:rPr>
                  <a:t>Función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5" name="Rectangle 391">
                <a:extLst>
                  <a:ext uri="{FF2B5EF4-FFF2-40B4-BE49-F238E27FC236}">
                    <a16:creationId xmlns:a16="http://schemas.microsoft.com/office/drawing/2014/main" id="{D63D9452-C704-45A1-B9F4-F78E89B36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624"/>
                <a:ext cx="6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b="1">
                    <a:solidFill>
                      <a:srgbClr val="000000"/>
                    </a:solidFill>
                    <a:cs typeface="Lucida Sans Unicode"/>
                  </a:rPr>
                  <a:t>Icono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6" name="Rectangle 390">
                <a:extLst>
                  <a:ext uri="{FF2B5EF4-FFF2-40B4-BE49-F238E27FC236}">
                    <a16:creationId xmlns:a16="http://schemas.microsoft.com/office/drawing/2014/main" id="{78402DF7-3B0D-4CD9-AB6B-23E92187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624"/>
                <a:ext cx="1389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b="1">
                    <a:solidFill>
                      <a:srgbClr val="000000"/>
                    </a:solidFill>
                    <a:cs typeface="Lucida Sans Unicode"/>
                  </a:rPr>
                  <a:t>Relación</a:t>
                </a:r>
                <a:endParaRPr lang="en-US" altLang="es-EC" sz="12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/>
                </a:endParaRPr>
              </a:p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b="1">
                    <a:solidFill>
                      <a:srgbClr val="000000"/>
                    </a:solidFill>
                    <a:cs typeface="Lucida Sans Unicode"/>
                  </a:rPr>
                  <a:t>Entrada /Salida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7" name="Rectangle 389">
                <a:extLst>
                  <a:ext uri="{FF2B5EF4-FFF2-40B4-BE49-F238E27FC236}">
                    <a16:creationId xmlns:a16="http://schemas.microsoft.com/office/drawing/2014/main" id="{21CFB8BE-995B-42AD-9706-7D62A60F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624"/>
                <a:ext cx="1033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449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s-EC" sz="1200" b="1">
                    <a:solidFill>
                      <a:srgbClr val="000000"/>
                    </a:solidFill>
                    <a:cs typeface="Lucida Sans Unicode"/>
                  </a:rPr>
                  <a:t>Nombre</a:t>
                </a:r>
                <a:endParaRPr lang="en-US" altLang="es-EC" sz="1800">
                  <a:solidFill>
                    <a:srgbClr val="000000"/>
                  </a:solidFill>
                  <a:cs typeface="Lucida Sans Unicode"/>
                </a:endParaRPr>
              </a:p>
            </p:txBody>
          </p:sp>
          <p:sp>
            <p:nvSpPr>
              <p:cNvPr id="71748" name="Line 429">
                <a:extLst>
                  <a:ext uri="{FF2B5EF4-FFF2-40B4-BE49-F238E27FC236}">
                    <a16:creationId xmlns:a16="http://schemas.microsoft.com/office/drawing/2014/main" id="{4427BE95-2D28-4C01-8BD7-D81F54D46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624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49" name="Line 430">
                <a:extLst>
                  <a:ext uri="{FF2B5EF4-FFF2-40B4-BE49-F238E27FC236}">
                    <a16:creationId xmlns:a16="http://schemas.microsoft.com/office/drawing/2014/main" id="{F4383EC0-0DAE-47AE-ADD0-50B514C99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320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0" name="Line 431">
                <a:extLst>
                  <a:ext uri="{FF2B5EF4-FFF2-40B4-BE49-F238E27FC236}">
                    <a16:creationId xmlns:a16="http://schemas.microsoft.com/office/drawing/2014/main" id="{90661600-C67B-4962-AA2F-53D71E70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624"/>
                <a:ext cx="0" cy="36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1" name="Line 432">
                <a:extLst>
                  <a:ext uri="{FF2B5EF4-FFF2-40B4-BE49-F238E27FC236}">
                    <a16:creationId xmlns:a16="http://schemas.microsoft.com/office/drawing/2014/main" id="{CCC1A6A7-9146-4DA6-BB2A-12B076F8C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624"/>
                <a:ext cx="0" cy="36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2" name="Line 435">
                <a:extLst>
                  <a:ext uri="{FF2B5EF4-FFF2-40B4-BE49-F238E27FC236}">
                    <a16:creationId xmlns:a16="http://schemas.microsoft.com/office/drawing/2014/main" id="{4477D527-92FB-425C-BFB5-53333BF9F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923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3" name="Line 437">
                <a:extLst>
                  <a:ext uri="{FF2B5EF4-FFF2-40B4-BE49-F238E27FC236}">
                    <a16:creationId xmlns:a16="http://schemas.microsoft.com/office/drawing/2014/main" id="{9069B517-F35B-452C-AC6F-A44EBDC4E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624"/>
                <a:ext cx="0" cy="36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4" name="Line 440">
                <a:extLst>
                  <a:ext uri="{FF2B5EF4-FFF2-40B4-BE49-F238E27FC236}">
                    <a16:creationId xmlns:a16="http://schemas.microsoft.com/office/drawing/2014/main" id="{B23C69FB-FC20-4E08-9776-449FA2CE6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624"/>
                <a:ext cx="0" cy="36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5" name="Line 443">
                <a:extLst>
                  <a:ext uri="{FF2B5EF4-FFF2-40B4-BE49-F238E27FC236}">
                    <a16:creationId xmlns:a16="http://schemas.microsoft.com/office/drawing/2014/main" id="{FFDD37CA-2F2D-44CD-A55D-3F099FF99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8" y="624"/>
                <a:ext cx="0" cy="36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6" name="Line 447">
                <a:extLst>
                  <a:ext uri="{FF2B5EF4-FFF2-40B4-BE49-F238E27FC236}">
                    <a16:creationId xmlns:a16="http://schemas.microsoft.com/office/drawing/2014/main" id="{9A72E221-3F13-4879-BDD0-A30FA38DF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43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7" name="Line 465">
                <a:extLst>
                  <a:ext uri="{FF2B5EF4-FFF2-40B4-BE49-F238E27FC236}">
                    <a16:creationId xmlns:a16="http://schemas.microsoft.com/office/drawing/2014/main" id="{BC854544-D9FC-4536-8DD0-BBCC624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562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8" name="Line 483">
                <a:extLst>
                  <a:ext uri="{FF2B5EF4-FFF2-40B4-BE49-F238E27FC236}">
                    <a16:creationId xmlns:a16="http://schemas.microsoft.com/office/drawing/2014/main" id="{BE7F675E-902E-4EC4-B067-24975D6B2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81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59" name="Line 501">
                <a:extLst>
                  <a:ext uri="{FF2B5EF4-FFF2-40B4-BE49-F238E27FC236}">
                    <a16:creationId xmlns:a16="http://schemas.microsoft.com/office/drawing/2014/main" id="{C2A472D0-72F6-464E-9491-4468E8301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201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60" name="Line 519">
                <a:extLst>
                  <a:ext uri="{FF2B5EF4-FFF2-40B4-BE49-F238E27FC236}">
                    <a16:creationId xmlns:a16="http://schemas.microsoft.com/office/drawing/2014/main" id="{07BD510A-CCC5-4397-8A26-045A82BAD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677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61" name="Line 537">
                <a:extLst>
                  <a:ext uri="{FF2B5EF4-FFF2-40B4-BE49-F238E27FC236}">
                    <a16:creationId xmlns:a16="http://schemas.microsoft.com/office/drawing/2014/main" id="{4A0361E3-30B2-4FA1-B9D0-9A2399EC2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190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62" name="Line 555">
                <a:extLst>
                  <a:ext uri="{FF2B5EF4-FFF2-40B4-BE49-F238E27FC236}">
                    <a16:creationId xmlns:a16="http://schemas.microsoft.com/office/drawing/2014/main" id="{9D4E8B33-AA22-4EA3-B238-23530185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610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71763" name="Line 573">
                <a:extLst>
                  <a:ext uri="{FF2B5EF4-FFF2-40B4-BE49-F238E27FC236}">
                    <a16:creationId xmlns:a16="http://schemas.microsoft.com/office/drawing/2014/main" id="{5007B808-9B1F-42B3-982A-BFAB5FE91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01"/>
                <a:ext cx="369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C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p:grpSp>
        <p:pic>
          <p:nvPicPr>
            <p:cNvPr id="71684" name="Picture 329" descr="http://ohm.utp.edu.co/neuronales/Capitulo1/Images1/Ecu13d.gif">
              <a:extLst>
                <a:ext uri="{FF2B5EF4-FFF2-40B4-BE49-F238E27FC236}">
                  <a16:creationId xmlns:a16="http://schemas.microsoft.com/office/drawing/2014/main" id="{B0F6E7E5-F8B9-482F-98F0-76424577F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864"/>
              <a:ext cx="2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5" name="Picture 328" descr="http://ohm.utp.edu.co/neuronales/Capitulo1/Images1/Ecu13e.gif">
              <a:extLst>
                <a:ext uri="{FF2B5EF4-FFF2-40B4-BE49-F238E27FC236}">
                  <a16:creationId xmlns:a16="http://schemas.microsoft.com/office/drawing/2014/main" id="{20F2DBF0-1BD5-4EA9-918A-3A77C9298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r:link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200"/>
              <a:ext cx="2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6" name="Picture 327" descr="http://ohm.utp.edu.co/neuronales/Capitulo1/Images1/Ico1.gif">
              <a:extLst>
                <a:ext uri="{FF2B5EF4-FFF2-40B4-BE49-F238E27FC236}">
                  <a16:creationId xmlns:a16="http://schemas.microsoft.com/office/drawing/2014/main" id="{65D96CA4-1E9D-449E-B839-A98E26A4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r:link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912"/>
              <a:ext cx="2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7" name="Picture 326" descr="http://ohm.utp.edu.co/neuronales/Capitulo1/Images1/Ecu13f.gif">
              <a:extLst>
                <a:ext uri="{FF2B5EF4-FFF2-40B4-BE49-F238E27FC236}">
                  <a16:creationId xmlns:a16="http://schemas.microsoft.com/office/drawing/2014/main" id="{6D5BA1D2-65C0-4A2F-9EE5-80B6A74C7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r:link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200"/>
              <a:ext cx="3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8" name="Picture 325" descr="http://ohm.utp.edu.co/neuronales/Capitulo1/Images1/Ecu13g.gif">
              <a:extLst>
                <a:ext uri="{FF2B5EF4-FFF2-40B4-BE49-F238E27FC236}">
                  <a16:creationId xmlns:a16="http://schemas.microsoft.com/office/drawing/2014/main" id="{0D2C85EE-53F3-4583-9BB5-F18947B3F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2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9" name="Picture 324" descr="http://ohm.utp.edu.co/neuronales/Capitulo1/Images1/Ico2.gif">
              <a:extLst>
                <a:ext uri="{FF2B5EF4-FFF2-40B4-BE49-F238E27FC236}">
                  <a16:creationId xmlns:a16="http://schemas.microsoft.com/office/drawing/2014/main" id="{4BE60241-2A83-42A3-9C8F-7B1605BCE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r:link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248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0" name="Picture 323" descr="http://ohm.utp.edu.co/neuronales/Capitulo1/Images1/Ecu13h.gif">
              <a:extLst>
                <a:ext uri="{FF2B5EF4-FFF2-40B4-BE49-F238E27FC236}">
                  <a16:creationId xmlns:a16="http://schemas.microsoft.com/office/drawing/2014/main" id="{8E1B6018-158B-4078-9E2F-456C1378E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488"/>
              <a:ext cx="29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1" name="Picture 322" descr="http://ohm.utp.edu.co/neuronales/Capitulo1/Images1/Ecu13i.gif">
              <a:extLst>
                <a:ext uri="{FF2B5EF4-FFF2-40B4-BE49-F238E27FC236}">
                  <a16:creationId xmlns:a16="http://schemas.microsoft.com/office/drawing/2014/main" id="{8A10741B-57F4-4BD8-A64B-BE8C8BF1C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r:link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488"/>
              <a:ext cx="2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2" name="Picture 321" descr="http://ohm.utp.edu.co/neuronales/Capitulo1/Images1/Ico3.gif">
              <a:extLst>
                <a:ext uri="{FF2B5EF4-FFF2-40B4-BE49-F238E27FC236}">
                  <a16:creationId xmlns:a16="http://schemas.microsoft.com/office/drawing/2014/main" id="{98FF8ABF-43A5-46AE-AE5D-ECE8D9DA1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r:link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536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3" name="Picture 320" descr="http://ohm.utp.edu.co/neuronales/Capitulo1/Images1/Ecu13j.gif">
              <a:extLst>
                <a:ext uri="{FF2B5EF4-FFF2-40B4-BE49-F238E27FC236}">
                  <a16:creationId xmlns:a16="http://schemas.microsoft.com/office/drawing/2014/main" id="{A0844116-06FF-46D6-B90C-FA66D0AFB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r:link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920"/>
              <a:ext cx="29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4" name="Picture 319" descr="http://ohm.utp.edu.co/neuronales/Capitulo1/Images1/Ico4.gif">
              <a:extLst>
                <a:ext uri="{FF2B5EF4-FFF2-40B4-BE49-F238E27FC236}">
                  <a16:creationId xmlns:a16="http://schemas.microsoft.com/office/drawing/2014/main" id="{64F5BCE8-10B2-4BD4-ADF1-F24ECE31C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r:link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872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5" name="Picture 318" descr="http://ohm.utp.edu.co/neuronales/Capitulo1/Images1/Ecu13k.gif">
              <a:extLst>
                <a:ext uri="{FF2B5EF4-FFF2-40B4-BE49-F238E27FC236}">
                  <a16:creationId xmlns:a16="http://schemas.microsoft.com/office/drawing/2014/main" id="{15F599D2-91B9-4499-8E99-FAFA44961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r:link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112"/>
              <a:ext cx="29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317" descr="http://ohm.utp.edu.co/neuronales/Capitulo1/Images1/Ecu13l.gif">
              <a:extLst>
                <a:ext uri="{FF2B5EF4-FFF2-40B4-BE49-F238E27FC236}">
                  <a16:creationId xmlns:a16="http://schemas.microsoft.com/office/drawing/2014/main" id="{F1BAAC18-A243-473D-9112-CF0A1FDEC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r:link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112"/>
              <a:ext cx="45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7" name="Picture 316" descr="http://ohm.utp.edu.co/neuronales/Capitulo1/Images1/Ico5.gif">
              <a:extLst>
                <a:ext uri="{FF2B5EF4-FFF2-40B4-BE49-F238E27FC236}">
                  <a16:creationId xmlns:a16="http://schemas.microsoft.com/office/drawing/2014/main" id="{A4E8A5A0-E71B-480A-9625-1397A3CFE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r:link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256"/>
              <a:ext cx="2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8" name="Picture 315" descr="http://ohm.utp.edu.co/neuronales/Capitulo1/Images1/Ecu13m.gif">
              <a:extLst>
                <a:ext uri="{FF2B5EF4-FFF2-40B4-BE49-F238E27FC236}">
                  <a16:creationId xmlns:a16="http://schemas.microsoft.com/office/drawing/2014/main" id="{FB4155FF-0EDC-42D6-A7C0-CD01672FC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r:link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592"/>
              <a:ext cx="35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9" name="Picture 314" descr="http://ohm.utp.edu.co/neuronales/Capitulo1/Images1/Ecu13n.gif">
              <a:extLst>
                <a:ext uri="{FF2B5EF4-FFF2-40B4-BE49-F238E27FC236}">
                  <a16:creationId xmlns:a16="http://schemas.microsoft.com/office/drawing/2014/main" id="{F6A0C430-8391-435A-90D0-420F4E9C4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r:link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592"/>
              <a:ext cx="523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0" name="Picture 313" descr="http://ohm.utp.edu.co/neuronales/Capitulo1/Images1/Ico6.gif">
              <a:extLst>
                <a:ext uri="{FF2B5EF4-FFF2-40B4-BE49-F238E27FC236}">
                  <a16:creationId xmlns:a16="http://schemas.microsoft.com/office/drawing/2014/main" id="{612A38B1-05CA-4A8E-B26B-CEF1B5926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r:link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736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1" name="Picture 312" descr="http://ohm.utp.edu.co/neuronales/Capitulo1/Images1/Ecu13o.gif">
              <a:extLst>
                <a:ext uri="{FF2B5EF4-FFF2-40B4-BE49-F238E27FC236}">
                  <a16:creationId xmlns:a16="http://schemas.microsoft.com/office/drawing/2014/main" id="{31E5A53F-49D1-4B76-A8AC-CE466473E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r:link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120"/>
              <a:ext cx="57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2" name="Picture 311" descr="http://ohm.utp.edu.co/neuronales/Capitulo1/Images1/Ico7.gif">
              <a:extLst>
                <a:ext uri="{FF2B5EF4-FFF2-40B4-BE49-F238E27FC236}">
                  <a16:creationId xmlns:a16="http://schemas.microsoft.com/office/drawing/2014/main" id="{5122CEED-CAFA-4186-A015-2A98ED100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 r:link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216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3" name="Picture 310" descr="http://ohm.utp.edu.co/neuronales/Capitulo1/Images1/Ecu13p.gif">
              <a:extLst>
                <a:ext uri="{FF2B5EF4-FFF2-40B4-BE49-F238E27FC236}">
                  <a16:creationId xmlns:a16="http://schemas.microsoft.com/office/drawing/2014/main" id="{A1622066-CCC3-40C9-8983-EE28D2869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 r:link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552"/>
              <a:ext cx="65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4" name="Picture 309" descr="http://ohm.utp.edu.co/neuronales/Capitulo1/Images1/Ico8.gif">
              <a:extLst>
                <a:ext uri="{FF2B5EF4-FFF2-40B4-BE49-F238E27FC236}">
                  <a16:creationId xmlns:a16="http://schemas.microsoft.com/office/drawing/2014/main" id="{217EAF2E-8551-448B-AD7C-0ED4AD0A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 r:link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648"/>
              <a:ext cx="2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5" name="Picture 308" descr="http://ohm.utp.edu.co/neuronales/Capitulo1/Images1/Ecu13q.gif">
              <a:extLst>
                <a:ext uri="{FF2B5EF4-FFF2-40B4-BE49-F238E27FC236}">
                  <a16:creationId xmlns:a16="http://schemas.microsoft.com/office/drawing/2014/main" id="{592D0D42-E15C-40AF-AFC7-3EECE3E3E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 r:link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936"/>
              <a:ext cx="2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6" name="Picture 307" descr="http://ohm.utp.edu.co/neuronales/Capitulo1/Images1/Ecu13r.gif">
              <a:extLst>
                <a:ext uri="{FF2B5EF4-FFF2-40B4-BE49-F238E27FC236}">
                  <a16:creationId xmlns:a16="http://schemas.microsoft.com/office/drawing/2014/main" id="{B4CDD550-44EC-4628-8911-1EBA7CB13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r:link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936"/>
              <a:ext cx="8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7" name="Picture 306" descr="http://ohm.utp.edu.co/neuronales/Capitulo1/Images1/Ico9.gif">
              <a:extLst>
                <a:ext uri="{FF2B5EF4-FFF2-40B4-BE49-F238E27FC236}">
                  <a16:creationId xmlns:a16="http://schemas.microsoft.com/office/drawing/2014/main" id="{0EACA215-F50E-4509-8B4A-A2099FAFA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 r:link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984"/>
              <a:ext cx="2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2" name="Rectangle 3">
            <a:extLst>
              <a:ext uri="{FF2B5EF4-FFF2-40B4-BE49-F238E27FC236}">
                <a16:creationId xmlns:a16="http://schemas.microsoft.com/office/drawing/2014/main" id="{41DC3F46-1458-4B38-9F7C-665CCD3A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840112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6F998423-3055-4E2D-A7E2-C62AF798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r>
              <a:rPr lang="en-US" altLang="es-EC">
                <a:ea typeface="ＭＳ Ｐゴシック" panose="020B0600070205080204" pitchFamily="34" charset="-128"/>
              </a:rPr>
              <a:t>Transfer Functions</a:t>
            </a:r>
          </a:p>
        </p:txBody>
      </p:sp>
      <p:graphicFrame>
        <p:nvGraphicFramePr>
          <p:cNvPr id="73730" name="Object 3">
            <a:extLst>
              <a:ext uri="{FF2B5EF4-FFF2-40B4-BE49-F238E27FC236}">
                <a16:creationId xmlns:a16="http://schemas.microsoft.com/office/drawing/2014/main" id="{E3F1D9AB-81A3-4614-BEC3-54CAA5A71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81201"/>
          <a:ext cx="373380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3" imgW="1961905" imgH="1714739" progId="Paint.Picture">
                  <p:embed/>
                </p:oleObj>
              </mc:Choice>
              <mc:Fallback>
                <p:oleObj name="Bitmap Image" r:id="rId3" imgW="1961905" imgH="1714739" progId="Paint.Picture">
                  <p:embed/>
                  <p:pic>
                    <p:nvPicPr>
                      <p:cNvPr id="73730" name="Object 3">
                        <a:extLst>
                          <a:ext uri="{FF2B5EF4-FFF2-40B4-BE49-F238E27FC236}">
                            <a16:creationId xmlns:a16="http://schemas.microsoft.com/office/drawing/2014/main" id="{E3F1D9AB-81A3-4614-BEC3-54CAA5A71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1"/>
                        <a:ext cx="3733800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4">
            <a:extLst>
              <a:ext uri="{FF2B5EF4-FFF2-40B4-BE49-F238E27FC236}">
                <a16:creationId xmlns:a16="http://schemas.microsoft.com/office/drawing/2014/main" id="{14128CD9-E776-4635-B1D4-6E5955EC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9551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s-EC" sz="2000">
                <a:solidFill>
                  <a:srgbClr val="040408"/>
                </a:solidFill>
                <a:cs typeface="Lucida Sans Unicode"/>
              </a:rPr>
              <a:t>This function creates neurons that classifies the input in two different categories. </a:t>
            </a:r>
          </a:p>
        </p:txBody>
      </p:sp>
      <p:sp>
        <p:nvSpPr>
          <p:cNvPr id="73732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7DAEDE-C926-4C45-8C6A-08F4DB784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1219200"/>
            <a:ext cx="7772400" cy="685800"/>
          </a:xfrm>
          <a:noFill/>
        </p:spPr>
        <p:txBody>
          <a:bodyPr/>
          <a:lstStyle/>
          <a:p>
            <a:r>
              <a:rPr lang="es-AR" altLang="es-EC">
                <a:ea typeface="ＭＳ Ｐゴシック" panose="020B0600070205080204" pitchFamily="34" charset="-128"/>
              </a:rPr>
              <a:t>Hardlim </a:t>
            </a:r>
            <a:r>
              <a:rPr lang="es-AR" altLang="es-EC" sz="2800">
                <a:ea typeface="ＭＳ Ｐゴシック" panose="020B0600070205080204" pitchFamily="34" charset="-128"/>
              </a:rPr>
              <a:t>(hard limitator)</a:t>
            </a:r>
            <a:endParaRPr lang="es-ES" altLang="es-EC" sz="2800">
              <a:ea typeface="ＭＳ Ｐゴシック" panose="020B0600070205080204" pitchFamily="34" charset="-128"/>
            </a:endParaRPr>
          </a:p>
        </p:txBody>
      </p:sp>
      <p:pic>
        <p:nvPicPr>
          <p:cNvPr id="73733" name="Picture 1">
            <a:extLst>
              <a:ext uri="{FF2B5EF4-FFF2-40B4-BE49-F238E27FC236}">
                <a16:creationId xmlns:a16="http://schemas.microsoft.com/office/drawing/2014/main" id="{1BBBC80B-444C-4012-9EDE-E34BFFFC5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57500"/>
            <a:ext cx="24384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58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F6D98D-01A5-433B-A3A7-7C1CE4B1D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1143000"/>
            <a:ext cx="7772400" cy="685800"/>
          </a:xfrm>
          <a:noFill/>
        </p:spPr>
        <p:txBody>
          <a:bodyPr/>
          <a:lstStyle/>
          <a:p>
            <a:r>
              <a:rPr lang="es-AR" altLang="es-EC">
                <a:ea typeface="ＭＳ Ｐゴシック" panose="020B0600070205080204" pitchFamily="34" charset="-128"/>
              </a:rPr>
              <a:t>Hardlims </a:t>
            </a:r>
            <a:r>
              <a:rPr lang="es-AR" altLang="es-EC" sz="2800">
                <a:ea typeface="ＭＳ Ｐゴシック" panose="020B0600070205080204" pitchFamily="34" charset="-128"/>
              </a:rPr>
              <a:t>(symetric hard limitator)</a:t>
            </a:r>
            <a:endParaRPr lang="es-ES" altLang="es-EC" sz="2800">
              <a:ea typeface="ＭＳ Ｐゴシック" panose="020B0600070205080204" pitchFamily="34" charset="-128"/>
            </a:endParaRPr>
          </a:p>
        </p:txBody>
      </p:sp>
      <p:graphicFrame>
        <p:nvGraphicFramePr>
          <p:cNvPr id="74754" name="Object 1031">
            <a:extLst>
              <a:ext uri="{FF2B5EF4-FFF2-40B4-BE49-F238E27FC236}">
                <a16:creationId xmlns:a16="http://schemas.microsoft.com/office/drawing/2014/main" id="{FCF6BCEC-70F7-46D1-9703-13F53BF5D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971801"/>
          <a:ext cx="2590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3" imgW="1238423" imgH="523810" progId="Paint.Picture">
                  <p:embed/>
                </p:oleObj>
              </mc:Choice>
              <mc:Fallback>
                <p:oleObj name="Bitmap Image" r:id="rId3" imgW="1238423" imgH="523810" progId="Paint.Picture">
                  <p:embed/>
                  <p:pic>
                    <p:nvPicPr>
                      <p:cNvPr id="74754" name="Object 1031">
                        <a:extLst>
                          <a:ext uri="{FF2B5EF4-FFF2-40B4-BE49-F238E27FC236}">
                            <a16:creationId xmlns:a16="http://schemas.microsoft.com/office/drawing/2014/main" id="{FCF6BCEC-70F7-46D1-9703-13F53BF5D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71801"/>
                        <a:ext cx="2590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Rectangle 2">
            <a:extLst>
              <a:ext uri="{FF2B5EF4-FFF2-40B4-BE49-F238E27FC236}">
                <a16:creationId xmlns:a16="http://schemas.microsoft.com/office/drawing/2014/main" id="{3A050735-367F-4FDC-9224-15AA0519D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r>
              <a:rPr lang="en-US" altLang="es-EC">
                <a:ea typeface="ＭＳ Ｐゴシック" panose="020B0600070205080204" pitchFamily="34" charset="-128"/>
              </a:rPr>
              <a:t>Transfer Functions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9038D35B-F781-45C6-8F1C-3C68FF56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9551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s-EC" sz="2000">
                <a:solidFill>
                  <a:srgbClr val="040408"/>
                </a:solidFill>
                <a:cs typeface="Lucida Sans Unicode"/>
              </a:rPr>
              <a:t>This function creates neurons that classifies the input in two different categories. </a:t>
            </a:r>
          </a:p>
        </p:txBody>
      </p:sp>
      <p:pic>
        <p:nvPicPr>
          <p:cNvPr id="74757" name="Picture 1">
            <a:extLst>
              <a:ext uri="{FF2B5EF4-FFF2-40B4-BE49-F238E27FC236}">
                <a16:creationId xmlns:a16="http://schemas.microsoft.com/office/drawing/2014/main" id="{3D98FAB0-E601-4F06-A1DB-B134DD922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4200"/>
            <a:ext cx="36576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3">
            <a:extLst>
              <a:ext uri="{FF2B5EF4-FFF2-40B4-BE49-F238E27FC236}">
                <a16:creationId xmlns:a16="http://schemas.microsoft.com/office/drawing/2014/main" id="{A17A382B-D17B-4D07-AD00-B224F4B4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03863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defTabSz="449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s-EC" sz="2000">
                <a:solidFill>
                  <a:srgbClr val="040408"/>
                </a:solidFill>
                <a:cs typeface="Lucida Sans Unicode"/>
              </a:rPr>
              <a:t>This function is not restricted</a:t>
            </a:r>
          </a:p>
        </p:txBody>
      </p:sp>
      <p:sp>
        <p:nvSpPr>
          <p:cNvPr id="7577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C39FA7F-AA1F-4E99-920B-ABC94E507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7772400" cy="685800"/>
          </a:xfrm>
          <a:noFill/>
        </p:spPr>
        <p:txBody>
          <a:bodyPr/>
          <a:lstStyle/>
          <a:p>
            <a:r>
              <a:rPr lang="es-AR" altLang="es-EC">
                <a:ea typeface="ＭＳ Ｐゴシック" panose="020B0600070205080204" pitchFamily="34" charset="-128"/>
              </a:rPr>
              <a:t>Purelin (Lineal)</a:t>
            </a:r>
            <a:endParaRPr lang="es-ES" altLang="es-EC" sz="2800">
              <a:ea typeface="ＭＳ Ｐゴシック" panose="020B0600070205080204" pitchFamily="34" charset="-128"/>
            </a:endParaRPr>
          </a:p>
        </p:txBody>
      </p:sp>
      <p:graphicFrame>
        <p:nvGraphicFramePr>
          <p:cNvPr id="75779" name="Object 11">
            <a:extLst>
              <a:ext uri="{FF2B5EF4-FFF2-40B4-BE49-F238E27FC236}">
                <a16:creationId xmlns:a16="http://schemas.microsoft.com/office/drawing/2014/main" id="{C3796885-2070-4F9E-B111-28D5E229B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200401"/>
          <a:ext cx="1447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Bitmap Image" r:id="rId3" imgW="409632" imgH="142933" progId="Paint.Picture">
                  <p:embed/>
                </p:oleObj>
              </mc:Choice>
              <mc:Fallback>
                <p:oleObj name="Bitmap Image" r:id="rId3" imgW="409632" imgH="142933" progId="Paint.Picture">
                  <p:embed/>
                  <p:pic>
                    <p:nvPicPr>
                      <p:cNvPr id="75779" name="Object 11">
                        <a:extLst>
                          <a:ext uri="{FF2B5EF4-FFF2-40B4-BE49-F238E27FC236}">
                            <a16:creationId xmlns:a16="http://schemas.microsoft.com/office/drawing/2014/main" id="{C3796885-2070-4F9E-B111-28D5E229B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200401"/>
                        <a:ext cx="1447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2">
            <a:extLst>
              <a:ext uri="{FF2B5EF4-FFF2-40B4-BE49-F238E27FC236}">
                <a16:creationId xmlns:a16="http://schemas.microsoft.com/office/drawing/2014/main" id="{5205507F-EF2B-4A3A-94D6-5C5EE272C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r>
              <a:rPr lang="en-US" altLang="es-EC">
                <a:ea typeface="ＭＳ Ｐゴシック" panose="020B0600070205080204" pitchFamily="34" charset="-128"/>
              </a:rPr>
              <a:t>Transfer Functions</a:t>
            </a:r>
          </a:p>
        </p:txBody>
      </p:sp>
      <p:pic>
        <p:nvPicPr>
          <p:cNvPr id="75781" name="Picture 1">
            <a:extLst>
              <a:ext uri="{FF2B5EF4-FFF2-40B4-BE49-F238E27FC236}">
                <a16:creationId xmlns:a16="http://schemas.microsoft.com/office/drawing/2014/main" id="{0A50A2CB-00C0-43ED-99F5-E607DAAD1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41500"/>
            <a:ext cx="3733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19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8CD9554F-87EF-45C2-89FF-ED8CE933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3352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lvl="1" defTabSz="4492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40408"/>
                </a:solidFill>
                <a:latin typeface="Arial"/>
                <a:ea typeface="ＭＳ Ｐゴシック" panose="020B0600070205080204" pitchFamily="34" charset="-128"/>
                <a:cs typeface="Lucida Sans Unicode"/>
              </a:rPr>
              <a:t>Restricted and derivative</a:t>
            </a:r>
          </a:p>
        </p:txBody>
      </p:sp>
      <p:sp>
        <p:nvSpPr>
          <p:cNvPr id="7680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61C36E-453D-4D31-9429-04CA8FCC6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685800"/>
          </a:xfrm>
          <a:noFill/>
        </p:spPr>
        <p:txBody>
          <a:bodyPr/>
          <a:lstStyle/>
          <a:p>
            <a:r>
              <a:rPr lang="es-AR" altLang="es-EC">
                <a:ea typeface="ＭＳ Ｐゴシック" panose="020B0600070205080204" pitchFamily="34" charset="-128"/>
              </a:rPr>
              <a:t>Logsig (Sigmoide)</a:t>
            </a:r>
            <a:endParaRPr lang="es-ES" altLang="es-EC" sz="2800">
              <a:ea typeface="ＭＳ Ｐゴシック" panose="020B0600070205080204" pitchFamily="34" charset="-128"/>
            </a:endParaRPr>
          </a:p>
        </p:txBody>
      </p:sp>
      <p:graphicFrame>
        <p:nvGraphicFramePr>
          <p:cNvPr id="76803" name="Object 5">
            <a:extLst>
              <a:ext uri="{FF2B5EF4-FFF2-40B4-BE49-F238E27FC236}">
                <a16:creationId xmlns:a16="http://schemas.microsoft.com/office/drawing/2014/main" id="{769E893B-EF19-48D0-9B73-2786CB47F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209801"/>
          <a:ext cx="3733800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Bitmap Image" r:id="rId3" imgW="1980952" imgH="1676634" progId="Paint.Picture">
                  <p:embed/>
                </p:oleObj>
              </mc:Choice>
              <mc:Fallback>
                <p:oleObj name="Bitmap Image" r:id="rId3" imgW="1980952" imgH="1676634" progId="Paint.Picture">
                  <p:embed/>
                  <p:pic>
                    <p:nvPicPr>
                      <p:cNvPr id="76803" name="Object 5">
                        <a:extLst>
                          <a:ext uri="{FF2B5EF4-FFF2-40B4-BE49-F238E27FC236}">
                            <a16:creationId xmlns:a16="http://schemas.microsoft.com/office/drawing/2014/main" id="{769E893B-EF19-48D0-9B73-2786CB47F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1"/>
                        <a:ext cx="3733800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2">
            <a:extLst>
              <a:ext uri="{FF2B5EF4-FFF2-40B4-BE49-F238E27FC236}">
                <a16:creationId xmlns:a16="http://schemas.microsoft.com/office/drawing/2014/main" id="{BFF023D1-1F8C-48ED-9789-12C94E2B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r>
              <a:rPr lang="en-US" altLang="es-EC">
                <a:ea typeface="ＭＳ Ｐゴシック" panose="020B0600070205080204" pitchFamily="34" charset="-128"/>
              </a:rPr>
              <a:t>Transfer Functions</a:t>
            </a:r>
          </a:p>
        </p:txBody>
      </p:sp>
      <p:pic>
        <p:nvPicPr>
          <p:cNvPr id="76805" name="Picture 1">
            <a:extLst>
              <a:ext uri="{FF2B5EF4-FFF2-40B4-BE49-F238E27FC236}">
                <a16:creationId xmlns:a16="http://schemas.microsoft.com/office/drawing/2014/main" id="{8275BFCD-1642-4A92-8560-8DF2370D1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59100"/>
            <a:ext cx="1676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93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DDA8B-6B31-42A2-9868-D049DB10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Ejemplo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F4C05-56CA-411C-A8ED-7F292723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Supongamos</a:t>
            </a:r>
            <a:r>
              <a:rPr lang="en-CA" dirty="0"/>
              <a:t> que el </a:t>
            </a:r>
            <a:r>
              <a:rPr lang="en-CA" dirty="0" err="1"/>
              <a:t>sistema</a:t>
            </a:r>
            <a:r>
              <a:rPr lang="en-CA" dirty="0"/>
              <a:t> </a:t>
            </a:r>
            <a:r>
              <a:rPr lang="en-CA" dirty="0" err="1"/>
              <a:t>siguiente</a:t>
            </a:r>
            <a:r>
              <a:rPr lang="en-CA" dirty="0"/>
              <a:t> </a:t>
            </a:r>
            <a:r>
              <a:rPr lang="en-CA" dirty="0" err="1"/>
              <a:t>esta</a:t>
            </a:r>
            <a:r>
              <a:rPr lang="en-CA" dirty="0"/>
              <a:t> </a:t>
            </a:r>
            <a:r>
              <a:rPr lang="en-CA" dirty="0" err="1"/>
              <a:t>configurado</a:t>
            </a:r>
            <a:r>
              <a:rPr lang="en-CA" dirty="0"/>
              <a:t> con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neurona</a:t>
            </a:r>
            <a:r>
              <a:rPr lang="en-CA" dirty="0"/>
              <a:t> y </a:t>
            </a:r>
            <a:r>
              <a:rPr lang="en-CA" dirty="0" err="1"/>
              <a:t>hardlim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la function de </a:t>
            </a:r>
            <a:r>
              <a:rPr lang="en-CA" dirty="0" err="1"/>
              <a:t>transferencia</a:t>
            </a:r>
            <a:r>
              <a:rPr lang="en-CA" dirty="0"/>
              <a:t> . Determine el </a:t>
            </a:r>
            <a:r>
              <a:rPr lang="en-CA" dirty="0" err="1"/>
              <a:t>comportamiento</a:t>
            </a:r>
            <a:r>
              <a:rPr lang="en-CA" dirty="0"/>
              <a:t> del </a:t>
            </a:r>
            <a:r>
              <a:rPr lang="en-CA" dirty="0" err="1"/>
              <a:t>sistema</a:t>
            </a:r>
            <a:endParaRPr lang="es-EC" dirty="0"/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A229BCB6-996B-48EC-BA30-C24F05DAE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800300"/>
              </p:ext>
            </p:extLst>
          </p:nvPr>
        </p:nvGraphicFramePr>
        <p:xfrm>
          <a:off x="7699721" y="3794125"/>
          <a:ext cx="2286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168400" imgH="457200" progId="Equation.3">
                  <p:embed/>
                </p:oleObj>
              </mc:Choice>
              <mc:Fallback>
                <p:oleObj name="Equation" r:id="rId3" imgW="1168400" imgH="457200" progId="Equation.3">
                  <p:embed/>
                  <p:pic>
                    <p:nvPicPr>
                      <p:cNvPr id="77827" name="Object 15">
                        <a:extLst>
                          <a:ext uri="{FF2B5EF4-FFF2-40B4-BE49-F238E27FC236}">
                            <a16:creationId xmlns:a16="http://schemas.microsoft.com/office/drawing/2014/main" id="{C34B452F-AA34-4566-B6F8-0CB581AD3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721" y="3794125"/>
                        <a:ext cx="2286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DD338459-B7FF-4592-A61C-FD987A95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83" y="3181350"/>
            <a:ext cx="5943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02C233A-4395-4E25-9037-1768003ED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09419"/>
              </p:ext>
            </p:extLst>
          </p:nvPr>
        </p:nvGraphicFramePr>
        <p:xfrm>
          <a:off x="4732683" y="5459413"/>
          <a:ext cx="2286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964781" imgH="215806" progId="Equation.3">
                  <p:embed/>
                </p:oleObj>
              </mc:Choice>
              <mc:Fallback>
                <p:oleObj name="Equation" r:id="rId6" imgW="964781" imgH="215806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74AB21D2-F045-434D-A1EA-557B9299B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683" y="5459413"/>
                        <a:ext cx="2286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D9418562-FC32-49E9-BE3C-56DA561B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583" y="3913188"/>
            <a:ext cx="228600" cy="334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80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0468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7A6B4-F2F8-4FE6-9F8F-309ABDC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Ejemplo</a:t>
            </a:r>
            <a:endParaRPr lang="es-EC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6F4D524-24C3-4C9A-80F7-798216B94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73442"/>
              </p:ext>
            </p:extLst>
          </p:nvPr>
        </p:nvGraphicFramePr>
        <p:xfrm>
          <a:off x="6858000" y="2209800"/>
          <a:ext cx="2286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964781" imgH="215806" progId="Equation.3">
                  <p:embed/>
                </p:oleObj>
              </mc:Choice>
              <mc:Fallback>
                <p:oleObj name="Equation" r:id="rId3" imgW="964781" imgH="215806" progId="Equation.3">
                  <p:embed/>
                  <p:pic>
                    <p:nvPicPr>
                      <p:cNvPr id="78850" name="Object 1">
                        <a:extLst>
                          <a:ext uri="{FF2B5EF4-FFF2-40B4-BE49-F238E27FC236}">
                            <a16:creationId xmlns:a16="http://schemas.microsoft.com/office/drawing/2014/main" id="{569AD3FF-6D01-4C76-B658-234844F2D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09800"/>
                        <a:ext cx="2286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DFD8932E-3647-44BB-A18F-92A9613E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429000"/>
            <a:ext cx="3833812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C141CD8-1FF8-42C0-BDEE-53138AF6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4829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47B0AFA-BC47-4DBC-B0E0-DA2D9FEE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228600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40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1C8C5-5477-41A2-B213-E36289826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97313"/>
            <a:ext cx="2286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60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2980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EDC60-3294-4C54-9CE0-4B749669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D6250-0550-49A7-A15C-51BBD99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 </a:t>
            </a:r>
            <a:r>
              <a:rPr lang="en-CA" dirty="0" err="1"/>
              <a:t>algoritmos</a:t>
            </a:r>
            <a:r>
              <a:rPr lang="en-CA" dirty="0"/>
              <a:t>:</a:t>
            </a:r>
          </a:p>
          <a:p>
            <a:pPr lvl="1"/>
            <a:r>
              <a:rPr lang="en-CA" dirty="0" err="1"/>
              <a:t>Aprendizaje</a:t>
            </a:r>
            <a:r>
              <a:rPr lang="en-CA" dirty="0"/>
              <a:t> </a:t>
            </a:r>
            <a:r>
              <a:rPr lang="en-CA" dirty="0" err="1"/>
              <a:t>supervisado</a:t>
            </a:r>
            <a:r>
              <a:rPr lang="en-CA" dirty="0"/>
              <a:t> (Supervised learning)</a:t>
            </a:r>
          </a:p>
          <a:p>
            <a:pPr lvl="1"/>
            <a:r>
              <a:rPr lang="en-CA" dirty="0" err="1"/>
              <a:t>Aprendizaje</a:t>
            </a:r>
            <a:r>
              <a:rPr lang="en-CA" dirty="0"/>
              <a:t> no </a:t>
            </a:r>
            <a:r>
              <a:rPr lang="en-CA" dirty="0" err="1"/>
              <a:t>supervisado</a:t>
            </a:r>
            <a:r>
              <a:rPr lang="en-CA" dirty="0"/>
              <a:t>(Unsupervised learning)</a:t>
            </a:r>
          </a:p>
          <a:p>
            <a:pPr lvl="1"/>
            <a:r>
              <a:rPr lang="en-CA" dirty="0" err="1"/>
              <a:t>Otros</a:t>
            </a:r>
            <a:endParaRPr lang="en-CA" dirty="0"/>
          </a:p>
          <a:p>
            <a:pPr lvl="2"/>
            <a:r>
              <a:rPr lang="en-CA" dirty="0"/>
              <a:t>De </a:t>
            </a:r>
            <a:r>
              <a:rPr lang="en-CA" dirty="0" err="1"/>
              <a:t>aprendizaje</a:t>
            </a:r>
            <a:r>
              <a:rPr lang="en-CA" dirty="0"/>
              <a:t> </a:t>
            </a:r>
            <a:r>
              <a:rPr lang="en-CA" dirty="0" err="1"/>
              <a:t>reforzado</a:t>
            </a:r>
            <a:r>
              <a:rPr lang="en-CA" dirty="0"/>
              <a:t> (Reinforcement learning)</a:t>
            </a:r>
          </a:p>
          <a:p>
            <a:pPr lvl="2"/>
            <a:r>
              <a:rPr lang="en-CA" dirty="0" err="1"/>
              <a:t>Sistemas</a:t>
            </a:r>
            <a:r>
              <a:rPr lang="en-CA" dirty="0"/>
              <a:t> de </a:t>
            </a:r>
            <a:r>
              <a:rPr lang="en-CA" dirty="0" err="1"/>
              <a:t>recomendacion</a:t>
            </a:r>
            <a:r>
              <a:rPr lang="en-CA" dirty="0"/>
              <a:t>(Recommender systems)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3443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891C-847A-4947-A2F3-AD026830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9290C532-C76A-458B-AC61-1C2A440A0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64715"/>
              </p:ext>
            </p:extLst>
          </p:nvPr>
        </p:nvGraphicFramePr>
        <p:xfrm>
          <a:off x="2647950" y="3059113"/>
          <a:ext cx="2286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cuación" r:id="rId3" imgW="964781" imgH="215806" progId="Equation.3">
                  <p:embed/>
                </p:oleObj>
              </mc:Choice>
              <mc:Fallback>
                <p:oleObj name="Ecuación" r:id="rId3" imgW="964781" imgH="215806" progId="Equation.3">
                  <p:embed/>
                  <p:pic>
                    <p:nvPicPr>
                      <p:cNvPr id="81923" name="Object 7">
                        <a:extLst>
                          <a:ext uri="{FF2B5EF4-FFF2-40B4-BE49-F238E27FC236}">
                            <a16:creationId xmlns:a16="http://schemas.microsoft.com/office/drawing/2014/main" id="{7D63EAD0-EA54-4114-9237-71B8B2223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059113"/>
                        <a:ext cx="2286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>
            <a:extLst>
              <a:ext uri="{FF2B5EF4-FFF2-40B4-BE49-F238E27FC236}">
                <a16:creationId xmlns:a16="http://schemas.microsoft.com/office/drawing/2014/main" id="{B3FCE6AA-9E02-476D-A2F0-240C6CA7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811588"/>
            <a:ext cx="3781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435A0CC-9D65-4D7B-97B2-B7DDAB86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4829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54231C70-C59A-4304-85E9-4515F57B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30400"/>
            <a:ext cx="228600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400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5BE348F-3205-492D-BB43-50E45BE7D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00301"/>
              </p:ext>
            </p:extLst>
          </p:nvPr>
        </p:nvGraphicFramePr>
        <p:xfrm>
          <a:off x="6801914" y="2070100"/>
          <a:ext cx="1843917" cy="161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Bitmap Image" r:id="rId7" imgW="1961905" imgH="1714739" progId="Paint.Picture">
                  <p:embed/>
                </p:oleObj>
              </mc:Choice>
              <mc:Fallback>
                <p:oleObj name="Bitmap Image" r:id="rId7" imgW="1961905" imgH="1714739" progId="Paint.Picture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585A4C4C-A658-4E6B-A5A6-DDBA8A04C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914" y="2070100"/>
                        <a:ext cx="1843917" cy="161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">
            <a:extLst>
              <a:ext uri="{FF2B5EF4-FFF2-40B4-BE49-F238E27FC236}">
                <a16:creationId xmlns:a16="http://schemas.microsoft.com/office/drawing/2014/main" id="{4BC64366-5E82-4562-A5C0-1E56AB10D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7" y="2409152"/>
            <a:ext cx="2012696" cy="9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5F4630F-8043-42A0-B38A-28E07FD99B01}"/>
              </a:ext>
            </a:extLst>
          </p:cNvPr>
          <p:cNvSpPr/>
          <p:nvPr/>
        </p:nvSpPr>
        <p:spPr bwMode="auto">
          <a:xfrm>
            <a:off x="9137957" y="2671763"/>
            <a:ext cx="263218" cy="3873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y</a:t>
            </a:r>
            <a:endParaRPr kumimoji="0" lang="es-EC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35B6C5-6EDF-442E-BD8B-4D49273FBE49}"/>
              </a:ext>
            </a:extLst>
          </p:cNvPr>
          <p:cNvSpPr/>
          <p:nvPr/>
        </p:nvSpPr>
        <p:spPr bwMode="auto">
          <a:xfrm>
            <a:off x="7216775" y="1930400"/>
            <a:ext cx="263218" cy="3873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y</a:t>
            </a:r>
            <a:endParaRPr kumimoji="0" lang="es-EC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9E6ABB-38F0-48F2-91F8-707AB4A143F4}"/>
              </a:ext>
            </a:extLst>
          </p:cNvPr>
          <p:cNvSpPr txBox="1"/>
          <p:nvPr/>
        </p:nvSpPr>
        <p:spPr>
          <a:xfrm>
            <a:off x="8186738" y="47291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</a:t>
            </a:r>
            <a:endParaRPr lang="es-EC" dirty="0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A2D6071F-FC94-4E27-9AF7-9FB26CCD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296" y="4747856"/>
            <a:ext cx="4475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400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F8856FBD-795D-47F5-BA86-0899AFAB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2" y="4284663"/>
            <a:ext cx="228600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400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13F05AB-45E0-40EA-8755-123D426F68F5}"/>
              </a:ext>
            </a:extLst>
          </p:cNvPr>
          <p:cNvSpPr txBox="1"/>
          <p:nvPr/>
        </p:nvSpPr>
        <p:spPr>
          <a:xfrm>
            <a:off x="10898019" y="2428359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1,5</a:t>
            </a:r>
            <a:endParaRPr lang="es-EC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0C6C32-2F78-4B94-8DF1-9FA85DE9E23E}"/>
              </a:ext>
            </a:extLst>
          </p:cNvPr>
          <p:cNvSpPr txBox="1"/>
          <p:nvPr/>
        </p:nvSpPr>
        <p:spPr>
          <a:xfrm>
            <a:off x="10898019" y="2896493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1,5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26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94DA-D8B8-4435-BF76-BAC6C626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FDF21-032F-4565-B426-586E1A20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 </a:t>
            </a:r>
            <a:r>
              <a:rPr lang="en-CA" dirty="0" err="1"/>
              <a:t>comportamiento</a:t>
            </a:r>
            <a:r>
              <a:rPr lang="en-CA" dirty="0"/>
              <a:t> </a:t>
            </a:r>
            <a:r>
              <a:rPr lang="en-CA" dirty="0" err="1"/>
              <a:t>tuvo</a:t>
            </a:r>
            <a:r>
              <a:rPr lang="en-CA" dirty="0"/>
              <a:t> y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hablamos</a:t>
            </a:r>
            <a:r>
              <a:rPr lang="en-CA" dirty="0"/>
              <a:t> de </a:t>
            </a:r>
            <a:r>
              <a:rPr lang="en-CA" dirty="0" err="1"/>
              <a:t>puertas</a:t>
            </a:r>
            <a:r>
              <a:rPr lang="en-CA" dirty="0"/>
              <a:t> </a:t>
            </a:r>
            <a:r>
              <a:rPr lang="en-CA" dirty="0" err="1"/>
              <a:t>logicas</a:t>
            </a:r>
            <a:endParaRPr lang="en-CA" dirty="0"/>
          </a:p>
          <a:p>
            <a:r>
              <a:rPr lang="en-CA" dirty="0"/>
              <a:t>And</a:t>
            </a:r>
          </a:p>
          <a:p>
            <a:r>
              <a:rPr lang="en-CA" dirty="0"/>
              <a:t>Or</a:t>
            </a:r>
          </a:p>
          <a:p>
            <a:r>
              <a:rPr lang="en-CA" dirty="0" err="1"/>
              <a:t>Xor</a:t>
            </a:r>
            <a:endParaRPr lang="en-CA" dirty="0"/>
          </a:p>
          <a:p>
            <a:r>
              <a:rPr lang="en-CA" dirty="0" err="1"/>
              <a:t>Xnor</a:t>
            </a:r>
            <a:endParaRPr lang="en-CA" dirty="0"/>
          </a:p>
          <a:p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303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0BB-C9FC-496E-9876-7BFD01EC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Tarea</a:t>
            </a:r>
            <a:r>
              <a:rPr lang="en-CA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4DF75-EA1D-4666-9EB0-3649EDAA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Como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Puerta And . </a:t>
            </a:r>
            <a:r>
              <a:rPr lang="en-CA" dirty="0" err="1"/>
              <a:t>Haga</a:t>
            </a:r>
            <a:r>
              <a:rPr lang="en-CA" dirty="0"/>
              <a:t> la </a:t>
            </a:r>
            <a:r>
              <a:rPr lang="en-CA" dirty="0" err="1"/>
              <a:t>tabla</a:t>
            </a:r>
            <a:r>
              <a:rPr lang="en-CA" dirty="0"/>
              <a:t> de </a:t>
            </a:r>
            <a:r>
              <a:rPr lang="en-CA" dirty="0" err="1"/>
              <a:t>verdad</a:t>
            </a:r>
            <a:r>
              <a:rPr lang="en-CA" dirty="0"/>
              <a:t> con 2 entradas</a:t>
            </a:r>
          </a:p>
          <a:p>
            <a:r>
              <a:rPr lang="en-CA" dirty="0"/>
              <a:t>Como </a:t>
            </a:r>
            <a:r>
              <a:rPr lang="en-CA" dirty="0" err="1"/>
              <a:t>funciona</a:t>
            </a:r>
            <a:r>
              <a:rPr lang="en-CA" dirty="0"/>
              <a:t> la Puerta Or. </a:t>
            </a:r>
            <a:r>
              <a:rPr lang="en-CA" dirty="0" err="1"/>
              <a:t>Haga</a:t>
            </a:r>
            <a:r>
              <a:rPr lang="en-CA" dirty="0"/>
              <a:t> la </a:t>
            </a:r>
            <a:r>
              <a:rPr lang="en-CA" dirty="0" err="1"/>
              <a:t>tabla</a:t>
            </a:r>
            <a:r>
              <a:rPr lang="en-CA" dirty="0"/>
              <a:t> de </a:t>
            </a:r>
            <a:r>
              <a:rPr lang="en-CA" dirty="0" err="1"/>
              <a:t>verdad</a:t>
            </a:r>
            <a:r>
              <a:rPr lang="en-CA" dirty="0"/>
              <a:t> con 2 entradas </a:t>
            </a:r>
          </a:p>
          <a:p>
            <a:r>
              <a:rPr lang="en-CA" dirty="0"/>
              <a:t>Como </a:t>
            </a:r>
            <a:r>
              <a:rPr lang="en-CA" dirty="0" err="1"/>
              <a:t>funciona</a:t>
            </a:r>
            <a:r>
              <a:rPr lang="en-CA" dirty="0"/>
              <a:t> la Puerta </a:t>
            </a:r>
            <a:r>
              <a:rPr lang="en-CA" dirty="0" err="1"/>
              <a:t>Xor</a:t>
            </a:r>
            <a:r>
              <a:rPr lang="en-CA" dirty="0"/>
              <a:t> o Or exclusive. </a:t>
            </a:r>
            <a:r>
              <a:rPr lang="en-CA" dirty="0" err="1"/>
              <a:t>Haga</a:t>
            </a:r>
            <a:r>
              <a:rPr lang="en-CA" dirty="0"/>
              <a:t> la </a:t>
            </a:r>
            <a:r>
              <a:rPr lang="en-CA" dirty="0" err="1"/>
              <a:t>tabla</a:t>
            </a:r>
            <a:r>
              <a:rPr lang="en-CA" dirty="0"/>
              <a:t> de </a:t>
            </a:r>
            <a:r>
              <a:rPr lang="en-CA" dirty="0" err="1"/>
              <a:t>verdad</a:t>
            </a:r>
            <a:r>
              <a:rPr lang="en-CA" dirty="0"/>
              <a:t> con 2 entradas</a:t>
            </a:r>
          </a:p>
          <a:p>
            <a:r>
              <a:rPr lang="en-CA" dirty="0"/>
              <a:t>Como </a:t>
            </a:r>
            <a:r>
              <a:rPr lang="en-CA" dirty="0" err="1"/>
              <a:t>funciona</a:t>
            </a:r>
            <a:r>
              <a:rPr lang="en-CA" dirty="0"/>
              <a:t> la Puerta </a:t>
            </a:r>
            <a:r>
              <a:rPr lang="en-CA" dirty="0" err="1"/>
              <a:t>Xnor</a:t>
            </a:r>
            <a:r>
              <a:rPr lang="en-CA" dirty="0"/>
              <a:t>  o la </a:t>
            </a:r>
            <a:r>
              <a:rPr lang="en-CA" dirty="0" err="1"/>
              <a:t>inversa</a:t>
            </a:r>
            <a:r>
              <a:rPr lang="en-CA" dirty="0"/>
              <a:t> de la or exclusive. </a:t>
            </a:r>
            <a:r>
              <a:rPr lang="en-CA" dirty="0" err="1"/>
              <a:t>Haga</a:t>
            </a:r>
            <a:r>
              <a:rPr lang="en-CA" dirty="0"/>
              <a:t> la </a:t>
            </a:r>
            <a:r>
              <a:rPr lang="en-CA" dirty="0" err="1"/>
              <a:t>tabla</a:t>
            </a:r>
            <a:r>
              <a:rPr lang="en-CA" dirty="0"/>
              <a:t> de </a:t>
            </a:r>
            <a:r>
              <a:rPr lang="en-CA" dirty="0" err="1"/>
              <a:t>verdad</a:t>
            </a:r>
            <a:r>
              <a:rPr lang="en-CA" dirty="0"/>
              <a:t> con 2 entradas.</a:t>
            </a:r>
          </a:p>
          <a:p>
            <a:r>
              <a:rPr lang="en-CA" dirty="0" err="1"/>
              <a:t>Grafique</a:t>
            </a:r>
            <a:r>
              <a:rPr lang="en-CA" dirty="0"/>
              <a:t> las </a:t>
            </a:r>
            <a:r>
              <a:rPr lang="en-CA" dirty="0" err="1"/>
              <a:t>soluciones</a:t>
            </a:r>
            <a:r>
              <a:rPr lang="en-CA" dirty="0"/>
              <a:t>. </a:t>
            </a:r>
            <a:r>
              <a:rPr lang="en-CA" dirty="0" err="1"/>
              <a:t>Es</a:t>
            </a:r>
            <a:r>
              <a:rPr lang="en-CA" dirty="0"/>
              <a:t> possible </a:t>
            </a:r>
            <a:r>
              <a:rPr lang="en-CA" dirty="0" err="1"/>
              <a:t>encontrar</a:t>
            </a:r>
            <a:r>
              <a:rPr lang="en-CA" dirty="0"/>
              <a:t> </a:t>
            </a:r>
            <a:r>
              <a:rPr lang="en-CA" dirty="0" err="1"/>
              <a:t>solucion</a:t>
            </a:r>
            <a:r>
              <a:rPr lang="en-CA" dirty="0"/>
              <a:t> para </a:t>
            </a:r>
            <a:r>
              <a:rPr lang="en-CA" dirty="0" err="1"/>
              <a:t>todas</a:t>
            </a:r>
            <a:r>
              <a:rPr lang="en-CA" dirty="0"/>
              <a:t> las </a:t>
            </a:r>
            <a:r>
              <a:rPr lang="en-CA" dirty="0" err="1"/>
              <a:t>compuertas</a:t>
            </a:r>
            <a:r>
              <a:rPr lang="en-CA" dirty="0"/>
              <a:t>, </a:t>
            </a:r>
            <a:r>
              <a:rPr lang="en-CA" dirty="0" err="1"/>
              <a:t>demuestrelo</a:t>
            </a:r>
            <a:r>
              <a:rPr lang="en-CA" dirty="0"/>
              <a:t>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7178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A46D7C69-DBD3-4133-A3D1-D8ECB2AC5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382000" cy="941387"/>
          </a:xfrm>
        </p:spPr>
        <p:txBody>
          <a:bodyPr/>
          <a:lstStyle/>
          <a:p>
            <a:r>
              <a:rPr lang="en-US" altLang="es-EC" sz="3600"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82946" name="Picture 4">
            <a:extLst>
              <a:ext uri="{FF2B5EF4-FFF2-40B4-BE49-F238E27FC236}">
                <a16:creationId xmlns:a16="http://schemas.microsoft.com/office/drawing/2014/main" id="{CB2C20EE-3E85-4D59-93CA-A9BF07A9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36957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47" name="Object 7">
            <a:extLst>
              <a:ext uri="{FF2B5EF4-FFF2-40B4-BE49-F238E27FC236}">
                <a16:creationId xmlns:a16="http://schemas.microsoft.com/office/drawing/2014/main" id="{06E31D4C-0DDB-449F-8D5F-650406982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371601"/>
          <a:ext cx="2286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cuación" r:id="rId4" imgW="964781" imgH="215806" progId="Equation.3">
                  <p:embed/>
                </p:oleObj>
              </mc:Choice>
              <mc:Fallback>
                <p:oleObj name="Ecuación" r:id="rId4" imgW="964781" imgH="215806" progId="Equation.3">
                  <p:embed/>
                  <p:pic>
                    <p:nvPicPr>
                      <p:cNvPr id="82947" name="Object 7">
                        <a:extLst>
                          <a:ext uri="{FF2B5EF4-FFF2-40B4-BE49-F238E27FC236}">
                            <a16:creationId xmlns:a16="http://schemas.microsoft.com/office/drawing/2014/main" id="{06E31D4C-0DDB-449F-8D5F-650406982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71601"/>
                        <a:ext cx="2286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8">
            <a:extLst>
              <a:ext uri="{FF2B5EF4-FFF2-40B4-BE49-F238E27FC236}">
                <a16:creationId xmlns:a16="http://schemas.microsoft.com/office/drawing/2014/main" id="{71748360-D0DD-453E-A392-CB9C0CF5B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41697"/>
              </p:ext>
            </p:extLst>
          </p:nvPr>
        </p:nvGraphicFramePr>
        <p:xfrm>
          <a:off x="7620000" y="2057401"/>
          <a:ext cx="1804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cuación" r:id="rId6" imgW="761669" imgH="215806" progId="Equation.3">
                  <p:embed/>
                </p:oleObj>
              </mc:Choice>
              <mc:Fallback>
                <p:oleObj name="Ecuación" r:id="rId6" imgW="761669" imgH="215806" progId="Equation.3">
                  <p:embed/>
                  <p:pic>
                    <p:nvPicPr>
                      <p:cNvPr id="82948" name="Object 8">
                        <a:extLst>
                          <a:ext uri="{FF2B5EF4-FFF2-40B4-BE49-F238E27FC236}">
                            <a16:creationId xmlns:a16="http://schemas.microsoft.com/office/drawing/2014/main" id="{71748360-D0DD-453E-A392-CB9C0CF5B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057401"/>
                        <a:ext cx="1804988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7">
            <a:extLst>
              <a:ext uri="{FF2B5EF4-FFF2-40B4-BE49-F238E27FC236}">
                <a16:creationId xmlns:a16="http://schemas.microsoft.com/office/drawing/2014/main" id="{264859FC-7BFE-42D8-BC2E-E5CA05FB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6" y="2819401"/>
            <a:ext cx="3781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>
            <a:extLst>
              <a:ext uri="{FF2B5EF4-FFF2-40B4-BE49-F238E27FC236}">
                <a16:creationId xmlns:a16="http://schemas.microsoft.com/office/drawing/2014/main" id="{3BA51C2F-745E-4D53-AD6F-B35279AE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143001"/>
            <a:ext cx="34829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TextBox 8">
            <a:extLst>
              <a:ext uri="{FF2B5EF4-FFF2-40B4-BE49-F238E27FC236}">
                <a16:creationId xmlns:a16="http://schemas.microsoft.com/office/drawing/2014/main" id="{7DEFED77-B168-4958-8115-F29B75780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19713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r>
              <a:rPr lang="en-US" altLang="es-EC" sz="3200" b="1" dirty="0">
                <a:solidFill>
                  <a:srgbClr val="000000"/>
                </a:solidFill>
                <a:cs typeface="Lucida Sans Unicode"/>
              </a:rPr>
              <a:t>AND </a:t>
            </a:r>
            <a:r>
              <a:rPr lang="en-US" altLang="es-EC" sz="3200" dirty="0">
                <a:solidFill>
                  <a:srgbClr val="000000"/>
                </a:solidFill>
                <a:cs typeface="Lucida Sans Unicode"/>
              </a:rPr>
              <a:t>gate</a:t>
            </a:r>
          </a:p>
        </p:txBody>
      </p:sp>
      <p:sp>
        <p:nvSpPr>
          <p:cNvPr id="82952" name="TextBox 8">
            <a:extLst>
              <a:ext uri="{FF2B5EF4-FFF2-40B4-BE49-F238E27FC236}">
                <a16:creationId xmlns:a16="http://schemas.microsoft.com/office/drawing/2014/main" id="{82AC2859-E7BA-42DB-BD85-AC79C499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76600"/>
            <a:ext cx="2286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600">
                <a:solidFill>
                  <a:srgbClr val="000000"/>
                </a:solidFill>
                <a:latin typeface="Symbol" panose="05050102010706020507" pitchFamily="18" charset="2"/>
                <a:cs typeface="Lucida Sans Unicode"/>
              </a:rPr>
              <a:t>q</a:t>
            </a:r>
          </a:p>
        </p:txBody>
      </p:sp>
      <p:sp>
        <p:nvSpPr>
          <p:cNvPr id="82953" name="TextBox 9">
            <a:extLst>
              <a:ext uri="{FF2B5EF4-FFF2-40B4-BE49-F238E27FC236}">
                <a16:creationId xmlns:a16="http://schemas.microsoft.com/office/drawing/2014/main" id="{A09DD7FA-C962-4B43-8D09-DAD97E4D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473201"/>
            <a:ext cx="228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400">
                <a:solidFill>
                  <a:srgbClr val="000000"/>
                </a:solidFill>
                <a:latin typeface="Symbol" panose="05050102010706020507" pitchFamily="18" charset="2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938750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8C9D6-8005-4D46-B968-7C9AFDB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20754-26C0-4098-BD27-CC969D6D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261A84-92AF-4B62-8912-60F2D211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7175"/>
            <a:ext cx="36957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5CAB4239-D96B-42B3-8215-A7B2394FB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0380"/>
              </p:ext>
            </p:extLst>
          </p:nvPr>
        </p:nvGraphicFramePr>
        <p:xfrm>
          <a:off x="2676525" y="2286000"/>
          <a:ext cx="1804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4" imgW="761669" imgH="215806" progId="Equation.3">
                  <p:embed/>
                </p:oleObj>
              </mc:Choice>
              <mc:Fallback>
                <p:oleObj name="Equation" r:id="rId4" imgW="761669" imgH="215806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FA68DF54-7438-4ACB-A01A-FB026B73A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286000"/>
                        <a:ext cx="1804988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910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BD86-9226-49D6-980D-DFF0E45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Haga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table de </a:t>
            </a:r>
            <a:r>
              <a:rPr lang="en-CA" dirty="0" err="1"/>
              <a:t>verdad</a:t>
            </a:r>
            <a:r>
              <a:rPr lang="en-CA" dirty="0"/>
              <a:t> con 3 entradas, y </a:t>
            </a:r>
            <a:r>
              <a:rPr lang="en-CA" dirty="0" err="1"/>
              <a:t>calcule</a:t>
            </a:r>
            <a:r>
              <a:rPr lang="en-CA" dirty="0"/>
              <a:t> y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E5B9CB-9E6A-4FCC-9305-229D13C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4" y="2020888"/>
            <a:ext cx="8958163" cy="39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0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7A6B4-F2F8-4FE6-9F8F-309ABDC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Ejercicio</a:t>
            </a:r>
            <a:r>
              <a:rPr lang="en-CA" dirty="0"/>
              <a:t> 2 : Como </a:t>
            </a:r>
            <a:r>
              <a:rPr lang="en-CA" dirty="0" err="1"/>
              <a:t>deberia</a:t>
            </a:r>
            <a:r>
              <a:rPr lang="en-CA" dirty="0"/>
              <a:t> </a:t>
            </a:r>
            <a:r>
              <a:rPr lang="en-CA" dirty="0" err="1"/>
              <a:t>quedar</a:t>
            </a:r>
            <a:r>
              <a:rPr lang="en-CA" dirty="0"/>
              <a:t> la function para que </a:t>
            </a:r>
            <a:r>
              <a:rPr lang="en-CA" dirty="0" err="1"/>
              <a:t>funcione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Puerta </a:t>
            </a:r>
            <a:r>
              <a:rPr lang="en-CA" dirty="0" err="1"/>
              <a:t>Xor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vez</a:t>
            </a:r>
            <a:r>
              <a:rPr lang="en-CA" dirty="0"/>
              <a:t> de </a:t>
            </a:r>
            <a:r>
              <a:rPr lang="en-CA" dirty="0" err="1"/>
              <a:t>una</a:t>
            </a:r>
            <a:r>
              <a:rPr lang="en-CA" dirty="0"/>
              <a:t> And. Tome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cuenta</a:t>
            </a:r>
            <a:r>
              <a:rPr lang="en-CA" dirty="0"/>
              <a:t> que la function no </a:t>
            </a:r>
            <a:r>
              <a:rPr lang="en-CA" dirty="0" err="1"/>
              <a:t>necesariamente</a:t>
            </a:r>
            <a:r>
              <a:rPr lang="en-CA" dirty="0"/>
              <a:t>  </a:t>
            </a:r>
            <a:r>
              <a:rPr lang="en-CA" dirty="0" err="1"/>
              <a:t>va</a:t>
            </a:r>
            <a:r>
              <a:rPr lang="en-CA" dirty="0"/>
              <a:t> a </a:t>
            </a:r>
            <a:r>
              <a:rPr lang="en-CA" dirty="0" err="1"/>
              <a:t>serle</a:t>
            </a:r>
            <a:r>
              <a:rPr lang="en-CA" dirty="0"/>
              <a:t> </a:t>
            </a:r>
            <a:r>
              <a:rPr lang="en-CA" dirty="0" err="1"/>
              <a:t>util</a:t>
            </a:r>
            <a:r>
              <a:rPr lang="en-CA" dirty="0"/>
              <a:t> y </a:t>
            </a:r>
            <a:r>
              <a:rPr lang="en-CA" dirty="0" err="1"/>
              <a:t>ademas</a:t>
            </a:r>
            <a:r>
              <a:rPr lang="en-CA" dirty="0"/>
              <a:t> </a:t>
            </a:r>
            <a:r>
              <a:rPr lang="en-CA" dirty="0" err="1"/>
              <a:t>identifique</a:t>
            </a:r>
            <a:r>
              <a:rPr lang="en-CA" dirty="0"/>
              <a:t> el threshold </a:t>
            </a:r>
            <a:br>
              <a:rPr lang="es-EC" dirty="0"/>
            </a:br>
            <a:endParaRPr lang="es-EC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6F4D524-24C3-4C9A-80F7-798216B94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83972"/>
              </p:ext>
            </p:extLst>
          </p:nvPr>
        </p:nvGraphicFramePr>
        <p:xfrm>
          <a:off x="3364706" y="3190082"/>
          <a:ext cx="2286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964781" imgH="215806" progId="Equation.3">
                  <p:embed/>
                </p:oleObj>
              </mc:Choice>
              <mc:Fallback>
                <p:oleObj name="Equation" r:id="rId3" imgW="964781" imgH="215806" progId="Equation.3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46F4D524-24C3-4C9A-80F7-798216B94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706" y="3190082"/>
                        <a:ext cx="2286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DFD8932E-3647-44BB-A18F-92A9613E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730626"/>
            <a:ext cx="3833812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47B0AFA-BC47-4DBC-B0E0-DA2D9FEE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228600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40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1C8C5-5477-41A2-B213-E36289826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706" y="4183063"/>
            <a:ext cx="2286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s-EC" sz="1600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48510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Box 1">
            <a:extLst>
              <a:ext uri="{FF2B5EF4-FFF2-40B4-BE49-F238E27FC236}">
                <a16:creationId xmlns:a16="http://schemas.microsoft.com/office/drawing/2014/main" id="{6458E243-7A4D-4B7B-84E2-119190806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9576"/>
            <a:ext cx="64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b="1">
                <a:solidFill>
                  <a:srgbClr val="FFFFFF"/>
                </a:solidFill>
                <a:cs typeface="Lucida Sans Unicode"/>
              </a:rPr>
              <a:t>Non-linear classification example: XOR/XNOR</a:t>
            </a:r>
          </a:p>
        </p:txBody>
      </p:sp>
      <p:sp>
        <p:nvSpPr>
          <p:cNvPr id="83970" name="TextBox 2">
            <a:extLst>
              <a:ext uri="{FF2B5EF4-FFF2-40B4-BE49-F238E27FC236}">
                <a16:creationId xmlns:a16="http://schemas.microsoft.com/office/drawing/2014/main" id="{4F28B167-FEE9-4AE1-82CF-73EC7B09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2098676"/>
            <a:ext cx="640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>
                <a:solidFill>
                  <a:srgbClr val="FFFFFF"/>
                </a:solidFill>
                <a:cs typeface="Lucida Sans Unicode"/>
              </a:rPr>
              <a:t>    ,      are binary (0 or 1).</a:t>
            </a:r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A489E170-1D30-4B58-AA21-8BD73A1DF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286001"/>
            <a:ext cx="2222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5">
            <a:extLst>
              <a:ext uri="{FF2B5EF4-FFF2-40B4-BE49-F238E27FC236}">
                <a16:creationId xmlns:a16="http://schemas.microsoft.com/office/drawing/2014/main" id="{E5B62F62-A964-4494-9B79-E0619300ED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1"/>
            <a:ext cx="22860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extBox 49">
            <a:extLst>
              <a:ext uri="{FF2B5EF4-FFF2-40B4-BE49-F238E27FC236}">
                <a16:creationId xmlns:a16="http://schemas.microsoft.com/office/drawing/2014/main" id="{B76EC2B1-9A9A-4C3A-8481-7F6BC4EB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4508500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800">
                <a:solidFill>
                  <a:srgbClr val="FFFFFF"/>
                </a:solidFill>
                <a:cs typeface="Lucida Sans Unicode"/>
              </a:rPr>
              <a:t>x</a:t>
            </a:r>
            <a:r>
              <a:rPr lang="en-US" altLang="es-EC" sz="1800" baseline="-25000">
                <a:solidFill>
                  <a:srgbClr val="FFFFFF"/>
                </a:solidFill>
                <a:cs typeface="Lucida Sans Unicode"/>
              </a:rPr>
              <a:t>1</a:t>
            </a:r>
          </a:p>
        </p:txBody>
      </p:sp>
      <p:sp>
        <p:nvSpPr>
          <p:cNvPr id="83974" name="TextBox 50">
            <a:extLst>
              <a:ext uri="{FF2B5EF4-FFF2-40B4-BE49-F238E27FC236}">
                <a16:creationId xmlns:a16="http://schemas.microsoft.com/office/drawing/2014/main" id="{86936D6E-F5F5-4A5E-BA64-961A04DED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1210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800">
                <a:solidFill>
                  <a:srgbClr val="FFFFFF"/>
                </a:solidFill>
                <a:cs typeface="Lucida Sans Unicode"/>
              </a:rPr>
              <a:t>x</a:t>
            </a:r>
            <a:r>
              <a:rPr lang="en-US" altLang="es-EC" sz="1800" baseline="-25000">
                <a:solidFill>
                  <a:srgbClr val="FFFFFF"/>
                </a:solidFill>
                <a:cs typeface="Lucida Sans Unicode"/>
              </a:rPr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1422FC-C3B0-4B04-9FEE-60BDCFCFCF83}"/>
              </a:ext>
            </a:extLst>
          </p:cNvPr>
          <p:cNvCxnSpPr/>
          <p:nvPr/>
        </p:nvCxnSpPr>
        <p:spPr>
          <a:xfrm flipV="1">
            <a:off x="2266950" y="2667000"/>
            <a:ext cx="0" cy="19954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1A4E2F-AB63-4912-8E46-9791525CD578}"/>
              </a:ext>
            </a:extLst>
          </p:cNvPr>
          <p:cNvCxnSpPr/>
          <p:nvPr/>
        </p:nvCxnSpPr>
        <p:spPr>
          <a:xfrm>
            <a:off x="2159001" y="4508500"/>
            <a:ext cx="223202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ross 55">
            <a:extLst>
              <a:ext uri="{FF2B5EF4-FFF2-40B4-BE49-F238E27FC236}">
                <a16:creationId xmlns:a16="http://schemas.microsoft.com/office/drawing/2014/main" id="{3EEE46FB-5DBF-450E-B722-C14CFEB76A00}"/>
              </a:ext>
            </a:extLst>
          </p:cNvPr>
          <p:cNvSpPr/>
          <p:nvPr/>
        </p:nvSpPr>
        <p:spPr>
          <a:xfrm rot="2734294">
            <a:off x="2142332" y="4388645"/>
            <a:ext cx="222250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36313A1A-85A4-4A5E-9566-75DB04E13CE5}"/>
              </a:ext>
            </a:extLst>
          </p:cNvPr>
          <p:cNvSpPr/>
          <p:nvPr/>
        </p:nvSpPr>
        <p:spPr>
          <a:xfrm rot="2734294">
            <a:off x="3621881" y="2991644"/>
            <a:ext cx="223838" cy="22225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914787-5A11-42E2-B882-3442CEB83F72}"/>
              </a:ext>
            </a:extLst>
          </p:cNvPr>
          <p:cNvSpPr/>
          <p:nvPr/>
        </p:nvSpPr>
        <p:spPr>
          <a:xfrm>
            <a:off x="3648075" y="4424363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56FBA2B-9EAB-4853-B976-D508576A29C3}"/>
              </a:ext>
            </a:extLst>
          </p:cNvPr>
          <p:cNvSpPr/>
          <p:nvPr/>
        </p:nvSpPr>
        <p:spPr>
          <a:xfrm>
            <a:off x="2185988" y="3011488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2943-5DDC-4492-8B6F-32703BF4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51" y="4995864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800">
                <a:solidFill>
                  <a:srgbClr val="FFFFFF"/>
                </a:solidFill>
                <a:cs typeface="Lucida Sans Unicode"/>
              </a:rPr>
              <a:t>x</a:t>
            </a:r>
            <a:r>
              <a:rPr lang="en-US" altLang="es-EC" sz="1800" baseline="-25000">
                <a:solidFill>
                  <a:srgbClr val="FFFFFF"/>
                </a:solidFill>
                <a:cs typeface="Lucida Sans Unicode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229DE-B03D-4B02-B53D-CA1C0D90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9" y="3270250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1800">
                <a:solidFill>
                  <a:srgbClr val="FFFFFF"/>
                </a:solidFill>
                <a:cs typeface="Lucida Sans Unicode"/>
              </a:rPr>
              <a:t>x</a:t>
            </a:r>
            <a:r>
              <a:rPr lang="en-US" altLang="es-EC" sz="1800" baseline="-25000">
                <a:solidFill>
                  <a:srgbClr val="FFFFFF"/>
                </a:solidFill>
                <a:cs typeface="Lucida Sans Unicode"/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D745B-8E7E-4934-85FB-AD49106F30D0}"/>
              </a:ext>
            </a:extLst>
          </p:cNvPr>
          <p:cNvCxnSpPr/>
          <p:nvPr/>
        </p:nvCxnSpPr>
        <p:spPr>
          <a:xfrm flipV="1">
            <a:off x="6345238" y="2705101"/>
            <a:ext cx="0" cy="24812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D6F6BD-1596-4F20-BEB1-8FB9107C436B}"/>
              </a:ext>
            </a:extLst>
          </p:cNvPr>
          <p:cNvCxnSpPr/>
          <p:nvPr/>
        </p:nvCxnSpPr>
        <p:spPr>
          <a:xfrm>
            <a:off x="6208714" y="4995863"/>
            <a:ext cx="27765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C9AC1B5C-E700-4D1B-B2BA-D7BBDD8C4515}"/>
              </a:ext>
            </a:extLst>
          </p:cNvPr>
          <p:cNvSpPr/>
          <p:nvPr/>
        </p:nvSpPr>
        <p:spPr>
          <a:xfrm rot="2734294">
            <a:off x="8459788" y="3525838"/>
            <a:ext cx="277812" cy="2778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64167-04BC-468C-8345-5B36A685140D}"/>
              </a:ext>
            </a:extLst>
          </p:cNvPr>
          <p:cNvGrpSpPr>
            <a:grpSpLocks/>
          </p:cNvGrpSpPr>
          <p:nvPr/>
        </p:nvGrpSpPr>
        <p:grpSpPr bwMode="auto">
          <a:xfrm>
            <a:off x="6477001" y="3860801"/>
            <a:ext cx="995363" cy="1008063"/>
            <a:chOff x="6214102" y="2477924"/>
            <a:chExt cx="995725" cy="1007573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15A631C1-F4DF-42BF-B296-71F2732C97E1}"/>
                </a:ext>
              </a:extLst>
            </p:cNvPr>
            <p:cNvSpPr/>
            <p:nvPr/>
          </p:nvSpPr>
          <p:spPr>
            <a:xfrm rot="2734294">
              <a:off x="6214221" y="3069655"/>
              <a:ext cx="277677" cy="27791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9130AF88-D0D5-4F08-9D0E-EF5E1995C2B4}"/>
                </a:ext>
              </a:extLst>
            </p:cNvPr>
            <p:cNvSpPr/>
            <p:nvPr/>
          </p:nvSpPr>
          <p:spPr>
            <a:xfrm rot="2734294">
              <a:off x="6878036" y="3207701"/>
              <a:ext cx="277678" cy="27791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69F06118-5A57-451D-B719-811A81CDDFFB}"/>
                </a:ext>
              </a:extLst>
            </p:cNvPr>
            <p:cNvSpPr/>
            <p:nvPr/>
          </p:nvSpPr>
          <p:spPr>
            <a:xfrm rot="2734294">
              <a:off x="6515955" y="2855447"/>
              <a:ext cx="277678" cy="27791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2BB252D5-E74B-4086-ADA4-D81204C7BE97}"/>
                </a:ext>
              </a:extLst>
            </p:cNvPr>
            <p:cNvSpPr/>
            <p:nvPr/>
          </p:nvSpPr>
          <p:spPr>
            <a:xfrm rot="2734294">
              <a:off x="6932032" y="2850687"/>
              <a:ext cx="277677" cy="27791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D7CA865F-DB05-45DA-B6AF-25F11A6F9C7B}"/>
                </a:ext>
              </a:extLst>
            </p:cNvPr>
            <p:cNvSpPr/>
            <p:nvPr/>
          </p:nvSpPr>
          <p:spPr>
            <a:xfrm rot="2734294">
              <a:off x="6726374" y="2565869"/>
              <a:ext cx="277678" cy="279502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64289E45-5B11-432D-A7D2-1DBFD525B881}"/>
                </a:ext>
              </a:extLst>
            </p:cNvPr>
            <p:cNvSpPr/>
            <p:nvPr/>
          </p:nvSpPr>
          <p:spPr>
            <a:xfrm rot="2734294">
              <a:off x="6266626" y="2477807"/>
              <a:ext cx="277678" cy="277913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2BF31D-EE54-4B7E-B958-E3A72C1E8BFA}"/>
              </a:ext>
            </a:extLst>
          </p:cNvPr>
          <p:cNvGrpSpPr>
            <a:grpSpLocks/>
          </p:cNvGrpSpPr>
          <p:nvPr/>
        </p:nvGrpSpPr>
        <p:grpSpPr bwMode="auto">
          <a:xfrm>
            <a:off x="7723188" y="2709864"/>
            <a:ext cx="1014412" cy="930275"/>
            <a:chOff x="4902760" y="1420012"/>
            <a:chExt cx="1013544" cy="930616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32ACB4DB-CF63-4D36-8DBF-798138765FDE}"/>
                </a:ext>
              </a:extLst>
            </p:cNvPr>
            <p:cNvSpPr/>
            <p:nvPr/>
          </p:nvSpPr>
          <p:spPr>
            <a:xfrm rot="2734294">
              <a:off x="5352260" y="2072091"/>
              <a:ext cx="277915" cy="279161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5E11EF58-9691-4AC4-BFBD-67DFA5049E4F}"/>
                </a:ext>
              </a:extLst>
            </p:cNvPr>
            <p:cNvSpPr/>
            <p:nvPr/>
          </p:nvSpPr>
          <p:spPr>
            <a:xfrm rot="2734294">
              <a:off x="5638559" y="1739387"/>
              <a:ext cx="277915" cy="27757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765603AF-E0F1-4794-8926-74D420714C5C}"/>
                </a:ext>
              </a:extLst>
            </p:cNvPr>
            <p:cNvSpPr/>
            <p:nvPr/>
          </p:nvSpPr>
          <p:spPr>
            <a:xfrm rot="2734294">
              <a:off x="5232507" y="1720330"/>
              <a:ext cx="277915" cy="27757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A8B24DB2-D36B-4C69-8EEC-ECAD37DE0434}"/>
                </a:ext>
              </a:extLst>
            </p:cNvPr>
            <p:cNvSpPr/>
            <p:nvPr/>
          </p:nvSpPr>
          <p:spPr>
            <a:xfrm rot="2734294">
              <a:off x="4902590" y="2001420"/>
              <a:ext cx="277914" cy="27757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B334669-052A-4DEB-9F9B-85D8BFB98548}"/>
                </a:ext>
              </a:extLst>
            </p:cNvPr>
            <p:cNvSpPr/>
            <p:nvPr/>
          </p:nvSpPr>
          <p:spPr>
            <a:xfrm rot="2734294">
              <a:off x="4956519" y="1420182"/>
              <a:ext cx="277914" cy="27757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973DF5-4C23-4CF1-9F4F-C0EE5B0DDD6B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938588"/>
            <a:ext cx="1098550" cy="868362"/>
            <a:chOff x="4898477" y="2610899"/>
            <a:chExt cx="1098242" cy="8696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B5C376-4AFD-4A4B-B7C0-651F5F26653D}"/>
                </a:ext>
              </a:extLst>
            </p:cNvPr>
            <p:cNvSpPr/>
            <p:nvPr/>
          </p:nvSpPr>
          <p:spPr>
            <a:xfrm>
              <a:off x="4906412" y="2712648"/>
              <a:ext cx="211079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73FD81-20DD-4012-B3A8-4A659F8D5B68}"/>
                </a:ext>
              </a:extLst>
            </p:cNvPr>
            <p:cNvSpPr/>
            <p:nvPr/>
          </p:nvSpPr>
          <p:spPr>
            <a:xfrm>
              <a:off x="5249216" y="3269091"/>
              <a:ext cx="212665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C8CC91-0273-4BFA-B3BE-6445A3CFFB54}"/>
                </a:ext>
              </a:extLst>
            </p:cNvPr>
            <p:cNvSpPr/>
            <p:nvPr/>
          </p:nvSpPr>
          <p:spPr>
            <a:xfrm>
              <a:off x="5574562" y="3195958"/>
              <a:ext cx="211078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E22D6B-4ED8-4F4D-87E2-7C3E3C072873}"/>
                </a:ext>
              </a:extLst>
            </p:cNvPr>
            <p:cNvSpPr/>
            <p:nvPr/>
          </p:nvSpPr>
          <p:spPr>
            <a:xfrm>
              <a:off x="4898477" y="3195958"/>
              <a:ext cx="212665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A25A5C-82D9-441F-B423-DDAD73C8F43C}"/>
                </a:ext>
              </a:extLst>
            </p:cNvPr>
            <p:cNvSpPr/>
            <p:nvPr/>
          </p:nvSpPr>
          <p:spPr>
            <a:xfrm>
              <a:off x="5355549" y="2957483"/>
              <a:ext cx="211078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472A56-CF3C-48D2-942B-E388ED8B0D1B}"/>
                </a:ext>
              </a:extLst>
            </p:cNvPr>
            <p:cNvSpPr/>
            <p:nvPr/>
          </p:nvSpPr>
          <p:spPr>
            <a:xfrm>
              <a:off x="5784054" y="2850964"/>
              <a:ext cx="212665" cy="21144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6581B2-F891-46B4-BE98-E795772B23B2}"/>
                </a:ext>
              </a:extLst>
            </p:cNvPr>
            <p:cNvSpPr/>
            <p:nvPr/>
          </p:nvSpPr>
          <p:spPr>
            <a:xfrm>
              <a:off x="5342852" y="2610899"/>
              <a:ext cx="211078" cy="21144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B7467-D6C0-4354-909C-52BD8DCD9102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2728913"/>
            <a:ext cx="1096962" cy="1041400"/>
            <a:chOff x="6208539" y="1406673"/>
            <a:chExt cx="1098241" cy="104069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45545CF-9ABF-44A8-ABBF-9A1406039EEC}"/>
                </a:ext>
              </a:extLst>
            </p:cNvPr>
            <p:cNvSpPr/>
            <p:nvPr/>
          </p:nvSpPr>
          <p:spPr>
            <a:xfrm>
              <a:off x="6303900" y="1650983"/>
              <a:ext cx="212973" cy="21258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1E67750-3419-4C2C-BFA2-FEE575B0E524}"/>
                </a:ext>
              </a:extLst>
            </p:cNvPr>
            <p:cNvSpPr/>
            <p:nvPr/>
          </p:nvSpPr>
          <p:spPr>
            <a:xfrm>
              <a:off x="6559785" y="2065040"/>
              <a:ext cx="211384" cy="21099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B4ED573-C977-462C-B27C-606CC060C5C8}"/>
                </a:ext>
              </a:extLst>
            </p:cNvPr>
            <p:cNvSpPr/>
            <p:nvPr/>
          </p:nvSpPr>
          <p:spPr>
            <a:xfrm>
              <a:off x="6990500" y="2234788"/>
              <a:ext cx="212973" cy="21258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C7B0CCF-0CCF-496D-89D1-9ADCA4503A6D}"/>
                </a:ext>
              </a:extLst>
            </p:cNvPr>
            <p:cNvSpPr/>
            <p:nvPr/>
          </p:nvSpPr>
          <p:spPr>
            <a:xfrm>
              <a:off x="6208539" y="1992064"/>
              <a:ext cx="211383" cy="21099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F9ABE6D-28AB-487B-9E0D-9564B08ED084}"/>
                </a:ext>
              </a:extLst>
            </p:cNvPr>
            <p:cNvSpPr/>
            <p:nvPr/>
          </p:nvSpPr>
          <p:spPr>
            <a:xfrm>
              <a:off x="6664682" y="1752514"/>
              <a:ext cx="212973" cy="21258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1022A1D-FFA6-4CE1-B67D-B99D1CCA0256}"/>
                </a:ext>
              </a:extLst>
            </p:cNvPr>
            <p:cNvSpPr/>
            <p:nvPr/>
          </p:nvSpPr>
          <p:spPr>
            <a:xfrm>
              <a:off x="7095397" y="1646223"/>
              <a:ext cx="211383" cy="21258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F836C7-D218-42D0-8934-FC95B787AB29}"/>
                </a:ext>
              </a:extLst>
            </p:cNvPr>
            <p:cNvSpPr/>
            <p:nvPr/>
          </p:nvSpPr>
          <p:spPr>
            <a:xfrm>
              <a:off x="6651967" y="1406673"/>
              <a:ext cx="212973" cy="212581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3750BEE-1B92-4873-A7E0-7D720F7F364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5032375"/>
            <a:ext cx="3009900" cy="1066800"/>
            <a:chOff x="572032" y="3638550"/>
            <a:chExt cx="2544238" cy="864870"/>
          </a:xfrm>
        </p:grpSpPr>
        <p:pic>
          <p:nvPicPr>
            <p:cNvPr id="83992" name="Picture 87">
              <a:extLst>
                <a:ext uri="{FF2B5EF4-FFF2-40B4-BE49-F238E27FC236}">
                  <a16:creationId xmlns:a16="http://schemas.microsoft.com/office/drawing/2014/main" id="{517EF997-D521-41A4-924C-5D7599D7EF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32" y="3638550"/>
              <a:ext cx="1693545" cy="23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93" name="Picture 89">
              <a:extLst>
                <a:ext uri="{FF2B5EF4-FFF2-40B4-BE49-F238E27FC236}">
                  <a16:creationId xmlns:a16="http://schemas.microsoft.com/office/drawing/2014/main" id="{B20A9151-B6DC-468D-9CF7-B3A7C43D413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441" y="3952875"/>
              <a:ext cx="1419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94" name="Picture 91">
              <a:extLst>
                <a:ext uri="{FF2B5EF4-FFF2-40B4-BE49-F238E27FC236}">
                  <a16:creationId xmlns:a16="http://schemas.microsoft.com/office/drawing/2014/main" id="{95808517-4915-4E1B-9241-0E053FDFFA8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535" y="4248150"/>
              <a:ext cx="207073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91" name="TextBox 53">
            <a:extLst>
              <a:ext uri="{FF2B5EF4-FFF2-40B4-BE49-F238E27FC236}">
                <a16:creationId xmlns:a16="http://schemas.microsoft.com/office/drawing/2014/main" id="{03B7186A-081B-4D89-A10A-5E0F6311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11151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 b="1">
                <a:solidFill>
                  <a:srgbClr val="404040"/>
                </a:solidFill>
                <a:cs typeface="Lucida Sans Unicode"/>
              </a:rPr>
              <a:t>Examples and intuitions</a:t>
            </a:r>
            <a:endParaRPr lang="en-US" altLang="es-EC" sz="4000" b="1">
              <a:solidFill>
                <a:srgbClr val="FFFFFF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478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390096F6-D38D-45A1-A2A7-DBF9E362C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44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s-EC" sz="2800" dirty="0">
                <a:ea typeface="ＭＳ Ｐゴシック" panose="020B0600070205080204" pitchFamily="34" charset="-128"/>
              </a:rPr>
              <a:t>Una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capa</a:t>
            </a:r>
            <a:r>
              <a:rPr lang="en-US" altLang="es-EC" sz="2800" dirty="0">
                <a:ea typeface="ＭＳ Ｐゴシック" panose="020B0600070205080204" pitchFamily="34" charset="-128"/>
              </a:rPr>
              <a:t> de la red con S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neuronas</a:t>
            </a:r>
            <a:r>
              <a:rPr lang="en-US" altLang="es-EC" sz="2800" dirty="0">
                <a:ea typeface="ＭＳ Ｐゴシック" panose="020B0600070205080204" pitchFamily="34" charset="-128"/>
              </a:rPr>
              <a:t>,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cada</a:t>
            </a:r>
            <a:r>
              <a:rPr lang="en-US" altLang="es-EC" sz="2800" dirty="0">
                <a:ea typeface="ＭＳ Ｐゴシック" panose="020B0600070205080204" pitchFamily="34" charset="-128"/>
              </a:rPr>
              <a:t>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una</a:t>
            </a:r>
            <a:r>
              <a:rPr lang="en-US" altLang="es-EC" sz="2800" dirty="0">
                <a:ea typeface="ＭＳ Ｐゴシック" panose="020B0600070205080204" pitchFamily="34" charset="-128"/>
              </a:rPr>
              <a:t> con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sus</a:t>
            </a:r>
            <a:r>
              <a:rPr lang="en-US" altLang="es-EC" sz="2800" dirty="0">
                <a:ea typeface="ＭＳ Ｐゴシック" panose="020B0600070205080204" pitchFamily="34" charset="-128"/>
              </a:rPr>
              <a:t> R entradas se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conectan</a:t>
            </a:r>
            <a:r>
              <a:rPr lang="en-US" altLang="es-EC" sz="2800" dirty="0">
                <a:ea typeface="ＭＳ Ｐゴシック" panose="020B0600070205080204" pitchFamily="34" charset="-128"/>
              </a:rPr>
              <a:t> a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cada</a:t>
            </a:r>
            <a:r>
              <a:rPr lang="en-US" altLang="es-EC" sz="2800" dirty="0">
                <a:ea typeface="ＭＳ Ｐゴシック" panose="020B0600070205080204" pitchFamily="34" charset="-128"/>
              </a:rPr>
              <a:t>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una</a:t>
            </a:r>
            <a:r>
              <a:rPr lang="en-US" altLang="es-EC" sz="2800" dirty="0">
                <a:ea typeface="ＭＳ Ｐゴシック" panose="020B0600070205080204" pitchFamily="34" charset="-128"/>
              </a:rPr>
              <a:t> de las S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neuronas</a:t>
            </a:r>
            <a:r>
              <a:rPr lang="en-US" altLang="es-EC" sz="2800" dirty="0">
                <a:ea typeface="ＭＳ Ｐゴシック" panose="020B0600070205080204" pitchFamily="34" charset="-128"/>
              </a:rPr>
              <a:t>. La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matriz</a:t>
            </a:r>
            <a:r>
              <a:rPr lang="en-US" altLang="es-EC" sz="2800" dirty="0">
                <a:ea typeface="ＭＳ Ｐゴシック" panose="020B0600070205080204" pitchFamily="34" charset="-128"/>
              </a:rPr>
              <a:t> de pesos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tiene</a:t>
            </a:r>
            <a:r>
              <a:rPr lang="en-US" altLang="es-EC" sz="2800" dirty="0">
                <a:ea typeface="ＭＳ Ｐゴシック" panose="020B0600070205080204" pitchFamily="34" charset="-128"/>
              </a:rPr>
              <a:t> S </a:t>
            </a:r>
            <a:r>
              <a:rPr lang="en-US" altLang="es-EC" sz="2800" dirty="0" err="1">
                <a:ea typeface="ＭＳ Ｐゴシック" panose="020B0600070205080204" pitchFamily="34" charset="-128"/>
              </a:rPr>
              <a:t>filas</a:t>
            </a:r>
            <a:endParaRPr lang="en-US" altLang="es-EC" sz="2800" dirty="0">
              <a:ea typeface="ＭＳ Ｐゴシック" panose="020B0600070205080204" pitchFamily="34" charset="-128"/>
            </a:endParaRPr>
          </a:p>
        </p:txBody>
      </p:sp>
      <p:pic>
        <p:nvPicPr>
          <p:cNvPr id="87042" name="Picture 5" descr="Fig1311">
            <a:extLst>
              <a:ext uri="{FF2B5EF4-FFF2-40B4-BE49-F238E27FC236}">
                <a16:creationId xmlns:a16="http://schemas.microsoft.com/office/drawing/2014/main" id="{44EBBCC2-DC33-4BA1-B660-8FA34AD4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95" y="2590800"/>
            <a:ext cx="2414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>
            <a:extLst>
              <a:ext uri="{FF2B5EF4-FFF2-40B4-BE49-F238E27FC236}">
                <a16:creationId xmlns:a16="http://schemas.microsoft.com/office/drawing/2014/main" id="{0B399033-2AFF-4C33-A7DF-0A3548D2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6925266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8DEAD-743B-43B4-9CAB-0A464618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Topologia</a:t>
            </a:r>
            <a:r>
              <a:rPr lang="en-CA" dirty="0"/>
              <a:t> de </a:t>
            </a:r>
            <a:r>
              <a:rPr lang="en-CA" dirty="0" err="1"/>
              <a:t>redes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A0F2E-02A0-46F4-A365-CC517A2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Tipicamente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neurona</a:t>
            </a:r>
            <a:r>
              <a:rPr lang="en-CA" dirty="0"/>
              <a:t> </a:t>
            </a:r>
            <a:r>
              <a:rPr lang="en-CA" dirty="0" err="1"/>
              <a:t>tiene</a:t>
            </a:r>
            <a:r>
              <a:rPr lang="en-CA" dirty="0"/>
              <a:t> mas que </a:t>
            </a:r>
            <a:r>
              <a:rPr lang="en-CA" dirty="0" err="1"/>
              <a:t>una</a:t>
            </a:r>
            <a:r>
              <a:rPr lang="en-CA" dirty="0"/>
              <a:t> entrada</a:t>
            </a:r>
          </a:p>
          <a:p>
            <a:r>
              <a:rPr lang="en-CA" dirty="0"/>
              <a:t>Las entradas </a:t>
            </a:r>
            <a:r>
              <a:rPr lang="en-CA" dirty="0" err="1"/>
              <a:t>individuales</a:t>
            </a:r>
            <a:r>
              <a:rPr lang="en-CA" dirty="0"/>
              <a:t> p1, p2, </a:t>
            </a:r>
            <a:r>
              <a:rPr lang="en-CA" dirty="0" err="1"/>
              <a:t>pr</a:t>
            </a:r>
            <a:r>
              <a:rPr lang="en-CA" dirty="0"/>
              <a:t> se multiplicand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pesos </a:t>
            </a:r>
            <a:r>
              <a:rPr lang="en-CA" dirty="0" err="1"/>
              <a:t>correspondientes</a:t>
            </a:r>
            <a:r>
              <a:rPr lang="en-CA" dirty="0"/>
              <a:t> W1,1   , W1,2   , W 1,3 </a:t>
            </a:r>
            <a:r>
              <a:rPr lang="en-CA" dirty="0" err="1"/>
              <a:t>como</a:t>
            </a:r>
            <a:r>
              <a:rPr lang="en-CA" dirty="0"/>
              <a:t> se </a:t>
            </a:r>
            <a:r>
              <a:rPr lang="en-CA" dirty="0" err="1"/>
              <a:t>establecio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la </a:t>
            </a:r>
            <a:r>
              <a:rPr lang="en-CA" dirty="0" err="1"/>
              <a:t>matriz</a:t>
            </a:r>
            <a:r>
              <a:rPr lang="en-CA" dirty="0"/>
              <a:t> de pesos W</a:t>
            </a:r>
            <a:endParaRPr lang="es-EC" dirty="0"/>
          </a:p>
        </p:txBody>
      </p:sp>
      <p:pic>
        <p:nvPicPr>
          <p:cNvPr id="4" name="Picture 305" descr="Fig139">
            <a:extLst>
              <a:ext uri="{FF2B5EF4-FFF2-40B4-BE49-F238E27FC236}">
                <a16:creationId xmlns:a16="http://schemas.microsoft.com/office/drawing/2014/main" id="{DC63CC05-D86C-47CD-8B69-A146D5ED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74" y="3470914"/>
            <a:ext cx="3332922" cy="265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6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51DCD-8755-4E7E-9F16-7A81587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Aprendizaje</a:t>
            </a:r>
            <a:r>
              <a:rPr lang="en-CA" dirty="0"/>
              <a:t> </a:t>
            </a:r>
            <a:r>
              <a:rPr lang="en-CA" dirty="0" err="1"/>
              <a:t>supervisado</a:t>
            </a:r>
            <a:r>
              <a:rPr lang="en-CA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7671-3192-4C1B-AD45-4C3F8D92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404" y="1825625"/>
            <a:ext cx="3238396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Prediccion</a:t>
            </a:r>
            <a:r>
              <a:rPr lang="en-CA" dirty="0"/>
              <a:t> del </a:t>
            </a:r>
            <a:r>
              <a:rPr lang="en-CA" dirty="0" err="1"/>
              <a:t>precio</a:t>
            </a:r>
            <a:r>
              <a:rPr lang="en-CA" dirty="0"/>
              <a:t> de un </a:t>
            </a:r>
            <a:r>
              <a:rPr lang="en-CA" dirty="0" err="1"/>
              <a:t>apartamento</a:t>
            </a:r>
            <a:r>
              <a:rPr lang="en-CA" dirty="0"/>
              <a:t> </a:t>
            </a:r>
          </a:p>
          <a:p>
            <a:r>
              <a:rPr lang="en-CA" dirty="0" err="1"/>
              <a:t>Aprendizaje</a:t>
            </a:r>
            <a:r>
              <a:rPr lang="en-CA" dirty="0"/>
              <a:t> </a:t>
            </a:r>
            <a:r>
              <a:rPr lang="en-CA" dirty="0" err="1"/>
              <a:t>supervisado</a:t>
            </a:r>
            <a:r>
              <a:rPr lang="en-CA" dirty="0"/>
              <a:t>: Se le </a:t>
            </a:r>
            <a:r>
              <a:rPr lang="en-CA" dirty="0" err="1"/>
              <a:t>entrega</a:t>
            </a:r>
            <a:r>
              <a:rPr lang="en-CA" dirty="0"/>
              <a:t> al Sistema las </a:t>
            </a:r>
            <a:r>
              <a:rPr lang="en-CA" dirty="0" err="1"/>
              <a:t>respuestas</a:t>
            </a:r>
            <a:r>
              <a:rPr lang="en-CA" dirty="0"/>
              <a:t> </a:t>
            </a:r>
            <a:r>
              <a:rPr lang="en-CA" dirty="0" err="1"/>
              <a:t>correctas</a:t>
            </a:r>
            <a:r>
              <a:rPr lang="en-CA" dirty="0"/>
              <a:t> . El Sistema </a:t>
            </a:r>
            <a:r>
              <a:rPr lang="en-CA" dirty="0" err="1"/>
              <a:t>aprende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</a:t>
            </a:r>
            <a:r>
              <a:rPr lang="en-CA" dirty="0" err="1"/>
              <a:t>parametros</a:t>
            </a:r>
            <a:r>
              <a:rPr lang="en-CA" dirty="0"/>
              <a:t> claves del </a:t>
            </a:r>
            <a:r>
              <a:rPr lang="en-CA" dirty="0" err="1"/>
              <a:t>modelo</a:t>
            </a:r>
            <a:r>
              <a:rPr lang="en-CA" dirty="0"/>
              <a:t> para </a:t>
            </a:r>
            <a:r>
              <a:rPr lang="en-CA" dirty="0" err="1"/>
              <a:t>predecir</a:t>
            </a:r>
            <a:r>
              <a:rPr lang="en-CA" dirty="0"/>
              <a:t> el </a:t>
            </a:r>
            <a:r>
              <a:rPr lang="en-CA" dirty="0" err="1"/>
              <a:t>futuro</a:t>
            </a:r>
            <a:r>
              <a:rPr lang="en-CA" dirty="0"/>
              <a:t> </a:t>
            </a:r>
            <a:r>
              <a:rPr lang="en-CA" dirty="0" err="1"/>
              <a:t>comportamiento</a:t>
            </a:r>
            <a:r>
              <a:rPr lang="en-CA" dirty="0"/>
              <a:t> 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EF0D99-68CE-4FF2-BB51-695796A93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254926"/>
              </p:ext>
            </p:extLst>
          </p:nvPr>
        </p:nvGraphicFramePr>
        <p:xfrm>
          <a:off x="2574234" y="2822132"/>
          <a:ext cx="5541170" cy="2621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7">
            <a:extLst>
              <a:ext uri="{FF2B5EF4-FFF2-40B4-BE49-F238E27FC236}">
                <a16:creationId xmlns:a16="http://schemas.microsoft.com/office/drawing/2014/main" id="{F32E5B30-369E-45F5-AAD5-A770CFE69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34" y="3634409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s-EC" sz="1600">
                <a:solidFill>
                  <a:schemeClr val="tx1"/>
                </a:solidFill>
              </a:rPr>
              <a:t>Price ($) in 1000</a:t>
            </a:r>
            <a:r>
              <a:rPr lang="en-US" altLang="en-US" sz="1600">
                <a:solidFill>
                  <a:schemeClr val="tx1"/>
                </a:solidFill>
              </a:rPr>
              <a:t>’</a:t>
            </a:r>
            <a:r>
              <a:rPr lang="en-US" altLang="es-EC" sz="16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E185722-6954-45B1-86AD-208DA33E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059" y="5310809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s-EC" sz="2000">
                <a:solidFill>
                  <a:schemeClr val="tx1"/>
                </a:solidFill>
              </a:rPr>
              <a:t>Size in ft</a:t>
            </a:r>
            <a:r>
              <a:rPr lang="en-US" altLang="es-EC" sz="2000" baseline="30000">
                <a:solidFill>
                  <a:schemeClr val="tx1"/>
                </a:solidFill>
              </a:rPr>
              <a:t>2</a:t>
            </a:r>
            <a:r>
              <a:rPr lang="en-US" altLang="es-EC" sz="20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588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72484-D1B4-4285-AF90-8D98CCDA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322A1-CE48-4C5C-BA55-56708E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una</a:t>
            </a:r>
            <a:r>
              <a:rPr lang="en-CA" sz="2400" dirty="0"/>
              <a:t> red neuronal </a:t>
            </a:r>
            <a:r>
              <a:rPr lang="en-CA" sz="2400" dirty="0" err="1"/>
              <a:t>los</a:t>
            </a:r>
            <a:r>
              <a:rPr lang="en-CA" sz="2400" dirty="0"/>
              <a:t> </a:t>
            </a:r>
            <a:r>
              <a:rPr lang="en-CA" sz="2400" dirty="0" err="1"/>
              <a:t>elementos</a:t>
            </a:r>
            <a:r>
              <a:rPr lang="en-CA" sz="2400" dirty="0"/>
              <a:t> de </a:t>
            </a:r>
            <a:r>
              <a:rPr lang="en-CA" sz="2400" dirty="0" err="1"/>
              <a:t>procesamiento</a:t>
            </a:r>
            <a:r>
              <a:rPr lang="en-CA" sz="2400" dirty="0"/>
              <a:t> </a:t>
            </a:r>
            <a:r>
              <a:rPr lang="en-CA" sz="2400" dirty="0" err="1"/>
              <a:t>estan</a:t>
            </a:r>
            <a:r>
              <a:rPr lang="en-CA" sz="2400" dirty="0"/>
              <a:t> </a:t>
            </a:r>
            <a:r>
              <a:rPr lang="en-CA" sz="2400" dirty="0" err="1"/>
              <a:t>agrupados</a:t>
            </a:r>
            <a:r>
              <a:rPr lang="en-CA" sz="2400" dirty="0"/>
              <a:t> </a:t>
            </a:r>
            <a:r>
              <a:rPr lang="en-CA" sz="2400" dirty="0" err="1"/>
              <a:t>como</a:t>
            </a:r>
            <a:r>
              <a:rPr lang="en-CA" sz="2400" dirty="0"/>
              <a:t> </a:t>
            </a:r>
            <a:r>
              <a:rPr lang="en-CA" sz="2400" dirty="0" err="1"/>
              <a:t>capas</a:t>
            </a:r>
            <a:r>
              <a:rPr lang="en-CA" sz="2400" dirty="0"/>
              <a:t>. Una </a:t>
            </a:r>
            <a:r>
              <a:rPr lang="en-CA" sz="2400" dirty="0" err="1"/>
              <a:t>capa</a:t>
            </a:r>
            <a:r>
              <a:rPr lang="en-CA" sz="2400" dirty="0"/>
              <a:t> </a:t>
            </a:r>
            <a:r>
              <a:rPr lang="en-CA" sz="2400" dirty="0" err="1"/>
              <a:t>es</a:t>
            </a:r>
            <a:r>
              <a:rPr lang="en-CA" sz="2400" dirty="0"/>
              <a:t> </a:t>
            </a:r>
            <a:r>
              <a:rPr lang="en-CA" sz="2400" dirty="0" err="1"/>
              <a:t>una</a:t>
            </a:r>
            <a:r>
              <a:rPr lang="en-CA" sz="2400" dirty="0"/>
              <a:t> </a:t>
            </a:r>
            <a:r>
              <a:rPr lang="en-CA" sz="2400" dirty="0" err="1"/>
              <a:t>coleccion</a:t>
            </a:r>
            <a:r>
              <a:rPr lang="en-CA" sz="2400" dirty="0"/>
              <a:t> de </a:t>
            </a:r>
            <a:r>
              <a:rPr lang="en-CA" sz="2400" dirty="0" err="1"/>
              <a:t>neuronas</a:t>
            </a:r>
            <a:r>
              <a:rPr lang="en-CA" sz="2400" dirty="0"/>
              <a:t>, y </a:t>
            </a:r>
            <a:r>
              <a:rPr lang="en-CA" sz="2400" dirty="0" err="1"/>
              <a:t>basados</a:t>
            </a:r>
            <a:r>
              <a:rPr lang="en-CA" sz="2400" dirty="0"/>
              <a:t> </a:t>
            </a:r>
            <a:r>
              <a:rPr lang="en-CA" sz="2400" dirty="0" err="1"/>
              <a:t>en</a:t>
            </a:r>
            <a:r>
              <a:rPr lang="en-CA" sz="2400" dirty="0"/>
              <a:t> la </a:t>
            </a:r>
            <a:r>
              <a:rPr lang="en-CA" sz="2400" dirty="0" err="1"/>
              <a:t>ubicacion</a:t>
            </a:r>
            <a:r>
              <a:rPr lang="en-CA" sz="2400" dirty="0"/>
              <a:t> de la </a:t>
            </a:r>
            <a:r>
              <a:rPr lang="en-CA" sz="2400" dirty="0" err="1"/>
              <a:t>capa</a:t>
            </a:r>
            <a:r>
              <a:rPr lang="en-CA" sz="2400" dirty="0"/>
              <a:t>, </a:t>
            </a:r>
            <a:r>
              <a:rPr lang="en-CA" sz="2400" dirty="0" err="1"/>
              <a:t>recibe</a:t>
            </a:r>
            <a:r>
              <a:rPr lang="en-CA" sz="2400" dirty="0"/>
              <a:t> un </a:t>
            </a:r>
            <a:r>
              <a:rPr lang="en-CA" sz="2400" dirty="0" err="1"/>
              <a:t>nombre</a:t>
            </a:r>
            <a:r>
              <a:rPr lang="en-CA" sz="2400" dirty="0"/>
              <a:t> </a:t>
            </a:r>
            <a:r>
              <a:rPr lang="en-CA" sz="2400" dirty="0" err="1"/>
              <a:t>diferente</a:t>
            </a:r>
            <a:r>
              <a:rPr lang="en-CA" sz="2400" dirty="0"/>
              <a:t>:</a:t>
            </a:r>
          </a:p>
          <a:p>
            <a:r>
              <a:rPr lang="en-CA" sz="2400" dirty="0"/>
              <a:t>Input layer: </a:t>
            </a:r>
            <a:r>
              <a:rPr lang="en-CA" sz="2400" dirty="0" err="1"/>
              <a:t>recibe</a:t>
            </a:r>
            <a:r>
              <a:rPr lang="en-CA" sz="2400" dirty="0"/>
              <a:t> las </a:t>
            </a:r>
            <a:r>
              <a:rPr lang="en-CA" sz="2400" dirty="0" err="1"/>
              <a:t>senales</a:t>
            </a:r>
            <a:r>
              <a:rPr lang="en-CA" sz="2400" dirty="0"/>
              <a:t> de la entrada de la red, </a:t>
            </a:r>
            <a:r>
              <a:rPr lang="en-CA" sz="2400" dirty="0" err="1"/>
              <a:t>algunos</a:t>
            </a:r>
            <a:r>
              <a:rPr lang="en-CA" sz="2400" dirty="0"/>
              <a:t> </a:t>
            </a:r>
            <a:r>
              <a:rPr lang="en-CA" sz="2400" dirty="0" err="1"/>
              <a:t>autores</a:t>
            </a:r>
            <a:r>
              <a:rPr lang="en-CA" sz="2400" dirty="0"/>
              <a:t> no </a:t>
            </a:r>
            <a:r>
              <a:rPr lang="en-CA" sz="2400" dirty="0" err="1"/>
              <a:t>consideran</a:t>
            </a:r>
            <a:r>
              <a:rPr lang="en-CA" sz="2400" dirty="0"/>
              <a:t> a </a:t>
            </a:r>
            <a:r>
              <a:rPr lang="en-CA" sz="2400" dirty="0" err="1"/>
              <a:t>esto</a:t>
            </a:r>
            <a:r>
              <a:rPr lang="en-CA" sz="2400" dirty="0"/>
              <a:t> </a:t>
            </a:r>
            <a:r>
              <a:rPr lang="en-CA" sz="2400" dirty="0" err="1"/>
              <a:t>como</a:t>
            </a:r>
            <a:r>
              <a:rPr lang="en-CA" sz="2400" dirty="0"/>
              <a:t> </a:t>
            </a:r>
            <a:r>
              <a:rPr lang="en-CA" sz="2400" dirty="0" err="1"/>
              <a:t>una</a:t>
            </a:r>
            <a:r>
              <a:rPr lang="en-CA" sz="2400" dirty="0"/>
              <a:t> </a:t>
            </a:r>
            <a:r>
              <a:rPr lang="en-CA" sz="2400" dirty="0" err="1"/>
              <a:t>capa</a:t>
            </a:r>
            <a:r>
              <a:rPr lang="en-CA" sz="2400" dirty="0"/>
              <a:t> </a:t>
            </a:r>
            <a:r>
              <a:rPr lang="en-CA" sz="2400" dirty="0" err="1"/>
              <a:t>pero</a:t>
            </a:r>
            <a:r>
              <a:rPr lang="en-CA" sz="2400" dirty="0"/>
              <a:t> </a:t>
            </a:r>
            <a:r>
              <a:rPr lang="en-CA" sz="2400" dirty="0" err="1"/>
              <a:t>si</a:t>
            </a:r>
            <a:r>
              <a:rPr lang="en-CA" sz="2400" dirty="0"/>
              <a:t> </a:t>
            </a:r>
            <a:r>
              <a:rPr lang="en-CA" sz="2400" dirty="0" err="1"/>
              <a:t>como</a:t>
            </a:r>
            <a:r>
              <a:rPr lang="en-CA" sz="2400" dirty="0"/>
              <a:t> un vector de entrada, </a:t>
            </a:r>
            <a:r>
              <a:rPr lang="en-CA" sz="2400" dirty="0" err="1"/>
              <a:t>porque</a:t>
            </a:r>
            <a:r>
              <a:rPr lang="en-CA" sz="2400" dirty="0"/>
              <a:t> </a:t>
            </a:r>
            <a:r>
              <a:rPr lang="en-CA" sz="2400" dirty="0" err="1"/>
              <a:t>esta</a:t>
            </a:r>
            <a:r>
              <a:rPr lang="en-CA" sz="2400" dirty="0"/>
              <a:t> </a:t>
            </a:r>
            <a:r>
              <a:rPr lang="en-CA" sz="2400" dirty="0" err="1"/>
              <a:t>capa</a:t>
            </a:r>
            <a:r>
              <a:rPr lang="en-CA" sz="2400" dirty="0"/>
              <a:t> no </a:t>
            </a:r>
            <a:r>
              <a:rPr lang="en-CA" sz="2400" dirty="0" err="1"/>
              <a:t>tiene</a:t>
            </a:r>
            <a:r>
              <a:rPr lang="en-CA" sz="2400" dirty="0"/>
              <a:t> </a:t>
            </a:r>
            <a:r>
              <a:rPr lang="en-CA" sz="2400" dirty="0" err="1"/>
              <a:t>ningun</a:t>
            </a:r>
            <a:r>
              <a:rPr lang="en-CA" sz="2400" dirty="0"/>
              <a:t> </a:t>
            </a:r>
            <a:r>
              <a:rPr lang="en-CA" sz="2400" dirty="0" err="1"/>
              <a:t>procesamiento</a:t>
            </a:r>
            <a:r>
              <a:rPr lang="en-CA" sz="2400" dirty="0"/>
              <a:t> </a:t>
            </a:r>
          </a:p>
          <a:p>
            <a:r>
              <a:rPr lang="en-CA" sz="2400" dirty="0"/>
              <a:t>Hidden layer(s): </a:t>
            </a:r>
            <a:r>
              <a:rPr lang="en-CA" sz="2400" dirty="0" err="1"/>
              <a:t>estos</a:t>
            </a:r>
            <a:r>
              <a:rPr lang="en-CA" sz="2400" dirty="0"/>
              <a:t> layers no </a:t>
            </a:r>
            <a:r>
              <a:rPr lang="en-CA" sz="2400" dirty="0" err="1"/>
              <a:t>tienen</a:t>
            </a:r>
            <a:r>
              <a:rPr lang="en-CA" sz="2400" dirty="0"/>
              <a:t> </a:t>
            </a:r>
            <a:r>
              <a:rPr lang="en-CA" sz="2400" dirty="0" err="1"/>
              <a:t>contacto</a:t>
            </a:r>
            <a:r>
              <a:rPr lang="en-CA" sz="2400" dirty="0"/>
              <a:t> con el exterior , sus </a:t>
            </a:r>
            <a:r>
              <a:rPr lang="en-CA" sz="2400" dirty="0" err="1"/>
              <a:t>elementos</a:t>
            </a:r>
            <a:r>
              <a:rPr lang="en-CA" sz="2400" dirty="0"/>
              <a:t> </a:t>
            </a:r>
            <a:r>
              <a:rPr lang="en-CA" sz="2400" dirty="0" err="1"/>
              <a:t>pueden</a:t>
            </a:r>
            <a:r>
              <a:rPr lang="en-CA" sz="2400" dirty="0"/>
              <a:t> </a:t>
            </a:r>
            <a:r>
              <a:rPr lang="en-CA" sz="2400" dirty="0" err="1"/>
              <a:t>tener</a:t>
            </a:r>
            <a:r>
              <a:rPr lang="en-CA" sz="2400" dirty="0"/>
              <a:t> </a:t>
            </a:r>
            <a:r>
              <a:rPr lang="en-CA" sz="2400" dirty="0" err="1"/>
              <a:t>varias</a:t>
            </a:r>
            <a:r>
              <a:rPr lang="en-CA" sz="2400" dirty="0"/>
              <a:t> </a:t>
            </a:r>
            <a:r>
              <a:rPr lang="en-CA" sz="2400" dirty="0" err="1"/>
              <a:t>conexiones</a:t>
            </a:r>
            <a:r>
              <a:rPr lang="en-CA" sz="2400" dirty="0"/>
              <a:t> </a:t>
            </a:r>
            <a:r>
              <a:rPr lang="en-CA" sz="2400" dirty="0" err="1"/>
              <a:t>diferentes</a:t>
            </a:r>
            <a:r>
              <a:rPr lang="en-CA" sz="2400" dirty="0"/>
              <a:t> y </a:t>
            </a:r>
            <a:r>
              <a:rPr lang="en-CA" sz="2400" dirty="0" err="1"/>
              <a:t>es</a:t>
            </a:r>
            <a:r>
              <a:rPr lang="en-CA" sz="2400" dirty="0"/>
              <a:t> </a:t>
            </a:r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esta</a:t>
            </a:r>
            <a:r>
              <a:rPr lang="en-CA" sz="2400" dirty="0"/>
              <a:t> </a:t>
            </a:r>
            <a:r>
              <a:rPr lang="en-CA" sz="2400" dirty="0" err="1"/>
              <a:t>capa</a:t>
            </a:r>
            <a:r>
              <a:rPr lang="en-CA" sz="2400" dirty="0"/>
              <a:t> </a:t>
            </a:r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donde</a:t>
            </a:r>
            <a:r>
              <a:rPr lang="en-CA" sz="2400" dirty="0"/>
              <a:t> se </a:t>
            </a:r>
            <a:r>
              <a:rPr lang="en-CA" sz="2400" dirty="0" err="1"/>
              <a:t>determina</a:t>
            </a:r>
            <a:r>
              <a:rPr lang="en-CA" sz="2400" dirty="0"/>
              <a:t> la </a:t>
            </a:r>
            <a:r>
              <a:rPr lang="en-CA" sz="2400" dirty="0" err="1"/>
              <a:t>topologia</a:t>
            </a:r>
            <a:r>
              <a:rPr lang="en-CA" sz="2400" dirty="0"/>
              <a:t> de la red</a:t>
            </a:r>
          </a:p>
          <a:p>
            <a:r>
              <a:rPr lang="en-CA" sz="2400" dirty="0"/>
              <a:t>Output layer: </a:t>
            </a:r>
            <a:r>
              <a:rPr lang="en-CA" sz="2400" dirty="0" err="1"/>
              <a:t>Recibe</a:t>
            </a:r>
            <a:r>
              <a:rPr lang="en-CA" sz="2400" dirty="0"/>
              <a:t> la </a:t>
            </a:r>
            <a:r>
              <a:rPr lang="en-CA" sz="2400" dirty="0" err="1"/>
              <a:t>informacion</a:t>
            </a:r>
            <a:r>
              <a:rPr lang="en-CA" sz="2400" dirty="0"/>
              <a:t> de la hidden layer y </a:t>
            </a:r>
            <a:r>
              <a:rPr lang="en-CA" sz="2400" dirty="0" err="1"/>
              <a:t>transmite</a:t>
            </a:r>
            <a:r>
              <a:rPr lang="en-CA" sz="2400" dirty="0"/>
              <a:t> el </a:t>
            </a:r>
            <a:r>
              <a:rPr lang="en-CA" sz="2400" dirty="0" err="1"/>
              <a:t>resultado</a:t>
            </a:r>
            <a:r>
              <a:rPr lang="en-CA" sz="2400" dirty="0"/>
              <a:t> al exterior 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097574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6" descr="Fig1313">
            <a:extLst>
              <a:ext uri="{FF2B5EF4-FFF2-40B4-BE49-F238E27FC236}">
                <a16:creationId xmlns:a16="http://schemas.microsoft.com/office/drawing/2014/main" id="{CE6C4FA8-84D5-4813-A70C-6881C2968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7772400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3">
            <a:extLst>
              <a:ext uri="{FF2B5EF4-FFF2-40B4-BE49-F238E27FC236}">
                <a16:creationId xmlns:a16="http://schemas.microsoft.com/office/drawing/2014/main" id="{C66B9A68-D6EA-4B8C-9763-B8696D79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12853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99D79-1E04-4CF9-9661-989BAE31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Neurona</a:t>
            </a:r>
            <a:r>
              <a:rPr lang="en-CA" dirty="0"/>
              <a:t> sigmoid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4507A-38C2-4094-9EEA-545D3A61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6016486" cy="4527550"/>
          </a:xfrm>
        </p:spPr>
        <p:txBody>
          <a:bodyPr/>
          <a:lstStyle/>
          <a:p>
            <a:r>
              <a:rPr lang="en-CA" dirty="0"/>
              <a:t>Tiene entradas que </a:t>
            </a:r>
            <a:r>
              <a:rPr lang="en-CA" dirty="0" err="1"/>
              <a:t>pueden</a:t>
            </a:r>
            <a:r>
              <a:rPr lang="en-CA" dirty="0"/>
              <a:t> </a:t>
            </a:r>
            <a:r>
              <a:rPr lang="en-CA" dirty="0" err="1"/>
              <a:t>ser</a:t>
            </a:r>
            <a:r>
              <a:rPr lang="en-CA" dirty="0"/>
              <a:t> </a:t>
            </a:r>
            <a:r>
              <a:rPr lang="en-CA" dirty="0" err="1"/>
              <a:t>numeros</a:t>
            </a:r>
            <a:r>
              <a:rPr lang="en-CA" dirty="0"/>
              <a:t> </a:t>
            </a:r>
            <a:r>
              <a:rPr lang="en-CA" dirty="0" err="1"/>
              <a:t>diferentes</a:t>
            </a:r>
            <a:r>
              <a:rPr lang="en-CA" dirty="0"/>
              <a:t> de 0 y 1 </a:t>
            </a:r>
          </a:p>
          <a:p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tomar</a:t>
            </a:r>
            <a:r>
              <a:rPr lang="en-CA" dirty="0"/>
              <a:t>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intermedios</a:t>
            </a:r>
            <a:r>
              <a:rPr lang="en-CA" dirty="0"/>
              <a:t>: 0.87</a:t>
            </a:r>
          </a:p>
          <a:p>
            <a:r>
              <a:rPr lang="en-CA" dirty="0"/>
              <a:t>Tiene pesos y </a:t>
            </a:r>
            <a:r>
              <a:rPr lang="en-CA" dirty="0" err="1"/>
              <a:t>tiene</a:t>
            </a:r>
            <a:r>
              <a:rPr lang="en-CA" dirty="0"/>
              <a:t> un bias (b)</a:t>
            </a:r>
          </a:p>
          <a:p>
            <a:r>
              <a:rPr lang="en-CA" dirty="0"/>
              <a:t>Las </a:t>
            </a:r>
            <a:r>
              <a:rPr lang="en-CA" dirty="0" err="1"/>
              <a:t>salidas</a:t>
            </a:r>
            <a:r>
              <a:rPr lang="en-CA" dirty="0"/>
              <a:t> no son </a:t>
            </a:r>
            <a:r>
              <a:rPr lang="en-CA" dirty="0" err="1"/>
              <a:t>solamente</a:t>
            </a:r>
            <a:r>
              <a:rPr lang="en-CA" dirty="0"/>
              <a:t> 0 y 1</a:t>
            </a:r>
          </a:p>
          <a:p>
            <a:r>
              <a:rPr lang="en-CA" dirty="0"/>
              <a:t>La </a:t>
            </a:r>
            <a:r>
              <a:rPr lang="en-CA" dirty="0" err="1"/>
              <a:t>salida</a:t>
            </a:r>
            <a:r>
              <a:rPr lang="en-CA" dirty="0"/>
              <a:t> sera: 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8CD60C-F03F-4F0D-9D57-917FB032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13" y="1948070"/>
            <a:ext cx="4195889" cy="2064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D3C424-84EF-4DF4-99F8-B6A4EB3A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9" y="4744279"/>
            <a:ext cx="2356601" cy="632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8543EA-5948-4012-81F4-2D0ED6E9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458" y="3195017"/>
            <a:ext cx="1742769" cy="4679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2F8E066-1343-41E8-A92F-7DC4D3D3D6BF}"/>
              </a:ext>
            </a:extLst>
          </p:cNvPr>
          <p:cNvSpPr txBox="1"/>
          <p:nvPr/>
        </p:nvSpPr>
        <p:spPr>
          <a:xfrm>
            <a:off x="6173398" y="549965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Función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sigmoide</a:t>
            </a:r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144FA4F-F916-4AE8-82F5-82B716A84982}"/>
              </a:ext>
            </a:extLst>
          </p:cNvPr>
          <p:cNvCxnSpPr>
            <a:cxnSpLocks/>
          </p:cNvCxnSpPr>
          <p:nvPr/>
        </p:nvCxnSpPr>
        <p:spPr bwMode="auto">
          <a:xfrm>
            <a:off x="3869635" y="5257800"/>
            <a:ext cx="2224249" cy="525324"/>
          </a:xfrm>
          <a:prstGeom prst="bentConnector3">
            <a:avLst>
              <a:gd name="adj1" fmla="val -6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C17CA6B2-FFF1-4EBD-A8FA-3E780476ACD0}"/>
              </a:ext>
            </a:extLst>
          </p:cNvPr>
          <p:cNvSpPr/>
          <p:nvPr/>
        </p:nvSpPr>
        <p:spPr bwMode="auto">
          <a:xfrm>
            <a:off x="3617845" y="4744279"/>
            <a:ext cx="437320" cy="51352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s-EC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954CEE4-0E42-424B-947A-718325A8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65" y="5257800"/>
            <a:ext cx="1790700" cy="7334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41C78CD-B42C-4C83-999F-E87187797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253" y="6076950"/>
            <a:ext cx="2343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1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3D62F-885F-4C16-AF78-9001E4F6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CA62-32C6-4406-9911-297B47DF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Z= </a:t>
            </a:r>
            <a:r>
              <a:rPr lang="en-CA" dirty="0" err="1"/>
              <a:t>w.x+b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 un </a:t>
            </a:r>
            <a:r>
              <a:rPr lang="en-CA" dirty="0" err="1"/>
              <a:t>numero</a:t>
            </a:r>
            <a:r>
              <a:rPr lang="en-CA" dirty="0"/>
              <a:t> positive </a:t>
            </a:r>
          </a:p>
          <a:p>
            <a:r>
              <a:rPr lang="en-CA" dirty="0"/>
              <a:t> e-z se </a:t>
            </a:r>
            <a:r>
              <a:rPr lang="en-CA" dirty="0" err="1"/>
              <a:t>aproxima</a:t>
            </a:r>
            <a:r>
              <a:rPr lang="en-CA" dirty="0"/>
              <a:t> a cero y sigma (z) se </a:t>
            </a:r>
            <a:r>
              <a:rPr lang="en-CA" dirty="0" err="1"/>
              <a:t>aproxima</a:t>
            </a:r>
            <a:r>
              <a:rPr lang="en-CA" dirty="0"/>
              <a:t> a 1</a:t>
            </a:r>
          </a:p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cambio</a:t>
            </a:r>
            <a:r>
              <a:rPr lang="en-CA" dirty="0"/>
              <a:t> </a:t>
            </a:r>
          </a:p>
          <a:p>
            <a:r>
              <a:rPr lang="en-CA" dirty="0"/>
              <a:t>Si Z = </a:t>
            </a:r>
            <a:r>
              <a:rPr lang="en-CA" dirty="0" err="1"/>
              <a:t>w.x</a:t>
            </a:r>
            <a:r>
              <a:rPr lang="en-CA" dirty="0"/>
              <a:t> +b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bien</a:t>
            </a:r>
            <a:r>
              <a:rPr lang="en-CA" dirty="0"/>
              <a:t> negative</a:t>
            </a:r>
          </a:p>
          <a:p>
            <a:r>
              <a:rPr lang="en-CA" dirty="0"/>
              <a:t> e-z se </a:t>
            </a:r>
            <a:r>
              <a:rPr lang="en-CA" dirty="0" err="1"/>
              <a:t>aproxima</a:t>
            </a:r>
            <a:r>
              <a:rPr lang="en-CA" dirty="0"/>
              <a:t> a </a:t>
            </a:r>
            <a:r>
              <a:rPr lang="en-CA" dirty="0" err="1"/>
              <a:t>infinito</a:t>
            </a:r>
            <a:r>
              <a:rPr lang="en-CA" dirty="0"/>
              <a:t> y sigma(z) se </a:t>
            </a:r>
            <a:r>
              <a:rPr lang="en-CA" dirty="0" err="1"/>
              <a:t>aproxima</a:t>
            </a:r>
            <a:r>
              <a:rPr lang="en-CA" dirty="0"/>
              <a:t> a 0</a:t>
            </a:r>
          </a:p>
          <a:p>
            <a:r>
              <a:rPr lang="en-CA" dirty="0"/>
              <a:t>Si z=</a:t>
            </a:r>
            <a:r>
              <a:rPr lang="en-CA" dirty="0" err="1"/>
              <a:t>w.x+b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bien</a:t>
            </a:r>
            <a:r>
              <a:rPr lang="en-CA" dirty="0"/>
              <a:t> negative el </a:t>
            </a:r>
            <a:r>
              <a:rPr lang="en-CA" dirty="0" err="1"/>
              <a:t>comportamiento</a:t>
            </a:r>
            <a:r>
              <a:rPr lang="en-CA" dirty="0"/>
              <a:t> de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neurona</a:t>
            </a:r>
            <a:r>
              <a:rPr lang="en-CA" dirty="0"/>
              <a:t> </a:t>
            </a:r>
            <a:r>
              <a:rPr lang="en-CA" dirty="0" err="1"/>
              <a:t>sigmoidea</a:t>
            </a:r>
            <a:r>
              <a:rPr lang="en-CA" dirty="0"/>
              <a:t> se </a:t>
            </a:r>
            <a:r>
              <a:rPr lang="en-CA" dirty="0" err="1"/>
              <a:t>aproxima</a:t>
            </a:r>
            <a:r>
              <a:rPr lang="en-CA" dirty="0"/>
              <a:t> a un perceptron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4971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1E355-9B44-41A0-BD2D-A497DA68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FD97C-A840-4FB6-BAE5-4254F7C6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Solo </a:t>
            </a:r>
            <a:r>
              <a:rPr lang="en-CA" dirty="0" err="1"/>
              <a:t>cuando</a:t>
            </a:r>
            <a:r>
              <a:rPr lang="en-CA" dirty="0"/>
              <a:t> </a:t>
            </a:r>
            <a:r>
              <a:rPr lang="en-CA" dirty="0" err="1"/>
              <a:t>w.x+b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de un </a:t>
            </a:r>
            <a:r>
              <a:rPr lang="en-CA" dirty="0" err="1"/>
              <a:t>tamano</a:t>
            </a:r>
            <a:r>
              <a:rPr lang="en-CA" dirty="0"/>
              <a:t> </a:t>
            </a:r>
            <a:r>
              <a:rPr lang="en-CA" dirty="0" err="1"/>
              <a:t>modesto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que hay </a:t>
            </a:r>
            <a:r>
              <a:rPr lang="en-CA" dirty="0" err="1"/>
              <a:t>mucha</a:t>
            </a:r>
            <a:r>
              <a:rPr lang="en-CA" dirty="0"/>
              <a:t> </a:t>
            </a:r>
            <a:r>
              <a:rPr lang="en-CA" dirty="0" err="1"/>
              <a:t>desviacion</a:t>
            </a:r>
            <a:r>
              <a:rPr lang="en-CA" dirty="0"/>
              <a:t> del </a:t>
            </a:r>
            <a:r>
              <a:rPr lang="en-CA" dirty="0" err="1"/>
              <a:t>modelo</a:t>
            </a:r>
            <a:r>
              <a:rPr lang="en-CA" dirty="0"/>
              <a:t> del perceptron 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F051B3-9C65-403E-91A4-5A9AE6BF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062287"/>
            <a:ext cx="4438650" cy="2790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A4A70B-8615-44F3-94EF-204FE269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3062287"/>
            <a:ext cx="4276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0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83F6-3548-4DD8-8D5B-A33407B5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13EAE-6E93-4E07-8979-147CBF98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 sigma </a:t>
            </a:r>
            <a:r>
              <a:rPr lang="en-CA" dirty="0" err="1"/>
              <a:t>fuera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function step, </a:t>
            </a:r>
            <a:r>
              <a:rPr lang="en-CA" dirty="0" err="1"/>
              <a:t>entonces</a:t>
            </a:r>
            <a:r>
              <a:rPr lang="en-CA" dirty="0"/>
              <a:t> la </a:t>
            </a:r>
            <a:r>
              <a:rPr lang="en-CA" dirty="0" err="1"/>
              <a:t>neurona</a:t>
            </a:r>
            <a:r>
              <a:rPr lang="en-CA" dirty="0"/>
              <a:t> sigmoid </a:t>
            </a:r>
            <a:r>
              <a:rPr lang="en-CA" dirty="0" err="1"/>
              <a:t>seria</a:t>
            </a:r>
            <a:r>
              <a:rPr lang="en-CA" dirty="0"/>
              <a:t> un perceptron, </a:t>
            </a:r>
            <a:r>
              <a:rPr lang="en-CA" dirty="0" err="1"/>
              <a:t>ya</a:t>
            </a:r>
            <a:r>
              <a:rPr lang="en-CA" dirty="0"/>
              <a:t> que la </a:t>
            </a:r>
            <a:r>
              <a:rPr lang="en-CA" dirty="0" err="1"/>
              <a:t>salida</a:t>
            </a:r>
            <a:r>
              <a:rPr lang="en-CA" dirty="0"/>
              <a:t> </a:t>
            </a:r>
            <a:r>
              <a:rPr lang="en-CA" dirty="0" err="1"/>
              <a:t>seria</a:t>
            </a:r>
            <a:r>
              <a:rPr lang="en-CA" dirty="0"/>
              <a:t> 1 o 0 </a:t>
            </a:r>
            <a:r>
              <a:rPr lang="en-CA" dirty="0" err="1"/>
              <a:t>dependiendo</a:t>
            </a:r>
            <a:r>
              <a:rPr lang="en-CA" dirty="0"/>
              <a:t> de </a:t>
            </a:r>
            <a:r>
              <a:rPr lang="en-CA" dirty="0" err="1"/>
              <a:t>si</a:t>
            </a:r>
            <a:r>
              <a:rPr lang="en-CA" dirty="0"/>
              <a:t> </a:t>
            </a:r>
          </a:p>
          <a:p>
            <a:r>
              <a:rPr lang="en-CA" dirty="0" err="1"/>
              <a:t>W.x</a:t>
            </a:r>
            <a:r>
              <a:rPr lang="en-CA" dirty="0"/>
              <a:t> +b </a:t>
            </a:r>
            <a:r>
              <a:rPr lang="en-CA" dirty="0" err="1"/>
              <a:t>es</a:t>
            </a:r>
            <a:r>
              <a:rPr lang="en-CA" dirty="0"/>
              <a:t> positive o negative </a:t>
            </a:r>
          </a:p>
          <a:p>
            <a:r>
              <a:rPr lang="en-CA" dirty="0"/>
              <a:t>La </a:t>
            </a:r>
            <a:r>
              <a:rPr lang="en-CA" dirty="0" err="1"/>
              <a:t>suavidad</a:t>
            </a:r>
            <a:r>
              <a:rPr lang="en-CA" dirty="0"/>
              <a:t> de sigma </a:t>
            </a:r>
            <a:r>
              <a:rPr lang="en-CA" dirty="0" err="1"/>
              <a:t>significa</a:t>
            </a:r>
            <a:r>
              <a:rPr lang="en-CA" dirty="0"/>
              <a:t> que </a:t>
            </a:r>
            <a:r>
              <a:rPr lang="en-CA" dirty="0" err="1"/>
              <a:t>pequenos</a:t>
            </a:r>
            <a:r>
              <a:rPr lang="en-CA" dirty="0"/>
              <a:t> </a:t>
            </a:r>
            <a:r>
              <a:rPr lang="en-CA" dirty="0" err="1"/>
              <a:t>cambios</a:t>
            </a:r>
            <a:r>
              <a:rPr lang="en-CA" dirty="0"/>
              <a:t> </a:t>
            </a:r>
            <a:r>
              <a:rPr lang="en-CA" dirty="0" err="1"/>
              <a:t>DeltaWj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pesos y </a:t>
            </a:r>
            <a:r>
              <a:rPr lang="en-CA" dirty="0" err="1"/>
              <a:t>deltab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el bias </a:t>
            </a:r>
            <a:r>
              <a:rPr lang="en-CA" dirty="0" err="1"/>
              <a:t>produciran</a:t>
            </a:r>
            <a:r>
              <a:rPr lang="en-CA" dirty="0"/>
              <a:t> un </a:t>
            </a:r>
            <a:r>
              <a:rPr lang="en-CA" dirty="0" err="1"/>
              <a:t>pequeno</a:t>
            </a:r>
            <a:r>
              <a:rPr lang="en-CA" dirty="0"/>
              <a:t> </a:t>
            </a:r>
            <a:r>
              <a:rPr lang="en-CA" dirty="0" err="1"/>
              <a:t>cambio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el </a:t>
            </a:r>
            <a:r>
              <a:rPr lang="en-CA" dirty="0" err="1"/>
              <a:t>deltaoutput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7061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204E3-7F8A-4BB5-B4D0-4E4E63A5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097CA-9446-4FD2-B099-8C33EF0B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neurona</a:t>
            </a:r>
            <a:r>
              <a:rPr lang="en-CA" dirty="0"/>
              <a:t> sigmoid </a:t>
            </a:r>
            <a:r>
              <a:rPr lang="en-CA" dirty="0" err="1"/>
              <a:t>tiene</a:t>
            </a:r>
            <a:r>
              <a:rPr lang="en-CA" dirty="0"/>
              <a:t> </a:t>
            </a:r>
            <a:r>
              <a:rPr lang="en-CA" dirty="0" err="1"/>
              <a:t>mucho</a:t>
            </a:r>
            <a:r>
              <a:rPr lang="en-CA" dirty="0"/>
              <a:t> del </a:t>
            </a:r>
            <a:r>
              <a:rPr lang="en-CA" dirty="0" err="1"/>
              <a:t>mismo</a:t>
            </a:r>
            <a:r>
              <a:rPr lang="en-CA" dirty="0"/>
              <a:t> </a:t>
            </a:r>
            <a:r>
              <a:rPr lang="en-CA" dirty="0" err="1"/>
              <a:t>comportamiento</a:t>
            </a:r>
            <a:r>
              <a:rPr lang="en-CA" dirty="0"/>
              <a:t> </a:t>
            </a:r>
            <a:r>
              <a:rPr lang="en-CA" dirty="0" err="1"/>
              <a:t>cualitativo</a:t>
            </a:r>
            <a:r>
              <a:rPr lang="en-CA" dirty="0"/>
              <a:t> de un perceptron , </a:t>
            </a:r>
            <a:r>
              <a:rPr lang="en-CA" dirty="0" err="1"/>
              <a:t>esta</a:t>
            </a:r>
            <a:r>
              <a:rPr lang="en-CA" dirty="0"/>
              <a:t> </a:t>
            </a:r>
            <a:r>
              <a:rPr lang="en-CA" dirty="0" err="1"/>
              <a:t>hace</a:t>
            </a:r>
            <a:r>
              <a:rPr lang="en-CA" dirty="0"/>
              <a:t> mas </a:t>
            </a:r>
            <a:r>
              <a:rPr lang="en-CA" dirty="0" err="1"/>
              <a:t>facil</a:t>
            </a:r>
            <a:r>
              <a:rPr lang="en-CA" dirty="0"/>
              <a:t> </a:t>
            </a:r>
            <a:r>
              <a:rPr lang="en-CA" dirty="0" err="1"/>
              <a:t>descubrir</a:t>
            </a:r>
            <a:r>
              <a:rPr lang="en-CA" dirty="0"/>
              <a:t> </a:t>
            </a:r>
            <a:r>
              <a:rPr lang="en-CA" dirty="0" err="1"/>
              <a:t>comom</a:t>
            </a:r>
            <a:r>
              <a:rPr lang="en-CA" dirty="0"/>
              <a:t> </a:t>
            </a:r>
            <a:r>
              <a:rPr lang="en-CA" dirty="0" err="1"/>
              <a:t>cambiando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pesos y biases </a:t>
            </a:r>
            <a:r>
              <a:rPr lang="en-CA" dirty="0" err="1"/>
              <a:t>cambiaran</a:t>
            </a:r>
            <a:r>
              <a:rPr lang="en-CA" dirty="0"/>
              <a:t> la </a:t>
            </a:r>
            <a:r>
              <a:rPr lang="en-CA" dirty="0" err="1"/>
              <a:t>salida</a:t>
            </a:r>
            <a:endParaRPr lang="en-CA" dirty="0"/>
          </a:p>
          <a:p>
            <a:r>
              <a:rPr lang="en-CA" dirty="0"/>
              <a:t>Una </a:t>
            </a:r>
            <a:r>
              <a:rPr lang="en-CA" dirty="0" err="1"/>
              <a:t>diferencia</a:t>
            </a:r>
            <a:r>
              <a:rPr lang="en-CA" dirty="0"/>
              <a:t> </a:t>
            </a:r>
            <a:r>
              <a:rPr lang="en-CA" dirty="0" err="1"/>
              <a:t>importante</a:t>
            </a:r>
            <a:r>
              <a:rPr lang="en-CA" dirty="0"/>
              <a:t> entre </a:t>
            </a:r>
            <a:r>
              <a:rPr lang="en-CA" dirty="0" err="1"/>
              <a:t>perceptrones</a:t>
            </a:r>
            <a:r>
              <a:rPr lang="en-CA" dirty="0"/>
              <a:t> y </a:t>
            </a:r>
            <a:r>
              <a:rPr lang="en-CA" dirty="0" err="1"/>
              <a:t>sigmoides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que las </a:t>
            </a:r>
            <a:r>
              <a:rPr lang="en-CA" dirty="0" err="1"/>
              <a:t>neuronas</a:t>
            </a:r>
            <a:r>
              <a:rPr lang="en-CA" dirty="0"/>
              <a:t> </a:t>
            </a:r>
            <a:r>
              <a:rPr lang="en-CA" dirty="0" err="1"/>
              <a:t>sigmoides</a:t>
            </a:r>
            <a:r>
              <a:rPr lang="en-CA" dirty="0"/>
              <a:t> no </a:t>
            </a:r>
            <a:r>
              <a:rPr lang="en-CA" dirty="0" err="1"/>
              <a:t>sacan</a:t>
            </a:r>
            <a:r>
              <a:rPr lang="en-CA" dirty="0"/>
              <a:t> solo 0 y 1 , </a:t>
            </a:r>
            <a:r>
              <a:rPr lang="en-CA" dirty="0" err="1"/>
              <a:t>Pueden</a:t>
            </a:r>
            <a:r>
              <a:rPr lang="en-CA" dirty="0"/>
              <a:t> </a:t>
            </a:r>
            <a:r>
              <a:rPr lang="en-CA" dirty="0" err="1"/>
              <a:t>tener</a:t>
            </a:r>
            <a:r>
              <a:rPr lang="en-CA" dirty="0"/>
              <a:t> </a:t>
            </a:r>
            <a:r>
              <a:rPr lang="en-CA" dirty="0" err="1"/>
              <a:t>coom</a:t>
            </a:r>
            <a:r>
              <a:rPr lang="en-CA" dirty="0"/>
              <a:t> </a:t>
            </a:r>
            <a:r>
              <a:rPr lang="en-CA" dirty="0" err="1"/>
              <a:t>salidas</a:t>
            </a:r>
            <a:r>
              <a:rPr lang="en-CA" dirty="0"/>
              <a:t> </a:t>
            </a:r>
            <a:r>
              <a:rPr lang="en-CA" dirty="0" err="1"/>
              <a:t>cualquier</a:t>
            </a:r>
            <a:r>
              <a:rPr lang="en-CA" dirty="0"/>
              <a:t> </a:t>
            </a:r>
            <a:r>
              <a:rPr lang="en-CA" dirty="0" err="1"/>
              <a:t>numero</a:t>
            </a:r>
            <a:r>
              <a:rPr lang="en-CA" dirty="0"/>
              <a:t> real entre 0 y 1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759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8449-3187-4391-9A1B-EEEAC4F6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A4BE2-AE2F-4FD2-918E-CF1F8E76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Las </a:t>
            </a:r>
            <a:r>
              <a:rPr lang="en-CA" dirty="0" err="1"/>
              <a:t>redes</a:t>
            </a:r>
            <a:r>
              <a:rPr lang="en-CA" dirty="0"/>
              <a:t> de multiples </a:t>
            </a:r>
            <a:r>
              <a:rPr lang="en-CA" dirty="0" err="1"/>
              <a:t>capas</a:t>
            </a:r>
            <a:r>
              <a:rPr lang="en-CA" dirty="0"/>
              <a:t> de red se </a:t>
            </a:r>
            <a:r>
              <a:rPr lang="en-CA" dirty="0" err="1"/>
              <a:t>llaman</a:t>
            </a:r>
            <a:r>
              <a:rPr lang="en-CA" dirty="0"/>
              <a:t> multilayer </a:t>
            </a:r>
            <a:r>
              <a:rPr lang="en-CA" dirty="0" err="1"/>
              <a:t>perceptrons</a:t>
            </a:r>
            <a:r>
              <a:rPr lang="en-CA" dirty="0"/>
              <a:t> o MLP a </a:t>
            </a:r>
            <a:r>
              <a:rPr lang="en-CA" dirty="0" err="1"/>
              <a:t>pesar</a:t>
            </a:r>
            <a:r>
              <a:rPr lang="en-CA" dirty="0"/>
              <a:t> de </a:t>
            </a:r>
            <a:r>
              <a:rPr lang="en-CA" dirty="0" err="1"/>
              <a:t>ser</a:t>
            </a:r>
            <a:r>
              <a:rPr lang="en-CA" dirty="0"/>
              <a:t> </a:t>
            </a:r>
            <a:r>
              <a:rPr lang="en-CA" dirty="0" err="1"/>
              <a:t>hechos</a:t>
            </a:r>
            <a:r>
              <a:rPr lang="en-CA" dirty="0"/>
              <a:t> de </a:t>
            </a:r>
            <a:r>
              <a:rPr lang="en-CA" dirty="0" err="1"/>
              <a:t>neuronas</a:t>
            </a:r>
            <a:r>
              <a:rPr lang="en-CA" dirty="0"/>
              <a:t> </a:t>
            </a:r>
            <a:r>
              <a:rPr lang="en-CA" dirty="0" err="1"/>
              <a:t>sigmoides</a:t>
            </a:r>
            <a:r>
              <a:rPr lang="en-CA" dirty="0"/>
              <a:t> y no de </a:t>
            </a:r>
            <a:r>
              <a:rPr lang="en-CA" dirty="0" err="1"/>
              <a:t>perceptrones</a:t>
            </a:r>
            <a:endParaRPr lang="en-CA" dirty="0"/>
          </a:p>
          <a:p>
            <a:r>
              <a:rPr lang="en-CA" dirty="0" err="1"/>
              <a:t>Ej</a:t>
            </a:r>
            <a:r>
              <a:rPr lang="en-CA" dirty="0"/>
              <a:t>.</a:t>
            </a:r>
          </a:p>
          <a:p>
            <a:r>
              <a:rPr lang="en-CA" dirty="0"/>
              <a:t>Por </a:t>
            </a:r>
            <a:r>
              <a:rPr lang="en-CA" dirty="0" err="1"/>
              <a:t>ejemplo</a:t>
            </a:r>
            <a:r>
              <a:rPr lang="en-CA" dirty="0"/>
              <a:t> </a:t>
            </a:r>
            <a:r>
              <a:rPr lang="en-CA" dirty="0" err="1"/>
              <a:t>suponga</a:t>
            </a:r>
            <a:r>
              <a:rPr lang="en-CA" dirty="0"/>
              <a:t> que </a:t>
            </a:r>
            <a:r>
              <a:rPr lang="en-CA" dirty="0" err="1"/>
              <a:t>tratamos</a:t>
            </a:r>
            <a:r>
              <a:rPr lang="en-CA" dirty="0"/>
              <a:t> de determiner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imagen </a:t>
            </a:r>
            <a:r>
              <a:rPr lang="en-CA" dirty="0" err="1"/>
              <a:t>hecha</a:t>
            </a:r>
            <a:r>
              <a:rPr lang="en-CA" dirty="0"/>
              <a:t> a </a:t>
            </a:r>
            <a:r>
              <a:rPr lang="en-CA" dirty="0" err="1"/>
              <a:t>mano</a:t>
            </a:r>
            <a:r>
              <a:rPr lang="en-CA" dirty="0"/>
              <a:t> se </a:t>
            </a:r>
            <a:r>
              <a:rPr lang="en-CA" dirty="0" err="1"/>
              <a:t>ve</a:t>
            </a:r>
            <a:r>
              <a:rPr lang="en-CA" dirty="0"/>
              <a:t> </a:t>
            </a:r>
            <a:r>
              <a:rPr lang="en-CA" dirty="0" err="1"/>
              <a:t>coom</a:t>
            </a:r>
            <a:r>
              <a:rPr lang="en-CA" dirty="0"/>
              <a:t> 9 o no</a:t>
            </a:r>
          </a:p>
          <a:p>
            <a:r>
              <a:rPr lang="en-CA" dirty="0"/>
              <a:t>Para </a:t>
            </a:r>
            <a:r>
              <a:rPr lang="en-CA" dirty="0" err="1"/>
              <a:t>disenar</a:t>
            </a:r>
            <a:r>
              <a:rPr lang="en-CA" dirty="0"/>
              <a:t> la red se </a:t>
            </a:r>
            <a:r>
              <a:rPr lang="en-CA" dirty="0" err="1"/>
              <a:t>codifica</a:t>
            </a:r>
            <a:r>
              <a:rPr lang="en-CA" dirty="0"/>
              <a:t> las </a:t>
            </a:r>
            <a:r>
              <a:rPr lang="en-CA" dirty="0" err="1"/>
              <a:t>intensidades</a:t>
            </a:r>
            <a:r>
              <a:rPr lang="en-CA" dirty="0"/>
              <a:t> de </a:t>
            </a:r>
            <a:r>
              <a:rPr lang="en-CA" dirty="0" err="1"/>
              <a:t>los</a:t>
            </a:r>
            <a:r>
              <a:rPr lang="en-CA" dirty="0"/>
              <a:t> pixels de la imagen </a:t>
            </a:r>
            <a:r>
              <a:rPr lang="en-CA" dirty="0" err="1"/>
              <a:t>en</a:t>
            </a:r>
            <a:r>
              <a:rPr lang="en-CA" dirty="0"/>
              <a:t> las </a:t>
            </a:r>
            <a:r>
              <a:rPr lang="en-CA" dirty="0" err="1"/>
              <a:t>neuronas</a:t>
            </a:r>
            <a:r>
              <a:rPr lang="en-CA" dirty="0"/>
              <a:t> de entrada </a:t>
            </a:r>
          </a:p>
          <a:p>
            <a:r>
              <a:rPr lang="en-CA" dirty="0"/>
              <a:t>Imagen de 64*64 = 4096 </a:t>
            </a:r>
          </a:p>
          <a:p>
            <a:r>
              <a:rPr lang="en-CA" dirty="0"/>
              <a:t>Con las </a:t>
            </a:r>
            <a:r>
              <a:rPr lang="en-CA" dirty="0" err="1"/>
              <a:t>intensidades</a:t>
            </a:r>
            <a:r>
              <a:rPr lang="en-CA" dirty="0"/>
              <a:t> </a:t>
            </a:r>
            <a:r>
              <a:rPr lang="en-CA" dirty="0" err="1"/>
              <a:t>escaladas</a:t>
            </a:r>
            <a:r>
              <a:rPr lang="en-CA" dirty="0"/>
              <a:t> </a:t>
            </a:r>
            <a:r>
              <a:rPr lang="en-CA" dirty="0" err="1"/>
              <a:t>apropiadamente</a:t>
            </a:r>
            <a:r>
              <a:rPr lang="en-CA" dirty="0"/>
              <a:t> entre 1 y 0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95531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8F1A-6B32-4E92-8773-4602FED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99E55-1466-431B-9C5E-2CFC7716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capa</a:t>
            </a:r>
            <a:r>
              <a:rPr lang="en-CA" dirty="0"/>
              <a:t> de </a:t>
            </a:r>
            <a:r>
              <a:rPr lang="en-CA" dirty="0" err="1"/>
              <a:t>salida</a:t>
            </a:r>
            <a:r>
              <a:rPr lang="en-CA" dirty="0"/>
              <a:t> </a:t>
            </a:r>
            <a:r>
              <a:rPr lang="en-CA" dirty="0" err="1"/>
              <a:t>contendra</a:t>
            </a:r>
            <a:r>
              <a:rPr lang="en-CA" dirty="0"/>
              <a:t> solo </a:t>
            </a:r>
            <a:r>
              <a:rPr lang="en-CA" dirty="0" err="1"/>
              <a:t>una</a:t>
            </a:r>
            <a:r>
              <a:rPr lang="en-CA" dirty="0"/>
              <a:t> sola </a:t>
            </a:r>
            <a:r>
              <a:rPr lang="en-CA" dirty="0" err="1"/>
              <a:t>neurona</a:t>
            </a:r>
            <a:r>
              <a:rPr lang="en-CA" dirty="0"/>
              <a:t> con </a:t>
            </a:r>
            <a:r>
              <a:rPr lang="en-CA" dirty="0" err="1"/>
              <a:t>valores</a:t>
            </a:r>
            <a:r>
              <a:rPr lang="en-CA" dirty="0"/>
              <a:t> de </a:t>
            </a:r>
            <a:r>
              <a:rPr lang="en-CA" dirty="0" err="1"/>
              <a:t>salida</a:t>
            </a:r>
            <a:r>
              <a:rPr lang="en-CA" dirty="0"/>
              <a:t> de </a:t>
            </a:r>
            <a:r>
              <a:rPr lang="en-CA" dirty="0" err="1"/>
              <a:t>menos</a:t>
            </a:r>
            <a:r>
              <a:rPr lang="en-CA" dirty="0"/>
              <a:t> de 0.5 </a:t>
            </a:r>
            <a:r>
              <a:rPr lang="en-CA" dirty="0" err="1"/>
              <a:t>indicando</a:t>
            </a:r>
            <a:r>
              <a:rPr lang="en-CA" dirty="0"/>
              <a:t> input image </a:t>
            </a:r>
            <a:r>
              <a:rPr lang="en-CA" dirty="0" err="1"/>
              <a:t>es</a:t>
            </a:r>
            <a:r>
              <a:rPr lang="en-CA" dirty="0"/>
              <a:t> not a 9 , y </a:t>
            </a:r>
            <a:r>
              <a:rPr lang="en-CA" dirty="0" err="1"/>
              <a:t>valores</a:t>
            </a:r>
            <a:r>
              <a:rPr lang="en-CA" dirty="0"/>
              <a:t> mas </a:t>
            </a:r>
            <a:r>
              <a:rPr lang="en-CA" dirty="0" err="1"/>
              <a:t>grandes</a:t>
            </a:r>
            <a:r>
              <a:rPr lang="en-CA" dirty="0"/>
              <a:t> que 0.5 </a:t>
            </a:r>
            <a:r>
              <a:rPr lang="en-CA" dirty="0" err="1"/>
              <a:t>indicando</a:t>
            </a:r>
            <a:r>
              <a:rPr lang="en-CA" dirty="0"/>
              <a:t> que la imagen </a:t>
            </a:r>
            <a:r>
              <a:rPr lang="en-CA" dirty="0" err="1"/>
              <a:t>es</a:t>
            </a:r>
            <a:r>
              <a:rPr lang="en-CA" dirty="0"/>
              <a:t> un 9 </a:t>
            </a:r>
          </a:p>
          <a:p>
            <a:r>
              <a:rPr lang="en-CA" dirty="0"/>
              <a:t>El </a:t>
            </a:r>
            <a:r>
              <a:rPr lang="en-CA" dirty="0" err="1"/>
              <a:t>diseno</a:t>
            </a:r>
            <a:r>
              <a:rPr lang="en-CA" dirty="0"/>
              <a:t> de las </a:t>
            </a:r>
            <a:r>
              <a:rPr lang="en-CA" dirty="0" err="1"/>
              <a:t>imagenes</a:t>
            </a:r>
            <a:r>
              <a:rPr lang="en-CA" dirty="0"/>
              <a:t> de entrada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muy</a:t>
            </a:r>
            <a:r>
              <a:rPr lang="en-CA" dirty="0"/>
              <a:t> </a:t>
            </a:r>
            <a:r>
              <a:rPr lang="en-CA" dirty="0" err="1"/>
              <a:t>directo</a:t>
            </a:r>
            <a:r>
              <a:rPr lang="en-CA" dirty="0"/>
              <a:t> </a:t>
            </a:r>
          </a:p>
          <a:p>
            <a:r>
              <a:rPr lang="en-CA" dirty="0"/>
              <a:t>Pero las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r>
              <a:rPr lang="en-CA" dirty="0" err="1"/>
              <a:t>escondidas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un </a:t>
            </a:r>
            <a:r>
              <a:rPr lang="en-CA" dirty="0" err="1"/>
              <a:t>arte</a:t>
            </a:r>
            <a:r>
              <a:rPr lang="en-CA" dirty="0"/>
              <a:t> </a:t>
            </a:r>
          </a:p>
          <a:p>
            <a:r>
              <a:rPr lang="en-CA" dirty="0"/>
              <a:t>No </a:t>
            </a:r>
            <a:r>
              <a:rPr lang="en-CA" dirty="0" err="1"/>
              <a:t>es</a:t>
            </a:r>
            <a:r>
              <a:rPr lang="en-CA" dirty="0"/>
              <a:t> possible </a:t>
            </a:r>
            <a:r>
              <a:rPr lang="en-CA" dirty="0" err="1"/>
              <a:t>sumar</a:t>
            </a:r>
            <a:r>
              <a:rPr lang="en-CA" dirty="0"/>
              <a:t> el </a:t>
            </a:r>
            <a:r>
              <a:rPr lang="en-CA" dirty="0" err="1"/>
              <a:t>proceso</a:t>
            </a:r>
            <a:r>
              <a:rPr lang="en-CA" dirty="0"/>
              <a:t> de </a:t>
            </a:r>
            <a:r>
              <a:rPr lang="en-CA" dirty="0" err="1"/>
              <a:t>diseno</a:t>
            </a:r>
            <a:r>
              <a:rPr lang="en-CA" dirty="0"/>
              <a:t> de las </a:t>
            </a:r>
            <a:r>
              <a:rPr lang="en-CA" dirty="0" err="1"/>
              <a:t>capas</a:t>
            </a:r>
            <a:r>
              <a:rPr lang="en-CA" dirty="0"/>
              <a:t> </a:t>
            </a:r>
            <a:r>
              <a:rPr lang="en-CA" dirty="0" err="1"/>
              <a:t>escondidas</a:t>
            </a:r>
            <a:r>
              <a:rPr lang="en-CA" dirty="0"/>
              <a:t> con simples </a:t>
            </a:r>
            <a:r>
              <a:rPr lang="en-CA" dirty="0" err="1"/>
              <a:t>reglas</a:t>
            </a:r>
            <a:r>
              <a:rPr lang="en-CA" dirty="0"/>
              <a:t> de </a:t>
            </a:r>
            <a:r>
              <a:rPr lang="en-CA" dirty="0" err="1"/>
              <a:t>oro</a:t>
            </a:r>
            <a:r>
              <a:rPr lang="en-CA" dirty="0"/>
              <a:t> </a:t>
            </a:r>
          </a:p>
          <a:p>
            <a:r>
              <a:rPr lang="en-CA" dirty="0"/>
              <a:t>Se </a:t>
            </a:r>
            <a:r>
              <a:rPr lang="en-CA" dirty="0" err="1"/>
              <a:t>han</a:t>
            </a:r>
            <a:r>
              <a:rPr lang="en-CA" dirty="0"/>
              <a:t> </a:t>
            </a:r>
            <a:r>
              <a:rPr lang="en-CA" dirty="0" err="1"/>
              <a:t>desarrollado</a:t>
            </a:r>
            <a:r>
              <a:rPr lang="en-CA" dirty="0"/>
              <a:t> </a:t>
            </a:r>
            <a:r>
              <a:rPr lang="en-CA" dirty="0" err="1"/>
              <a:t>heuristicas</a:t>
            </a:r>
            <a:r>
              <a:rPr lang="en-CA" dirty="0"/>
              <a:t> de </a:t>
            </a:r>
            <a:r>
              <a:rPr lang="en-CA" dirty="0" err="1"/>
              <a:t>diseno</a:t>
            </a:r>
            <a:r>
              <a:rPr lang="en-CA" dirty="0"/>
              <a:t> para las </a:t>
            </a:r>
            <a:r>
              <a:rPr lang="en-CA" dirty="0" err="1"/>
              <a:t>capas</a:t>
            </a:r>
            <a:r>
              <a:rPr lang="en-CA" dirty="0"/>
              <a:t> </a:t>
            </a:r>
            <a:r>
              <a:rPr lang="en-CA" dirty="0" err="1"/>
              <a:t>escondidas</a:t>
            </a:r>
            <a:r>
              <a:rPr lang="en-CA" dirty="0"/>
              <a:t> que </a:t>
            </a:r>
            <a:r>
              <a:rPr lang="en-CA" dirty="0" err="1"/>
              <a:t>ayuda</a:t>
            </a:r>
            <a:r>
              <a:rPr lang="en-CA" dirty="0"/>
              <a:t> a la </a:t>
            </a:r>
            <a:r>
              <a:rPr lang="en-CA" dirty="0" err="1"/>
              <a:t>gente</a:t>
            </a:r>
            <a:r>
              <a:rPr lang="en-CA" dirty="0"/>
              <a:t> a </a:t>
            </a:r>
            <a:r>
              <a:rPr lang="en-CA" dirty="0" err="1"/>
              <a:t>tener</a:t>
            </a:r>
            <a:r>
              <a:rPr lang="en-CA" dirty="0"/>
              <a:t> el </a:t>
            </a:r>
            <a:r>
              <a:rPr lang="en-CA" dirty="0" err="1"/>
              <a:t>comportamiento</a:t>
            </a:r>
            <a:r>
              <a:rPr lang="en-CA" dirty="0"/>
              <a:t> que se </a:t>
            </a:r>
            <a:r>
              <a:rPr lang="en-CA" dirty="0" err="1"/>
              <a:t>quiere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red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42853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B53EE-EE8F-4967-9721-D26BECF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EE35E-113F-4FA6-852B-D757A4F7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Por </a:t>
            </a:r>
            <a:r>
              <a:rPr lang="en-CA" dirty="0" err="1"/>
              <a:t>ejemplo</a:t>
            </a:r>
            <a:r>
              <a:rPr lang="en-CA" dirty="0"/>
              <a:t> </a:t>
            </a:r>
            <a:r>
              <a:rPr lang="en-CA" dirty="0" err="1"/>
              <a:t>esas</a:t>
            </a:r>
            <a:r>
              <a:rPr lang="en-CA" dirty="0"/>
              <a:t> </a:t>
            </a:r>
            <a:r>
              <a:rPr lang="en-CA" dirty="0" err="1"/>
              <a:t>heuristicas</a:t>
            </a:r>
            <a:r>
              <a:rPr lang="en-CA" dirty="0"/>
              <a:t> </a:t>
            </a:r>
            <a:r>
              <a:rPr lang="en-CA" dirty="0" err="1"/>
              <a:t>pueden</a:t>
            </a:r>
            <a:r>
              <a:rPr lang="en-CA" dirty="0"/>
              <a:t> </a:t>
            </a:r>
            <a:r>
              <a:rPr lang="en-CA" dirty="0" err="1"/>
              <a:t>usarse</a:t>
            </a:r>
            <a:r>
              <a:rPr lang="en-CA" dirty="0"/>
              <a:t> para </a:t>
            </a:r>
            <a:r>
              <a:rPr lang="en-CA" dirty="0" err="1"/>
              <a:t>ayudar</a:t>
            </a:r>
            <a:r>
              <a:rPr lang="en-CA" dirty="0"/>
              <a:t> a determiner </a:t>
            </a:r>
            <a:r>
              <a:rPr lang="en-CA" dirty="0" err="1"/>
              <a:t>como</a:t>
            </a:r>
            <a:r>
              <a:rPr lang="en-CA" dirty="0"/>
              <a:t> trade off el </a:t>
            </a:r>
            <a:r>
              <a:rPr lang="en-CA" dirty="0" err="1"/>
              <a:t>numero</a:t>
            </a:r>
            <a:r>
              <a:rPr lang="en-CA" dirty="0"/>
              <a:t> de </a:t>
            </a:r>
            <a:r>
              <a:rPr lang="en-CA" dirty="0" err="1"/>
              <a:t>capas</a:t>
            </a:r>
            <a:r>
              <a:rPr lang="en-CA" dirty="0"/>
              <a:t> </a:t>
            </a:r>
            <a:r>
              <a:rPr lang="en-CA" dirty="0" err="1"/>
              <a:t>escondidas</a:t>
            </a:r>
            <a:r>
              <a:rPr lang="en-CA" dirty="0"/>
              <a:t> contra el </a:t>
            </a:r>
            <a:r>
              <a:rPr lang="en-CA" dirty="0" err="1"/>
              <a:t>tiempo</a:t>
            </a:r>
            <a:r>
              <a:rPr lang="en-CA" dirty="0"/>
              <a:t> </a:t>
            </a:r>
            <a:r>
              <a:rPr lang="en-CA" dirty="0" err="1"/>
              <a:t>requerido</a:t>
            </a:r>
            <a:r>
              <a:rPr lang="en-CA" dirty="0"/>
              <a:t> para </a:t>
            </a:r>
            <a:r>
              <a:rPr lang="en-CA" dirty="0" err="1"/>
              <a:t>entrenar</a:t>
            </a:r>
            <a:r>
              <a:rPr lang="en-CA" dirty="0"/>
              <a:t> la red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963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0A696-F50D-4C56-8EE1-E55D133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Aprendizaje</a:t>
            </a:r>
            <a:r>
              <a:rPr lang="en-CA" dirty="0"/>
              <a:t> no </a:t>
            </a:r>
            <a:r>
              <a:rPr lang="en-CA" dirty="0" err="1"/>
              <a:t>supervisado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84C30-9D54-45D5-9BED-91703ACA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6FACFC78-CAD1-46AE-B6AC-EC679A1A14E1}"/>
              </a:ext>
            </a:extLst>
          </p:cNvPr>
          <p:cNvSpPr/>
          <p:nvPr/>
        </p:nvSpPr>
        <p:spPr>
          <a:xfrm>
            <a:off x="2836862" y="4321176"/>
            <a:ext cx="296863" cy="298450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7275D593-E179-4FD5-AF44-7ED547246A7B}"/>
              </a:ext>
            </a:extLst>
          </p:cNvPr>
          <p:cNvSpPr/>
          <p:nvPr/>
        </p:nvSpPr>
        <p:spPr>
          <a:xfrm>
            <a:off x="3521075" y="4273551"/>
            <a:ext cx="296862" cy="296862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D9B062A0-496B-47DE-A611-4F1E501FD6B6}"/>
              </a:ext>
            </a:extLst>
          </p:cNvPr>
          <p:cNvSpPr/>
          <p:nvPr/>
        </p:nvSpPr>
        <p:spPr>
          <a:xfrm>
            <a:off x="3222625" y="4708526"/>
            <a:ext cx="298450" cy="298450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E76CE7AA-BD4D-4196-8326-8E3A099116E0}"/>
              </a:ext>
            </a:extLst>
          </p:cNvPr>
          <p:cNvSpPr/>
          <p:nvPr/>
        </p:nvSpPr>
        <p:spPr>
          <a:xfrm>
            <a:off x="3136900" y="3968751"/>
            <a:ext cx="296862" cy="298450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6107EC6E-3360-4F7A-821C-9B880583B145}"/>
              </a:ext>
            </a:extLst>
          </p:cNvPr>
          <p:cNvSpPr/>
          <p:nvPr/>
        </p:nvSpPr>
        <p:spPr>
          <a:xfrm>
            <a:off x="4687887" y="3592513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9E3B0F3C-7DD9-4402-809F-E8CAF6E04929}"/>
              </a:ext>
            </a:extLst>
          </p:cNvPr>
          <p:cNvSpPr/>
          <p:nvPr/>
        </p:nvSpPr>
        <p:spPr>
          <a:xfrm>
            <a:off x="4802187" y="323373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0E26529F-EE14-4126-8A0D-45470DAE89B2}"/>
              </a:ext>
            </a:extLst>
          </p:cNvPr>
          <p:cNvSpPr/>
          <p:nvPr/>
        </p:nvSpPr>
        <p:spPr>
          <a:xfrm>
            <a:off x="5367337" y="3268663"/>
            <a:ext cx="296863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39EAD909-B8C0-4120-9B8B-232E3176F6BE}"/>
              </a:ext>
            </a:extLst>
          </p:cNvPr>
          <p:cNvSpPr/>
          <p:nvPr/>
        </p:nvSpPr>
        <p:spPr>
          <a:xfrm>
            <a:off x="4824412" y="2776538"/>
            <a:ext cx="296863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82F72B6F-3FFA-4DF3-84DA-CFFC2AAA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5653088"/>
            <a:ext cx="49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s-EC" sz="2800">
                <a:solidFill>
                  <a:schemeClr val="tx1"/>
                </a:solidFill>
              </a:rPr>
              <a:t>x</a:t>
            </a:r>
            <a:r>
              <a:rPr lang="en-US" altLang="es-EC" sz="2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977A499-4A5B-456C-97E3-2547D6EB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82976"/>
            <a:ext cx="495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s-EC" sz="2800">
                <a:solidFill>
                  <a:schemeClr val="tx1"/>
                </a:solidFill>
              </a:rPr>
              <a:t>x</a:t>
            </a:r>
            <a:r>
              <a:rPr lang="en-US" altLang="es-EC" sz="2800" baseline="-250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2C79E8F9-A6F1-4864-9A34-5B12256FF6C3}"/>
              </a:ext>
            </a:extLst>
          </p:cNvPr>
          <p:cNvCxnSpPr/>
          <p:nvPr/>
        </p:nvCxnSpPr>
        <p:spPr>
          <a:xfrm flipV="1">
            <a:off x="2386012" y="2300288"/>
            <a:ext cx="0" cy="34877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8E239ACF-B6A9-4354-9782-41989DF1AD75}"/>
              </a:ext>
            </a:extLst>
          </p:cNvPr>
          <p:cNvCxnSpPr/>
          <p:nvPr/>
        </p:nvCxnSpPr>
        <p:spPr>
          <a:xfrm>
            <a:off x="2195512" y="5519738"/>
            <a:ext cx="390048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7">
            <a:extLst>
              <a:ext uri="{FF2B5EF4-FFF2-40B4-BE49-F238E27FC236}">
                <a16:creationId xmlns:a16="http://schemas.microsoft.com/office/drawing/2014/main" id="{8557CF93-69F4-458B-84A5-E810C19CFFB0}"/>
              </a:ext>
            </a:extLst>
          </p:cNvPr>
          <p:cNvSpPr/>
          <p:nvPr/>
        </p:nvSpPr>
        <p:spPr>
          <a:xfrm>
            <a:off x="3567112" y="4060826"/>
            <a:ext cx="296863" cy="296862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D3DCE06D-3C27-4690-BC79-3F10D1DD6A3C}"/>
              </a:ext>
            </a:extLst>
          </p:cNvPr>
          <p:cNvSpPr/>
          <p:nvPr/>
        </p:nvSpPr>
        <p:spPr>
          <a:xfrm>
            <a:off x="3803650" y="4441826"/>
            <a:ext cx="296862" cy="296862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B154C471-E4DE-4F25-BEC2-91ABE4888E4E}"/>
              </a:ext>
            </a:extLst>
          </p:cNvPr>
          <p:cNvSpPr/>
          <p:nvPr/>
        </p:nvSpPr>
        <p:spPr>
          <a:xfrm>
            <a:off x="3414712" y="3671888"/>
            <a:ext cx="296863" cy="296863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A2E9E7D4-0873-4487-97EA-8D3CF9B7FC79}"/>
              </a:ext>
            </a:extLst>
          </p:cNvPr>
          <p:cNvSpPr/>
          <p:nvPr/>
        </p:nvSpPr>
        <p:spPr>
          <a:xfrm>
            <a:off x="4032250" y="3976688"/>
            <a:ext cx="296862" cy="296863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118F4835-7CB3-46B7-8DA0-458AD11A9589}"/>
              </a:ext>
            </a:extLst>
          </p:cNvPr>
          <p:cNvSpPr/>
          <p:nvPr/>
        </p:nvSpPr>
        <p:spPr>
          <a:xfrm>
            <a:off x="3643312" y="4746626"/>
            <a:ext cx="296863" cy="296862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id="{A50D0ACF-7539-44C5-91F1-1DE5B4032568}"/>
              </a:ext>
            </a:extLst>
          </p:cNvPr>
          <p:cNvSpPr/>
          <p:nvPr/>
        </p:nvSpPr>
        <p:spPr>
          <a:xfrm>
            <a:off x="3879850" y="3595688"/>
            <a:ext cx="296862" cy="296863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9D1416ED-0D22-42F5-B560-56F132F49230}"/>
              </a:ext>
            </a:extLst>
          </p:cNvPr>
          <p:cNvSpPr/>
          <p:nvPr/>
        </p:nvSpPr>
        <p:spPr>
          <a:xfrm>
            <a:off x="2805112" y="4662488"/>
            <a:ext cx="296863" cy="296863"/>
          </a:xfrm>
          <a:prstGeom prst="ellipse">
            <a:avLst/>
          </a:prstGeom>
          <a:noFill/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DD9C449F-437B-4B4F-B19E-34C0BC3E5E49}"/>
              </a:ext>
            </a:extLst>
          </p:cNvPr>
          <p:cNvSpPr/>
          <p:nvPr/>
        </p:nvSpPr>
        <p:spPr>
          <a:xfrm>
            <a:off x="4954587" y="338613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1C99E798-93A4-42C8-A5A4-4129BA8E4BD9}"/>
              </a:ext>
            </a:extLst>
          </p:cNvPr>
          <p:cNvSpPr/>
          <p:nvPr/>
        </p:nvSpPr>
        <p:spPr>
          <a:xfrm>
            <a:off x="5097462" y="375443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A191D2D6-07E9-4990-BC56-FB2D4AC5F6D7}"/>
              </a:ext>
            </a:extLst>
          </p:cNvPr>
          <p:cNvSpPr/>
          <p:nvPr/>
        </p:nvSpPr>
        <p:spPr>
          <a:xfrm>
            <a:off x="4405312" y="360203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1A942F6E-4F2A-4DC7-BE64-55AC656F74ED}"/>
              </a:ext>
            </a:extLst>
          </p:cNvPr>
          <p:cNvSpPr/>
          <p:nvPr/>
        </p:nvSpPr>
        <p:spPr>
          <a:xfrm>
            <a:off x="4329112" y="413543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058EEEAD-515E-4DB4-8116-93DF02C5454F}"/>
              </a:ext>
            </a:extLst>
          </p:cNvPr>
          <p:cNvSpPr/>
          <p:nvPr/>
        </p:nvSpPr>
        <p:spPr>
          <a:xfrm>
            <a:off x="3871912" y="336708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id="{07B093A9-5169-49DB-88CB-631A32CFB01E}"/>
              </a:ext>
            </a:extLst>
          </p:cNvPr>
          <p:cNvSpPr/>
          <p:nvPr/>
        </p:nvSpPr>
        <p:spPr>
          <a:xfrm>
            <a:off x="4252912" y="3138488"/>
            <a:ext cx="298450" cy="298450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33A612C-ED67-4442-A422-AEE0764C39B0}"/>
              </a:ext>
            </a:extLst>
          </p:cNvPr>
          <p:cNvSpPr txBox="1"/>
          <p:nvPr/>
        </p:nvSpPr>
        <p:spPr>
          <a:xfrm>
            <a:off x="8251827" y="2875300"/>
            <a:ext cx="3101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Los </a:t>
            </a:r>
            <a:r>
              <a:rPr lang="en-CA" dirty="0" err="1">
                <a:solidFill>
                  <a:schemeClr val="tx1"/>
                </a:solidFill>
              </a:rPr>
              <a:t>datos</a:t>
            </a:r>
            <a:r>
              <a:rPr lang="en-CA" dirty="0">
                <a:solidFill>
                  <a:schemeClr val="tx1"/>
                </a:solidFill>
              </a:rPr>
              <a:t> de entrada son </a:t>
            </a:r>
          </a:p>
          <a:p>
            <a:r>
              <a:rPr lang="en-CA" dirty="0" err="1"/>
              <a:t>t</a:t>
            </a:r>
            <a:r>
              <a:rPr lang="en-CA" dirty="0" err="1">
                <a:solidFill>
                  <a:schemeClr val="tx1"/>
                </a:solidFill>
              </a:rPr>
              <a:t>ratados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como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fueran</a:t>
            </a:r>
            <a:r>
              <a:rPr lang="en-CA" dirty="0">
                <a:solidFill>
                  <a:schemeClr val="tx1"/>
                </a:solidFill>
              </a:rPr>
              <a:t> variables </a:t>
            </a:r>
            <a:r>
              <a:rPr lang="en-CA" dirty="0" err="1">
                <a:solidFill>
                  <a:schemeClr val="tx1"/>
                </a:solidFill>
              </a:rPr>
              <a:t>aleatorias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Se </a:t>
            </a:r>
            <a:r>
              <a:rPr lang="en-CA" dirty="0" err="1">
                <a:solidFill>
                  <a:schemeClr val="tx1"/>
                </a:solidFill>
              </a:rPr>
              <a:t>construye</a:t>
            </a:r>
            <a:r>
              <a:rPr lang="en-CA" dirty="0">
                <a:solidFill>
                  <a:schemeClr val="tx1"/>
                </a:solidFill>
              </a:rPr>
              <a:t> un </a:t>
            </a:r>
            <a:r>
              <a:rPr lang="en-CA" dirty="0" err="1">
                <a:solidFill>
                  <a:schemeClr val="tx1"/>
                </a:solidFill>
              </a:rPr>
              <a:t>modelo</a:t>
            </a:r>
            <a:r>
              <a:rPr lang="en-CA" dirty="0">
                <a:solidFill>
                  <a:schemeClr val="tx1"/>
                </a:solidFill>
              </a:rPr>
              <a:t> de </a:t>
            </a:r>
            <a:r>
              <a:rPr lang="en-CA" dirty="0" err="1">
                <a:solidFill>
                  <a:schemeClr val="tx1"/>
                </a:solidFill>
              </a:rPr>
              <a:t>densidad</a:t>
            </a:r>
            <a:r>
              <a:rPr lang="en-CA" dirty="0">
                <a:solidFill>
                  <a:schemeClr val="tx1"/>
                </a:solidFill>
              </a:rPr>
              <a:t> para el conjunto de </a:t>
            </a:r>
            <a:r>
              <a:rPr lang="en-CA" dirty="0" err="1">
                <a:solidFill>
                  <a:schemeClr val="tx1"/>
                </a:solidFill>
              </a:rPr>
              <a:t>datos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Se lo </a:t>
            </a:r>
            <a:r>
              <a:rPr lang="en-CA" dirty="0" err="1">
                <a:solidFill>
                  <a:schemeClr val="tx1"/>
                </a:solidFill>
              </a:rPr>
              <a:t>usa</a:t>
            </a:r>
            <a:r>
              <a:rPr lang="en-CA" dirty="0">
                <a:solidFill>
                  <a:schemeClr val="tx1"/>
                </a:solidFill>
              </a:rPr>
              <a:t> para </a:t>
            </a:r>
            <a:r>
              <a:rPr lang="en-CA" dirty="0" err="1">
                <a:solidFill>
                  <a:schemeClr val="tx1"/>
                </a:solidFill>
              </a:rPr>
              <a:t>comprension</a:t>
            </a:r>
            <a:r>
              <a:rPr lang="en-CA" dirty="0">
                <a:solidFill>
                  <a:schemeClr val="tx1"/>
                </a:solidFill>
              </a:rPr>
              <a:t> de </a:t>
            </a:r>
            <a:r>
              <a:rPr lang="en-CA" dirty="0" err="1">
                <a:solidFill>
                  <a:schemeClr val="tx1"/>
                </a:solidFill>
              </a:rPr>
              <a:t>datos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/>
              <a:t>Ejemplos</a:t>
            </a:r>
            <a:r>
              <a:rPr lang="en-CA" dirty="0"/>
              <a:t>: clusters ,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endParaRPr lang="en-CA" dirty="0">
              <a:solidFill>
                <a:schemeClr val="tx1"/>
              </a:solidFill>
            </a:endParaRP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1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7F9D-5DF1-4A82-8EA5-4D7E909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0C4CF-2D1E-4E39-A6DC-8328F89F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Hasta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han</a:t>
            </a:r>
            <a:r>
              <a:rPr lang="en-CA" dirty="0"/>
              <a:t> </a:t>
            </a:r>
            <a:r>
              <a:rPr lang="en-CA" dirty="0" err="1"/>
              <a:t>discutido</a:t>
            </a:r>
            <a:r>
              <a:rPr lang="en-CA" dirty="0"/>
              <a:t>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r>
              <a:rPr lang="en-CA" dirty="0" err="1"/>
              <a:t>donde</a:t>
            </a:r>
            <a:r>
              <a:rPr lang="en-CA" dirty="0"/>
              <a:t> la </a:t>
            </a:r>
            <a:r>
              <a:rPr lang="en-CA" dirty="0" err="1"/>
              <a:t>slida</a:t>
            </a:r>
            <a:r>
              <a:rPr lang="en-CA" dirty="0"/>
              <a:t> de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capa</a:t>
            </a:r>
            <a:r>
              <a:rPr lang="en-CA" dirty="0"/>
              <a:t> se </a:t>
            </a:r>
            <a:r>
              <a:rPr lang="en-CA" dirty="0" err="1"/>
              <a:t>usa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la entrada de la </a:t>
            </a:r>
            <a:r>
              <a:rPr lang="en-CA" dirty="0" err="1"/>
              <a:t>siguiente</a:t>
            </a:r>
            <a:r>
              <a:rPr lang="en-CA" dirty="0"/>
              <a:t> </a:t>
            </a:r>
            <a:r>
              <a:rPr lang="en-CA" dirty="0" err="1"/>
              <a:t>capa</a:t>
            </a:r>
            <a:endParaRPr lang="en-CA" dirty="0"/>
          </a:p>
          <a:p>
            <a:r>
              <a:rPr lang="en-CA" dirty="0"/>
              <a:t>Tales </a:t>
            </a:r>
            <a:r>
              <a:rPr lang="en-CA" dirty="0" err="1"/>
              <a:t>redes</a:t>
            </a:r>
            <a:r>
              <a:rPr lang="en-CA" dirty="0"/>
              <a:t> se </a:t>
            </a:r>
            <a:r>
              <a:rPr lang="en-CA" dirty="0" err="1"/>
              <a:t>llaman</a:t>
            </a:r>
            <a:r>
              <a:rPr lang="en-CA" dirty="0"/>
              <a:t> feedforward ,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decir</a:t>
            </a:r>
            <a:r>
              <a:rPr lang="en-CA" dirty="0"/>
              <a:t> que no hay </a:t>
            </a:r>
            <a:r>
              <a:rPr lang="en-CA" dirty="0" err="1"/>
              <a:t>laos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la red, la </a:t>
            </a:r>
            <a:r>
              <a:rPr lang="en-CA" dirty="0" err="1"/>
              <a:t>informacion</a:t>
            </a:r>
            <a:r>
              <a:rPr lang="en-CA" dirty="0"/>
              <a:t> se </a:t>
            </a:r>
            <a:r>
              <a:rPr lang="en-CA" dirty="0" err="1"/>
              <a:t>alimenta</a:t>
            </a:r>
            <a:r>
              <a:rPr lang="en-CA" dirty="0"/>
              <a:t> y </a:t>
            </a:r>
            <a:r>
              <a:rPr lang="en-CA" dirty="0" err="1"/>
              <a:t>avanza</a:t>
            </a:r>
            <a:r>
              <a:rPr lang="en-CA" dirty="0"/>
              <a:t> </a:t>
            </a:r>
            <a:r>
              <a:rPr lang="en-CA" dirty="0" err="1"/>
              <a:t>nunca</a:t>
            </a:r>
            <a:r>
              <a:rPr lang="en-CA" dirty="0"/>
              <a:t> retrocede</a:t>
            </a:r>
          </a:p>
          <a:p>
            <a:r>
              <a:rPr lang="en-CA" dirty="0"/>
              <a:t>Hay </a:t>
            </a:r>
            <a:r>
              <a:rPr lang="en-CA" dirty="0" err="1"/>
              <a:t>otros</a:t>
            </a:r>
            <a:r>
              <a:rPr lang="en-CA" dirty="0"/>
              <a:t> </a:t>
            </a:r>
            <a:r>
              <a:rPr lang="en-CA" dirty="0" err="1"/>
              <a:t>modelos</a:t>
            </a:r>
            <a:r>
              <a:rPr lang="en-CA" dirty="0"/>
              <a:t> </a:t>
            </a:r>
            <a:r>
              <a:rPr lang="en-CA" dirty="0" err="1"/>
              <a:t>donde</a:t>
            </a:r>
            <a:r>
              <a:rPr lang="en-CA" dirty="0"/>
              <a:t> </a:t>
            </a:r>
            <a:r>
              <a:rPr lang="en-CA" dirty="0" err="1"/>
              <a:t>lazos</a:t>
            </a:r>
            <a:r>
              <a:rPr lang="en-CA" dirty="0"/>
              <a:t> de </a:t>
            </a:r>
            <a:r>
              <a:rPr lang="en-CA" dirty="0" err="1"/>
              <a:t>retroalimentacion</a:t>
            </a:r>
            <a:r>
              <a:rPr lang="en-CA" dirty="0"/>
              <a:t> son </a:t>
            </a:r>
            <a:r>
              <a:rPr lang="en-CA" dirty="0" err="1"/>
              <a:t>posibles</a:t>
            </a:r>
            <a:r>
              <a:rPr lang="en-CA" dirty="0"/>
              <a:t>.</a:t>
            </a:r>
          </a:p>
          <a:p>
            <a:r>
              <a:rPr lang="en-CA" dirty="0"/>
              <a:t>A </a:t>
            </a:r>
            <a:r>
              <a:rPr lang="en-CA" dirty="0" err="1"/>
              <a:t>estos</a:t>
            </a:r>
            <a:r>
              <a:rPr lang="en-CA" dirty="0"/>
              <a:t> </a:t>
            </a:r>
            <a:r>
              <a:rPr lang="en-CA" dirty="0" err="1"/>
              <a:t>modelos</a:t>
            </a:r>
            <a:r>
              <a:rPr lang="en-CA" dirty="0"/>
              <a:t> se </a:t>
            </a:r>
            <a:r>
              <a:rPr lang="en-CA" dirty="0" err="1"/>
              <a:t>los</a:t>
            </a:r>
            <a:r>
              <a:rPr lang="en-CA" dirty="0"/>
              <a:t> llama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r>
              <a:rPr lang="en-CA" dirty="0" err="1"/>
              <a:t>recurrentes</a:t>
            </a:r>
            <a:endParaRPr lang="en-CA" dirty="0"/>
          </a:p>
          <a:p>
            <a:r>
              <a:rPr lang="en-CA" dirty="0"/>
              <a:t>La idea de </a:t>
            </a:r>
            <a:r>
              <a:rPr lang="en-CA" dirty="0" err="1"/>
              <a:t>estos</a:t>
            </a:r>
            <a:r>
              <a:rPr lang="en-CA" dirty="0"/>
              <a:t> </a:t>
            </a:r>
            <a:r>
              <a:rPr lang="en-CA" dirty="0" err="1"/>
              <a:t>modelos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que se </a:t>
            </a:r>
            <a:r>
              <a:rPr lang="en-CA" dirty="0" err="1"/>
              <a:t>disparen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duracion</a:t>
            </a:r>
            <a:r>
              <a:rPr lang="en-CA" dirty="0"/>
              <a:t> </a:t>
            </a:r>
            <a:r>
              <a:rPr lang="en-CA" dirty="0" err="1"/>
              <a:t>limitada</a:t>
            </a:r>
            <a:r>
              <a:rPr lang="en-CA" dirty="0"/>
              <a:t> de </a:t>
            </a:r>
            <a:r>
              <a:rPr lang="en-CA" dirty="0" err="1"/>
              <a:t>tiempo</a:t>
            </a:r>
            <a:r>
              <a:rPr lang="en-CA" dirty="0"/>
              <a:t> antes de que se </a:t>
            </a:r>
            <a:r>
              <a:rPr lang="en-CA" dirty="0" err="1"/>
              <a:t>vuelvan</a:t>
            </a:r>
            <a:r>
              <a:rPr lang="en-CA" dirty="0"/>
              <a:t> </a:t>
            </a:r>
            <a:r>
              <a:rPr lang="en-CA" dirty="0" err="1"/>
              <a:t>inactivos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3747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A7C3-3420-4C9E-B508-D595671B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8A2B-4AA0-42F5-B87E-866852DB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Ese </a:t>
            </a:r>
            <a:r>
              <a:rPr lang="en-CA" dirty="0" err="1"/>
              <a:t>disparo</a:t>
            </a:r>
            <a:r>
              <a:rPr lang="en-CA" dirty="0"/>
              <a:t>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estimular</a:t>
            </a:r>
            <a:r>
              <a:rPr lang="en-CA" dirty="0"/>
              <a:t> </a:t>
            </a:r>
            <a:r>
              <a:rPr lang="en-CA" dirty="0" err="1"/>
              <a:t>otras</a:t>
            </a:r>
            <a:r>
              <a:rPr lang="en-CA" dirty="0"/>
              <a:t> </a:t>
            </a:r>
            <a:r>
              <a:rPr lang="en-CA" dirty="0" err="1"/>
              <a:t>neuronas</a:t>
            </a:r>
            <a:r>
              <a:rPr lang="en-CA" dirty="0"/>
              <a:t> que se </a:t>
            </a:r>
            <a:r>
              <a:rPr lang="en-CA" dirty="0" err="1"/>
              <a:t>pueden</a:t>
            </a:r>
            <a:r>
              <a:rPr lang="en-CA" dirty="0"/>
              <a:t> </a:t>
            </a:r>
            <a:r>
              <a:rPr lang="en-CA" dirty="0" err="1"/>
              <a:t>disparar</a:t>
            </a:r>
            <a:r>
              <a:rPr lang="en-CA" dirty="0"/>
              <a:t> </a:t>
            </a:r>
            <a:r>
              <a:rPr lang="en-CA" dirty="0" err="1"/>
              <a:t>luego</a:t>
            </a:r>
            <a:r>
              <a:rPr lang="en-CA" dirty="0"/>
              <a:t> Tambien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pequena</a:t>
            </a:r>
            <a:r>
              <a:rPr lang="en-CA" dirty="0"/>
              <a:t> </a:t>
            </a:r>
            <a:r>
              <a:rPr lang="en-CA" dirty="0" err="1"/>
              <a:t>duracion</a:t>
            </a:r>
            <a:r>
              <a:rPr lang="en-CA" dirty="0"/>
              <a:t> </a:t>
            </a:r>
          </a:p>
          <a:p>
            <a:r>
              <a:rPr lang="en-CA" dirty="0"/>
              <a:t>Podemos </a:t>
            </a:r>
            <a:r>
              <a:rPr lang="en-CA" dirty="0" err="1"/>
              <a:t>tener</a:t>
            </a:r>
            <a:r>
              <a:rPr lang="en-CA" dirty="0"/>
              <a:t>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cascada</a:t>
            </a:r>
            <a:r>
              <a:rPr lang="en-CA" dirty="0"/>
              <a:t> de </a:t>
            </a:r>
            <a:r>
              <a:rPr lang="en-CA" dirty="0" err="1"/>
              <a:t>neuronas</a:t>
            </a:r>
            <a:r>
              <a:rPr lang="en-CA" dirty="0"/>
              <a:t> </a:t>
            </a:r>
            <a:r>
              <a:rPr lang="en-CA" dirty="0" err="1"/>
              <a:t>disparandose</a:t>
            </a:r>
            <a:r>
              <a:rPr lang="en-CA" dirty="0"/>
              <a:t> </a:t>
            </a:r>
          </a:p>
          <a:p>
            <a:r>
              <a:rPr lang="en-CA" dirty="0"/>
              <a:t>Los </a:t>
            </a:r>
            <a:r>
              <a:rPr lang="en-CA" dirty="0" err="1"/>
              <a:t>lazos</a:t>
            </a:r>
            <a:r>
              <a:rPr lang="en-CA" dirty="0"/>
              <a:t> no </a:t>
            </a:r>
            <a:r>
              <a:rPr lang="en-CA" dirty="0" err="1"/>
              <a:t>causan</a:t>
            </a:r>
            <a:r>
              <a:rPr lang="en-CA" dirty="0"/>
              <a:t> </a:t>
            </a:r>
            <a:r>
              <a:rPr lang="en-CA" dirty="0" err="1"/>
              <a:t>problemas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tales </a:t>
            </a:r>
            <a:r>
              <a:rPr lang="en-CA" dirty="0" err="1"/>
              <a:t>modelos</a:t>
            </a:r>
            <a:r>
              <a:rPr lang="en-CA" dirty="0"/>
              <a:t> , </a:t>
            </a:r>
            <a:r>
              <a:rPr lang="en-CA" dirty="0" err="1"/>
              <a:t>ya</a:t>
            </a:r>
            <a:r>
              <a:rPr lang="en-CA" dirty="0"/>
              <a:t> que la </a:t>
            </a:r>
            <a:r>
              <a:rPr lang="en-CA" dirty="0" err="1"/>
              <a:t>salida</a:t>
            </a:r>
            <a:r>
              <a:rPr lang="en-CA" dirty="0"/>
              <a:t> de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neurona</a:t>
            </a:r>
            <a:r>
              <a:rPr lang="en-CA" dirty="0"/>
              <a:t> solo </a:t>
            </a:r>
            <a:r>
              <a:rPr lang="en-CA" dirty="0" err="1"/>
              <a:t>afecta</a:t>
            </a:r>
            <a:r>
              <a:rPr lang="en-CA" dirty="0"/>
              <a:t> la entrada </a:t>
            </a:r>
            <a:r>
              <a:rPr lang="en-CA" dirty="0" err="1"/>
              <a:t>despues</a:t>
            </a:r>
            <a:r>
              <a:rPr lang="en-CA" dirty="0"/>
              <a:t> de un </a:t>
            </a:r>
            <a:r>
              <a:rPr lang="en-CA" dirty="0" err="1"/>
              <a:t>tiempo</a:t>
            </a:r>
            <a:r>
              <a:rPr lang="en-CA" dirty="0"/>
              <a:t>, no </a:t>
            </a:r>
            <a:r>
              <a:rPr lang="en-CA" dirty="0" err="1"/>
              <a:t>instantaneamente</a:t>
            </a:r>
            <a:r>
              <a:rPr lang="en-CA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56339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A248-B112-46D4-9E13-9A9FA075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4E09A-E5CD-4CF6-8293-65FED25F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Las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r>
              <a:rPr lang="en-CA" dirty="0"/>
              <a:t> </a:t>
            </a:r>
            <a:r>
              <a:rPr lang="en-CA" dirty="0" err="1"/>
              <a:t>recurrentes</a:t>
            </a:r>
            <a:r>
              <a:rPr lang="en-CA" dirty="0"/>
              <a:t> </a:t>
            </a:r>
            <a:r>
              <a:rPr lang="en-CA" dirty="0" err="1"/>
              <a:t>han</a:t>
            </a:r>
            <a:r>
              <a:rPr lang="en-CA" dirty="0"/>
              <a:t> </a:t>
            </a:r>
            <a:r>
              <a:rPr lang="en-CA" dirty="0" err="1"/>
              <a:t>sido</a:t>
            </a:r>
            <a:r>
              <a:rPr lang="en-CA" dirty="0"/>
              <a:t> </a:t>
            </a:r>
            <a:r>
              <a:rPr lang="en-CA" dirty="0" err="1"/>
              <a:t>menos</a:t>
            </a:r>
            <a:r>
              <a:rPr lang="en-CA" dirty="0"/>
              <a:t> </a:t>
            </a:r>
            <a:r>
              <a:rPr lang="en-CA" dirty="0" err="1"/>
              <a:t>influeyntes</a:t>
            </a:r>
            <a:r>
              <a:rPr lang="en-CA" dirty="0"/>
              <a:t> que las </a:t>
            </a:r>
            <a:r>
              <a:rPr lang="en-CA" dirty="0" err="1"/>
              <a:t>redes</a:t>
            </a:r>
            <a:r>
              <a:rPr lang="en-CA" dirty="0"/>
              <a:t> feedforward,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parte</a:t>
            </a:r>
            <a:r>
              <a:rPr lang="en-CA" dirty="0"/>
              <a:t> </a:t>
            </a:r>
            <a:r>
              <a:rPr lang="en-CA" dirty="0" err="1"/>
              <a:t>porque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</a:t>
            </a:r>
            <a:r>
              <a:rPr lang="en-CA" dirty="0" err="1"/>
              <a:t>algoritmos</a:t>
            </a:r>
            <a:r>
              <a:rPr lang="en-CA" dirty="0"/>
              <a:t> de </a:t>
            </a:r>
            <a:r>
              <a:rPr lang="en-CA" dirty="0" err="1"/>
              <a:t>aprendizaje</a:t>
            </a:r>
            <a:r>
              <a:rPr lang="en-CA" dirty="0"/>
              <a:t> para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recurrentes</a:t>
            </a:r>
            <a:r>
              <a:rPr lang="en-CA" dirty="0"/>
              <a:t> son </a:t>
            </a:r>
            <a:r>
              <a:rPr lang="en-CA" dirty="0" err="1"/>
              <a:t>menos</a:t>
            </a:r>
            <a:r>
              <a:rPr lang="en-CA" dirty="0"/>
              <a:t> </a:t>
            </a:r>
            <a:r>
              <a:rPr lang="en-CA" dirty="0" err="1"/>
              <a:t>poderosos</a:t>
            </a:r>
            <a:r>
              <a:rPr lang="en-CA" dirty="0"/>
              <a:t> </a:t>
            </a:r>
          </a:p>
          <a:p>
            <a:r>
              <a:rPr lang="en-CA" dirty="0"/>
              <a:t>Pero las </a:t>
            </a:r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recurrentes</a:t>
            </a:r>
            <a:r>
              <a:rPr lang="en-CA" dirty="0"/>
              <a:t> son </a:t>
            </a:r>
            <a:r>
              <a:rPr lang="en-CA" dirty="0" err="1"/>
              <a:t>extremadamente</a:t>
            </a:r>
            <a:r>
              <a:rPr lang="en-CA" dirty="0"/>
              <a:t> </a:t>
            </a:r>
            <a:r>
              <a:rPr lang="en-CA" dirty="0" err="1"/>
              <a:t>interesantes</a:t>
            </a:r>
            <a:r>
              <a:rPr lang="en-CA" dirty="0"/>
              <a:t>. </a:t>
            </a:r>
            <a:r>
              <a:rPr lang="en-CA" dirty="0" err="1"/>
              <a:t>Estan</a:t>
            </a:r>
            <a:r>
              <a:rPr lang="en-CA" dirty="0"/>
              <a:t> mas </a:t>
            </a:r>
            <a:r>
              <a:rPr lang="en-CA" dirty="0" err="1"/>
              <a:t>cerca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espirity</a:t>
            </a:r>
            <a:r>
              <a:rPr lang="en-CA" dirty="0"/>
              <a:t> a </a:t>
            </a:r>
            <a:r>
              <a:rPr lang="en-CA" dirty="0" err="1"/>
              <a:t>como</a:t>
            </a:r>
            <a:r>
              <a:rPr lang="en-CA" dirty="0"/>
              <a:t> </a:t>
            </a:r>
            <a:r>
              <a:rPr lang="en-CA" dirty="0" err="1"/>
              <a:t>nuestro</a:t>
            </a:r>
            <a:r>
              <a:rPr lang="en-CA" dirty="0"/>
              <a:t> </a:t>
            </a:r>
            <a:r>
              <a:rPr lang="en-CA" dirty="0" err="1"/>
              <a:t>cerebro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que las </a:t>
            </a:r>
            <a:r>
              <a:rPr lang="en-CA" dirty="0" err="1"/>
              <a:t>redes</a:t>
            </a:r>
            <a:r>
              <a:rPr lang="en-CA" dirty="0"/>
              <a:t> feedforward</a:t>
            </a:r>
          </a:p>
          <a:p>
            <a:r>
              <a:rPr lang="en-CA" dirty="0" err="1"/>
              <a:t>Es</a:t>
            </a:r>
            <a:r>
              <a:rPr lang="en-CA" dirty="0"/>
              <a:t> possible que las </a:t>
            </a:r>
            <a:r>
              <a:rPr lang="en-CA" dirty="0" err="1"/>
              <a:t>recurrentes</a:t>
            </a:r>
            <a:r>
              <a:rPr lang="en-CA" dirty="0"/>
              <a:t> </a:t>
            </a:r>
            <a:r>
              <a:rPr lang="en-CA" dirty="0" err="1"/>
              <a:t>puedan</a:t>
            </a:r>
            <a:r>
              <a:rPr lang="en-CA" dirty="0"/>
              <a:t> resolver </a:t>
            </a:r>
            <a:r>
              <a:rPr lang="en-CA" dirty="0" err="1"/>
              <a:t>problemas</a:t>
            </a:r>
            <a:r>
              <a:rPr lang="en-CA" dirty="0"/>
              <a:t> </a:t>
            </a:r>
            <a:r>
              <a:rPr lang="en-CA" dirty="0" err="1"/>
              <a:t>importantes</a:t>
            </a:r>
            <a:r>
              <a:rPr lang="en-CA" dirty="0"/>
              <a:t> que </a:t>
            </a:r>
            <a:r>
              <a:rPr lang="en-CA" dirty="0" err="1"/>
              <a:t>puedan</a:t>
            </a:r>
            <a:r>
              <a:rPr lang="en-CA" dirty="0"/>
              <a:t> </a:t>
            </a:r>
            <a:r>
              <a:rPr lang="en-CA" dirty="0" err="1"/>
              <a:t>ser</a:t>
            </a:r>
            <a:r>
              <a:rPr lang="en-CA" dirty="0"/>
              <a:t> </a:t>
            </a:r>
            <a:r>
              <a:rPr lang="en-CA" dirty="0" err="1"/>
              <a:t>resueltos</a:t>
            </a:r>
            <a:r>
              <a:rPr lang="en-CA" dirty="0"/>
              <a:t> con gran </a:t>
            </a:r>
            <a:r>
              <a:rPr lang="en-CA" dirty="0" err="1"/>
              <a:t>dificultad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redes</a:t>
            </a:r>
            <a:r>
              <a:rPr lang="en-CA" dirty="0"/>
              <a:t> feedforward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554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A144B-A8F0-4F3B-B0B1-B6DCBCFF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Redes</a:t>
            </a:r>
            <a:r>
              <a:rPr lang="en-CA" dirty="0"/>
              <a:t> </a:t>
            </a:r>
            <a:r>
              <a:rPr lang="en-CA" dirty="0" err="1"/>
              <a:t>neuronales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30684-B6E8-4269-9C09-F6207AF2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Neurona</a:t>
            </a:r>
            <a:r>
              <a:rPr lang="en-CA" dirty="0"/>
              <a:t> </a:t>
            </a:r>
            <a:r>
              <a:rPr lang="en-CA" dirty="0" err="1"/>
              <a:t>Biologica</a:t>
            </a:r>
            <a:r>
              <a:rPr lang="en-CA" dirty="0"/>
              <a:t>- Como </a:t>
            </a:r>
            <a:r>
              <a:rPr lang="en-CA" dirty="0" err="1"/>
              <a:t>funciona</a:t>
            </a:r>
            <a:r>
              <a:rPr lang="en-CA" dirty="0"/>
              <a:t>. El </a:t>
            </a:r>
            <a:r>
              <a:rPr lang="en-CA" dirty="0" err="1"/>
              <a:t>cerebro</a:t>
            </a:r>
            <a:r>
              <a:rPr lang="en-CA" dirty="0"/>
              <a:t> </a:t>
            </a:r>
            <a:r>
              <a:rPr lang="en-CA" dirty="0" err="1"/>
              <a:t>consiste</a:t>
            </a:r>
            <a:r>
              <a:rPr lang="en-CA" dirty="0"/>
              <a:t> de un gran </a:t>
            </a:r>
            <a:r>
              <a:rPr lang="en-CA" b="1" dirty="0" err="1"/>
              <a:t>numero</a:t>
            </a:r>
            <a:r>
              <a:rPr lang="en-CA" b="1" dirty="0"/>
              <a:t> de </a:t>
            </a:r>
            <a:r>
              <a:rPr lang="en-CA" b="1" dirty="0" err="1"/>
              <a:t>elementos</a:t>
            </a:r>
            <a:r>
              <a:rPr lang="en-CA" b="1" dirty="0"/>
              <a:t> (</a:t>
            </a:r>
            <a:r>
              <a:rPr lang="en-US" altLang="es-EC" b="1" dirty="0"/>
              <a:t>~ 10</a:t>
            </a:r>
            <a:r>
              <a:rPr lang="en-US" altLang="es-EC" b="1" baseline="30000" dirty="0"/>
              <a:t>11) </a:t>
            </a:r>
            <a:r>
              <a:rPr lang="en-CA" dirty="0" err="1"/>
              <a:t>altamente</a:t>
            </a:r>
            <a:r>
              <a:rPr lang="en-CA" dirty="0"/>
              <a:t> </a:t>
            </a:r>
            <a:r>
              <a:rPr lang="en-CA" b="1" dirty="0" err="1"/>
              <a:t>interconectados</a:t>
            </a:r>
            <a:r>
              <a:rPr lang="en-CA" b="1" dirty="0"/>
              <a:t> </a:t>
            </a:r>
            <a:r>
              <a:rPr lang="en-US" altLang="es-EC" b="1" dirty="0"/>
              <a:t>(~ 10</a:t>
            </a:r>
            <a:r>
              <a:rPr lang="en-US" altLang="es-EC" b="1" baseline="30000" dirty="0"/>
              <a:t>4</a:t>
            </a:r>
            <a:r>
              <a:rPr lang="en-US" altLang="es-EC" b="1" dirty="0"/>
              <a:t> connections per element)</a:t>
            </a:r>
            <a:r>
              <a:rPr lang="en-US" altLang="es-EC" dirty="0"/>
              <a:t>, </a:t>
            </a:r>
            <a:r>
              <a:rPr lang="en-US" altLang="es-EC" dirty="0" err="1"/>
              <a:t>llamados</a:t>
            </a:r>
            <a:r>
              <a:rPr lang="en-US" altLang="es-EC" dirty="0"/>
              <a:t> </a:t>
            </a:r>
            <a:r>
              <a:rPr lang="en-US" altLang="es-EC" dirty="0" err="1"/>
              <a:t>neuronas</a:t>
            </a:r>
            <a:endParaRPr lang="en-US" altLang="es-EC" dirty="0"/>
          </a:p>
          <a:p>
            <a:r>
              <a:rPr lang="en-US" altLang="es-EC" dirty="0"/>
              <a:t>Las </a:t>
            </a:r>
            <a:r>
              <a:rPr lang="en-US" altLang="es-EC" dirty="0" err="1"/>
              <a:t>neuronas</a:t>
            </a:r>
            <a:r>
              <a:rPr lang="en-US" altLang="es-EC" dirty="0"/>
              <a:t> </a:t>
            </a:r>
            <a:r>
              <a:rPr lang="en-US" altLang="es-EC" dirty="0" err="1"/>
              <a:t>tienen</a:t>
            </a:r>
            <a:r>
              <a:rPr lang="en-US" altLang="es-EC" dirty="0"/>
              <a:t> 3 </a:t>
            </a:r>
            <a:r>
              <a:rPr lang="en-US" altLang="es-EC" dirty="0" err="1"/>
              <a:t>grandes</a:t>
            </a:r>
            <a:r>
              <a:rPr lang="en-US" altLang="es-EC" dirty="0"/>
              <a:t> components: </a:t>
            </a:r>
            <a:r>
              <a:rPr lang="en-US" altLang="es-EC" b="1" dirty="0"/>
              <a:t>las </a:t>
            </a:r>
            <a:r>
              <a:rPr lang="en-US" altLang="es-EC" b="1" dirty="0" err="1"/>
              <a:t>dendritas</a:t>
            </a:r>
            <a:r>
              <a:rPr lang="en-US" altLang="es-EC" dirty="0"/>
              <a:t>, </a:t>
            </a:r>
            <a:r>
              <a:rPr lang="en-US" altLang="es-EC" b="1" dirty="0"/>
              <a:t>el </a:t>
            </a:r>
            <a:r>
              <a:rPr lang="en-US" altLang="es-EC" b="1" dirty="0" err="1"/>
              <a:t>cuerpo</a:t>
            </a:r>
            <a:r>
              <a:rPr lang="en-US" altLang="es-EC" b="1" dirty="0"/>
              <a:t> </a:t>
            </a:r>
            <a:r>
              <a:rPr lang="en-US" altLang="es-EC" b="1" dirty="0" err="1"/>
              <a:t>nucleo</a:t>
            </a:r>
            <a:r>
              <a:rPr lang="en-US" altLang="es-EC" b="1" dirty="0"/>
              <a:t> de la </a:t>
            </a:r>
            <a:r>
              <a:rPr lang="en-US" altLang="es-EC" b="1" dirty="0" err="1"/>
              <a:t>celula</a:t>
            </a:r>
            <a:r>
              <a:rPr lang="en-US" altLang="es-EC" b="1" dirty="0"/>
              <a:t> o soma </a:t>
            </a:r>
            <a:r>
              <a:rPr lang="en-US" altLang="es-EC" dirty="0"/>
              <a:t>y el </a:t>
            </a:r>
            <a:r>
              <a:rPr lang="en-US" altLang="es-EC" b="1" dirty="0"/>
              <a:t>axon</a:t>
            </a:r>
            <a:r>
              <a:rPr lang="en-US" altLang="es-EC" dirty="0"/>
              <a:t> </a:t>
            </a:r>
          </a:p>
          <a:p>
            <a:r>
              <a:rPr lang="en-US" altLang="es-EC" dirty="0"/>
              <a:t>Las </a:t>
            </a:r>
            <a:r>
              <a:rPr lang="en-US" altLang="es-EC" b="1" dirty="0" err="1"/>
              <a:t>dendritas</a:t>
            </a:r>
            <a:r>
              <a:rPr lang="en-US" altLang="es-EC" dirty="0"/>
              <a:t> son el </a:t>
            </a:r>
            <a:r>
              <a:rPr lang="en-US" altLang="es-EC" dirty="0" err="1"/>
              <a:t>arbol</a:t>
            </a:r>
            <a:r>
              <a:rPr lang="en-US" altLang="es-EC" dirty="0"/>
              <a:t> receptor de la red, que son </a:t>
            </a:r>
            <a:r>
              <a:rPr lang="en-US" altLang="es-EC" dirty="0" err="1"/>
              <a:t>como</a:t>
            </a:r>
            <a:r>
              <a:rPr lang="en-US" altLang="es-EC" dirty="0"/>
              <a:t> </a:t>
            </a:r>
            <a:r>
              <a:rPr lang="en-US" altLang="es-EC" b="1" dirty="0" err="1"/>
              <a:t>fibras</a:t>
            </a:r>
            <a:r>
              <a:rPr lang="en-US" altLang="es-EC" b="1" dirty="0"/>
              <a:t> </a:t>
            </a:r>
            <a:r>
              <a:rPr lang="en-US" altLang="es-EC" b="1" dirty="0" err="1"/>
              <a:t>nerviosas</a:t>
            </a:r>
            <a:r>
              <a:rPr lang="en-US" altLang="es-EC" b="1" dirty="0"/>
              <a:t> </a:t>
            </a:r>
            <a:r>
              <a:rPr lang="en-US" altLang="es-EC" dirty="0"/>
              <a:t> que </a:t>
            </a:r>
            <a:r>
              <a:rPr lang="en-US" altLang="es-EC" dirty="0" err="1"/>
              <a:t>cargan</a:t>
            </a:r>
            <a:r>
              <a:rPr lang="en-US" altLang="es-EC" dirty="0"/>
              <a:t> el </a:t>
            </a:r>
            <a:r>
              <a:rPr lang="en-US" altLang="es-EC" dirty="0" err="1"/>
              <a:t>cuerpo</a:t>
            </a:r>
            <a:r>
              <a:rPr lang="en-US" altLang="es-EC" dirty="0"/>
              <a:t> de la </a:t>
            </a:r>
            <a:r>
              <a:rPr lang="en-US" altLang="es-EC" dirty="0" err="1"/>
              <a:t>celula</a:t>
            </a:r>
            <a:r>
              <a:rPr lang="en-US" altLang="es-EC" dirty="0"/>
              <a:t> con </a:t>
            </a:r>
            <a:r>
              <a:rPr lang="en-US" altLang="es-EC" b="1" dirty="0" err="1"/>
              <a:t>senales</a:t>
            </a:r>
            <a:r>
              <a:rPr lang="en-US" altLang="es-EC" b="1" dirty="0"/>
              <a:t> </a:t>
            </a:r>
            <a:r>
              <a:rPr lang="en-US" altLang="es-EC" b="1" dirty="0" err="1"/>
              <a:t>electricas</a:t>
            </a:r>
            <a:endParaRPr lang="en-US" altLang="es-EC" b="1" dirty="0"/>
          </a:p>
          <a:p>
            <a:r>
              <a:rPr lang="en-US" altLang="es-EC" dirty="0"/>
              <a:t>El </a:t>
            </a:r>
            <a:r>
              <a:rPr lang="en-US" altLang="es-EC" b="1" dirty="0" err="1"/>
              <a:t>cuerpo</a:t>
            </a:r>
            <a:r>
              <a:rPr lang="en-US" altLang="es-EC" b="1" dirty="0"/>
              <a:t> de la </a:t>
            </a:r>
            <a:r>
              <a:rPr lang="en-US" altLang="es-EC" b="1" dirty="0" err="1"/>
              <a:t>celula</a:t>
            </a:r>
            <a:r>
              <a:rPr lang="en-US" altLang="es-EC" dirty="0"/>
              <a:t> </a:t>
            </a:r>
            <a:r>
              <a:rPr lang="en-US" altLang="es-EC" dirty="0" err="1"/>
              <a:t>hace</a:t>
            </a:r>
            <a:r>
              <a:rPr lang="en-US" altLang="es-EC" dirty="0"/>
              <a:t> la </a:t>
            </a:r>
            <a:r>
              <a:rPr lang="en-US" altLang="es-EC" dirty="0" err="1"/>
              <a:t>suma</a:t>
            </a:r>
            <a:r>
              <a:rPr lang="en-US" altLang="es-EC" dirty="0"/>
              <a:t> de </a:t>
            </a:r>
            <a:r>
              <a:rPr lang="en-US" altLang="es-EC" dirty="0" err="1"/>
              <a:t>esas</a:t>
            </a:r>
            <a:r>
              <a:rPr lang="en-US" altLang="es-EC" dirty="0"/>
              <a:t> </a:t>
            </a:r>
            <a:r>
              <a:rPr lang="en-US" altLang="es-EC" b="1" dirty="0" err="1"/>
              <a:t>senales</a:t>
            </a:r>
            <a:r>
              <a:rPr lang="en-US" altLang="es-EC" b="1" dirty="0"/>
              <a:t> de entrada</a:t>
            </a:r>
          </a:p>
          <a:p>
            <a:r>
              <a:rPr lang="en-US" altLang="es-EC" dirty="0"/>
              <a:t>El </a:t>
            </a:r>
            <a:r>
              <a:rPr lang="en-US" altLang="es-EC" b="1" dirty="0"/>
              <a:t>axon </a:t>
            </a:r>
            <a:r>
              <a:rPr lang="en-US" altLang="es-EC" dirty="0" err="1"/>
              <a:t>es</a:t>
            </a:r>
            <a:r>
              <a:rPr lang="en-US" altLang="es-EC" dirty="0"/>
              <a:t> </a:t>
            </a:r>
            <a:r>
              <a:rPr lang="en-US" altLang="es-EC" dirty="0" err="1"/>
              <a:t>una</a:t>
            </a:r>
            <a:r>
              <a:rPr lang="en-US" altLang="es-EC" dirty="0"/>
              <a:t> </a:t>
            </a:r>
            <a:r>
              <a:rPr lang="en-US" altLang="es-EC" dirty="0" err="1"/>
              <a:t>fibra</a:t>
            </a:r>
            <a:r>
              <a:rPr lang="en-US" altLang="es-EC" dirty="0"/>
              <a:t> </a:t>
            </a:r>
            <a:r>
              <a:rPr lang="en-US" altLang="es-EC" dirty="0" err="1"/>
              <a:t>larga</a:t>
            </a:r>
            <a:r>
              <a:rPr lang="en-US" altLang="es-EC" dirty="0"/>
              <a:t> que </a:t>
            </a:r>
            <a:r>
              <a:rPr lang="en-US" altLang="es-EC" dirty="0" err="1"/>
              <a:t>lleva</a:t>
            </a:r>
            <a:r>
              <a:rPr lang="en-US" altLang="es-EC" dirty="0"/>
              <a:t> la </a:t>
            </a:r>
            <a:r>
              <a:rPr lang="en-US" altLang="es-EC" b="1" dirty="0" err="1"/>
              <a:t>senal</a:t>
            </a:r>
            <a:r>
              <a:rPr lang="en-US" altLang="es-EC" b="1" dirty="0"/>
              <a:t> del </a:t>
            </a:r>
            <a:r>
              <a:rPr lang="en-US" altLang="es-EC" b="1" dirty="0" err="1"/>
              <a:t>cuerpo</a:t>
            </a:r>
            <a:r>
              <a:rPr lang="en-US" altLang="es-EC" b="1" dirty="0"/>
              <a:t> </a:t>
            </a:r>
            <a:r>
              <a:rPr lang="en-US" altLang="es-EC" dirty="0"/>
              <a:t>de la </a:t>
            </a:r>
            <a:r>
              <a:rPr lang="en-US" altLang="es-EC" dirty="0" err="1"/>
              <a:t>celula</a:t>
            </a:r>
            <a:r>
              <a:rPr lang="en-US" altLang="es-EC" dirty="0"/>
              <a:t> a </a:t>
            </a:r>
            <a:r>
              <a:rPr lang="en-US" altLang="es-EC" b="1" dirty="0" err="1"/>
              <a:t>otra</a:t>
            </a:r>
            <a:r>
              <a:rPr lang="en-US" altLang="es-EC" b="1" dirty="0"/>
              <a:t> </a:t>
            </a:r>
            <a:r>
              <a:rPr lang="en-US" altLang="es-EC" b="1" dirty="0" err="1"/>
              <a:t>neurona</a:t>
            </a:r>
            <a:endParaRPr lang="en-US" altLang="es-EC" b="1" dirty="0"/>
          </a:p>
          <a:p>
            <a:r>
              <a:rPr lang="en-US" altLang="es-EC" dirty="0"/>
              <a:t>El </a:t>
            </a:r>
            <a:r>
              <a:rPr lang="en-US" altLang="es-EC" b="1" dirty="0" err="1"/>
              <a:t>punto</a:t>
            </a:r>
            <a:r>
              <a:rPr lang="en-US" altLang="es-EC" b="1" dirty="0"/>
              <a:t> de </a:t>
            </a:r>
            <a:r>
              <a:rPr lang="en-US" altLang="es-EC" b="1" dirty="0" err="1"/>
              <a:t>contacto</a:t>
            </a:r>
            <a:r>
              <a:rPr lang="en-US" altLang="es-EC" b="1" dirty="0"/>
              <a:t> del axon de </a:t>
            </a:r>
            <a:r>
              <a:rPr lang="en-US" altLang="es-EC" b="1" dirty="0" err="1"/>
              <a:t>una</a:t>
            </a:r>
            <a:r>
              <a:rPr lang="en-US" altLang="es-EC" b="1" dirty="0"/>
              <a:t> </a:t>
            </a:r>
            <a:r>
              <a:rPr lang="en-US" altLang="es-EC" b="1" dirty="0" err="1"/>
              <a:t>celula</a:t>
            </a:r>
            <a:r>
              <a:rPr lang="en-US" altLang="es-EC" b="1" dirty="0"/>
              <a:t> </a:t>
            </a:r>
            <a:r>
              <a:rPr lang="en-US" altLang="es-EC" dirty="0"/>
              <a:t>con las </a:t>
            </a:r>
            <a:r>
              <a:rPr lang="en-US" altLang="es-EC" dirty="0" err="1"/>
              <a:t>dendritas</a:t>
            </a:r>
            <a:r>
              <a:rPr lang="en-US" altLang="es-EC" dirty="0"/>
              <a:t> de </a:t>
            </a:r>
            <a:r>
              <a:rPr lang="en-US" altLang="es-EC" dirty="0" err="1"/>
              <a:t>otra</a:t>
            </a:r>
            <a:r>
              <a:rPr lang="en-US" altLang="es-EC" dirty="0"/>
              <a:t> </a:t>
            </a:r>
            <a:r>
              <a:rPr lang="en-US" altLang="es-EC" dirty="0" err="1"/>
              <a:t>celula</a:t>
            </a:r>
            <a:r>
              <a:rPr lang="en-US" altLang="es-EC" dirty="0"/>
              <a:t> se llama </a:t>
            </a:r>
            <a:r>
              <a:rPr lang="en-US" altLang="es-EC" b="1" dirty="0"/>
              <a:t>synapsis</a:t>
            </a:r>
          </a:p>
          <a:p>
            <a:r>
              <a:rPr lang="en-US" altLang="es-EC" dirty="0"/>
              <a:t>La </a:t>
            </a:r>
            <a:r>
              <a:rPr lang="en-US" altLang="es-EC" dirty="0" err="1"/>
              <a:t>longitud</a:t>
            </a:r>
            <a:r>
              <a:rPr lang="en-US" altLang="es-EC" dirty="0"/>
              <a:t> de la </a:t>
            </a:r>
            <a:r>
              <a:rPr lang="en-US" altLang="es-EC" dirty="0" err="1"/>
              <a:t>sinapsis</a:t>
            </a:r>
            <a:r>
              <a:rPr lang="en-US" altLang="es-EC" dirty="0"/>
              <a:t> </a:t>
            </a:r>
            <a:r>
              <a:rPr lang="en-US" altLang="es-EC" dirty="0" err="1"/>
              <a:t>es</a:t>
            </a:r>
            <a:r>
              <a:rPr lang="en-US" altLang="es-EC" dirty="0"/>
              <a:t> </a:t>
            </a:r>
            <a:r>
              <a:rPr lang="en-US" altLang="es-EC" dirty="0" err="1"/>
              <a:t>determinada</a:t>
            </a:r>
            <a:r>
              <a:rPr lang="en-US" altLang="es-EC" dirty="0"/>
              <a:t> </a:t>
            </a:r>
            <a:r>
              <a:rPr lang="en-US" altLang="es-EC" dirty="0" err="1"/>
              <a:t>por</a:t>
            </a:r>
            <a:r>
              <a:rPr lang="en-US" altLang="es-EC" dirty="0"/>
              <a:t> la </a:t>
            </a:r>
            <a:r>
              <a:rPr lang="en-US" altLang="es-EC" dirty="0" err="1"/>
              <a:t>complejidad</a:t>
            </a:r>
            <a:r>
              <a:rPr lang="en-US" altLang="es-EC" dirty="0"/>
              <a:t> del </a:t>
            </a:r>
            <a:r>
              <a:rPr lang="en-US" altLang="es-EC" dirty="0" err="1"/>
              <a:t>proceso</a:t>
            </a:r>
            <a:r>
              <a:rPr lang="en-US" altLang="es-EC" dirty="0"/>
              <a:t> </a:t>
            </a:r>
            <a:r>
              <a:rPr lang="en-US" altLang="es-EC" dirty="0" err="1"/>
              <a:t>quimico</a:t>
            </a:r>
            <a:r>
              <a:rPr lang="en-US" altLang="es-EC" dirty="0"/>
              <a:t> que </a:t>
            </a:r>
            <a:r>
              <a:rPr lang="en-US" altLang="es-EC" dirty="0" err="1"/>
              <a:t>estabiliza</a:t>
            </a:r>
            <a:r>
              <a:rPr lang="en-US" altLang="es-EC" dirty="0"/>
              <a:t> la </a:t>
            </a:r>
            <a:r>
              <a:rPr lang="en-US" altLang="es-EC" dirty="0" err="1"/>
              <a:t>operacion</a:t>
            </a:r>
            <a:r>
              <a:rPr lang="en-US" altLang="es-EC" dirty="0"/>
              <a:t> de </a:t>
            </a:r>
            <a:r>
              <a:rPr lang="en-US" altLang="es-EC" dirty="0" err="1"/>
              <a:t>una</a:t>
            </a:r>
            <a:r>
              <a:rPr lang="en-US" altLang="es-EC" dirty="0"/>
              <a:t> red neuronal </a:t>
            </a:r>
          </a:p>
          <a:p>
            <a:endParaRPr lang="en-US" altLang="es-EC" baseline="30000" dirty="0"/>
          </a:p>
          <a:p>
            <a:endParaRPr lang="en-US" altLang="es-EC" baseline="30000" dirty="0"/>
          </a:p>
          <a:p>
            <a:pPr marL="0" indent="0">
              <a:buNone/>
            </a:pPr>
            <a:endParaRPr lang="es-EC" altLang="es-EC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DCBE0-A24F-4A1B-9CA5-27C39195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2681">
            <a:off x="7300163" y="2722720"/>
            <a:ext cx="5987266" cy="16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844418-716E-4B54-88F2-F5DBD5B24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12" y="365125"/>
            <a:ext cx="864498" cy="9457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B4FC8F-5CD3-414B-9E95-075A7491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6264" y="516854"/>
            <a:ext cx="831016" cy="909146"/>
          </a:xfrm>
          <a:prstGeom prst="rect">
            <a:avLst/>
          </a:prstGeom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5381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26DC8-A9AE-40E1-807F-9787A36C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FE11C-FB5C-41C9-888A-BBAB811F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4375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Si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b="1" dirty="0" err="1"/>
              <a:t>neurona</a:t>
            </a:r>
            <a:r>
              <a:rPr lang="en-CA" b="1" dirty="0"/>
              <a:t> </a:t>
            </a:r>
            <a:r>
              <a:rPr lang="en-CA" b="1" dirty="0" err="1"/>
              <a:t>dispara</a:t>
            </a:r>
            <a:r>
              <a:rPr lang="en-CA" dirty="0"/>
              <a:t>, un </a:t>
            </a:r>
            <a:r>
              <a:rPr lang="en-CA" b="1" dirty="0" err="1"/>
              <a:t>impulso</a:t>
            </a:r>
            <a:r>
              <a:rPr lang="en-CA" b="1" dirty="0"/>
              <a:t> </a:t>
            </a:r>
            <a:r>
              <a:rPr lang="en-CA" b="1" dirty="0" err="1"/>
              <a:t>electrico</a:t>
            </a:r>
            <a:r>
              <a:rPr lang="en-CA" b="1" dirty="0"/>
              <a:t> </a:t>
            </a:r>
            <a:r>
              <a:rPr lang="en-CA" dirty="0"/>
              <a:t>se genera. Este </a:t>
            </a:r>
            <a:r>
              <a:rPr lang="en-CA" dirty="0" err="1"/>
              <a:t>impulso</a:t>
            </a:r>
            <a:r>
              <a:rPr lang="en-CA" dirty="0"/>
              <a:t> </a:t>
            </a:r>
            <a:r>
              <a:rPr lang="en-CA" b="1" dirty="0" err="1"/>
              <a:t>empieza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la base </a:t>
            </a:r>
            <a:r>
              <a:rPr lang="en-CA" b="1" dirty="0" err="1"/>
              <a:t>llamado</a:t>
            </a:r>
            <a:r>
              <a:rPr lang="en-CA" b="1" dirty="0"/>
              <a:t> hillock </a:t>
            </a:r>
            <a:r>
              <a:rPr lang="en-CA" dirty="0"/>
              <a:t>del axon, y </a:t>
            </a:r>
            <a:r>
              <a:rPr lang="en-CA" dirty="0" err="1"/>
              <a:t>procede</a:t>
            </a:r>
            <a:r>
              <a:rPr lang="en-CA" dirty="0"/>
              <a:t> </a:t>
            </a:r>
            <a:r>
              <a:rPr lang="en-CA" dirty="0" err="1"/>
              <a:t>hacia</a:t>
            </a:r>
            <a:r>
              <a:rPr lang="en-CA" dirty="0"/>
              <a:t> </a:t>
            </a:r>
            <a:r>
              <a:rPr lang="en-CA" dirty="0" err="1"/>
              <a:t>abajo</a:t>
            </a:r>
            <a:r>
              <a:rPr lang="en-CA" dirty="0"/>
              <a:t> hasta </a:t>
            </a:r>
            <a:r>
              <a:rPr lang="en-CA" dirty="0" err="1"/>
              <a:t>su</a:t>
            </a:r>
            <a:r>
              <a:rPr lang="en-CA" dirty="0"/>
              <a:t> final</a:t>
            </a:r>
          </a:p>
          <a:p>
            <a:r>
              <a:rPr lang="en-CA" dirty="0"/>
              <a:t>El </a:t>
            </a:r>
            <a:r>
              <a:rPr lang="en-CA" b="1" dirty="0"/>
              <a:t>final del axon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realmente</a:t>
            </a:r>
            <a:r>
              <a:rPr lang="en-CA" dirty="0"/>
              <a:t> </a:t>
            </a:r>
            <a:r>
              <a:rPr lang="en-CA" b="1" dirty="0" err="1"/>
              <a:t>dividido</a:t>
            </a:r>
            <a:r>
              <a:rPr lang="en-CA" b="1" dirty="0"/>
              <a:t> </a:t>
            </a:r>
            <a:r>
              <a:rPr lang="en-CA" b="1" dirty="0" err="1"/>
              <a:t>en</a:t>
            </a:r>
            <a:r>
              <a:rPr lang="en-CA" b="1" dirty="0"/>
              <a:t> multiples </a:t>
            </a:r>
            <a:r>
              <a:rPr lang="en-CA" dirty="0" err="1"/>
              <a:t>terminales</a:t>
            </a:r>
            <a:r>
              <a:rPr lang="en-CA" dirty="0"/>
              <a:t>, </a:t>
            </a:r>
            <a:r>
              <a:rPr lang="en-CA" dirty="0" err="1"/>
              <a:t>llamados</a:t>
            </a:r>
            <a:r>
              <a:rPr lang="en-CA" dirty="0"/>
              <a:t> </a:t>
            </a:r>
            <a:r>
              <a:rPr lang="en-CA" b="1" dirty="0"/>
              <a:t>boutons</a:t>
            </a:r>
            <a:r>
              <a:rPr lang="en-CA" dirty="0"/>
              <a:t>. Los Boutons son </a:t>
            </a:r>
            <a:r>
              <a:rPr lang="en-CA" dirty="0" err="1"/>
              <a:t>conectados</a:t>
            </a:r>
            <a:r>
              <a:rPr lang="en-CA" dirty="0"/>
              <a:t> a las </a:t>
            </a:r>
            <a:r>
              <a:rPr lang="en-CA" dirty="0" err="1"/>
              <a:t>dendritas</a:t>
            </a:r>
            <a:r>
              <a:rPr lang="en-CA" dirty="0"/>
              <a:t> de </a:t>
            </a:r>
            <a:r>
              <a:rPr lang="en-CA" dirty="0" err="1"/>
              <a:t>otras</a:t>
            </a:r>
            <a:r>
              <a:rPr lang="en-CA" dirty="0"/>
              <a:t> </a:t>
            </a:r>
            <a:r>
              <a:rPr lang="en-CA" dirty="0" err="1"/>
              <a:t>neuronas</a:t>
            </a:r>
            <a:r>
              <a:rPr lang="en-CA" dirty="0"/>
              <a:t> y las </a:t>
            </a:r>
            <a:r>
              <a:rPr lang="en-CA" dirty="0" err="1"/>
              <a:t>interconexiones</a:t>
            </a:r>
            <a:r>
              <a:rPr lang="en-CA" dirty="0"/>
              <a:t> </a:t>
            </a:r>
            <a:r>
              <a:rPr lang="en-CA" dirty="0" err="1"/>
              <a:t>resultantes</a:t>
            </a:r>
            <a:r>
              <a:rPr lang="en-CA" dirty="0"/>
              <a:t> son las </a:t>
            </a:r>
            <a:r>
              <a:rPr lang="en-CA" dirty="0" err="1"/>
              <a:t>sinapsis</a:t>
            </a:r>
            <a:r>
              <a:rPr lang="en-CA" dirty="0"/>
              <a:t> </a:t>
            </a:r>
            <a:r>
              <a:rPr lang="en-CA" b="1" dirty="0"/>
              <a:t>(</a:t>
            </a:r>
            <a:r>
              <a:rPr lang="en-CA" b="1" dirty="0" err="1"/>
              <a:t>Realmente</a:t>
            </a:r>
            <a:r>
              <a:rPr lang="en-CA" b="1" dirty="0"/>
              <a:t>, </a:t>
            </a:r>
            <a:r>
              <a:rPr lang="en-CA" b="1" dirty="0" err="1"/>
              <a:t>los</a:t>
            </a:r>
            <a:r>
              <a:rPr lang="en-CA" b="1" dirty="0"/>
              <a:t> boutons no </a:t>
            </a:r>
            <a:r>
              <a:rPr lang="en-CA" b="1" dirty="0" err="1"/>
              <a:t>tocan</a:t>
            </a:r>
            <a:r>
              <a:rPr lang="en-CA" b="1" dirty="0"/>
              <a:t> las </a:t>
            </a:r>
            <a:r>
              <a:rPr lang="en-CA" b="1" dirty="0" err="1"/>
              <a:t>dendritas</a:t>
            </a:r>
            <a:r>
              <a:rPr lang="en-CA" b="1" dirty="0"/>
              <a:t>, hay un </a:t>
            </a:r>
            <a:r>
              <a:rPr lang="en-CA" b="1" dirty="0" err="1"/>
              <a:t>pequeno</a:t>
            </a:r>
            <a:r>
              <a:rPr lang="en-CA" b="1" dirty="0"/>
              <a:t> </a:t>
            </a:r>
            <a:r>
              <a:rPr lang="en-CA" b="1" dirty="0" err="1"/>
              <a:t>espacio</a:t>
            </a:r>
            <a:r>
              <a:rPr lang="en-CA" b="1" dirty="0"/>
              <a:t> entre </a:t>
            </a:r>
            <a:r>
              <a:rPr lang="en-CA" b="1" dirty="0" err="1"/>
              <a:t>ellos</a:t>
            </a:r>
            <a:r>
              <a:rPr lang="en-CA" b="1" dirty="0"/>
              <a:t>) </a:t>
            </a:r>
          </a:p>
          <a:p>
            <a:r>
              <a:rPr lang="en-CA" dirty="0"/>
              <a:t>Si </a:t>
            </a:r>
            <a:r>
              <a:rPr lang="en-CA" dirty="0" err="1"/>
              <a:t>una</a:t>
            </a:r>
            <a:r>
              <a:rPr lang="en-CA" dirty="0"/>
              <a:t> </a:t>
            </a:r>
            <a:r>
              <a:rPr lang="en-CA" dirty="0" err="1"/>
              <a:t>neurona</a:t>
            </a:r>
            <a:r>
              <a:rPr lang="en-CA" dirty="0"/>
              <a:t> ha </a:t>
            </a:r>
            <a:r>
              <a:rPr lang="en-CA" dirty="0" err="1"/>
              <a:t>disparado</a:t>
            </a:r>
            <a:r>
              <a:rPr lang="en-CA" dirty="0"/>
              <a:t>, el impulse </a:t>
            </a:r>
            <a:r>
              <a:rPr lang="en-CA" dirty="0" err="1"/>
              <a:t>electrico</a:t>
            </a:r>
            <a:r>
              <a:rPr lang="en-CA" dirty="0"/>
              <a:t> </a:t>
            </a:r>
            <a:r>
              <a:rPr lang="en-CA" dirty="0" err="1"/>
              <a:t>generado</a:t>
            </a:r>
            <a:r>
              <a:rPr lang="en-CA" dirty="0"/>
              <a:t> </a:t>
            </a:r>
            <a:r>
              <a:rPr lang="en-CA" dirty="0" err="1"/>
              <a:t>estimula</a:t>
            </a:r>
            <a:r>
              <a:rPr lang="en-CA" dirty="0"/>
              <a:t> </a:t>
            </a:r>
            <a:r>
              <a:rPr lang="en-CA" dirty="0" err="1"/>
              <a:t>los</a:t>
            </a:r>
            <a:r>
              <a:rPr lang="en-CA" dirty="0"/>
              <a:t> boutons y </a:t>
            </a:r>
            <a:r>
              <a:rPr lang="en-CA" dirty="0" err="1"/>
              <a:t>resulta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b="1" dirty="0" err="1"/>
              <a:t>actividad</a:t>
            </a:r>
            <a:r>
              <a:rPr lang="en-CA" b="1" dirty="0"/>
              <a:t> </a:t>
            </a:r>
            <a:r>
              <a:rPr lang="en-CA" b="1" dirty="0" err="1"/>
              <a:t>electroquimica</a:t>
            </a:r>
            <a:r>
              <a:rPr lang="en-CA" b="1" dirty="0"/>
              <a:t> </a:t>
            </a:r>
            <a:r>
              <a:rPr lang="en-CA" dirty="0"/>
              <a:t>que </a:t>
            </a:r>
            <a:r>
              <a:rPr lang="en-CA" dirty="0" err="1"/>
              <a:t>transmite</a:t>
            </a:r>
            <a:r>
              <a:rPr lang="en-CA" dirty="0"/>
              <a:t> la </a:t>
            </a:r>
            <a:r>
              <a:rPr lang="en-CA" dirty="0" err="1"/>
              <a:t>senal</a:t>
            </a:r>
            <a:r>
              <a:rPr lang="en-CA" dirty="0"/>
              <a:t> a </a:t>
            </a:r>
            <a:r>
              <a:rPr lang="en-CA" dirty="0" err="1"/>
              <a:t>traves</a:t>
            </a:r>
            <a:r>
              <a:rPr lang="en-CA" dirty="0"/>
              <a:t> de la </a:t>
            </a:r>
            <a:r>
              <a:rPr lang="en-CA" dirty="0" err="1"/>
              <a:t>sinapsis</a:t>
            </a:r>
            <a:r>
              <a:rPr lang="en-CA" dirty="0"/>
              <a:t> </a:t>
            </a:r>
            <a:r>
              <a:rPr lang="en-CA" dirty="0" err="1"/>
              <a:t>hacia</a:t>
            </a:r>
            <a:r>
              <a:rPr lang="en-CA" dirty="0"/>
              <a:t> las </a:t>
            </a:r>
            <a:r>
              <a:rPr lang="en-CA" dirty="0" err="1"/>
              <a:t>dendritas</a:t>
            </a:r>
            <a:r>
              <a:rPr lang="en-CA" dirty="0"/>
              <a:t> </a:t>
            </a:r>
            <a:r>
              <a:rPr lang="en-CA" dirty="0" err="1"/>
              <a:t>receptoras</a:t>
            </a:r>
            <a:r>
              <a:rPr lang="en-CA" dirty="0"/>
              <a:t>.</a:t>
            </a:r>
            <a:endParaRPr lang="es-E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80DB8-BC17-479C-8CB8-98511866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2681">
            <a:off x="7300163" y="2722720"/>
            <a:ext cx="5987266" cy="16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05ECD1-B1DB-4C61-B969-FD58E8BE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12" y="365125"/>
            <a:ext cx="864498" cy="9457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E8C793-A2D1-45DE-998E-BEDB3FB5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6264" y="516854"/>
            <a:ext cx="831016" cy="909146"/>
          </a:xfrm>
          <a:prstGeom prst="rect">
            <a:avLst/>
          </a:prstGeom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68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1588E-EF64-45B1-80C0-6396E7F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Picture 5" descr="Fig121">
            <a:extLst>
              <a:ext uri="{FF2B5EF4-FFF2-40B4-BE49-F238E27FC236}">
                <a16:creationId xmlns:a16="http://schemas.microsoft.com/office/drawing/2014/main" id="{147C9C9B-B349-4A24-AA49-801708DB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300163"/>
            <a:ext cx="7858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5E70FB5-1537-4F0C-8BB6-D797B265D9D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670234" y="6068143"/>
            <a:ext cx="326997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s-EC" sz="1200" dirty="0">
                <a:solidFill>
                  <a:schemeClr val="tx1"/>
                </a:solidFill>
              </a:rPr>
              <a:t>Taken form: Machine Learning, Tom Mitchell </a:t>
            </a:r>
          </a:p>
        </p:txBody>
      </p:sp>
    </p:spTree>
    <p:extLst>
      <p:ext uri="{BB962C8B-B14F-4D97-AF65-F5344CB8AC3E}">
        <p14:creationId xmlns:p14="http://schemas.microsoft.com/office/powerpoint/2010/main" val="329445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5E2284D2-4552-400D-9C39-2529918F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C" sz="4000" dirty="0" err="1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Redes</a:t>
            </a:r>
            <a:r>
              <a:rPr lang="en-US" altLang="es-EC" sz="4000" dirty="0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 </a:t>
            </a:r>
            <a:r>
              <a:rPr lang="en-US" altLang="es-EC" sz="4000" dirty="0" err="1">
                <a:solidFill>
                  <a:srgbClr val="000000"/>
                </a:solidFill>
                <a:latin typeface="Garamond" panose="02020502050306020203" pitchFamily="18" charset="0"/>
                <a:cs typeface="Lucida Sans Unicode"/>
              </a:rPr>
              <a:t>neuronales</a:t>
            </a:r>
            <a:endParaRPr lang="en-US" altLang="es-EC" sz="4000" dirty="0">
              <a:solidFill>
                <a:srgbClr val="000000"/>
              </a:solidFill>
              <a:latin typeface="Garamond" panose="02020502050306020203" pitchFamily="18" charset="0"/>
              <a:cs typeface="Lucida Sans Unicode"/>
            </a:endParaRPr>
          </a:p>
        </p:txBody>
      </p:sp>
      <p:sp>
        <p:nvSpPr>
          <p:cNvPr id="49154" name="TextBox 4">
            <a:extLst>
              <a:ext uri="{FF2B5EF4-FFF2-40B4-BE49-F238E27FC236}">
                <a16:creationId xmlns:a16="http://schemas.microsoft.com/office/drawing/2014/main" id="{36D3E282-3415-4F06-AFC1-D11092A5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1"/>
            <a:ext cx="2991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r>
              <a:rPr lang="en-US" altLang="es-EC" dirty="0">
                <a:solidFill>
                  <a:srgbClr val="000000"/>
                </a:solidFill>
                <a:cs typeface="Lucida Sans Unicode"/>
              </a:rPr>
              <a:t>Un Sistema artificial </a:t>
            </a:r>
          </a:p>
        </p:txBody>
      </p:sp>
      <p:pic>
        <p:nvPicPr>
          <p:cNvPr id="49155" name="Picture 4" descr="Fig132">
            <a:extLst>
              <a:ext uri="{FF2B5EF4-FFF2-40B4-BE49-F238E27FC236}">
                <a16:creationId xmlns:a16="http://schemas.microsoft.com/office/drawing/2014/main" id="{08EB4935-ED6B-4C6D-8CEB-ACCCACC7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44676"/>
            <a:ext cx="78486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AF27C3F-8596-4177-98B8-D3CA605E00C8}"/>
              </a:ext>
            </a:extLst>
          </p:cNvPr>
          <p:cNvGrpSpPr>
            <a:grpSpLocks/>
          </p:cNvGrpSpPr>
          <p:nvPr/>
        </p:nvGrpSpPr>
        <p:grpSpPr bwMode="auto">
          <a:xfrm>
            <a:off x="2136721" y="1806576"/>
            <a:ext cx="8001000" cy="4235700"/>
            <a:chOff x="612721" y="1806575"/>
            <a:chExt cx="8001000" cy="4235700"/>
          </a:xfrm>
        </p:grpSpPr>
        <p:sp>
          <p:nvSpPr>
            <p:cNvPr id="49173" name="Oval 9">
              <a:extLst>
                <a:ext uri="{FF2B5EF4-FFF2-40B4-BE49-F238E27FC236}">
                  <a16:creationId xmlns:a16="http://schemas.microsoft.com/office/drawing/2014/main" id="{637214F6-7B93-40CF-9BCA-EE53A42D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260" y="4878997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4" name="Oval 5">
              <a:extLst>
                <a:ext uri="{FF2B5EF4-FFF2-40B4-BE49-F238E27FC236}">
                  <a16:creationId xmlns:a16="http://schemas.microsoft.com/office/drawing/2014/main" id="{891366F5-199D-4131-A090-D036B539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564" y="1998542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5" name="Oval 6">
              <a:extLst>
                <a:ext uri="{FF2B5EF4-FFF2-40B4-BE49-F238E27FC236}">
                  <a16:creationId xmlns:a16="http://schemas.microsoft.com/office/drawing/2014/main" id="{72C01249-397F-402C-98DB-7DE21AE65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06575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6" name="Oval 7">
              <a:extLst>
                <a:ext uri="{FF2B5EF4-FFF2-40B4-BE49-F238E27FC236}">
                  <a16:creationId xmlns:a16="http://schemas.microsoft.com/office/drawing/2014/main" id="{0FD77218-3707-4509-AF94-3E7C2B93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540" y="3482975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7" name="Oval 8">
              <a:extLst>
                <a:ext uri="{FF2B5EF4-FFF2-40B4-BE49-F238E27FC236}">
                  <a16:creationId xmlns:a16="http://schemas.microsoft.com/office/drawing/2014/main" id="{18C71694-7F3F-4302-A759-A47E0E75A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776" y="4726597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8" name="Oval 10">
              <a:extLst>
                <a:ext uri="{FF2B5EF4-FFF2-40B4-BE49-F238E27FC236}">
                  <a16:creationId xmlns:a16="http://schemas.microsoft.com/office/drawing/2014/main" id="{DCC10F79-E6E6-497D-BCEC-38F92003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824" y="2236419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9" name="Oval 11">
              <a:extLst>
                <a:ext uri="{FF2B5EF4-FFF2-40B4-BE49-F238E27FC236}">
                  <a16:creationId xmlns:a16="http://schemas.microsoft.com/office/drawing/2014/main" id="{0190C6A5-6E7B-45FB-861B-45B6DADF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424" y="2696553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80" name="Oval 12">
              <a:extLst>
                <a:ext uri="{FF2B5EF4-FFF2-40B4-BE49-F238E27FC236}">
                  <a16:creationId xmlns:a16="http://schemas.microsoft.com/office/drawing/2014/main" id="{DB95ACD8-324C-409C-B40F-CFBF21F8B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788" y="3330575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81" name="Oval 13">
              <a:extLst>
                <a:ext uri="{FF2B5EF4-FFF2-40B4-BE49-F238E27FC236}">
                  <a16:creationId xmlns:a16="http://schemas.microsoft.com/office/drawing/2014/main" id="{DBB767F0-EEE2-4386-8CC7-22CCC210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636" y="4055942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82" name="Oval 14">
              <a:extLst>
                <a:ext uri="{FF2B5EF4-FFF2-40B4-BE49-F238E27FC236}">
                  <a16:creationId xmlns:a16="http://schemas.microsoft.com/office/drawing/2014/main" id="{11405700-DE94-4A3D-B9F5-6F02E550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513142"/>
              <a:ext cx="457200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83" name="Text Box 9">
              <a:extLst>
                <a:ext uri="{FF2B5EF4-FFF2-40B4-BE49-F238E27FC236}">
                  <a16:creationId xmlns:a16="http://schemas.microsoft.com/office/drawing/2014/main" id="{AFE01184-0B2F-4A89-9859-73B0E491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21" y="5334389"/>
              <a:ext cx="8001000" cy="7078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Las entradas </a:t>
              </a:r>
              <a:r>
                <a:rPr lang="en-US" altLang="es-EC" sz="2000" i="1" dirty="0">
                  <a:solidFill>
                    <a:srgbClr val="000000"/>
                  </a:solidFill>
                  <a:cs typeface="Lucida Sans Unicode"/>
                </a:rPr>
                <a:t>Xi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representan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las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senales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que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vienen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de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otras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neuronas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, las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cuales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son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capturadas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por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las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dendritas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endParaRPr lang="es-ES" altLang="es-EC" sz="2000" dirty="0">
                <a:solidFill>
                  <a:srgbClr val="000000"/>
                </a:solidFill>
                <a:latin typeface="Comic Sans MS" panose="030F0702030302020204" pitchFamily="66" charset="0"/>
                <a:cs typeface="Lucida Sans Unicod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602191-294A-42CE-A4CC-231C32F009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398714"/>
            <a:ext cx="8001000" cy="3692648"/>
            <a:chOff x="571500" y="2398833"/>
            <a:chExt cx="8001000" cy="3692528"/>
          </a:xfrm>
        </p:grpSpPr>
        <p:sp>
          <p:nvSpPr>
            <p:cNvPr id="49162" name="Oval 15">
              <a:extLst>
                <a:ext uri="{FF2B5EF4-FFF2-40B4-BE49-F238E27FC236}">
                  <a16:creationId xmlns:a16="http://schemas.microsoft.com/office/drawing/2014/main" id="{B14F2FC6-65AB-4867-8106-2AFAE93D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916" y="2539022"/>
              <a:ext cx="457200" cy="457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3" name="Oval 16">
              <a:extLst>
                <a:ext uri="{FF2B5EF4-FFF2-40B4-BE49-F238E27FC236}">
                  <a16:creationId xmlns:a16="http://schemas.microsoft.com/office/drawing/2014/main" id="{9A549E83-9834-491C-8699-6D43DCBD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4" y="2398833"/>
              <a:ext cx="457200" cy="457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4" name="Oval 17">
              <a:extLst>
                <a:ext uri="{FF2B5EF4-FFF2-40B4-BE49-F238E27FC236}">
                  <a16:creationId xmlns:a16="http://schemas.microsoft.com/office/drawing/2014/main" id="{2FD494BD-3DC3-4250-A98B-379EAB4E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37655"/>
              <a:ext cx="457200" cy="457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5" name="Oval 18">
              <a:extLst>
                <a:ext uri="{FF2B5EF4-FFF2-40B4-BE49-F238E27FC236}">
                  <a16:creationId xmlns:a16="http://schemas.microsoft.com/office/drawing/2014/main" id="{3ADE23A5-5C1F-4852-A27F-A398EDCD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576" y="4139222"/>
              <a:ext cx="457200" cy="457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6" name="Oval 19">
              <a:extLst>
                <a:ext uri="{FF2B5EF4-FFF2-40B4-BE49-F238E27FC236}">
                  <a16:creationId xmlns:a16="http://schemas.microsoft.com/office/drawing/2014/main" id="{AF10E590-6D41-412A-A5F7-B745A126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612" y="4090378"/>
              <a:ext cx="457200" cy="457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7" name="Oval 20">
              <a:extLst>
                <a:ext uri="{FF2B5EF4-FFF2-40B4-BE49-F238E27FC236}">
                  <a16:creationId xmlns:a16="http://schemas.microsoft.com/office/drawing/2014/main" id="{F13A9754-3EA9-4438-BAFB-413AD759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624" y="2575655"/>
              <a:ext cx="381000" cy="368789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8" name="Oval 21">
              <a:extLst>
                <a:ext uri="{FF2B5EF4-FFF2-40B4-BE49-F238E27FC236}">
                  <a16:creationId xmlns:a16="http://schemas.microsoft.com/office/drawing/2014/main" id="{98FB2EE0-1FE3-4E6B-83E2-A6E7E7769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248" y="2884508"/>
              <a:ext cx="396140" cy="392092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69" name="Oval 22">
              <a:extLst>
                <a:ext uri="{FF2B5EF4-FFF2-40B4-BE49-F238E27FC236}">
                  <a16:creationId xmlns:a16="http://schemas.microsoft.com/office/drawing/2014/main" id="{AA5F06F6-C071-4B0B-89D1-982472BC1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752" y="3288811"/>
              <a:ext cx="396140" cy="420567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0" name="Oval 23">
              <a:extLst>
                <a:ext uri="{FF2B5EF4-FFF2-40B4-BE49-F238E27FC236}">
                  <a16:creationId xmlns:a16="http://schemas.microsoft.com/office/drawing/2014/main" id="{B031309E-AFD5-43C7-80F0-DA81949D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44" y="3715721"/>
              <a:ext cx="396140" cy="399079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1" name="Oval 24">
              <a:extLst>
                <a:ext uri="{FF2B5EF4-FFF2-40B4-BE49-F238E27FC236}">
                  <a16:creationId xmlns:a16="http://schemas.microsoft.com/office/drawing/2014/main" id="{FA7B732D-13EA-425E-B20D-B4E5C45C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14801"/>
              <a:ext cx="396140" cy="3810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C" sz="1800">
                <a:solidFill>
                  <a:srgbClr val="000000"/>
                </a:solidFill>
                <a:cs typeface="Lucida Sans Unicode"/>
              </a:endParaRPr>
            </a:p>
          </p:txBody>
        </p:sp>
        <p:sp>
          <p:nvSpPr>
            <p:cNvPr id="49172" name="Text Box 22">
              <a:extLst>
                <a:ext uri="{FF2B5EF4-FFF2-40B4-BE49-F238E27FC236}">
                  <a16:creationId xmlns:a16="http://schemas.microsoft.com/office/drawing/2014/main" id="{C88F5B56-33E0-4276-8C8F-4C8389AD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5383359"/>
              <a:ext cx="8001000" cy="70800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60325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lvl="1" defTabSz="449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El peso </a:t>
              </a:r>
              <a:r>
                <a:rPr lang="en-US" altLang="es-EC" sz="2000" i="1" dirty="0">
                  <a:solidFill>
                    <a:srgbClr val="000000"/>
                  </a:solidFill>
                  <a:cs typeface="Lucida Sans Unicode"/>
                </a:rPr>
                <a:t>Wi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representa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la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intensidad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de la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sinapsis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que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conectan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 2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neuronas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. </a:t>
              </a:r>
              <a:r>
                <a:rPr lang="en-US" altLang="es-EC" sz="2000" i="1" dirty="0">
                  <a:solidFill>
                    <a:srgbClr val="000000"/>
                  </a:solidFill>
                  <a:cs typeface="Lucida Sans Unicode"/>
                </a:rPr>
                <a:t>Xi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 y  </a:t>
              </a:r>
              <a:r>
                <a:rPr lang="en-US" altLang="es-EC" sz="2000" i="1" dirty="0">
                  <a:solidFill>
                    <a:srgbClr val="000000"/>
                  </a:solidFill>
                  <a:cs typeface="Lucida Sans Unicode"/>
                </a:rPr>
                <a:t>Wi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 son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valores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 </a:t>
              </a:r>
              <a:r>
                <a:rPr lang="en-US" altLang="es-EC" sz="2000" dirty="0" err="1">
                  <a:solidFill>
                    <a:srgbClr val="000000"/>
                  </a:solidFill>
                  <a:cs typeface="Lucida Sans Unicode"/>
                </a:rPr>
                <a:t>reales</a:t>
              </a:r>
              <a:r>
                <a:rPr lang="en-US" altLang="es-EC" sz="2000" dirty="0">
                  <a:solidFill>
                    <a:srgbClr val="000000"/>
                  </a:solidFill>
                  <a:cs typeface="Lucida Sans Unicode"/>
                </a:rPr>
                <a:t>. </a:t>
              </a:r>
            </a:p>
          </p:txBody>
        </p:sp>
      </p:grpSp>
      <p:grpSp>
        <p:nvGrpSpPr>
          <p:cNvPr id="28" name="Group 33">
            <a:extLst>
              <a:ext uri="{FF2B5EF4-FFF2-40B4-BE49-F238E27FC236}">
                <a16:creationId xmlns:a16="http://schemas.microsoft.com/office/drawing/2014/main" id="{C132CFC6-51B2-433B-8454-5C03D0DA3631}"/>
              </a:ext>
            </a:extLst>
          </p:cNvPr>
          <p:cNvGrpSpPr>
            <a:grpSpLocks/>
          </p:cNvGrpSpPr>
          <p:nvPr/>
        </p:nvGrpSpPr>
        <p:grpSpPr bwMode="auto">
          <a:xfrm>
            <a:off x="2170140" y="3643131"/>
            <a:ext cx="8001000" cy="2721363"/>
            <a:chOff x="336" y="1365"/>
            <a:chExt cx="5040" cy="1804"/>
          </a:xfrm>
        </p:grpSpPr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6810128C-7309-4066-BB12-8DB46ECCC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57"/>
              <a:ext cx="5040" cy="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defTabSz="449263" eaLnBrk="0" fontAlgn="base" hangingPunct="0">
                <a:spcBef>
                  <a:spcPts val="480"/>
                </a:spcBef>
                <a:spcAft>
                  <a:spcPct val="0"/>
                </a:spcAft>
                <a:defRPr/>
              </a:pPr>
              <a:r>
                <a:rPr lang="en-US" i="1" dirty="0">
                  <a:solidFill>
                    <a:srgbClr val="000000"/>
                  </a:solidFill>
                  <a:latin typeface="Arial"/>
                  <a:ea typeface="ＭＳ Ｐゴシック" pitchFamily="34" charset="-128"/>
                  <a:cs typeface="Lucida Sans Unicode"/>
                  <a:sym typeface="Symbol" pitchFamily="18" charset="2"/>
                </a:rPr>
                <a:t>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Arial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Arial" pitchFamily="34" charset="0"/>
                </a:rPr>
                <a:t>Es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Arial" pitchFamily="34" charset="0"/>
                </a:rPr>
                <a:t> la function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Arial" pitchFamily="34" charset="0"/>
                </a:rPr>
                <a:t>limite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Arial" pitchFamily="34" charset="0"/>
                </a:rPr>
                <a:t> o 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threshold function que la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neurona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tiene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que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sobrepasar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para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ser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activada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.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En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la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neurona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biologica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este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procesos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ocurre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en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el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cuerpo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celula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34" charset="-128"/>
                  <a:cs typeface="Lucida Sans Unicode"/>
                </a:rPr>
                <a:t>.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Lucida Sans Unicode"/>
              </a:endParaRPr>
            </a:p>
          </p:txBody>
        </p:sp>
        <p:sp>
          <p:nvSpPr>
            <p:cNvPr id="49160" name="Line 35">
              <a:extLst>
                <a:ext uri="{FF2B5EF4-FFF2-40B4-BE49-F238E27FC236}">
                  <a16:creationId xmlns:a16="http://schemas.microsoft.com/office/drawing/2014/main" id="{523DD6F6-0248-47DA-86AF-50D0BA407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65"/>
              <a:ext cx="0" cy="120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C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/>
              </a:endParaRPr>
            </a:p>
          </p:txBody>
        </p:sp>
        <p:sp>
          <p:nvSpPr>
            <p:cNvPr id="49161" name="Line 36">
              <a:extLst>
                <a:ext uri="{FF2B5EF4-FFF2-40B4-BE49-F238E27FC236}">
                  <a16:creationId xmlns:a16="http://schemas.microsoft.com/office/drawing/2014/main" id="{781AAE18-61E6-4710-87E6-B9DC7641D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3" y="1365"/>
              <a:ext cx="0" cy="120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C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79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x_1 $ XOR $ x_2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$ XNOR $ x_2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 ($x_1 $ XOR $ x_2$)&#10;&#10;\end{document}"/>
  <p:tag name="IGUANATEXSIZE" val="2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Garamond"/>
      <a:ea typeface="Lucida Sans Unicode"/>
      <a:cs typeface="Lucida Sans Unicode"/>
    </a:majorFont>
    <a:minorFont>
      <a:latin typeface="Arial"/>
      <a:ea typeface="Lucida Sans Unicode"/>
      <a:cs typeface="Lucida Sans Unicode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2182</Words>
  <Application>Microsoft Office PowerPoint</Application>
  <PresentationFormat>Panorámica</PresentationFormat>
  <Paragraphs>270</Paragraphs>
  <Slides>52</Slides>
  <Notes>11</Notes>
  <HiddenSlides>1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52</vt:i4>
      </vt:variant>
    </vt:vector>
  </HeadingPairs>
  <TitlesOfParts>
    <vt:vector size="69" baseType="lpstr">
      <vt:lpstr>MS PGothic</vt:lpstr>
      <vt:lpstr>MS PGothic</vt:lpstr>
      <vt:lpstr>Arial</vt:lpstr>
      <vt:lpstr>Calibri</vt:lpstr>
      <vt:lpstr>Calibri Light</vt:lpstr>
      <vt:lpstr>Comic Sans MS</vt:lpstr>
      <vt:lpstr>Garamond</vt:lpstr>
      <vt:lpstr>Lucida Sans Unicode</vt:lpstr>
      <vt:lpstr>Symbol</vt:lpstr>
      <vt:lpstr>Times New Roman</vt:lpstr>
      <vt:lpstr>Wingdings</vt:lpstr>
      <vt:lpstr>Tema de Office</vt:lpstr>
      <vt:lpstr>Default Design</vt:lpstr>
      <vt:lpstr>1_Default Design</vt:lpstr>
      <vt:lpstr>Equation</vt:lpstr>
      <vt:lpstr>Bitmap Image</vt:lpstr>
      <vt:lpstr>Ecuación</vt:lpstr>
      <vt:lpstr>Machine Learning</vt:lpstr>
      <vt:lpstr>Machine Learning</vt:lpstr>
      <vt:lpstr>Machine Learning</vt:lpstr>
      <vt:lpstr>Aprendizaje supervisado </vt:lpstr>
      <vt:lpstr>Aprendizaje no supervisado</vt:lpstr>
      <vt:lpstr>Redes neuronales</vt:lpstr>
      <vt:lpstr>Presentación de PowerPoint</vt:lpstr>
      <vt:lpstr>Presentación de PowerPoint</vt:lpstr>
      <vt:lpstr>Presentación de PowerPoint</vt:lpstr>
      <vt:lpstr>Neurona Artificial</vt:lpstr>
      <vt:lpstr>Neurona Artificial</vt:lpstr>
      <vt:lpstr>Neurona Artificial</vt:lpstr>
      <vt:lpstr>Neurona Artificial</vt:lpstr>
      <vt:lpstr>Modelos de ANN</vt:lpstr>
      <vt:lpstr>Presentación de PowerPoint</vt:lpstr>
      <vt:lpstr>Presentación de PowerPoint</vt:lpstr>
      <vt:lpstr>Perceptron</vt:lpstr>
      <vt:lpstr>Redes neuronales</vt:lpstr>
      <vt:lpstr>Redes Neuronales </vt:lpstr>
      <vt:lpstr>Presentación de PowerPoint</vt:lpstr>
      <vt:lpstr>Presentación de PowerPoint</vt:lpstr>
      <vt:lpstr>Redes neuronales</vt:lpstr>
      <vt:lpstr>Presentación de PowerPoint</vt:lpstr>
      <vt:lpstr>Transfer Functions</vt:lpstr>
      <vt:lpstr>Transfer Functions</vt:lpstr>
      <vt:lpstr>Transfer Functions</vt:lpstr>
      <vt:lpstr>Transfer Functions</vt:lpstr>
      <vt:lpstr>Ejemplo</vt:lpstr>
      <vt:lpstr>Ejemplo</vt:lpstr>
      <vt:lpstr>Presentación de PowerPoint</vt:lpstr>
      <vt:lpstr>Presentación de PowerPoint</vt:lpstr>
      <vt:lpstr>Tarea </vt:lpstr>
      <vt:lpstr>Example</vt:lpstr>
      <vt:lpstr>Presentación de PowerPoint</vt:lpstr>
      <vt:lpstr>Haga una table de verdad con 3 entradas, y calcule y</vt:lpstr>
      <vt:lpstr>Ejercicio 2 : Como deberia quedar la function para que funcione una Puerta Xor en vez de una And. Tome en cuenta que la function no necesariamente  va a serle util y ademas identifique el threshold  </vt:lpstr>
      <vt:lpstr>Presentación de PowerPoint</vt:lpstr>
      <vt:lpstr>Presentación de PowerPoint</vt:lpstr>
      <vt:lpstr>Topologia de redes</vt:lpstr>
      <vt:lpstr>Redes neuronales </vt:lpstr>
      <vt:lpstr>Presentación de PowerPoint</vt:lpstr>
      <vt:lpstr>Neurona sigmoid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Otilia</dc:creator>
  <cp:lastModifiedBy>Otilia</cp:lastModifiedBy>
  <cp:revision>15</cp:revision>
  <dcterms:created xsi:type="dcterms:W3CDTF">2018-07-17T19:39:22Z</dcterms:created>
  <dcterms:modified xsi:type="dcterms:W3CDTF">2018-08-14T17:04:09Z</dcterms:modified>
</cp:coreProperties>
</file>