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81" r:id="rId2"/>
    <p:sldId id="311"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2" r:id="rId3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uario de Windows" initials="UdW" lastIdx="3" clrIdx="0">
    <p:extLst>
      <p:ext uri="{19B8F6BF-5375-455C-9EA6-DF929625EA0E}">
        <p15:presenceInfo xmlns:p15="http://schemas.microsoft.com/office/powerpoint/2012/main" userId="Usuario de Window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40" autoAdjust="0"/>
  </p:normalViewPr>
  <p:slideViewPr>
    <p:cSldViewPr>
      <p:cViewPr varScale="1">
        <p:scale>
          <a:sx n="69" d="100"/>
          <a:sy n="69" d="100"/>
        </p:scale>
        <p:origin x="42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83098E-4E85-43A1-842A-9BDBE9AC0AF8}" type="datetimeFigureOut">
              <a:rPr lang="es-MX" smtClean="0"/>
              <a:pPr/>
              <a:t>03/11/2016</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A4C5FE-E2DE-4D47-A17B-EE81B44F09D6}" type="slidenum">
              <a:rPr lang="es-MX" smtClean="0"/>
              <a:pPr/>
              <a:t>‹Nº›</a:t>
            </a:fld>
            <a:endParaRPr lang="es-MX"/>
          </a:p>
        </p:txBody>
      </p:sp>
    </p:spTree>
    <p:extLst>
      <p:ext uri="{BB962C8B-B14F-4D97-AF65-F5344CB8AC3E}">
        <p14:creationId xmlns:p14="http://schemas.microsoft.com/office/powerpoint/2010/main" val="917860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0FA4C5FE-E2DE-4D47-A17B-EE81B44F09D6}" type="slidenum">
              <a:rPr lang="es-MX" smtClean="0"/>
              <a:pPr/>
              <a:t>1</a:t>
            </a:fld>
            <a:endParaRPr lang="es-MX"/>
          </a:p>
        </p:txBody>
      </p:sp>
    </p:spTree>
    <p:extLst>
      <p:ext uri="{BB962C8B-B14F-4D97-AF65-F5344CB8AC3E}">
        <p14:creationId xmlns:p14="http://schemas.microsoft.com/office/powerpoint/2010/main" val="37690716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0FA4C5FE-E2DE-4D47-A17B-EE81B44F09D6}" type="slidenum">
              <a:rPr lang="es-MX" smtClean="0"/>
              <a:pPr/>
              <a:t>10</a:t>
            </a:fld>
            <a:endParaRPr lang="es-MX"/>
          </a:p>
        </p:txBody>
      </p:sp>
    </p:spTree>
    <p:extLst>
      <p:ext uri="{BB962C8B-B14F-4D97-AF65-F5344CB8AC3E}">
        <p14:creationId xmlns:p14="http://schemas.microsoft.com/office/powerpoint/2010/main" val="910284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0FA4C5FE-E2DE-4D47-A17B-EE81B44F09D6}" type="slidenum">
              <a:rPr lang="es-MX" smtClean="0"/>
              <a:pPr/>
              <a:t>11</a:t>
            </a:fld>
            <a:endParaRPr lang="es-MX"/>
          </a:p>
        </p:txBody>
      </p:sp>
    </p:spTree>
    <p:extLst>
      <p:ext uri="{BB962C8B-B14F-4D97-AF65-F5344CB8AC3E}">
        <p14:creationId xmlns:p14="http://schemas.microsoft.com/office/powerpoint/2010/main" val="813558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0FA4C5FE-E2DE-4D47-A17B-EE81B44F09D6}" type="slidenum">
              <a:rPr lang="es-MX" smtClean="0"/>
              <a:pPr/>
              <a:t>12</a:t>
            </a:fld>
            <a:endParaRPr lang="es-MX"/>
          </a:p>
        </p:txBody>
      </p:sp>
    </p:spTree>
    <p:extLst>
      <p:ext uri="{BB962C8B-B14F-4D97-AF65-F5344CB8AC3E}">
        <p14:creationId xmlns:p14="http://schemas.microsoft.com/office/powerpoint/2010/main" val="1985127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0FA4C5FE-E2DE-4D47-A17B-EE81B44F09D6}" type="slidenum">
              <a:rPr lang="es-MX" smtClean="0"/>
              <a:pPr/>
              <a:t>13</a:t>
            </a:fld>
            <a:endParaRPr lang="es-MX"/>
          </a:p>
        </p:txBody>
      </p:sp>
    </p:spTree>
    <p:extLst>
      <p:ext uri="{BB962C8B-B14F-4D97-AF65-F5344CB8AC3E}">
        <p14:creationId xmlns:p14="http://schemas.microsoft.com/office/powerpoint/2010/main" val="2740823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0FA4C5FE-E2DE-4D47-A17B-EE81B44F09D6}" type="slidenum">
              <a:rPr lang="es-MX" smtClean="0"/>
              <a:pPr/>
              <a:t>14</a:t>
            </a:fld>
            <a:endParaRPr lang="es-MX"/>
          </a:p>
        </p:txBody>
      </p:sp>
    </p:spTree>
    <p:extLst>
      <p:ext uri="{BB962C8B-B14F-4D97-AF65-F5344CB8AC3E}">
        <p14:creationId xmlns:p14="http://schemas.microsoft.com/office/powerpoint/2010/main" val="881362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0FA4C5FE-E2DE-4D47-A17B-EE81B44F09D6}" type="slidenum">
              <a:rPr lang="es-MX" smtClean="0"/>
              <a:pPr/>
              <a:t>15</a:t>
            </a:fld>
            <a:endParaRPr lang="es-MX"/>
          </a:p>
        </p:txBody>
      </p:sp>
    </p:spTree>
    <p:extLst>
      <p:ext uri="{BB962C8B-B14F-4D97-AF65-F5344CB8AC3E}">
        <p14:creationId xmlns:p14="http://schemas.microsoft.com/office/powerpoint/2010/main" val="3755981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0FA4C5FE-E2DE-4D47-A17B-EE81B44F09D6}" type="slidenum">
              <a:rPr lang="es-MX" smtClean="0"/>
              <a:pPr/>
              <a:t>16</a:t>
            </a:fld>
            <a:endParaRPr lang="es-MX"/>
          </a:p>
        </p:txBody>
      </p:sp>
    </p:spTree>
    <p:extLst>
      <p:ext uri="{BB962C8B-B14F-4D97-AF65-F5344CB8AC3E}">
        <p14:creationId xmlns:p14="http://schemas.microsoft.com/office/powerpoint/2010/main" val="979516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0FA4C5FE-E2DE-4D47-A17B-EE81B44F09D6}" type="slidenum">
              <a:rPr lang="es-MX" smtClean="0"/>
              <a:pPr/>
              <a:t>17</a:t>
            </a:fld>
            <a:endParaRPr lang="es-MX"/>
          </a:p>
        </p:txBody>
      </p:sp>
    </p:spTree>
    <p:extLst>
      <p:ext uri="{BB962C8B-B14F-4D97-AF65-F5344CB8AC3E}">
        <p14:creationId xmlns:p14="http://schemas.microsoft.com/office/powerpoint/2010/main" val="545208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0FA4C5FE-E2DE-4D47-A17B-EE81B44F09D6}" type="slidenum">
              <a:rPr lang="es-MX" smtClean="0"/>
              <a:pPr/>
              <a:t>18</a:t>
            </a:fld>
            <a:endParaRPr lang="es-MX"/>
          </a:p>
        </p:txBody>
      </p:sp>
    </p:spTree>
    <p:extLst>
      <p:ext uri="{BB962C8B-B14F-4D97-AF65-F5344CB8AC3E}">
        <p14:creationId xmlns:p14="http://schemas.microsoft.com/office/powerpoint/2010/main" val="719232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0FA4C5FE-E2DE-4D47-A17B-EE81B44F09D6}" type="slidenum">
              <a:rPr lang="es-MX" smtClean="0"/>
              <a:pPr/>
              <a:t>19</a:t>
            </a:fld>
            <a:endParaRPr lang="es-MX"/>
          </a:p>
        </p:txBody>
      </p:sp>
    </p:spTree>
    <p:extLst>
      <p:ext uri="{BB962C8B-B14F-4D97-AF65-F5344CB8AC3E}">
        <p14:creationId xmlns:p14="http://schemas.microsoft.com/office/powerpoint/2010/main" val="534287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0FA4C5FE-E2DE-4D47-A17B-EE81B44F09D6}" type="slidenum">
              <a:rPr lang="es-MX" smtClean="0"/>
              <a:pPr/>
              <a:t>2</a:t>
            </a:fld>
            <a:endParaRPr lang="es-MX"/>
          </a:p>
        </p:txBody>
      </p:sp>
    </p:spTree>
    <p:extLst>
      <p:ext uri="{BB962C8B-B14F-4D97-AF65-F5344CB8AC3E}">
        <p14:creationId xmlns:p14="http://schemas.microsoft.com/office/powerpoint/2010/main" val="7595814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0FA4C5FE-E2DE-4D47-A17B-EE81B44F09D6}" type="slidenum">
              <a:rPr lang="es-MX" smtClean="0"/>
              <a:pPr/>
              <a:t>20</a:t>
            </a:fld>
            <a:endParaRPr lang="es-MX"/>
          </a:p>
        </p:txBody>
      </p:sp>
    </p:spTree>
    <p:extLst>
      <p:ext uri="{BB962C8B-B14F-4D97-AF65-F5344CB8AC3E}">
        <p14:creationId xmlns:p14="http://schemas.microsoft.com/office/powerpoint/2010/main" val="23526412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0FA4C5FE-E2DE-4D47-A17B-EE81B44F09D6}" type="slidenum">
              <a:rPr lang="es-MX" smtClean="0"/>
              <a:pPr/>
              <a:t>21</a:t>
            </a:fld>
            <a:endParaRPr lang="es-MX"/>
          </a:p>
        </p:txBody>
      </p:sp>
    </p:spTree>
    <p:extLst>
      <p:ext uri="{BB962C8B-B14F-4D97-AF65-F5344CB8AC3E}">
        <p14:creationId xmlns:p14="http://schemas.microsoft.com/office/powerpoint/2010/main" val="24561961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0FA4C5FE-E2DE-4D47-A17B-EE81B44F09D6}" type="slidenum">
              <a:rPr lang="es-MX" smtClean="0"/>
              <a:pPr/>
              <a:t>22</a:t>
            </a:fld>
            <a:endParaRPr lang="es-MX"/>
          </a:p>
        </p:txBody>
      </p:sp>
    </p:spTree>
    <p:extLst>
      <p:ext uri="{BB962C8B-B14F-4D97-AF65-F5344CB8AC3E}">
        <p14:creationId xmlns:p14="http://schemas.microsoft.com/office/powerpoint/2010/main" val="18130955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0FA4C5FE-E2DE-4D47-A17B-EE81B44F09D6}" type="slidenum">
              <a:rPr lang="es-MX" smtClean="0"/>
              <a:pPr/>
              <a:t>23</a:t>
            </a:fld>
            <a:endParaRPr lang="es-MX"/>
          </a:p>
        </p:txBody>
      </p:sp>
    </p:spTree>
    <p:extLst>
      <p:ext uri="{BB962C8B-B14F-4D97-AF65-F5344CB8AC3E}">
        <p14:creationId xmlns:p14="http://schemas.microsoft.com/office/powerpoint/2010/main" val="33662553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0FA4C5FE-E2DE-4D47-A17B-EE81B44F09D6}" type="slidenum">
              <a:rPr lang="es-MX" smtClean="0"/>
              <a:pPr/>
              <a:t>24</a:t>
            </a:fld>
            <a:endParaRPr lang="es-MX"/>
          </a:p>
        </p:txBody>
      </p:sp>
    </p:spTree>
    <p:extLst>
      <p:ext uri="{BB962C8B-B14F-4D97-AF65-F5344CB8AC3E}">
        <p14:creationId xmlns:p14="http://schemas.microsoft.com/office/powerpoint/2010/main" val="8291830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0FA4C5FE-E2DE-4D47-A17B-EE81B44F09D6}" type="slidenum">
              <a:rPr lang="es-MX" smtClean="0"/>
              <a:pPr/>
              <a:t>25</a:t>
            </a:fld>
            <a:endParaRPr lang="es-MX"/>
          </a:p>
        </p:txBody>
      </p:sp>
    </p:spTree>
    <p:extLst>
      <p:ext uri="{BB962C8B-B14F-4D97-AF65-F5344CB8AC3E}">
        <p14:creationId xmlns:p14="http://schemas.microsoft.com/office/powerpoint/2010/main" val="41339897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0FA4C5FE-E2DE-4D47-A17B-EE81B44F09D6}" type="slidenum">
              <a:rPr lang="es-MX" smtClean="0"/>
              <a:pPr/>
              <a:t>26</a:t>
            </a:fld>
            <a:endParaRPr lang="es-MX"/>
          </a:p>
        </p:txBody>
      </p:sp>
    </p:spTree>
    <p:extLst>
      <p:ext uri="{BB962C8B-B14F-4D97-AF65-F5344CB8AC3E}">
        <p14:creationId xmlns:p14="http://schemas.microsoft.com/office/powerpoint/2010/main" val="31275971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0FA4C5FE-E2DE-4D47-A17B-EE81B44F09D6}" type="slidenum">
              <a:rPr lang="es-MX" smtClean="0"/>
              <a:pPr/>
              <a:t>27</a:t>
            </a:fld>
            <a:endParaRPr lang="es-MX"/>
          </a:p>
        </p:txBody>
      </p:sp>
    </p:spTree>
    <p:extLst>
      <p:ext uri="{BB962C8B-B14F-4D97-AF65-F5344CB8AC3E}">
        <p14:creationId xmlns:p14="http://schemas.microsoft.com/office/powerpoint/2010/main" val="9570730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0FA4C5FE-E2DE-4D47-A17B-EE81B44F09D6}" type="slidenum">
              <a:rPr lang="es-MX" smtClean="0"/>
              <a:pPr/>
              <a:t>28</a:t>
            </a:fld>
            <a:endParaRPr lang="es-MX"/>
          </a:p>
        </p:txBody>
      </p:sp>
    </p:spTree>
    <p:extLst>
      <p:ext uri="{BB962C8B-B14F-4D97-AF65-F5344CB8AC3E}">
        <p14:creationId xmlns:p14="http://schemas.microsoft.com/office/powerpoint/2010/main" val="17729889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0FA4C5FE-E2DE-4D47-A17B-EE81B44F09D6}" type="slidenum">
              <a:rPr lang="es-MX" smtClean="0"/>
              <a:pPr/>
              <a:t>29</a:t>
            </a:fld>
            <a:endParaRPr lang="es-MX"/>
          </a:p>
        </p:txBody>
      </p:sp>
    </p:spTree>
    <p:extLst>
      <p:ext uri="{BB962C8B-B14F-4D97-AF65-F5344CB8AC3E}">
        <p14:creationId xmlns:p14="http://schemas.microsoft.com/office/powerpoint/2010/main" val="2182799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0FA4C5FE-E2DE-4D47-A17B-EE81B44F09D6}" type="slidenum">
              <a:rPr lang="es-MX" smtClean="0"/>
              <a:pPr/>
              <a:t>3</a:t>
            </a:fld>
            <a:endParaRPr lang="es-MX"/>
          </a:p>
        </p:txBody>
      </p:sp>
    </p:spTree>
    <p:extLst>
      <p:ext uri="{BB962C8B-B14F-4D97-AF65-F5344CB8AC3E}">
        <p14:creationId xmlns:p14="http://schemas.microsoft.com/office/powerpoint/2010/main" val="2995896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0FA4C5FE-E2DE-4D47-A17B-EE81B44F09D6}" type="slidenum">
              <a:rPr lang="es-MX" smtClean="0"/>
              <a:pPr/>
              <a:t>4</a:t>
            </a:fld>
            <a:endParaRPr lang="es-MX"/>
          </a:p>
        </p:txBody>
      </p:sp>
    </p:spTree>
    <p:extLst>
      <p:ext uri="{BB962C8B-B14F-4D97-AF65-F5344CB8AC3E}">
        <p14:creationId xmlns:p14="http://schemas.microsoft.com/office/powerpoint/2010/main" val="2305749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0FA4C5FE-E2DE-4D47-A17B-EE81B44F09D6}" type="slidenum">
              <a:rPr lang="es-MX" smtClean="0"/>
              <a:pPr/>
              <a:t>5</a:t>
            </a:fld>
            <a:endParaRPr lang="es-MX"/>
          </a:p>
        </p:txBody>
      </p:sp>
    </p:spTree>
    <p:extLst>
      <p:ext uri="{BB962C8B-B14F-4D97-AF65-F5344CB8AC3E}">
        <p14:creationId xmlns:p14="http://schemas.microsoft.com/office/powerpoint/2010/main" val="1785444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0FA4C5FE-E2DE-4D47-A17B-EE81B44F09D6}" type="slidenum">
              <a:rPr lang="es-MX" smtClean="0"/>
              <a:pPr/>
              <a:t>6</a:t>
            </a:fld>
            <a:endParaRPr lang="es-MX"/>
          </a:p>
        </p:txBody>
      </p:sp>
    </p:spTree>
    <p:extLst>
      <p:ext uri="{BB962C8B-B14F-4D97-AF65-F5344CB8AC3E}">
        <p14:creationId xmlns:p14="http://schemas.microsoft.com/office/powerpoint/2010/main" val="450951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0FA4C5FE-E2DE-4D47-A17B-EE81B44F09D6}" type="slidenum">
              <a:rPr lang="es-MX" smtClean="0"/>
              <a:pPr/>
              <a:t>7</a:t>
            </a:fld>
            <a:endParaRPr lang="es-MX"/>
          </a:p>
        </p:txBody>
      </p:sp>
    </p:spTree>
    <p:extLst>
      <p:ext uri="{BB962C8B-B14F-4D97-AF65-F5344CB8AC3E}">
        <p14:creationId xmlns:p14="http://schemas.microsoft.com/office/powerpoint/2010/main" val="2594618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0FA4C5FE-E2DE-4D47-A17B-EE81B44F09D6}" type="slidenum">
              <a:rPr lang="es-MX" smtClean="0"/>
              <a:pPr/>
              <a:t>8</a:t>
            </a:fld>
            <a:endParaRPr lang="es-MX"/>
          </a:p>
        </p:txBody>
      </p:sp>
    </p:spTree>
    <p:extLst>
      <p:ext uri="{BB962C8B-B14F-4D97-AF65-F5344CB8AC3E}">
        <p14:creationId xmlns:p14="http://schemas.microsoft.com/office/powerpoint/2010/main" val="3055864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0FA4C5FE-E2DE-4D47-A17B-EE81B44F09D6}" type="slidenum">
              <a:rPr lang="es-MX" smtClean="0"/>
              <a:pPr/>
              <a:t>9</a:t>
            </a:fld>
            <a:endParaRPr lang="es-MX"/>
          </a:p>
        </p:txBody>
      </p:sp>
    </p:spTree>
    <p:extLst>
      <p:ext uri="{BB962C8B-B14F-4D97-AF65-F5344CB8AC3E}">
        <p14:creationId xmlns:p14="http://schemas.microsoft.com/office/powerpoint/2010/main" val="3312767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03/11/2016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03/11/2016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03/11/2016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03/11/2016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03/11/2016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pPr/>
              <a:t>03/11/2016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pPr/>
              <a:t>03/11/2016</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pPr/>
              <a:t>03/11/2016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03/11/2016</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03/11/2016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03/11/2016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03/11/2016</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9.emf"/></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xml"/><Relationship Id="rId11" Type="http://schemas.openxmlformats.org/officeDocument/2006/relationships/image" Target="../media/image1.jpeg"/><Relationship Id="rId10"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0.emf"/><Relationship Id="rId12"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 Id="rId11" Type="http://schemas.openxmlformats.org/officeDocument/2006/relationships/image" Target="../media/image36.png"/><Relationship Id="rId10" Type="http://schemas.openxmlformats.org/officeDocument/2006/relationships/image" Target="../media/image35.png"/></Relationships>
</file>

<file path=ppt/slides/_rels/slide16.xml.rels><?xml version="1.0" encoding="UTF-8" standalone="yes"?>
<Relationships xmlns="http://schemas.openxmlformats.org/package/2006/relationships"><Relationship Id="rId13" Type="http://schemas.openxmlformats.org/officeDocument/2006/relationships/image" Target="../media/image41.png"/><Relationship Id="rId3" Type="http://schemas.openxmlformats.org/officeDocument/2006/relationships/image" Target="../media/image1.jpeg"/><Relationship Id="rId12"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1.xml"/><Relationship Id="rId11" Type="http://schemas.openxmlformats.org/officeDocument/2006/relationships/image" Target="../media/image39.png"/><Relationship Id="rId10" Type="http://schemas.openxmlformats.org/officeDocument/2006/relationships/image" Target="../media/image38.png"/><Relationship Id="rId4" Type="http://schemas.openxmlformats.org/officeDocument/2006/relationships/image" Target="../media/image31.png"/><Relationship Id="rId14" Type="http://schemas.openxmlformats.org/officeDocument/2006/relationships/image" Target="../media/image42.png"/></Relationships>
</file>

<file path=ppt/slides/_rels/slide17.xml.rels><?xml version="1.0" encoding="UTF-8" standalone="yes"?>
<Relationships xmlns="http://schemas.openxmlformats.org/package/2006/relationships"><Relationship Id="rId13" Type="http://schemas.openxmlformats.org/officeDocument/2006/relationships/image" Target="../media/image1.jpeg"/><Relationship Id="rId3" Type="http://schemas.openxmlformats.org/officeDocument/2006/relationships/image" Target="../media/image33.png"/><Relationship Id="rId12"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1.xml"/><Relationship Id="rId11" Type="http://schemas.openxmlformats.org/officeDocument/2006/relationships/image" Target="../media/image45.png"/><Relationship Id="rId10" Type="http://schemas.openxmlformats.org/officeDocument/2006/relationships/image" Target="../media/image44.png"/></Relationships>
</file>

<file path=ppt/slides/_rels/slide18.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34.png"/><Relationship Id="rId7"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3.png"/><Relationship Id="rId10" Type="http://schemas.openxmlformats.org/officeDocument/2006/relationships/image" Target="../media/image1.jpeg"/><Relationship Id="rId4" Type="http://schemas.openxmlformats.org/officeDocument/2006/relationships/image" Target="../media/image37.png"/><Relationship Id="rId9" Type="http://schemas.openxmlformats.org/officeDocument/2006/relationships/image" Target="../media/image50.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5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 Id="rId11" Type="http://schemas.openxmlformats.org/officeDocument/2006/relationships/image" Target="../media/image1.jpeg"/><Relationship Id="rId10" Type="http://schemas.openxmlformats.org/officeDocument/2006/relationships/image" Target="../media/image5.png"/><Relationship Id="rId9"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12" Type="http://schemas.openxmlformats.org/officeDocument/2006/relationships/image" Target="../media/image54.png"/><Relationship Id="rId2" Type="http://schemas.openxmlformats.org/officeDocument/2006/relationships/notesSlide" Target="../notesSlides/notesSlide20.xml"/><Relationship Id="rId1" Type="http://schemas.openxmlformats.org/officeDocument/2006/relationships/slideLayout" Target="../slideLayouts/slideLayout1.xml"/><Relationship Id="rId11" Type="http://schemas.openxmlformats.org/officeDocument/2006/relationships/image" Target="../media/image57.png"/><Relationship Id="rId5" Type="http://schemas.openxmlformats.org/officeDocument/2006/relationships/image" Target="../media/image53.png"/><Relationship Id="rId4" Type="http://schemas.openxmlformats.org/officeDocument/2006/relationships/image" Target="../media/image52.png"/></Relationships>
</file>

<file path=ppt/slides/_rels/slide21.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5.png"/><Relationship Id="rId7" Type="http://schemas.openxmlformats.org/officeDocument/2006/relationships/image" Target="../media/image60.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59.png"/><Relationship Id="rId5" Type="http://schemas.openxmlformats.org/officeDocument/2006/relationships/image" Target="../media/image58.png"/><Relationship Id="rId10" Type="http://schemas.openxmlformats.org/officeDocument/2006/relationships/image" Target="../media/image1.jpeg"/><Relationship Id="rId4" Type="http://schemas.openxmlformats.org/officeDocument/2006/relationships/image" Target="../media/image56.png"/><Relationship Id="rId9" Type="http://schemas.openxmlformats.org/officeDocument/2006/relationships/image" Target="../media/image62.png"/></Relationships>
</file>

<file path=ppt/slides/_rels/slide22.xml.rels><?xml version="1.0" encoding="UTF-8" standalone="yes"?>
<Relationships xmlns="http://schemas.openxmlformats.org/package/2006/relationships"><Relationship Id="rId13" Type="http://schemas.openxmlformats.org/officeDocument/2006/relationships/image" Target="../media/image70.png"/><Relationship Id="rId3" Type="http://schemas.openxmlformats.org/officeDocument/2006/relationships/image" Target="../media/image1.jpeg"/><Relationship Id="rId12" Type="http://schemas.openxmlformats.org/officeDocument/2006/relationships/image" Target="../media/image69.png"/><Relationship Id="rId2" Type="http://schemas.openxmlformats.org/officeDocument/2006/relationships/notesSlide" Target="../notesSlides/notesSlide22.xml"/><Relationship Id="rId1" Type="http://schemas.openxmlformats.org/officeDocument/2006/relationships/slideLayout" Target="../slideLayouts/slideLayout1.xml"/><Relationship Id="rId11" Type="http://schemas.openxmlformats.org/officeDocument/2006/relationships/image" Target="../media/image68.png"/><Relationship Id="rId10" Type="http://schemas.openxmlformats.org/officeDocument/2006/relationships/image" Target="../media/image67.png"/><Relationship Id="rId9" Type="http://schemas.openxmlformats.org/officeDocument/2006/relationships/image" Target="../media/image66.png"/></Relationships>
</file>

<file path=ppt/slides/_rels/slide23.xml.rels><?xml version="1.0" encoding="UTF-8" standalone="yes"?>
<Relationships xmlns="http://schemas.openxmlformats.org/package/2006/relationships"><Relationship Id="rId13" Type="http://schemas.openxmlformats.org/officeDocument/2006/relationships/image" Target="../media/image75.png"/><Relationship Id="rId3" Type="http://schemas.openxmlformats.org/officeDocument/2006/relationships/image" Target="../media/image1.jpeg"/><Relationship Id="rId12" Type="http://schemas.openxmlformats.org/officeDocument/2006/relationships/image" Target="../media/image74.png"/><Relationship Id="rId2" Type="http://schemas.openxmlformats.org/officeDocument/2006/relationships/notesSlide" Target="../notesSlides/notesSlide23.xml"/><Relationship Id="rId1" Type="http://schemas.openxmlformats.org/officeDocument/2006/relationships/slideLayout" Target="../slideLayouts/slideLayout1.xml"/><Relationship Id="rId11" Type="http://schemas.openxmlformats.org/officeDocument/2006/relationships/image" Target="../media/image73.png"/><Relationship Id="rId15" Type="http://schemas.openxmlformats.org/officeDocument/2006/relationships/image" Target="../media/image77.png"/><Relationship Id="rId10" Type="http://schemas.openxmlformats.org/officeDocument/2006/relationships/image" Target="../media/image72.png"/><Relationship Id="rId9" Type="http://schemas.openxmlformats.org/officeDocument/2006/relationships/image" Target="../media/image71.png"/><Relationship Id="rId14" Type="http://schemas.openxmlformats.org/officeDocument/2006/relationships/image" Target="../media/image76.png"/></Relationships>
</file>

<file path=ppt/slides/_rels/slide24.xml.rels><?xml version="1.0" encoding="UTF-8" standalone="yes"?>
<Relationships xmlns="http://schemas.openxmlformats.org/package/2006/relationships"><Relationship Id="rId3" Type="http://schemas.openxmlformats.org/officeDocument/2006/relationships/image" Target="../media/image63.png"/><Relationship Id="rId12"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xml"/><Relationship Id="rId11" Type="http://schemas.openxmlformats.org/officeDocument/2006/relationships/image" Target="../media/image80.png"/><Relationship Id="rId10" Type="http://schemas.openxmlformats.org/officeDocument/2006/relationships/image" Target="../media/image79.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1.xml"/><Relationship Id="rId10" Type="http://schemas.openxmlformats.org/officeDocument/2006/relationships/image" Target="../media/image82.png"/><Relationship Id="rId9" Type="http://schemas.openxmlformats.org/officeDocument/2006/relationships/image" Target="../media/image81.png"/></Relationships>
</file>

<file path=ppt/slides/_rels/slide28.xml.rels><?xml version="1.0" encoding="UTF-8" standalone="yes"?>
<Relationships xmlns="http://schemas.openxmlformats.org/package/2006/relationships"><Relationship Id="rId12"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1.xml"/><Relationship Id="rId11" Type="http://schemas.openxmlformats.org/officeDocument/2006/relationships/image" Target="../media/image85.png"/><Relationship Id="rId10" Type="http://schemas.openxmlformats.org/officeDocument/2006/relationships/image" Target="../media/image84.png"/><Relationship Id="rId9" Type="http://schemas.openxmlformats.org/officeDocument/2006/relationships/image" Target="../media/image83.png"/></Relationships>
</file>

<file path=ppt/slides/_rels/slide29.xml.rels><?xml version="1.0" encoding="UTF-8" standalone="yes"?>
<Relationships xmlns="http://schemas.openxmlformats.org/package/2006/relationships"><Relationship Id="rId13" Type="http://schemas.openxmlformats.org/officeDocument/2006/relationships/image" Target="../media/image90.png"/><Relationship Id="rId3" Type="http://schemas.openxmlformats.org/officeDocument/2006/relationships/image" Target="../media/image1.jpeg"/><Relationship Id="rId12" Type="http://schemas.openxmlformats.org/officeDocument/2006/relationships/image" Target="../media/image89.png"/><Relationship Id="rId2" Type="http://schemas.openxmlformats.org/officeDocument/2006/relationships/notesSlide" Target="../notesSlides/notesSlide29.xml"/><Relationship Id="rId16" Type="http://schemas.openxmlformats.org/officeDocument/2006/relationships/image" Target="../media/image93.png"/><Relationship Id="rId1" Type="http://schemas.openxmlformats.org/officeDocument/2006/relationships/slideLayout" Target="../slideLayouts/slideLayout1.xml"/><Relationship Id="rId11" Type="http://schemas.openxmlformats.org/officeDocument/2006/relationships/image" Target="../media/image88.png"/><Relationship Id="rId15" Type="http://schemas.openxmlformats.org/officeDocument/2006/relationships/image" Target="../media/image92.png"/><Relationship Id="rId10" Type="http://schemas.openxmlformats.org/officeDocument/2006/relationships/image" Target="../media/image87.png"/><Relationship Id="rId9" Type="http://schemas.openxmlformats.org/officeDocument/2006/relationships/image" Target="../media/image86.png"/><Relationship Id="rId14" Type="http://schemas.openxmlformats.org/officeDocument/2006/relationships/image" Target="../media/image9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11"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11" Type="http://schemas.openxmlformats.org/officeDocument/2006/relationships/image" Target="../media/image9.png"/><Relationship Id="rId10" Type="http://schemas.openxmlformats.org/officeDocument/2006/relationships/image" Target="../media/image8.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11" Type="http://schemas.openxmlformats.org/officeDocument/2006/relationships/image" Target="../media/image20.png"/><Relationship Id="rId10" Type="http://schemas.openxmlformats.org/officeDocument/2006/relationships/image" Target="../media/image19.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12"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11" Type="http://schemas.openxmlformats.org/officeDocument/2006/relationships/image" Target="../media/image23.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2"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11" Type="http://schemas.openxmlformats.org/officeDocument/2006/relationships/image" Target="../media/image26.png"/><Relationship Id="rId10" Type="http://schemas.openxmlformats.org/officeDocument/2006/relationships/image" Target="../media/image25.pn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3140968"/>
            <a:ext cx="7772400" cy="3024336"/>
          </a:xfrm>
        </p:spPr>
        <p:txBody>
          <a:bodyPr>
            <a:noAutofit/>
          </a:bodyPr>
          <a:lstStyle/>
          <a:p>
            <a:r>
              <a:rPr lang="es-EC" sz="4800" dirty="0" smtClean="0">
                <a:ln w="0"/>
                <a:effectLst>
                  <a:outerShdw blurRad="38100" dist="19050" dir="2700000" algn="tl" rotWithShape="0">
                    <a:schemeClr val="dk1">
                      <a:alpha val="40000"/>
                    </a:schemeClr>
                  </a:outerShdw>
                </a:effectLst>
              </a:rPr>
              <a:t>PRIMER PARCIAL:</a:t>
            </a:r>
            <a:br>
              <a:rPr lang="es-EC" sz="4800" dirty="0" smtClean="0">
                <a:ln w="0"/>
                <a:effectLst>
                  <a:outerShdw blurRad="38100" dist="19050" dir="2700000" algn="tl" rotWithShape="0">
                    <a:schemeClr val="dk1">
                      <a:alpha val="40000"/>
                    </a:schemeClr>
                  </a:outerShdw>
                </a:effectLst>
              </a:rPr>
            </a:br>
            <a:r>
              <a:rPr lang="es-EC" sz="4800" dirty="0" smtClean="0">
                <a:ln w="0"/>
                <a:effectLst>
                  <a:outerShdw blurRad="38100" dist="19050" dir="2700000" algn="tl" rotWithShape="0">
                    <a:schemeClr val="dk1">
                      <a:alpha val="40000"/>
                    </a:schemeClr>
                  </a:outerShdw>
                </a:effectLst>
              </a:rPr>
              <a:t>MSS + ASM</a:t>
            </a:r>
            <a:endParaRPr lang="es-EC" sz="4800" dirty="0">
              <a:ln w="0"/>
              <a:effectLst>
                <a:outerShdw blurRad="38100" dist="19050" dir="2700000" algn="tl" rotWithShape="0">
                  <a:schemeClr val="dk1">
                    <a:alpha val="40000"/>
                  </a:schemeClr>
                </a:outerShdw>
              </a:effectLst>
            </a:endParaRPr>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1</a:t>
            </a:fld>
            <a:endParaRPr lang="es-ES"/>
          </a:p>
        </p:txBody>
      </p:sp>
      <p:sp>
        <p:nvSpPr>
          <p:cNvPr id="6" name="AutoShape 4"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7" name="AutoShape 6"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AutoShape 8"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3" name="2 Rectángulo"/>
          <p:cNvSpPr/>
          <p:nvPr/>
        </p:nvSpPr>
        <p:spPr>
          <a:xfrm>
            <a:off x="35496" y="24705"/>
            <a:ext cx="7584504" cy="451967"/>
          </a:xfrm>
          <a:prstGeom prst="rect">
            <a:avLst/>
          </a:prstGeom>
          <a:gradFill flip="none" rotWithShape="1">
            <a:gsLst>
              <a:gs pos="0">
                <a:schemeClr val="tx2">
                  <a:lumMod val="75000"/>
                </a:schemeClr>
              </a:gs>
              <a:gs pos="50000">
                <a:schemeClr val="accent1">
                  <a:tint val="44500"/>
                  <a:satMod val="160000"/>
                </a:schemeClr>
              </a:gs>
              <a:gs pos="100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t>011000010111001101100001011011100111101001100001</a:t>
            </a:r>
          </a:p>
        </p:txBody>
      </p:sp>
      <p:sp>
        <p:nvSpPr>
          <p:cNvPr id="11" name="10 Rectángulo"/>
          <p:cNvSpPr/>
          <p:nvPr/>
        </p:nvSpPr>
        <p:spPr>
          <a:xfrm>
            <a:off x="8676456" y="1124744"/>
            <a:ext cx="432048" cy="5616624"/>
          </a:xfrm>
          <a:prstGeom prst="rect">
            <a:avLst/>
          </a:prstGeom>
          <a:gradFill flip="none" rotWithShape="1">
            <a:gsLst>
              <a:gs pos="0">
                <a:schemeClr val="tx2">
                  <a:lumMod val="75000"/>
                </a:schemeClr>
              </a:gs>
              <a:gs pos="50000">
                <a:schemeClr val="accent1">
                  <a:tint val="44500"/>
                  <a:satMod val="160000"/>
                </a:schemeClr>
              </a:gs>
              <a:gs pos="100000">
                <a:schemeClr val="bg1"/>
              </a:gs>
            </a:gsLst>
            <a:lin ang="54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s-MX" sz="2400" b="1" dirty="0"/>
              <a:t>01101010011001010110000101101110</a:t>
            </a:r>
          </a:p>
        </p:txBody>
      </p:sp>
      <p:sp>
        <p:nvSpPr>
          <p:cNvPr id="12" name="11 CuadroTexto"/>
          <p:cNvSpPr txBox="1"/>
          <p:nvPr/>
        </p:nvSpPr>
        <p:spPr>
          <a:xfrm>
            <a:off x="395536" y="6444044"/>
            <a:ext cx="2951385" cy="369332"/>
          </a:xfrm>
          <a:prstGeom prst="rect">
            <a:avLst/>
          </a:prstGeom>
          <a:noFill/>
        </p:spPr>
        <p:txBody>
          <a:bodyPr wrap="none" rtlCol="0">
            <a:spAutoFit/>
          </a:bodyPr>
          <a:lstStyle/>
          <a:p>
            <a:r>
              <a:rPr lang="es-MX" dirty="0" smtClean="0"/>
              <a:t>Ejercicios Sistemas Digitales II</a:t>
            </a:r>
            <a:endParaRPr lang="es-MX" dirty="0"/>
          </a:p>
        </p:txBody>
      </p:sp>
      <p:sp>
        <p:nvSpPr>
          <p:cNvPr id="17" name="1 Título"/>
          <p:cNvSpPr txBox="1">
            <a:spLocks/>
          </p:cNvSpPr>
          <p:nvPr/>
        </p:nvSpPr>
        <p:spPr>
          <a:xfrm>
            <a:off x="307975" y="1124745"/>
            <a:ext cx="8295704" cy="216023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MX" sz="6000" b="1" spc="50" dirty="0" smtClean="0">
                <a:ln w="0"/>
                <a:solidFill>
                  <a:schemeClr val="bg2"/>
                </a:solidFill>
                <a:effectLst>
                  <a:innerShdw blurRad="63500" dist="50800" dir="13500000">
                    <a:srgbClr val="000000">
                      <a:alpha val="50000"/>
                    </a:srgbClr>
                  </a:innerShdw>
                </a:effectLst>
              </a:rPr>
              <a:t>EJERCICIOS PROPUESTOS</a:t>
            </a:r>
            <a:br>
              <a:rPr lang="es-MX" sz="6000" b="1" spc="50" dirty="0" smtClean="0">
                <a:ln w="0"/>
                <a:solidFill>
                  <a:schemeClr val="bg2"/>
                </a:solidFill>
                <a:effectLst>
                  <a:innerShdw blurRad="63500" dist="50800" dir="13500000">
                    <a:srgbClr val="000000">
                      <a:alpha val="50000"/>
                    </a:srgbClr>
                  </a:innerShdw>
                </a:effectLst>
              </a:rPr>
            </a:br>
            <a:r>
              <a:rPr lang="es-MX" sz="6000" b="1" spc="50" dirty="0" smtClean="0">
                <a:ln w="0"/>
                <a:solidFill>
                  <a:schemeClr val="bg2"/>
                </a:solidFill>
                <a:effectLst>
                  <a:innerShdw blurRad="63500" dist="50800" dir="13500000">
                    <a:srgbClr val="000000">
                      <a:alpha val="50000"/>
                    </a:srgbClr>
                  </a:innerShdw>
                </a:effectLst>
              </a:rPr>
              <a:t>SISTEMAS DIGITALES II</a:t>
            </a:r>
            <a:endParaRPr lang="es-MX" sz="6000" b="1" spc="50" dirty="0">
              <a:ln w="0"/>
              <a:solidFill>
                <a:schemeClr val="bg2"/>
              </a:solidFill>
              <a:effectLst>
                <a:innerShdw blurRad="63500" dist="50800" dir="13500000">
                  <a:srgbClr val="000000">
                    <a:alpha val="50000"/>
                  </a:srgbClr>
                </a:innerShdw>
              </a:effectLst>
            </a:endParaRPr>
          </a:p>
        </p:txBody>
      </p:sp>
      <p:pic>
        <p:nvPicPr>
          <p:cNvPr id="18" name="Picture 2" descr="https://encrypted-tbn1.google.com/images?q=tbn:ANd9GcQje8dmqPgk2_qta2WsfdEUbxqb3B7GJwMo_uHo0h53NVVGZjE29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8384" y="57944"/>
            <a:ext cx="1071562"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3639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 descr="https://encrypted-tbn1.google.com/images?q=tbn:ANd9GcQje8dmqPgk2_qta2WsfdEUbxqb3B7GJwMo_uHo0h53NVVGZjE29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8384" y="57944"/>
            <a:ext cx="1071562" cy="1066800"/>
          </a:xfrm>
          <a:prstGeom prst="rect">
            <a:avLst/>
          </a:prstGeom>
          <a:noFill/>
          <a:extLst>
            <a:ext uri="{909E8E84-426E-40DD-AFC4-6F175D3DCCD1}">
              <a14:hiddenFill xmlns:a14="http://schemas.microsoft.com/office/drawing/2010/main">
                <a:solidFill>
                  <a:srgbClr val="FFFFFF"/>
                </a:solidFill>
              </a14:hiddenFill>
            </a:ext>
          </a:extLst>
        </p:spPr>
      </p:pic>
      <p:sp>
        <p:nvSpPr>
          <p:cNvPr id="5" name="4 Marcador de número de diapositiva"/>
          <p:cNvSpPr>
            <a:spLocks noGrp="1"/>
          </p:cNvSpPr>
          <p:nvPr>
            <p:ph type="sldNum" sz="quarter" idx="12"/>
          </p:nvPr>
        </p:nvSpPr>
        <p:spPr/>
        <p:txBody>
          <a:bodyPr/>
          <a:lstStyle/>
          <a:p>
            <a:fld id="{132FADFE-3B8F-471C-ABF0-DBC7717ECBBC}" type="slidenum">
              <a:rPr lang="es-ES" smtClean="0"/>
              <a:pPr/>
              <a:t>10</a:t>
            </a:fld>
            <a:endParaRPr lang="es-ES"/>
          </a:p>
        </p:txBody>
      </p:sp>
      <p:sp>
        <p:nvSpPr>
          <p:cNvPr id="6" name="AutoShape 4"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7" name="AutoShape 6"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AutoShape 8"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11" name="10 Rectángulo"/>
          <p:cNvSpPr/>
          <p:nvPr/>
        </p:nvSpPr>
        <p:spPr>
          <a:xfrm>
            <a:off x="8676456" y="1124744"/>
            <a:ext cx="432048" cy="5616624"/>
          </a:xfrm>
          <a:prstGeom prst="rect">
            <a:avLst/>
          </a:prstGeom>
          <a:gradFill flip="none" rotWithShape="1">
            <a:gsLst>
              <a:gs pos="0">
                <a:schemeClr val="tx2">
                  <a:lumMod val="75000"/>
                </a:schemeClr>
              </a:gs>
              <a:gs pos="50000">
                <a:schemeClr val="accent1">
                  <a:tint val="44500"/>
                  <a:satMod val="160000"/>
                </a:schemeClr>
              </a:gs>
              <a:gs pos="100000">
                <a:schemeClr val="bg1"/>
              </a:gs>
            </a:gsLst>
            <a:lin ang="54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s-MX" sz="2400" b="1" dirty="0"/>
              <a:t>01101010011001010110000101101110</a:t>
            </a:r>
          </a:p>
        </p:txBody>
      </p:sp>
      <p:sp>
        <p:nvSpPr>
          <p:cNvPr id="25" name="11 CuadroTexto"/>
          <p:cNvSpPr txBox="1"/>
          <p:nvPr/>
        </p:nvSpPr>
        <p:spPr>
          <a:xfrm>
            <a:off x="395536" y="6444044"/>
            <a:ext cx="2951385" cy="369332"/>
          </a:xfrm>
          <a:prstGeom prst="rect">
            <a:avLst/>
          </a:prstGeom>
          <a:noFill/>
        </p:spPr>
        <p:txBody>
          <a:bodyPr wrap="none" rtlCol="0">
            <a:spAutoFit/>
          </a:bodyPr>
          <a:lstStyle/>
          <a:p>
            <a:r>
              <a:rPr lang="es-MX" dirty="0" smtClean="0"/>
              <a:t>Ejercicios Sistemas Digitales II</a:t>
            </a:r>
            <a:endParaRPr lang="es-MX" dirty="0"/>
          </a:p>
        </p:txBody>
      </p:sp>
      <p:sp>
        <p:nvSpPr>
          <p:cNvPr id="27" name="2 Rectángulo"/>
          <p:cNvSpPr/>
          <p:nvPr/>
        </p:nvSpPr>
        <p:spPr>
          <a:xfrm>
            <a:off x="35496" y="24705"/>
            <a:ext cx="7584504" cy="451967"/>
          </a:xfrm>
          <a:prstGeom prst="rect">
            <a:avLst/>
          </a:prstGeom>
          <a:gradFill flip="none" rotWithShape="1">
            <a:gsLst>
              <a:gs pos="0">
                <a:schemeClr val="tx2">
                  <a:lumMod val="75000"/>
                </a:schemeClr>
              </a:gs>
              <a:gs pos="50000">
                <a:schemeClr val="accent1">
                  <a:tint val="44500"/>
                  <a:satMod val="160000"/>
                </a:schemeClr>
              </a:gs>
              <a:gs pos="100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t>011000010111001101100001011011100111101001100001</a:t>
            </a:r>
          </a:p>
        </p:txBody>
      </p:sp>
      <p:sp>
        <p:nvSpPr>
          <p:cNvPr id="2" name="Rectángulo 1"/>
          <p:cNvSpPr/>
          <p:nvPr/>
        </p:nvSpPr>
        <p:spPr>
          <a:xfrm>
            <a:off x="307975" y="692696"/>
            <a:ext cx="8280920" cy="2308324"/>
          </a:xfrm>
          <a:prstGeom prst="rect">
            <a:avLst/>
          </a:prstGeom>
        </p:spPr>
        <p:txBody>
          <a:bodyPr wrap="square">
            <a:spAutoFit/>
          </a:bodyPr>
          <a:lstStyle/>
          <a:p>
            <a:pPr algn="just"/>
            <a:r>
              <a:rPr lang="es-MX" b="1" dirty="0"/>
              <a:t>8.) </a:t>
            </a:r>
            <a:r>
              <a:rPr lang="es-MX" dirty="0"/>
              <a:t>Dado el siguiente diagrama de tiempo de una </a:t>
            </a:r>
            <a:r>
              <a:rPr lang="es-MX" b="1" dirty="0"/>
              <a:t>MSS</a:t>
            </a:r>
            <a:r>
              <a:rPr lang="es-MX" dirty="0"/>
              <a:t>, se pide:</a:t>
            </a:r>
            <a:endParaRPr lang="es-EC" dirty="0"/>
          </a:p>
          <a:p>
            <a:pPr marL="285750" lvl="0" indent="-285750" algn="just">
              <a:buFont typeface="Arial" panose="020B0604020202020204" pitchFamily="34" charset="0"/>
              <a:buChar char="•"/>
            </a:pPr>
            <a:r>
              <a:rPr lang="es-MX" dirty="0"/>
              <a:t>Hacer el diagrama de estados simplificado y demostrar con la tabla de estados presentes - siguientes que no existen estados equivalentes. Formato: </a:t>
            </a:r>
            <a:r>
              <a:rPr lang="es-MX" b="1" dirty="0" smtClean="0"/>
              <a:t>k/</a:t>
            </a:r>
            <a:r>
              <a:rPr lang="es-MX" b="1" dirty="0" err="1" smtClean="0"/>
              <a:t>x,y</a:t>
            </a:r>
            <a:r>
              <a:rPr lang="es-MX" b="1" dirty="0" smtClean="0"/>
              <a:t>.</a:t>
            </a:r>
            <a:endParaRPr lang="es-EC" b="1" dirty="0"/>
          </a:p>
          <a:p>
            <a:pPr marL="285750" lvl="0" indent="-285750" algn="just">
              <a:buFont typeface="Arial" panose="020B0604020202020204" pitchFamily="34" charset="0"/>
              <a:buChar char="•"/>
            </a:pPr>
            <a:r>
              <a:rPr lang="es-MX" dirty="0"/>
              <a:t>Implementación el circuito completo de la MSS: Memoria de Estados, Decodificador de Estado Siguientes y Salida (Usar </a:t>
            </a:r>
            <a:r>
              <a:rPr lang="es-MX" b="1" dirty="0"/>
              <a:t>Multiplexores</a:t>
            </a:r>
            <a:r>
              <a:rPr lang="es-MX" dirty="0"/>
              <a:t> 8 a 1).</a:t>
            </a:r>
          </a:p>
          <a:p>
            <a:pPr marL="285750" indent="-285750" algn="just">
              <a:buFont typeface="Arial" panose="020B0604020202020204" pitchFamily="34" charset="0"/>
              <a:buChar char="•"/>
            </a:pPr>
            <a:r>
              <a:rPr lang="es-ES" dirty="0" smtClean="0"/>
              <a:t>Escribir </a:t>
            </a:r>
            <a:r>
              <a:rPr lang="es-ES" dirty="0"/>
              <a:t>el código </a:t>
            </a:r>
            <a:r>
              <a:rPr lang="es-ES" b="1" dirty="0"/>
              <a:t>VHDL</a:t>
            </a:r>
            <a:r>
              <a:rPr lang="es-ES" dirty="0"/>
              <a:t> completo de la MSS, usar un </a:t>
            </a:r>
            <a:r>
              <a:rPr lang="es-ES" b="1" dirty="0" err="1">
                <a:solidFill>
                  <a:srgbClr val="0070C0"/>
                </a:solidFill>
              </a:rPr>
              <a:t>process</a:t>
            </a:r>
            <a:r>
              <a:rPr lang="es-ES" dirty="0"/>
              <a:t> para decodificador de estados siguiente–memoria de estados y un </a:t>
            </a:r>
            <a:r>
              <a:rPr lang="es-ES" b="1" dirty="0" err="1">
                <a:solidFill>
                  <a:srgbClr val="0070C0"/>
                </a:solidFill>
              </a:rPr>
              <a:t>process</a:t>
            </a:r>
            <a:r>
              <a:rPr lang="es-ES" dirty="0"/>
              <a:t> para el decodificador de salidas.</a:t>
            </a:r>
          </a:p>
        </p:txBody>
      </p:sp>
      <p:pic>
        <p:nvPicPr>
          <p:cNvPr id="4" name="Imagen 3"/>
          <p:cNvPicPr>
            <a:picLocks noChangeAspect="1"/>
          </p:cNvPicPr>
          <p:nvPr/>
        </p:nvPicPr>
        <p:blipFill>
          <a:blip r:embed="rId4"/>
          <a:stretch>
            <a:fillRect/>
          </a:stretch>
        </p:blipFill>
        <p:spPr>
          <a:xfrm>
            <a:off x="467544" y="4437112"/>
            <a:ext cx="8136904" cy="1701966"/>
          </a:xfrm>
          <a:prstGeom prst="rect">
            <a:avLst/>
          </a:prstGeom>
        </p:spPr>
      </p:pic>
      <p:sp>
        <p:nvSpPr>
          <p:cNvPr id="17" name="39 Rectángulo"/>
          <p:cNvSpPr/>
          <p:nvPr/>
        </p:nvSpPr>
        <p:spPr>
          <a:xfrm>
            <a:off x="3708655" y="3271803"/>
            <a:ext cx="1703705" cy="53149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MX" sz="2400" dirty="0">
                <a:effectLst/>
                <a:ea typeface="Calibri" panose="020F0502020204030204" pitchFamily="34" charset="0"/>
                <a:cs typeface="Times New Roman" panose="02020603050405020304" pitchFamily="18" charset="0"/>
              </a:rPr>
              <a:t>MSS</a:t>
            </a:r>
            <a:endParaRPr lang="es-EC" sz="2400" dirty="0">
              <a:effectLst/>
              <a:ea typeface="Calibri" panose="020F0502020204030204" pitchFamily="34" charset="0"/>
              <a:cs typeface="Times New Roman" panose="02020603050405020304" pitchFamily="18" charset="0"/>
            </a:endParaRPr>
          </a:p>
        </p:txBody>
      </p:sp>
      <p:cxnSp>
        <p:nvCxnSpPr>
          <p:cNvPr id="18" name="40 Conector recto de flecha"/>
          <p:cNvCxnSpPr/>
          <p:nvPr/>
        </p:nvCxnSpPr>
        <p:spPr>
          <a:xfrm>
            <a:off x="2943480" y="3396263"/>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42 Conector recto de flecha"/>
          <p:cNvCxnSpPr/>
          <p:nvPr/>
        </p:nvCxnSpPr>
        <p:spPr>
          <a:xfrm>
            <a:off x="5408550" y="3400708"/>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43 Conector recto de flecha"/>
          <p:cNvCxnSpPr/>
          <p:nvPr/>
        </p:nvCxnSpPr>
        <p:spPr>
          <a:xfrm>
            <a:off x="5410455" y="3619148"/>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2" name="CuadroTexto 21"/>
          <p:cNvSpPr txBox="1"/>
          <p:nvPr/>
        </p:nvSpPr>
        <p:spPr>
          <a:xfrm>
            <a:off x="2843808" y="3068960"/>
            <a:ext cx="295274" cy="369332"/>
          </a:xfrm>
          <a:prstGeom prst="rect">
            <a:avLst/>
          </a:prstGeom>
          <a:noFill/>
        </p:spPr>
        <p:txBody>
          <a:bodyPr wrap="none" rtlCol="0">
            <a:spAutoFit/>
          </a:bodyPr>
          <a:lstStyle/>
          <a:p>
            <a:r>
              <a:rPr lang="es-EC" b="1" dirty="0" smtClean="0"/>
              <a:t>k</a:t>
            </a:r>
            <a:endParaRPr lang="es-EC" b="1" dirty="0"/>
          </a:p>
        </p:txBody>
      </p:sp>
      <p:sp>
        <p:nvSpPr>
          <p:cNvPr id="24" name="CuadroTexto 23"/>
          <p:cNvSpPr txBox="1"/>
          <p:nvPr/>
        </p:nvSpPr>
        <p:spPr>
          <a:xfrm>
            <a:off x="6174995" y="3211597"/>
            <a:ext cx="290464" cy="369332"/>
          </a:xfrm>
          <a:prstGeom prst="rect">
            <a:avLst/>
          </a:prstGeom>
          <a:noFill/>
        </p:spPr>
        <p:txBody>
          <a:bodyPr wrap="none" rtlCol="0">
            <a:spAutoFit/>
          </a:bodyPr>
          <a:lstStyle/>
          <a:p>
            <a:r>
              <a:rPr lang="es-EC" b="1" dirty="0" smtClean="0"/>
              <a:t>x</a:t>
            </a:r>
            <a:endParaRPr lang="es-EC" b="1" dirty="0"/>
          </a:p>
        </p:txBody>
      </p:sp>
      <p:sp>
        <p:nvSpPr>
          <p:cNvPr id="26" name="CuadroTexto 25"/>
          <p:cNvSpPr txBox="1"/>
          <p:nvPr/>
        </p:nvSpPr>
        <p:spPr>
          <a:xfrm>
            <a:off x="6168068" y="3413073"/>
            <a:ext cx="293670" cy="369332"/>
          </a:xfrm>
          <a:prstGeom prst="rect">
            <a:avLst/>
          </a:prstGeom>
          <a:noFill/>
        </p:spPr>
        <p:txBody>
          <a:bodyPr wrap="none" rtlCol="0">
            <a:spAutoFit/>
          </a:bodyPr>
          <a:lstStyle/>
          <a:p>
            <a:r>
              <a:rPr lang="es-EC" b="1" dirty="0" smtClean="0"/>
              <a:t>y</a:t>
            </a:r>
            <a:endParaRPr lang="es-EC" b="1" dirty="0"/>
          </a:p>
        </p:txBody>
      </p:sp>
    </p:spTree>
    <p:extLst>
      <p:ext uri="{BB962C8B-B14F-4D97-AF65-F5344CB8AC3E}">
        <p14:creationId xmlns:p14="http://schemas.microsoft.com/office/powerpoint/2010/main" val="23204124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2" descr="https://encrypted-tbn1.google.com/images?q=tbn:ANd9GcQje8dmqPgk2_qta2WsfdEUbxqb3B7GJwMo_uHo0h53NVVGZjE29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8384" y="57944"/>
            <a:ext cx="1071562" cy="1066800"/>
          </a:xfrm>
          <a:prstGeom prst="rect">
            <a:avLst/>
          </a:prstGeom>
          <a:noFill/>
          <a:extLst>
            <a:ext uri="{909E8E84-426E-40DD-AFC4-6F175D3DCCD1}">
              <a14:hiddenFill xmlns:a14="http://schemas.microsoft.com/office/drawing/2010/main">
                <a:solidFill>
                  <a:srgbClr val="FFFFFF"/>
                </a:solidFill>
              </a14:hiddenFill>
            </a:ext>
          </a:extLst>
        </p:spPr>
      </p:pic>
      <p:sp>
        <p:nvSpPr>
          <p:cNvPr id="5" name="4 Marcador de número de diapositiva"/>
          <p:cNvSpPr>
            <a:spLocks noGrp="1"/>
          </p:cNvSpPr>
          <p:nvPr>
            <p:ph type="sldNum" sz="quarter" idx="12"/>
          </p:nvPr>
        </p:nvSpPr>
        <p:spPr/>
        <p:txBody>
          <a:bodyPr/>
          <a:lstStyle/>
          <a:p>
            <a:fld id="{132FADFE-3B8F-471C-ABF0-DBC7717ECBBC}" type="slidenum">
              <a:rPr lang="es-ES" smtClean="0"/>
              <a:pPr/>
              <a:t>11</a:t>
            </a:fld>
            <a:endParaRPr lang="es-ES"/>
          </a:p>
        </p:txBody>
      </p:sp>
      <p:sp>
        <p:nvSpPr>
          <p:cNvPr id="6" name="AutoShape 4"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7" name="AutoShape 6"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AutoShape 8"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11" name="10 Rectángulo"/>
          <p:cNvSpPr/>
          <p:nvPr/>
        </p:nvSpPr>
        <p:spPr>
          <a:xfrm>
            <a:off x="8676456" y="1124744"/>
            <a:ext cx="432048" cy="5616624"/>
          </a:xfrm>
          <a:prstGeom prst="rect">
            <a:avLst/>
          </a:prstGeom>
          <a:gradFill flip="none" rotWithShape="1">
            <a:gsLst>
              <a:gs pos="0">
                <a:schemeClr val="tx2">
                  <a:lumMod val="75000"/>
                </a:schemeClr>
              </a:gs>
              <a:gs pos="50000">
                <a:schemeClr val="accent1">
                  <a:tint val="44500"/>
                  <a:satMod val="160000"/>
                </a:schemeClr>
              </a:gs>
              <a:gs pos="100000">
                <a:schemeClr val="bg1"/>
              </a:gs>
            </a:gsLst>
            <a:lin ang="54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s-MX" sz="2400" b="1" dirty="0"/>
              <a:t>01101010011001010110000101101110</a:t>
            </a:r>
          </a:p>
        </p:txBody>
      </p:sp>
      <p:sp>
        <p:nvSpPr>
          <p:cNvPr id="25" name="11 CuadroTexto"/>
          <p:cNvSpPr txBox="1"/>
          <p:nvPr/>
        </p:nvSpPr>
        <p:spPr>
          <a:xfrm>
            <a:off x="395536" y="6444044"/>
            <a:ext cx="2951385" cy="369332"/>
          </a:xfrm>
          <a:prstGeom prst="rect">
            <a:avLst/>
          </a:prstGeom>
          <a:noFill/>
        </p:spPr>
        <p:txBody>
          <a:bodyPr wrap="none" rtlCol="0">
            <a:spAutoFit/>
          </a:bodyPr>
          <a:lstStyle/>
          <a:p>
            <a:r>
              <a:rPr lang="es-MX" dirty="0" smtClean="0"/>
              <a:t>Ejercicios Sistemas Digitales II</a:t>
            </a:r>
            <a:endParaRPr lang="es-MX" dirty="0"/>
          </a:p>
        </p:txBody>
      </p:sp>
      <p:sp>
        <p:nvSpPr>
          <p:cNvPr id="27" name="2 Rectángulo"/>
          <p:cNvSpPr/>
          <p:nvPr/>
        </p:nvSpPr>
        <p:spPr>
          <a:xfrm>
            <a:off x="35496" y="24705"/>
            <a:ext cx="7584504" cy="451967"/>
          </a:xfrm>
          <a:prstGeom prst="rect">
            <a:avLst/>
          </a:prstGeom>
          <a:gradFill flip="none" rotWithShape="1">
            <a:gsLst>
              <a:gs pos="0">
                <a:schemeClr val="tx2">
                  <a:lumMod val="75000"/>
                </a:schemeClr>
              </a:gs>
              <a:gs pos="50000">
                <a:schemeClr val="accent1">
                  <a:tint val="44500"/>
                  <a:satMod val="160000"/>
                </a:schemeClr>
              </a:gs>
              <a:gs pos="100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t>011000010111001101100001011011100111101001100001</a:t>
            </a:r>
          </a:p>
        </p:txBody>
      </p:sp>
      <p:sp>
        <p:nvSpPr>
          <p:cNvPr id="2" name="Rectángulo 1"/>
          <p:cNvSpPr/>
          <p:nvPr/>
        </p:nvSpPr>
        <p:spPr>
          <a:xfrm>
            <a:off x="307975" y="699661"/>
            <a:ext cx="8280920" cy="2585323"/>
          </a:xfrm>
          <a:prstGeom prst="rect">
            <a:avLst/>
          </a:prstGeom>
        </p:spPr>
        <p:txBody>
          <a:bodyPr wrap="square">
            <a:spAutoFit/>
          </a:bodyPr>
          <a:lstStyle/>
          <a:p>
            <a:r>
              <a:rPr lang="es-MX" b="1" dirty="0" smtClean="0"/>
              <a:t>9.) </a:t>
            </a:r>
            <a:r>
              <a:rPr lang="es-MX" dirty="0"/>
              <a:t>De la siguiente </a:t>
            </a:r>
            <a:r>
              <a:rPr lang="es-MX" b="1" dirty="0"/>
              <a:t>MSS</a:t>
            </a:r>
            <a:r>
              <a:rPr lang="es-MX" dirty="0"/>
              <a:t> se pide:</a:t>
            </a:r>
            <a:endParaRPr lang="es-EC" dirty="0"/>
          </a:p>
          <a:p>
            <a:pPr marL="285750" lvl="0" indent="-285750" algn="just">
              <a:buFont typeface="Arial" panose="020B0604020202020204" pitchFamily="34" charset="0"/>
              <a:buChar char="•"/>
            </a:pPr>
            <a:r>
              <a:rPr lang="es-MX" dirty="0" smtClean="0"/>
              <a:t>Hacer el Diagrama </a:t>
            </a:r>
            <a:r>
              <a:rPr lang="es-MX" dirty="0"/>
              <a:t>de estados reducido y demostrar con la tabla de estados presentes - siguientes que no existen estados equivalentes. Formato: </a:t>
            </a:r>
            <a:r>
              <a:rPr lang="es-MX" b="1" dirty="0" smtClean="0"/>
              <a:t>W,P/X,T.</a:t>
            </a:r>
            <a:endParaRPr lang="es-EC" b="1" dirty="0"/>
          </a:p>
          <a:p>
            <a:pPr marL="285750" lvl="0" indent="-285750" algn="just">
              <a:buFont typeface="Arial" panose="020B0604020202020204" pitchFamily="34" charset="0"/>
              <a:buChar char="•"/>
            </a:pPr>
            <a:r>
              <a:rPr lang="es-MX" dirty="0"/>
              <a:t>Implementación el circuito completo de la MSS: Memoria de Estados, Decodificador de Estado Siguientes y Salida (Usar </a:t>
            </a:r>
            <a:r>
              <a:rPr lang="es-MX" b="1" dirty="0"/>
              <a:t>Multiplexores</a:t>
            </a:r>
            <a:r>
              <a:rPr lang="es-MX" dirty="0"/>
              <a:t> </a:t>
            </a:r>
            <a:r>
              <a:rPr lang="es-MX" dirty="0" smtClean="0"/>
              <a:t>4 </a:t>
            </a:r>
            <a:r>
              <a:rPr lang="es-MX" dirty="0"/>
              <a:t>a 1).</a:t>
            </a:r>
          </a:p>
          <a:p>
            <a:pPr marL="285750" indent="-285750" algn="just">
              <a:buFont typeface="Arial" panose="020B0604020202020204" pitchFamily="34" charset="0"/>
              <a:buChar char="•"/>
            </a:pPr>
            <a:r>
              <a:rPr lang="es-ES" dirty="0"/>
              <a:t>Escribir el código </a:t>
            </a:r>
            <a:r>
              <a:rPr lang="es-ES" b="1" dirty="0"/>
              <a:t>VHDL</a:t>
            </a:r>
            <a:r>
              <a:rPr lang="es-ES" dirty="0"/>
              <a:t> completo de la MSS, usar un </a:t>
            </a:r>
            <a:r>
              <a:rPr lang="es-ES" b="1" dirty="0" err="1">
                <a:solidFill>
                  <a:srgbClr val="0070C0"/>
                </a:solidFill>
              </a:rPr>
              <a:t>process</a:t>
            </a:r>
            <a:r>
              <a:rPr lang="es-ES" dirty="0"/>
              <a:t> para decodificador de estados siguiente–memoria de estados y un </a:t>
            </a:r>
            <a:r>
              <a:rPr lang="es-ES" b="1" dirty="0" err="1">
                <a:solidFill>
                  <a:srgbClr val="0070C0"/>
                </a:solidFill>
              </a:rPr>
              <a:t>process</a:t>
            </a:r>
            <a:r>
              <a:rPr lang="es-ES" dirty="0"/>
              <a:t> para el decodificador de salidas</a:t>
            </a:r>
            <a:r>
              <a:rPr lang="es-ES" dirty="0" smtClean="0"/>
              <a:t>.</a:t>
            </a:r>
          </a:p>
          <a:p>
            <a:pPr marL="285750" lvl="0" indent="-285750" algn="just">
              <a:buFont typeface="Arial" panose="020B0604020202020204" pitchFamily="34" charset="0"/>
              <a:buChar char="•"/>
            </a:pPr>
            <a:r>
              <a:rPr lang="es-MX" dirty="0"/>
              <a:t>Dibujar el diagrama de tiempo en el que demuestre todos los estados de la MSS</a:t>
            </a:r>
            <a:r>
              <a:rPr lang="es-MX" dirty="0" smtClean="0"/>
              <a:t>.</a:t>
            </a:r>
            <a:endParaRPr lang="es-MX" dirty="0"/>
          </a:p>
        </p:txBody>
      </p:sp>
      <mc:AlternateContent xmlns:mc="http://schemas.openxmlformats.org/markup-compatibility/2006">
        <mc:Choice xmlns:a14="http://schemas.microsoft.com/office/drawing/2010/main" Requires="a14">
          <p:sp>
            <p:nvSpPr>
              <p:cNvPr id="9" name="Rectángulo 8"/>
              <p:cNvSpPr/>
              <p:nvPr/>
            </p:nvSpPr>
            <p:spPr>
              <a:xfrm>
                <a:off x="2304256" y="4271074"/>
                <a:ext cx="4572000" cy="2326278"/>
              </a:xfrm>
              <a:prstGeom prst="rect">
                <a:avLst/>
              </a:prstGeom>
            </p:spPr>
            <p:txBody>
              <a:bodyPr>
                <a:sp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s-EC" i="1" smtClean="0">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𝑌</m:t>
                          </m:r>
                        </m:e>
                        <m:sub>
                          <m:r>
                            <a:rPr lang="es-EC" b="0" i="1" smtClean="0">
                              <a:latin typeface="Cambria Math" panose="02040503050406030204" pitchFamily="18" charset="0"/>
                              <a:ea typeface="Calibri" panose="020F0502020204030204" pitchFamily="34" charset="0"/>
                              <a:cs typeface="Times New Roman" panose="02020603050405020304" pitchFamily="18" charset="0"/>
                            </a:rPr>
                            <m:t>1</m:t>
                          </m:r>
                        </m:sub>
                      </m:sSub>
                      <m:r>
                        <a:rPr lang="es-MX" i="1">
                          <a:latin typeface="Cambria Math" panose="02040503050406030204" pitchFamily="18" charset="0"/>
                          <a:ea typeface="Calibri" panose="020F0502020204030204" pitchFamily="34" charset="0"/>
                          <a:cs typeface="Times New Roman" panose="02020603050405020304" pitchFamily="18" charset="0"/>
                        </a:rPr>
                        <m:t>=</m:t>
                      </m:r>
                      <m:r>
                        <a:rPr lang="es-MX" i="1">
                          <a:latin typeface="Cambria Math" panose="02040503050406030204" pitchFamily="18" charset="0"/>
                          <a:ea typeface="Calibri" panose="020F0502020204030204" pitchFamily="34" charset="0"/>
                          <a:cs typeface="Times New Roman" panose="02020603050405020304" pitchFamily="18" charset="0"/>
                        </a:rPr>
                        <m:t>𝑊</m:t>
                      </m:r>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𝑦</m:t>
                          </m:r>
                        </m:e>
                        <m:sub>
                          <m:r>
                            <a:rPr lang="es-MX" i="1">
                              <a:latin typeface="Cambria Math" panose="02040503050406030204" pitchFamily="18" charset="0"/>
                              <a:ea typeface="Calibri" panose="020F0502020204030204" pitchFamily="34" charset="0"/>
                              <a:cs typeface="Times New Roman" panose="02020603050405020304" pitchFamily="18" charset="0"/>
                            </a:rPr>
                            <m:t>1</m:t>
                          </m:r>
                        </m:sub>
                      </m:sSub>
                      <m:r>
                        <a:rPr lang="es-MX" i="1">
                          <a:latin typeface="Cambria Math" panose="02040503050406030204" pitchFamily="18" charset="0"/>
                          <a:ea typeface="Calibri" panose="020F0502020204030204" pitchFamily="34" charset="0"/>
                          <a:cs typeface="Times New Roman" panose="02020603050405020304" pitchFamily="18" charset="0"/>
                        </a:rPr>
                        <m:t>+</m:t>
                      </m:r>
                      <m:r>
                        <a:rPr lang="es-MX" i="1">
                          <a:latin typeface="Cambria Math" panose="02040503050406030204" pitchFamily="18" charset="0"/>
                          <a:ea typeface="Calibri" panose="020F0502020204030204" pitchFamily="34" charset="0"/>
                          <a:cs typeface="Times New Roman" panose="02020603050405020304" pitchFamily="18" charset="0"/>
                        </a:rPr>
                        <m:t>𝑊</m:t>
                      </m:r>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𝑦</m:t>
                          </m:r>
                        </m:e>
                        <m:sub>
                          <m:r>
                            <a:rPr lang="es-MX" i="1">
                              <a:latin typeface="Cambria Math" panose="02040503050406030204" pitchFamily="18" charset="0"/>
                              <a:ea typeface="Calibri" panose="020F0502020204030204" pitchFamily="34" charset="0"/>
                              <a:cs typeface="Times New Roman" panose="02020603050405020304" pitchFamily="18" charset="0"/>
                            </a:rPr>
                            <m:t>0</m:t>
                          </m:r>
                        </m:sub>
                      </m:sSub>
                      <m:r>
                        <a:rPr lang="es-MX" i="1">
                          <a:latin typeface="Cambria Math" panose="02040503050406030204" pitchFamily="18" charset="0"/>
                          <a:ea typeface="Calibri" panose="020F0502020204030204" pitchFamily="34" charset="0"/>
                          <a:cs typeface="Times New Roman" panose="02020603050405020304" pitchFamily="18" charset="0"/>
                        </a:rPr>
                        <m:t>+</m:t>
                      </m:r>
                      <m:r>
                        <a:rPr lang="es-MX"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𝑃</m:t>
                      </m:r>
                    </m:oMath>
                  </m:oMathPara>
                </a14:m>
                <a:endParaRPr lang="es-EC"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𝑌</m:t>
                          </m:r>
                        </m:e>
                        <m:sub>
                          <m:r>
                            <a:rPr lang="es-EC" b="0" i="1" smtClean="0">
                              <a:latin typeface="Cambria Math" panose="02040503050406030204" pitchFamily="18" charset="0"/>
                              <a:ea typeface="Calibri" panose="020F0502020204030204" pitchFamily="34" charset="0"/>
                              <a:cs typeface="Times New Roman" panose="02020603050405020304" pitchFamily="18" charset="0"/>
                            </a:rPr>
                            <m:t>0</m:t>
                          </m:r>
                        </m:sub>
                      </m:sSub>
                      <m:r>
                        <a:rPr lang="es-MX" i="1">
                          <a:latin typeface="Cambria Math" panose="02040503050406030204" pitchFamily="18" charset="0"/>
                          <a:ea typeface="Calibri" panose="020F0502020204030204" pitchFamily="34" charset="0"/>
                          <a:cs typeface="Times New Roman" panose="02020603050405020304" pitchFamily="18" charset="0"/>
                        </a:rPr>
                        <m:t>=</m:t>
                      </m:r>
                      <m:r>
                        <a:rPr lang="es-MX" i="1">
                          <a:latin typeface="Cambria Math" panose="02040503050406030204" pitchFamily="18" charset="0"/>
                          <a:ea typeface="Calibri" panose="020F0502020204030204" pitchFamily="34" charset="0"/>
                          <a:cs typeface="Times New Roman" panose="02020603050405020304" pitchFamily="18" charset="0"/>
                        </a:rPr>
                        <m:t>𝑊</m:t>
                      </m:r>
                      <m:r>
                        <a:rPr lang="es-EC" b="0" i="1" smtClean="0">
                          <a:latin typeface="Cambria Math" panose="02040503050406030204" pitchFamily="18" charset="0"/>
                          <a:ea typeface="Calibri" panose="020F0502020204030204" pitchFamily="34" charset="0"/>
                          <a:cs typeface="Times New Roman" panose="02020603050405020304" pitchFamily="18" charset="0"/>
                        </a:rPr>
                        <m:t> </m:t>
                      </m:r>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𝑦</m:t>
                              </m:r>
                            </m:e>
                            <m:sub>
                              <m:r>
                                <a:rPr lang="es-MX" i="1">
                                  <a:latin typeface="Cambria Math" panose="02040503050406030204" pitchFamily="18" charset="0"/>
                                  <a:ea typeface="Calibri" panose="020F0502020204030204" pitchFamily="34" charset="0"/>
                                  <a:cs typeface="Times New Roman" panose="02020603050405020304" pitchFamily="18" charset="0"/>
                                </a:rPr>
                                <m:t>1</m:t>
                              </m:r>
                            </m:sub>
                          </m:sSub>
                        </m:e>
                      </m:acc>
                      <m:r>
                        <a:rPr lang="es-EC" b="0" i="1" smtClean="0">
                          <a:latin typeface="Cambria Math" panose="02040503050406030204" pitchFamily="18" charset="0"/>
                          <a:ea typeface="Calibri" panose="020F0502020204030204" pitchFamily="34" charset="0"/>
                          <a:cs typeface="Times New Roman" panose="02020603050405020304" pitchFamily="18" charset="0"/>
                        </a:rPr>
                        <m:t> </m:t>
                      </m:r>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𝑦</m:t>
                              </m:r>
                            </m:e>
                            <m:sub>
                              <m:r>
                                <a:rPr lang="es-MX" i="1">
                                  <a:latin typeface="Cambria Math" panose="02040503050406030204" pitchFamily="18" charset="0"/>
                                  <a:ea typeface="Calibri" panose="020F0502020204030204" pitchFamily="34" charset="0"/>
                                  <a:cs typeface="Times New Roman" panose="02020603050405020304" pitchFamily="18" charset="0"/>
                                </a:rPr>
                                <m:t>0</m:t>
                              </m:r>
                            </m:sub>
                          </m:sSub>
                        </m:e>
                      </m:acc>
                      <m:r>
                        <a:rPr lang="es-MX" i="1">
                          <a:latin typeface="Cambria Math" panose="02040503050406030204" pitchFamily="18" charset="0"/>
                          <a:ea typeface="Calibri" panose="020F0502020204030204" pitchFamily="34" charset="0"/>
                          <a:cs typeface="Times New Roman" panose="02020603050405020304" pitchFamily="18" charset="0"/>
                        </a:rPr>
                        <m:t>+</m:t>
                      </m:r>
                      <m:r>
                        <a:rPr lang="es-MX" i="1">
                          <a:latin typeface="Cambria Math" panose="02040503050406030204" pitchFamily="18" charset="0"/>
                          <a:ea typeface="Calibri" panose="020F0502020204030204" pitchFamily="34" charset="0"/>
                          <a:cs typeface="Times New Roman" panose="02020603050405020304" pitchFamily="18" charset="0"/>
                        </a:rPr>
                        <m:t>𝑃</m:t>
                      </m:r>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𝑦</m:t>
                              </m:r>
                            </m:e>
                            <m:sub>
                              <m:r>
                                <a:rPr lang="es-MX" i="1">
                                  <a:latin typeface="Cambria Math" panose="02040503050406030204" pitchFamily="18" charset="0"/>
                                  <a:ea typeface="Calibri" panose="020F0502020204030204" pitchFamily="34" charset="0"/>
                                  <a:cs typeface="Times New Roman" panose="02020603050405020304" pitchFamily="18" charset="0"/>
                                </a:rPr>
                                <m:t>0</m:t>
                              </m:r>
                            </m:sub>
                          </m:sSub>
                        </m:e>
                      </m:acc>
                    </m:oMath>
                  </m:oMathPara>
                </a14:m>
                <a:endParaRPr lang="es-EC" dirty="0" smtClean="0">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endParaRPr lang="es-EC" i="1" dirty="0" smtClean="0">
                  <a:latin typeface="Cambria Math" panose="02040503050406030204" pitchFamily="18" charset="0"/>
                  <a:ea typeface="Calibri" panose="020F0502020204030204" pitchFamily="34" charset="0"/>
                  <a:cs typeface="Times New Roman" panose="02020603050405020304" pitchFamily="18" charset="0"/>
                </a:endParaRPr>
              </a:p>
              <a:p>
                <a:pPr algn="ctr">
                  <a:lnSpc>
                    <a:spcPct val="115000"/>
                  </a:lnSpc>
                  <a:spcAft>
                    <a:spcPts val="1000"/>
                  </a:spcAft>
                </a:pPr>
                <a14:m>
                  <m:oMath xmlns:m="http://schemas.openxmlformats.org/officeDocument/2006/math">
                    <m:r>
                      <a:rPr lang="es-MX" i="1">
                        <a:latin typeface="Cambria Math" panose="02040503050406030204" pitchFamily="18" charset="0"/>
                        <a:ea typeface="Calibri" panose="020F0502020204030204" pitchFamily="34" charset="0"/>
                        <a:cs typeface="Times New Roman" panose="02020603050405020304" pitchFamily="18" charset="0"/>
                      </a:rPr>
                      <m:t>𝑋</m:t>
                    </m:r>
                    <m:r>
                      <a:rPr lang="es-MX" i="1">
                        <a:latin typeface="Cambria Math" panose="02040503050406030204" pitchFamily="18" charset="0"/>
                        <a:ea typeface="Calibri" panose="020F0502020204030204" pitchFamily="34" charset="0"/>
                        <a:cs typeface="Times New Roman" panose="02020603050405020304" pitchFamily="18" charset="0"/>
                      </a:rPr>
                      <m:t>=</m:t>
                    </m:r>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s-EC" i="1" smtClean="0">
                                <a:latin typeface="Cambria Math" panose="02040503050406030204" pitchFamily="18" charset="0"/>
                                <a:ea typeface="Calibri" panose="020F0502020204030204" pitchFamily="34" charset="0"/>
                                <a:cs typeface="Times New Roman" panose="02020603050405020304" pitchFamily="18" charset="0"/>
                              </a:rPr>
                            </m:ctrlPr>
                          </m:accPr>
                          <m:e>
                            <m:r>
                              <a:rPr lang="es-EC" b="0" i="1" smtClean="0">
                                <a:latin typeface="Cambria Math" panose="02040503050406030204" pitchFamily="18" charset="0"/>
                                <a:ea typeface="Calibri" panose="020F0502020204030204" pitchFamily="34" charset="0"/>
                                <a:cs typeface="Times New Roman" panose="02020603050405020304" pitchFamily="18" charset="0"/>
                              </a:rPr>
                              <m:t>𝑦</m:t>
                            </m:r>
                          </m:e>
                        </m:acc>
                      </m:e>
                      <m:sub>
                        <m:r>
                          <a:rPr lang="es-EC" b="0" i="1" smtClean="0">
                            <a:latin typeface="Cambria Math" panose="02040503050406030204" pitchFamily="18" charset="0"/>
                            <a:ea typeface="Calibri" panose="020F0502020204030204" pitchFamily="34" charset="0"/>
                            <a:cs typeface="Times New Roman" panose="02020603050405020304" pitchFamily="18" charset="0"/>
                          </a:rPr>
                          <m:t>0</m:t>
                        </m:r>
                      </m:sub>
                    </m:sSub>
                  </m:oMath>
                </a14:m>
                <a:r>
                  <a:rPr lang="es-EC" dirty="0" smtClean="0">
                    <a:latin typeface="Calibri" panose="020F0502020204030204" pitchFamily="34" charset="0"/>
                    <a:ea typeface="Calibri" panose="020F0502020204030204" pitchFamily="34" charset="0"/>
                    <a:cs typeface="Times New Roman" panose="02020603050405020304" pitchFamily="18" charset="0"/>
                  </a:rPr>
                  <a:t>P</a:t>
                </a:r>
                <a:endParaRPr lang="es-EC"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14:m>
                  <m:oMathPara xmlns:m="http://schemas.openxmlformats.org/officeDocument/2006/math">
                    <m:oMathParaPr>
                      <m:jc m:val="centerGroup"/>
                    </m:oMathParaPr>
                    <m:oMath xmlns:m="http://schemas.openxmlformats.org/officeDocument/2006/math">
                      <m:r>
                        <a:rPr lang="es-EC" b="0" i="1" smtClean="0">
                          <a:latin typeface="Cambria Math" panose="02040503050406030204" pitchFamily="18" charset="0"/>
                          <a:ea typeface="Calibri" panose="020F0502020204030204" pitchFamily="34" charset="0"/>
                          <a:cs typeface="Times New Roman" panose="02020603050405020304" pitchFamily="18" charset="0"/>
                        </a:rPr>
                        <m:t>𝑇</m:t>
                      </m:r>
                      <m:r>
                        <a:rPr lang="es-MX" i="1">
                          <a:latin typeface="Cambria Math" panose="02040503050406030204" pitchFamily="18" charset="0"/>
                          <a:ea typeface="Calibri" panose="020F0502020204030204" pitchFamily="34" charset="0"/>
                          <a:cs typeface="Times New Roman" panose="02020603050405020304" pitchFamily="18" charset="0"/>
                        </a:rPr>
                        <m:t>=</m:t>
                      </m:r>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EC" b="0" i="1" smtClean="0">
                              <a:latin typeface="Cambria Math" panose="02040503050406030204" pitchFamily="18" charset="0"/>
                              <a:ea typeface="Calibri" panose="020F0502020204030204" pitchFamily="34" charset="0"/>
                              <a:cs typeface="Times New Roman" panose="02020603050405020304" pitchFamily="18" charset="0"/>
                            </a:rPr>
                            <m:t>𝑦</m:t>
                          </m:r>
                        </m:e>
                        <m:sub>
                          <m:r>
                            <a:rPr lang="es-EC" b="0" i="1" smtClean="0">
                              <a:latin typeface="Cambria Math" panose="02040503050406030204" pitchFamily="18" charset="0"/>
                              <a:ea typeface="Calibri" panose="020F0502020204030204" pitchFamily="34" charset="0"/>
                              <a:cs typeface="Times New Roman" panose="02020603050405020304" pitchFamily="18" charset="0"/>
                            </a:rPr>
                            <m:t>0</m:t>
                          </m:r>
                        </m:sub>
                      </m:sSub>
                      <m:r>
                        <a:rPr lang="es-EC" b="0" i="1" smtClean="0">
                          <a:latin typeface="Cambria Math" panose="02040503050406030204" pitchFamily="18" charset="0"/>
                          <a:ea typeface="Calibri" panose="020F0502020204030204" pitchFamily="34" charset="0"/>
                          <a:cs typeface="Times New Roman" panose="02020603050405020304" pitchFamily="18" charset="0"/>
                        </a:rPr>
                        <m:t>𝑊</m:t>
                      </m:r>
                      <m:r>
                        <a:rPr lang="es-MX" i="1">
                          <a:latin typeface="Cambria Math" panose="02040503050406030204" pitchFamily="18" charset="0"/>
                          <a:ea typeface="Calibri" panose="020F0502020204030204" pitchFamily="34" charset="0"/>
                          <a:cs typeface="Times New Roman" panose="02020603050405020304" pitchFamily="18" charset="0"/>
                        </a:rPr>
                        <m:t>+</m:t>
                      </m:r>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r>
                                <a:rPr lang="es-EC" b="0" i="1" smtClean="0">
                                  <a:latin typeface="Cambria Math" panose="02040503050406030204" pitchFamily="18" charset="0"/>
                                  <a:ea typeface="Calibri" panose="020F0502020204030204" pitchFamily="34" charset="0"/>
                                  <a:cs typeface="Times New Roman" panose="02020603050405020304" pitchFamily="18" charset="0"/>
                                </a:rPr>
                                <m:t>𝑦</m:t>
                              </m:r>
                            </m:e>
                          </m:acc>
                        </m:e>
                        <m:sub>
                          <m:r>
                            <a:rPr lang="es-EC" b="0" i="1" smtClean="0">
                              <a:latin typeface="Cambria Math" panose="02040503050406030204" pitchFamily="18" charset="0"/>
                              <a:ea typeface="Calibri" panose="020F0502020204030204" pitchFamily="34" charset="0"/>
                              <a:cs typeface="Times New Roman" panose="02020603050405020304" pitchFamily="18" charset="0"/>
                            </a:rPr>
                            <m:t>1</m:t>
                          </m:r>
                        </m:sub>
                      </m:sSub>
                    </m:oMath>
                  </m:oMathPara>
                </a14:m>
                <a:endParaRPr lang="es-EC" dirty="0">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9" name="Rectángulo 8"/>
              <p:cNvSpPr>
                <a:spLocks noRot="1" noChangeAspect="1" noMove="1" noResize="1" noEditPoints="1" noAdjustHandles="1" noChangeArrowheads="1" noChangeShapeType="1" noTextEdit="1"/>
              </p:cNvSpPr>
              <p:nvPr/>
            </p:nvSpPr>
            <p:spPr>
              <a:xfrm>
                <a:off x="2304256" y="4271074"/>
                <a:ext cx="4572000" cy="2326278"/>
              </a:xfrm>
              <a:prstGeom prst="rect">
                <a:avLst/>
              </a:prstGeom>
              <a:blipFill>
                <a:blip r:embed="rId4"/>
                <a:stretch>
                  <a:fillRect/>
                </a:stretch>
              </a:blipFill>
            </p:spPr>
            <p:txBody>
              <a:bodyPr/>
              <a:lstStyle/>
              <a:p>
                <a:r>
                  <a:rPr lang="es-EC">
                    <a:noFill/>
                  </a:rPr>
                  <a:t> </a:t>
                </a:r>
              </a:p>
            </p:txBody>
          </p:sp>
        </mc:Fallback>
      </mc:AlternateContent>
      <p:sp>
        <p:nvSpPr>
          <p:cNvPr id="17" name="39 Rectángulo"/>
          <p:cNvSpPr/>
          <p:nvPr/>
        </p:nvSpPr>
        <p:spPr>
          <a:xfrm>
            <a:off x="3728931" y="3397235"/>
            <a:ext cx="1703705" cy="53149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MX" sz="2400" dirty="0">
                <a:effectLst/>
                <a:ea typeface="Calibri" panose="020F0502020204030204" pitchFamily="34" charset="0"/>
                <a:cs typeface="Times New Roman" panose="02020603050405020304" pitchFamily="18" charset="0"/>
              </a:rPr>
              <a:t>MSS</a:t>
            </a:r>
            <a:endParaRPr lang="es-EC" sz="2400" dirty="0">
              <a:effectLst/>
              <a:ea typeface="Calibri" panose="020F0502020204030204" pitchFamily="34" charset="0"/>
              <a:cs typeface="Times New Roman" panose="02020603050405020304" pitchFamily="18" charset="0"/>
            </a:endParaRPr>
          </a:p>
        </p:txBody>
      </p:sp>
      <p:cxnSp>
        <p:nvCxnSpPr>
          <p:cNvPr id="18" name="40 Conector recto de flecha"/>
          <p:cNvCxnSpPr/>
          <p:nvPr/>
        </p:nvCxnSpPr>
        <p:spPr>
          <a:xfrm>
            <a:off x="2963756" y="3521695"/>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41 Conector recto de flecha"/>
          <p:cNvCxnSpPr/>
          <p:nvPr/>
        </p:nvCxnSpPr>
        <p:spPr>
          <a:xfrm>
            <a:off x="2966296" y="3748390"/>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42 Conector recto de flecha"/>
          <p:cNvCxnSpPr/>
          <p:nvPr/>
        </p:nvCxnSpPr>
        <p:spPr>
          <a:xfrm>
            <a:off x="5428826" y="3526140"/>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43 Conector recto de flecha"/>
          <p:cNvCxnSpPr/>
          <p:nvPr/>
        </p:nvCxnSpPr>
        <p:spPr>
          <a:xfrm>
            <a:off x="5430731" y="3744580"/>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22" name="CuadroTexto 21"/>
              <p:cNvSpPr txBox="1"/>
              <p:nvPr/>
            </p:nvSpPr>
            <p:spPr>
              <a:xfrm>
                <a:off x="2518143" y="3265711"/>
                <a:ext cx="47955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C" b="1" i="1" smtClean="0">
                          <a:latin typeface="Cambria Math" panose="02040503050406030204" pitchFamily="18" charset="0"/>
                          <a:ea typeface="Calibri" panose="020F0502020204030204" pitchFamily="34" charset="0"/>
                          <a:cs typeface="Times New Roman" panose="02020603050405020304" pitchFamily="18" charset="0"/>
                        </a:rPr>
                        <m:t>𝑾</m:t>
                      </m:r>
                    </m:oMath>
                  </m:oMathPara>
                </a14:m>
                <a:endParaRPr lang="es-EC" dirty="0"/>
              </a:p>
            </p:txBody>
          </p:sp>
        </mc:Choice>
        <mc:Fallback>
          <p:sp>
            <p:nvSpPr>
              <p:cNvPr id="22" name="CuadroTexto 21"/>
              <p:cNvSpPr txBox="1">
                <a:spLocks noRot="1" noChangeAspect="1" noMove="1" noResize="1" noEditPoints="1" noAdjustHandles="1" noChangeArrowheads="1" noChangeShapeType="1" noTextEdit="1"/>
              </p:cNvSpPr>
              <p:nvPr/>
            </p:nvSpPr>
            <p:spPr>
              <a:xfrm>
                <a:off x="2518143" y="3265711"/>
                <a:ext cx="479555" cy="369332"/>
              </a:xfrm>
              <a:prstGeom prst="rect">
                <a:avLst/>
              </a:prstGeom>
              <a:blipFill>
                <a:blip r:embed="rId5"/>
                <a:stretch>
                  <a:fillRect/>
                </a:stretch>
              </a:blipFill>
            </p:spPr>
            <p:txBody>
              <a:bodyPr/>
              <a:lstStyle/>
              <a:p>
                <a:r>
                  <a:rPr lang="es-EC">
                    <a:noFill/>
                  </a:rPr>
                  <a:t> </a:t>
                </a:r>
              </a:p>
            </p:txBody>
          </p:sp>
        </mc:Fallback>
      </mc:AlternateContent>
      <mc:AlternateContent xmlns:mc="http://schemas.openxmlformats.org/markup-compatibility/2006">
        <mc:Choice xmlns:a14="http://schemas.microsoft.com/office/drawing/2010/main" Requires="a14">
          <p:sp>
            <p:nvSpPr>
              <p:cNvPr id="23" name="CuadroTexto 22"/>
              <p:cNvSpPr txBox="1"/>
              <p:nvPr/>
            </p:nvSpPr>
            <p:spPr>
              <a:xfrm>
                <a:off x="2504158" y="3522809"/>
                <a:ext cx="39626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C" b="1" i="1" smtClean="0">
                          <a:latin typeface="Cambria Math" panose="02040503050406030204" pitchFamily="18" charset="0"/>
                          <a:ea typeface="Calibri" panose="020F0502020204030204" pitchFamily="34" charset="0"/>
                          <a:cs typeface="Times New Roman" panose="02020603050405020304" pitchFamily="18" charset="0"/>
                        </a:rPr>
                        <m:t>𝑷</m:t>
                      </m:r>
                    </m:oMath>
                  </m:oMathPara>
                </a14:m>
                <a:endParaRPr lang="es-EC" dirty="0"/>
              </a:p>
            </p:txBody>
          </p:sp>
        </mc:Choice>
        <mc:Fallback>
          <p:sp>
            <p:nvSpPr>
              <p:cNvPr id="23" name="CuadroTexto 22"/>
              <p:cNvSpPr txBox="1">
                <a:spLocks noRot="1" noChangeAspect="1" noMove="1" noResize="1" noEditPoints="1" noAdjustHandles="1" noChangeArrowheads="1" noChangeShapeType="1" noTextEdit="1"/>
              </p:cNvSpPr>
              <p:nvPr/>
            </p:nvSpPr>
            <p:spPr>
              <a:xfrm>
                <a:off x="2504158" y="3522809"/>
                <a:ext cx="396262" cy="369332"/>
              </a:xfrm>
              <a:prstGeom prst="rect">
                <a:avLst/>
              </a:prstGeom>
              <a:blipFill>
                <a:blip r:embed="rId6"/>
                <a:stretch>
                  <a:fillRect/>
                </a:stretch>
              </a:blipFill>
            </p:spPr>
            <p:txBody>
              <a:bodyPr/>
              <a:lstStyle/>
              <a:p>
                <a:r>
                  <a:rPr lang="es-EC">
                    <a:noFill/>
                  </a:rPr>
                  <a:t> </a:t>
                </a:r>
              </a:p>
            </p:txBody>
          </p:sp>
        </mc:Fallback>
      </mc:AlternateContent>
      <p:sp>
        <p:nvSpPr>
          <p:cNvPr id="24" name="CuadroTexto 23"/>
          <p:cNvSpPr txBox="1"/>
          <p:nvPr/>
        </p:nvSpPr>
        <p:spPr>
          <a:xfrm>
            <a:off x="6204912" y="3306626"/>
            <a:ext cx="311304" cy="369332"/>
          </a:xfrm>
          <a:prstGeom prst="rect">
            <a:avLst/>
          </a:prstGeom>
          <a:noFill/>
        </p:spPr>
        <p:txBody>
          <a:bodyPr wrap="none" rtlCol="0">
            <a:spAutoFit/>
          </a:bodyPr>
          <a:lstStyle/>
          <a:p>
            <a:r>
              <a:rPr lang="es-EC" b="1" dirty="0" smtClean="0"/>
              <a:t>X</a:t>
            </a:r>
            <a:endParaRPr lang="es-EC" b="1" dirty="0"/>
          </a:p>
        </p:txBody>
      </p:sp>
      <p:sp>
        <p:nvSpPr>
          <p:cNvPr id="26" name="CuadroTexto 25"/>
          <p:cNvSpPr txBox="1"/>
          <p:nvPr/>
        </p:nvSpPr>
        <p:spPr>
          <a:xfrm>
            <a:off x="6190927" y="3563724"/>
            <a:ext cx="298480" cy="369332"/>
          </a:xfrm>
          <a:prstGeom prst="rect">
            <a:avLst/>
          </a:prstGeom>
          <a:noFill/>
        </p:spPr>
        <p:txBody>
          <a:bodyPr wrap="none" rtlCol="0">
            <a:spAutoFit/>
          </a:bodyPr>
          <a:lstStyle/>
          <a:p>
            <a:r>
              <a:rPr lang="es-EC" b="1" dirty="0" smtClean="0"/>
              <a:t>T</a:t>
            </a:r>
            <a:endParaRPr lang="es-EC" b="1" dirty="0"/>
          </a:p>
        </p:txBody>
      </p:sp>
      <p:sp>
        <p:nvSpPr>
          <p:cNvPr id="30" name="CuadroTexto 29"/>
          <p:cNvSpPr txBox="1"/>
          <p:nvPr/>
        </p:nvSpPr>
        <p:spPr>
          <a:xfrm>
            <a:off x="397140" y="3995772"/>
            <a:ext cx="3532314" cy="369332"/>
          </a:xfrm>
          <a:prstGeom prst="rect">
            <a:avLst/>
          </a:prstGeom>
          <a:noFill/>
        </p:spPr>
        <p:txBody>
          <a:bodyPr wrap="none" rtlCol="0">
            <a:spAutoFit/>
          </a:bodyPr>
          <a:lstStyle/>
          <a:p>
            <a:r>
              <a:rPr lang="es-EC" dirty="0" smtClean="0"/>
              <a:t>Decodificador de Estados Siguiente:</a:t>
            </a:r>
            <a:endParaRPr lang="es-EC" dirty="0"/>
          </a:p>
        </p:txBody>
      </p:sp>
      <p:sp>
        <p:nvSpPr>
          <p:cNvPr id="31" name="CuadroTexto 30"/>
          <p:cNvSpPr txBox="1"/>
          <p:nvPr/>
        </p:nvSpPr>
        <p:spPr>
          <a:xfrm>
            <a:off x="395536" y="5363924"/>
            <a:ext cx="2449068" cy="369332"/>
          </a:xfrm>
          <a:prstGeom prst="rect">
            <a:avLst/>
          </a:prstGeom>
          <a:noFill/>
        </p:spPr>
        <p:txBody>
          <a:bodyPr wrap="none" rtlCol="0">
            <a:spAutoFit/>
          </a:bodyPr>
          <a:lstStyle/>
          <a:p>
            <a:r>
              <a:rPr lang="es-EC" dirty="0" smtClean="0"/>
              <a:t>Decodificador de Salida:</a:t>
            </a:r>
            <a:endParaRPr lang="es-EC" dirty="0"/>
          </a:p>
        </p:txBody>
      </p:sp>
    </p:spTree>
    <p:extLst>
      <p:ext uri="{BB962C8B-B14F-4D97-AF65-F5344CB8AC3E}">
        <p14:creationId xmlns:p14="http://schemas.microsoft.com/office/powerpoint/2010/main" val="34889183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fld id="{132FADFE-3B8F-471C-ABF0-DBC7717ECBBC}" type="slidenum">
              <a:rPr lang="es-ES" smtClean="0"/>
              <a:pPr/>
              <a:t>12</a:t>
            </a:fld>
            <a:endParaRPr lang="es-ES"/>
          </a:p>
        </p:txBody>
      </p:sp>
      <p:sp>
        <p:nvSpPr>
          <p:cNvPr id="6" name="AutoShape 4"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7" name="AutoShape 6"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AutoShape 8"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11" name="10 Rectángulo"/>
          <p:cNvSpPr/>
          <p:nvPr/>
        </p:nvSpPr>
        <p:spPr>
          <a:xfrm>
            <a:off x="8676456" y="1124744"/>
            <a:ext cx="432048" cy="5616624"/>
          </a:xfrm>
          <a:prstGeom prst="rect">
            <a:avLst/>
          </a:prstGeom>
          <a:gradFill flip="none" rotWithShape="1">
            <a:gsLst>
              <a:gs pos="0">
                <a:schemeClr val="tx2">
                  <a:lumMod val="75000"/>
                </a:schemeClr>
              </a:gs>
              <a:gs pos="50000">
                <a:schemeClr val="accent1">
                  <a:tint val="44500"/>
                  <a:satMod val="160000"/>
                </a:schemeClr>
              </a:gs>
              <a:gs pos="100000">
                <a:schemeClr val="bg1"/>
              </a:gs>
            </a:gsLst>
            <a:lin ang="54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s-MX" sz="2400" b="1" dirty="0"/>
              <a:t>01101010011001010110000101101110</a:t>
            </a:r>
          </a:p>
        </p:txBody>
      </p:sp>
      <p:sp>
        <p:nvSpPr>
          <p:cNvPr id="25" name="11 CuadroTexto"/>
          <p:cNvSpPr txBox="1"/>
          <p:nvPr/>
        </p:nvSpPr>
        <p:spPr>
          <a:xfrm>
            <a:off x="395536" y="6444044"/>
            <a:ext cx="2951385" cy="369332"/>
          </a:xfrm>
          <a:prstGeom prst="rect">
            <a:avLst/>
          </a:prstGeom>
          <a:noFill/>
        </p:spPr>
        <p:txBody>
          <a:bodyPr wrap="none" rtlCol="0">
            <a:spAutoFit/>
          </a:bodyPr>
          <a:lstStyle/>
          <a:p>
            <a:r>
              <a:rPr lang="es-MX" dirty="0" smtClean="0"/>
              <a:t>Ejercicios Sistemas Digitales II</a:t>
            </a:r>
            <a:endParaRPr lang="es-MX" dirty="0"/>
          </a:p>
        </p:txBody>
      </p:sp>
      <p:sp>
        <p:nvSpPr>
          <p:cNvPr id="27" name="2 Rectángulo"/>
          <p:cNvSpPr/>
          <p:nvPr/>
        </p:nvSpPr>
        <p:spPr>
          <a:xfrm>
            <a:off x="35496" y="24705"/>
            <a:ext cx="7584504" cy="451967"/>
          </a:xfrm>
          <a:prstGeom prst="rect">
            <a:avLst/>
          </a:prstGeom>
          <a:gradFill flip="none" rotWithShape="1">
            <a:gsLst>
              <a:gs pos="0">
                <a:schemeClr val="tx2">
                  <a:lumMod val="75000"/>
                </a:schemeClr>
              </a:gs>
              <a:gs pos="50000">
                <a:schemeClr val="accent1">
                  <a:tint val="44500"/>
                  <a:satMod val="160000"/>
                </a:schemeClr>
              </a:gs>
              <a:gs pos="100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t>011000010111001101100001011011100111101001100001</a:t>
            </a:r>
          </a:p>
        </p:txBody>
      </p:sp>
      <p:sp>
        <p:nvSpPr>
          <p:cNvPr id="2" name="Rectángulo 1"/>
          <p:cNvSpPr/>
          <p:nvPr/>
        </p:nvSpPr>
        <p:spPr>
          <a:xfrm>
            <a:off x="307975" y="620688"/>
            <a:ext cx="8280920" cy="2031325"/>
          </a:xfrm>
          <a:prstGeom prst="rect">
            <a:avLst/>
          </a:prstGeom>
        </p:spPr>
        <p:txBody>
          <a:bodyPr wrap="square">
            <a:spAutoFit/>
          </a:bodyPr>
          <a:lstStyle/>
          <a:p>
            <a:r>
              <a:rPr lang="es-MX" b="1" dirty="0" smtClean="0"/>
              <a:t>10.) </a:t>
            </a:r>
            <a:r>
              <a:rPr lang="es-MX" dirty="0"/>
              <a:t>Del siguiente diagrama de estados primitivos de una </a:t>
            </a:r>
            <a:r>
              <a:rPr lang="es-MX" b="1" dirty="0"/>
              <a:t>MSS</a:t>
            </a:r>
            <a:r>
              <a:rPr lang="es-MX" dirty="0"/>
              <a:t>, se pide:</a:t>
            </a:r>
            <a:endParaRPr lang="es-EC" dirty="0"/>
          </a:p>
          <a:p>
            <a:pPr marL="285750" indent="-285750">
              <a:buFont typeface="Arial" panose="020B0604020202020204" pitchFamily="34" charset="0"/>
              <a:buChar char="•"/>
            </a:pPr>
            <a:r>
              <a:rPr lang="es-MX" dirty="0" smtClean="0"/>
              <a:t>Obtener </a:t>
            </a:r>
            <a:r>
              <a:rPr lang="es-MX" dirty="0"/>
              <a:t>el diagrama de estados </a:t>
            </a:r>
            <a:r>
              <a:rPr lang="es-MX" dirty="0" smtClean="0"/>
              <a:t>reducido y el diagrama </a:t>
            </a:r>
            <a:r>
              <a:rPr lang="es-MX" b="1" dirty="0" smtClean="0">
                <a:solidFill>
                  <a:srgbClr val="FF0000"/>
                </a:solidFill>
              </a:rPr>
              <a:t>ASM</a:t>
            </a:r>
            <a:r>
              <a:rPr lang="es-MX" dirty="0" smtClean="0"/>
              <a:t>.</a:t>
            </a:r>
            <a:endParaRPr lang="es-EC" dirty="0"/>
          </a:p>
          <a:p>
            <a:pPr marL="285750" lvl="0" indent="-285750" algn="just">
              <a:buFont typeface="Arial" panose="020B0604020202020204" pitchFamily="34" charset="0"/>
              <a:buChar char="•"/>
            </a:pPr>
            <a:r>
              <a:rPr lang="es-MX" dirty="0"/>
              <a:t>Hacer los Mapas </a:t>
            </a:r>
            <a:r>
              <a:rPr lang="es-MX" dirty="0" err="1"/>
              <a:t>Karnaugh</a:t>
            </a:r>
            <a:r>
              <a:rPr lang="es-MX" dirty="0"/>
              <a:t> y encontrar las expresiones booleanas de los decodificadores de estados siguiente y salida.</a:t>
            </a:r>
          </a:p>
          <a:p>
            <a:pPr marL="285750" lvl="0" indent="-285750" algn="just">
              <a:buFont typeface="Arial" panose="020B0604020202020204" pitchFamily="34" charset="0"/>
              <a:buChar char="•"/>
            </a:pPr>
            <a:r>
              <a:rPr lang="es-MX" dirty="0"/>
              <a:t>Implementar el circuito completo de la MSS usando </a:t>
            </a:r>
            <a:r>
              <a:rPr lang="es-MX" b="1" dirty="0"/>
              <a:t>puertas lógicas</a:t>
            </a:r>
            <a:r>
              <a:rPr lang="es-MX" dirty="0"/>
              <a:t>.</a:t>
            </a:r>
          </a:p>
          <a:p>
            <a:pPr marL="285750" indent="-285750" algn="just">
              <a:buFont typeface="Arial" panose="020B0604020202020204" pitchFamily="34" charset="0"/>
              <a:buChar char="•"/>
            </a:pPr>
            <a:r>
              <a:rPr lang="es-ES" dirty="0"/>
              <a:t>Escribir el código </a:t>
            </a:r>
            <a:r>
              <a:rPr lang="es-ES" b="1" dirty="0"/>
              <a:t>VHDL</a:t>
            </a:r>
            <a:r>
              <a:rPr lang="es-ES" dirty="0"/>
              <a:t> completo de la MSS, usar un </a:t>
            </a:r>
            <a:r>
              <a:rPr lang="es-ES" b="1" dirty="0" err="1">
                <a:solidFill>
                  <a:srgbClr val="0070C0"/>
                </a:solidFill>
              </a:rPr>
              <a:t>process</a:t>
            </a:r>
            <a:r>
              <a:rPr lang="es-ES" dirty="0"/>
              <a:t> para decodificador de estados siguiente–memoria de estados y un </a:t>
            </a:r>
            <a:r>
              <a:rPr lang="es-ES" b="1" dirty="0" err="1">
                <a:solidFill>
                  <a:srgbClr val="0070C0"/>
                </a:solidFill>
              </a:rPr>
              <a:t>process</a:t>
            </a:r>
            <a:r>
              <a:rPr lang="es-ES" dirty="0"/>
              <a:t> para </a:t>
            </a:r>
            <a:r>
              <a:rPr lang="es-ES" dirty="0" smtClean="0"/>
              <a:t>el </a:t>
            </a:r>
            <a:r>
              <a:rPr lang="es-ES" dirty="0"/>
              <a:t>de salidas</a:t>
            </a:r>
            <a:r>
              <a:rPr lang="es-ES" dirty="0" smtClean="0"/>
              <a:t>.</a:t>
            </a:r>
            <a:endParaRPr lang="es-ES" dirty="0"/>
          </a:p>
        </p:txBody>
      </p:sp>
      <p:pic>
        <p:nvPicPr>
          <p:cNvPr id="12" name="Imagen 11"/>
          <p:cNvPicPr>
            <a:picLocks noChangeAspect="1"/>
          </p:cNvPicPr>
          <p:nvPr/>
        </p:nvPicPr>
        <p:blipFill>
          <a:blip r:embed="rId3"/>
          <a:stretch>
            <a:fillRect/>
          </a:stretch>
        </p:blipFill>
        <p:spPr>
          <a:xfrm>
            <a:off x="179512" y="2645024"/>
            <a:ext cx="5038321" cy="3880320"/>
          </a:xfrm>
          <a:prstGeom prst="rect">
            <a:avLst/>
          </a:prstGeom>
        </p:spPr>
      </p:pic>
      <p:sp>
        <p:nvSpPr>
          <p:cNvPr id="19" name="39 Rectángulo"/>
          <p:cNvSpPr/>
          <p:nvPr/>
        </p:nvSpPr>
        <p:spPr>
          <a:xfrm>
            <a:off x="6072641" y="4149080"/>
            <a:ext cx="1703705" cy="53149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MX" sz="2400" dirty="0">
                <a:effectLst/>
                <a:ea typeface="Calibri" panose="020F0502020204030204" pitchFamily="34" charset="0"/>
                <a:cs typeface="Times New Roman" panose="02020603050405020304" pitchFamily="18" charset="0"/>
              </a:rPr>
              <a:t>MSS</a:t>
            </a:r>
            <a:endParaRPr lang="es-EC" sz="2400" dirty="0">
              <a:effectLst/>
              <a:ea typeface="Calibri" panose="020F0502020204030204" pitchFamily="34" charset="0"/>
              <a:cs typeface="Times New Roman" panose="02020603050405020304" pitchFamily="18" charset="0"/>
            </a:endParaRPr>
          </a:p>
        </p:txBody>
      </p:sp>
      <p:cxnSp>
        <p:nvCxnSpPr>
          <p:cNvPr id="20" name="40 Conector recto de flecha"/>
          <p:cNvCxnSpPr/>
          <p:nvPr/>
        </p:nvCxnSpPr>
        <p:spPr>
          <a:xfrm>
            <a:off x="5307466" y="4462125"/>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42 Conector recto de flecha"/>
          <p:cNvCxnSpPr/>
          <p:nvPr/>
        </p:nvCxnSpPr>
        <p:spPr>
          <a:xfrm>
            <a:off x="7772536" y="4466570"/>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3" name="CuadroTexto 22"/>
              <p:cNvSpPr txBox="1"/>
              <p:nvPr/>
            </p:nvSpPr>
            <p:spPr>
              <a:xfrm>
                <a:off x="5292080" y="4116044"/>
                <a:ext cx="48763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C" b="1" i="1" smtClean="0">
                          <a:latin typeface="Cambria Math" panose="02040503050406030204" pitchFamily="18" charset="0"/>
                          <a:ea typeface="Calibri" panose="020F0502020204030204" pitchFamily="34" charset="0"/>
                          <a:cs typeface="Times New Roman" panose="02020603050405020304" pitchFamily="18" charset="0"/>
                        </a:rPr>
                        <m:t>𝑰𝒏</m:t>
                      </m:r>
                    </m:oMath>
                  </m:oMathPara>
                </a14:m>
                <a:endParaRPr lang="es-EC" dirty="0"/>
              </a:p>
            </p:txBody>
          </p:sp>
        </mc:Choice>
        <mc:Fallback xmlns="">
          <p:sp>
            <p:nvSpPr>
              <p:cNvPr id="23" name="CuadroTexto 22"/>
              <p:cNvSpPr txBox="1">
                <a:spLocks noRot="1" noChangeAspect="1" noMove="1" noResize="1" noEditPoints="1" noAdjustHandles="1" noChangeArrowheads="1" noChangeShapeType="1" noTextEdit="1"/>
              </p:cNvSpPr>
              <p:nvPr/>
            </p:nvSpPr>
            <p:spPr>
              <a:xfrm>
                <a:off x="5292080" y="4116044"/>
                <a:ext cx="487633" cy="369332"/>
              </a:xfrm>
              <a:prstGeom prst="rect">
                <a:avLst/>
              </a:prstGeom>
              <a:blipFill>
                <a:blip r:embed="rId10"/>
                <a:stretch>
                  <a:fillRect/>
                </a:stretch>
              </a:blipFill>
            </p:spPr>
            <p:txBody>
              <a:bodyPr/>
              <a:lstStyle/>
              <a:p>
                <a:r>
                  <a:rPr lang="es-EC">
                    <a:noFill/>
                  </a:rPr>
                  <a:t> </a:t>
                </a:r>
              </a:p>
            </p:txBody>
          </p:sp>
        </mc:Fallback>
      </mc:AlternateContent>
      <p:sp>
        <p:nvSpPr>
          <p:cNvPr id="26" name="CuadroTexto 25"/>
          <p:cNvSpPr txBox="1"/>
          <p:nvPr/>
        </p:nvSpPr>
        <p:spPr>
          <a:xfrm>
            <a:off x="7844685" y="4138647"/>
            <a:ext cx="543739" cy="369332"/>
          </a:xfrm>
          <a:prstGeom prst="rect">
            <a:avLst/>
          </a:prstGeom>
          <a:noFill/>
        </p:spPr>
        <p:txBody>
          <a:bodyPr wrap="none" rtlCol="0">
            <a:spAutoFit/>
          </a:bodyPr>
          <a:lstStyle/>
          <a:p>
            <a:r>
              <a:rPr lang="es-EC" b="1" dirty="0" err="1" smtClean="0"/>
              <a:t>Out</a:t>
            </a:r>
            <a:endParaRPr lang="es-EC" b="1" dirty="0"/>
          </a:p>
        </p:txBody>
      </p:sp>
      <p:pic>
        <p:nvPicPr>
          <p:cNvPr id="21" name="Picture 2" descr="https://encrypted-tbn1.google.com/images?q=tbn:ANd9GcQje8dmqPgk2_qta2WsfdEUbxqb3B7GJwMo_uHo0h53NVVGZjE29w"/>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028384" y="57944"/>
            <a:ext cx="1071562"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8574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https://encrypted-tbn1.google.com/images?q=tbn:ANd9GcQje8dmqPgk2_qta2WsfdEUbxqb3B7GJwMo_uHo0h53NVVGZjE29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57850" y="57944"/>
            <a:ext cx="742096" cy="738798"/>
          </a:xfrm>
          <a:prstGeom prst="rect">
            <a:avLst/>
          </a:prstGeom>
          <a:noFill/>
          <a:extLst>
            <a:ext uri="{909E8E84-426E-40DD-AFC4-6F175D3DCCD1}">
              <a14:hiddenFill xmlns:a14="http://schemas.microsoft.com/office/drawing/2010/main">
                <a:solidFill>
                  <a:srgbClr val="FFFFFF"/>
                </a:solidFill>
              </a14:hiddenFill>
            </a:ext>
          </a:extLst>
        </p:spPr>
      </p:pic>
      <p:sp>
        <p:nvSpPr>
          <p:cNvPr id="5" name="4 Marcador de número de diapositiva"/>
          <p:cNvSpPr>
            <a:spLocks noGrp="1"/>
          </p:cNvSpPr>
          <p:nvPr>
            <p:ph type="sldNum" sz="quarter" idx="12"/>
          </p:nvPr>
        </p:nvSpPr>
        <p:spPr/>
        <p:txBody>
          <a:bodyPr/>
          <a:lstStyle/>
          <a:p>
            <a:fld id="{132FADFE-3B8F-471C-ABF0-DBC7717ECBBC}" type="slidenum">
              <a:rPr lang="es-ES" smtClean="0"/>
              <a:pPr/>
              <a:t>13</a:t>
            </a:fld>
            <a:endParaRPr lang="es-ES"/>
          </a:p>
        </p:txBody>
      </p:sp>
      <p:sp>
        <p:nvSpPr>
          <p:cNvPr id="6" name="AutoShape 4"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7" name="AutoShape 6"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AutoShape 8"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11" name="10 Rectángulo"/>
          <p:cNvSpPr/>
          <p:nvPr/>
        </p:nvSpPr>
        <p:spPr>
          <a:xfrm>
            <a:off x="8676456" y="1124744"/>
            <a:ext cx="432048" cy="5616624"/>
          </a:xfrm>
          <a:prstGeom prst="rect">
            <a:avLst/>
          </a:prstGeom>
          <a:gradFill flip="none" rotWithShape="1">
            <a:gsLst>
              <a:gs pos="0">
                <a:schemeClr val="tx2">
                  <a:lumMod val="75000"/>
                </a:schemeClr>
              </a:gs>
              <a:gs pos="50000">
                <a:schemeClr val="accent1">
                  <a:tint val="44500"/>
                  <a:satMod val="160000"/>
                </a:schemeClr>
              </a:gs>
              <a:gs pos="100000">
                <a:schemeClr val="bg1"/>
              </a:gs>
            </a:gsLst>
            <a:lin ang="54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s-MX" sz="2400" b="1" dirty="0"/>
              <a:t>01101010011001010110000101101110</a:t>
            </a:r>
          </a:p>
        </p:txBody>
      </p:sp>
      <p:sp>
        <p:nvSpPr>
          <p:cNvPr id="25" name="11 CuadroTexto"/>
          <p:cNvSpPr txBox="1"/>
          <p:nvPr/>
        </p:nvSpPr>
        <p:spPr>
          <a:xfrm>
            <a:off x="395536" y="6444044"/>
            <a:ext cx="2951385" cy="369332"/>
          </a:xfrm>
          <a:prstGeom prst="rect">
            <a:avLst/>
          </a:prstGeom>
          <a:noFill/>
        </p:spPr>
        <p:txBody>
          <a:bodyPr wrap="none" rtlCol="0">
            <a:spAutoFit/>
          </a:bodyPr>
          <a:lstStyle/>
          <a:p>
            <a:r>
              <a:rPr lang="es-MX" dirty="0" smtClean="0"/>
              <a:t>Ejercicios Sistemas Digitales II</a:t>
            </a:r>
            <a:endParaRPr lang="es-MX" dirty="0"/>
          </a:p>
        </p:txBody>
      </p:sp>
      <p:sp>
        <p:nvSpPr>
          <p:cNvPr id="27" name="2 Rectángulo"/>
          <p:cNvSpPr/>
          <p:nvPr/>
        </p:nvSpPr>
        <p:spPr>
          <a:xfrm>
            <a:off x="35496" y="24705"/>
            <a:ext cx="7584504" cy="451967"/>
          </a:xfrm>
          <a:prstGeom prst="rect">
            <a:avLst/>
          </a:prstGeom>
          <a:gradFill flip="none" rotWithShape="1">
            <a:gsLst>
              <a:gs pos="0">
                <a:schemeClr val="tx2">
                  <a:lumMod val="75000"/>
                </a:schemeClr>
              </a:gs>
              <a:gs pos="50000">
                <a:schemeClr val="accent1">
                  <a:tint val="44500"/>
                  <a:satMod val="160000"/>
                </a:schemeClr>
              </a:gs>
              <a:gs pos="100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t>011000010111001101100001011011100111101001100001</a:t>
            </a:r>
          </a:p>
        </p:txBody>
      </p:sp>
      <p:sp>
        <p:nvSpPr>
          <p:cNvPr id="2" name="Rectángulo 1"/>
          <p:cNvSpPr/>
          <p:nvPr/>
        </p:nvSpPr>
        <p:spPr>
          <a:xfrm>
            <a:off x="307975" y="620688"/>
            <a:ext cx="8280920" cy="5909310"/>
          </a:xfrm>
          <a:prstGeom prst="rect">
            <a:avLst/>
          </a:prstGeom>
        </p:spPr>
        <p:txBody>
          <a:bodyPr wrap="square">
            <a:spAutoFit/>
          </a:bodyPr>
          <a:lstStyle/>
          <a:p>
            <a:pPr algn="just"/>
            <a:r>
              <a:rPr lang="es-MX" b="1" dirty="0" smtClean="0"/>
              <a:t>11.) </a:t>
            </a:r>
            <a:r>
              <a:rPr lang="es-MX" dirty="0"/>
              <a:t>Diseñe una </a:t>
            </a:r>
            <a:r>
              <a:rPr lang="es-MX" b="1" dirty="0"/>
              <a:t>MSS</a:t>
            </a:r>
            <a:r>
              <a:rPr lang="es-MX" dirty="0"/>
              <a:t> modelo </a:t>
            </a:r>
            <a:r>
              <a:rPr lang="es-MX" b="1" dirty="0"/>
              <a:t>MOORE</a:t>
            </a:r>
            <a:r>
              <a:rPr lang="es-MX" dirty="0"/>
              <a:t> que controla la operación de un </a:t>
            </a:r>
            <a:r>
              <a:rPr lang="es-MX" u="sng" dirty="0"/>
              <a:t>sistema eficiencia energética/alarma de hogar</a:t>
            </a:r>
            <a:r>
              <a:rPr lang="es-MX" dirty="0"/>
              <a:t>. Inicialmente se debe presionar y soltar el botón </a:t>
            </a:r>
            <a:r>
              <a:rPr lang="es-MX" b="1" dirty="0" err="1"/>
              <a:t>power</a:t>
            </a:r>
            <a:r>
              <a:rPr lang="es-MX" dirty="0"/>
              <a:t>, luego de lo cual la alarma pasa al estado activación. Si se vuelve a presionar y soltar </a:t>
            </a:r>
            <a:r>
              <a:rPr lang="es-MX" b="1" dirty="0" err="1"/>
              <a:t>power</a:t>
            </a:r>
            <a:r>
              <a:rPr lang="es-MX" dirty="0"/>
              <a:t>, la alarma regresa al estado inicial.</a:t>
            </a:r>
            <a:endParaRPr lang="es-EC" dirty="0"/>
          </a:p>
          <a:p>
            <a:pPr algn="just"/>
            <a:r>
              <a:rPr lang="es-MX" dirty="0"/>
              <a:t>Durante el estado de activación, se deberá seleccionar el </a:t>
            </a:r>
            <a:r>
              <a:rPr lang="es-MX" b="1" dirty="0"/>
              <a:t>modo</a:t>
            </a:r>
            <a:r>
              <a:rPr lang="es-MX" dirty="0"/>
              <a:t> en que deseamos que trabaje el sistema (</a:t>
            </a:r>
            <a:r>
              <a:rPr lang="es-MX" u="sng" dirty="0"/>
              <a:t>eficiencia energética/alarma)</a:t>
            </a:r>
            <a:r>
              <a:rPr lang="es-MX" dirty="0"/>
              <a:t>, si el usuario presiona y suelta una vez el botó </a:t>
            </a:r>
            <a:r>
              <a:rPr lang="es-MX" b="1" dirty="0"/>
              <a:t>modo</a:t>
            </a:r>
            <a:r>
              <a:rPr lang="es-MX" dirty="0"/>
              <a:t> el sistema actúa como </a:t>
            </a:r>
            <a:r>
              <a:rPr lang="es-MX" i="1" dirty="0"/>
              <a:t>alarma de hogar</a:t>
            </a:r>
            <a:r>
              <a:rPr lang="es-MX" dirty="0"/>
              <a:t>, pero si el botón es presionado y soltado otra vez más el sistema actúa como un </a:t>
            </a:r>
            <a:r>
              <a:rPr lang="es-MX" i="1" dirty="0"/>
              <a:t>sistema de eficiencia energética</a:t>
            </a:r>
            <a:r>
              <a:rPr lang="es-MX" dirty="0"/>
              <a:t>. Estando en modo </a:t>
            </a:r>
            <a:r>
              <a:rPr lang="es-MX" i="1" dirty="0"/>
              <a:t>eficiencia energética</a:t>
            </a:r>
            <a:r>
              <a:rPr lang="es-MX" dirty="0"/>
              <a:t> podemos también pasar a modo </a:t>
            </a:r>
            <a:r>
              <a:rPr lang="es-MX" i="1" dirty="0"/>
              <a:t>alarma</a:t>
            </a:r>
            <a:r>
              <a:rPr lang="es-MX" dirty="0"/>
              <a:t> presionando y soltando una vez el botón </a:t>
            </a:r>
            <a:r>
              <a:rPr lang="es-MX" b="1" dirty="0"/>
              <a:t>modo</a:t>
            </a:r>
            <a:r>
              <a:rPr lang="es-MX" dirty="0"/>
              <a:t>. En cualquiera de los dos modos de operación del sistema, si queremos regresar al estado inicial lo podemos hacer presionando y soltando una vez el botón </a:t>
            </a:r>
            <a:r>
              <a:rPr lang="es-MX" b="1" dirty="0" err="1"/>
              <a:t>power</a:t>
            </a:r>
            <a:r>
              <a:rPr lang="es-MX" dirty="0"/>
              <a:t>.</a:t>
            </a:r>
            <a:endParaRPr lang="es-EC" dirty="0"/>
          </a:p>
          <a:p>
            <a:pPr algn="just"/>
            <a:r>
              <a:rPr lang="es-MX" dirty="0"/>
              <a:t>El sistema en modo </a:t>
            </a:r>
            <a:r>
              <a:rPr lang="es-MX" b="1" i="1" dirty="0"/>
              <a:t>alarma</a:t>
            </a:r>
            <a:r>
              <a:rPr lang="es-MX" dirty="0"/>
              <a:t> activa el actuador que energiza la sirena cuando detecta que el sensor de puerta (sensor magnético </a:t>
            </a:r>
            <a:r>
              <a:rPr lang="es-MX" dirty="0" err="1"/>
              <a:t>on</a:t>
            </a:r>
            <a:r>
              <a:rPr lang="es-MX" dirty="0"/>
              <a:t>/off) o el de presencia (sensor </a:t>
            </a:r>
            <a:r>
              <a:rPr lang="es-MX" dirty="0" err="1"/>
              <a:t>piroeléctrico</a:t>
            </a:r>
            <a:r>
              <a:rPr lang="es-MX" dirty="0"/>
              <a:t> </a:t>
            </a:r>
            <a:r>
              <a:rPr lang="es-MX" dirty="0" err="1"/>
              <a:t>on</a:t>
            </a:r>
            <a:r>
              <a:rPr lang="es-MX" dirty="0"/>
              <a:t>/off) tienen un valor lógico de ‘1’ es decir cuando se detecta que la puerta a sido abierta o cuando hay alguna persona en la sala del hogar. Además en caso de que los dueños del hogar estén padeciendo un robo ellos pueden presionar y soltar un botón de </a:t>
            </a:r>
            <a:r>
              <a:rPr lang="es-MX" b="1" dirty="0"/>
              <a:t>pánico</a:t>
            </a:r>
            <a:r>
              <a:rPr lang="es-MX" dirty="0"/>
              <a:t> el mismo que generará una señal que a través de un actuador GSM realice una llamada al ECU911 notificando que son victimas de un robo. La única forma de desactivar el estado de alarma (sirena </a:t>
            </a:r>
            <a:r>
              <a:rPr lang="es-MX" dirty="0" err="1"/>
              <a:t>ó</a:t>
            </a:r>
            <a:r>
              <a:rPr lang="es-MX" dirty="0"/>
              <a:t> </a:t>
            </a:r>
            <a:r>
              <a:rPr lang="es-MX" dirty="0" err="1"/>
              <a:t>gsm</a:t>
            </a:r>
            <a:r>
              <a:rPr lang="es-MX" dirty="0"/>
              <a:t>) es presionando y soltando una vez el botón </a:t>
            </a:r>
            <a:r>
              <a:rPr lang="es-MX" b="1" dirty="0"/>
              <a:t>inicio</a:t>
            </a:r>
            <a:r>
              <a:rPr lang="es-MX" dirty="0"/>
              <a:t>.</a:t>
            </a:r>
            <a:endParaRPr lang="es-EC" dirty="0"/>
          </a:p>
        </p:txBody>
      </p:sp>
    </p:spTree>
    <p:extLst>
      <p:ext uri="{BB962C8B-B14F-4D97-AF65-F5344CB8AC3E}">
        <p14:creationId xmlns:p14="http://schemas.microsoft.com/office/powerpoint/2010/main" val="37611039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https://encrypted-tbn1.google.com/images?q=tbn:ANd9GcQje8dmqPgk2_qta2WsfdEUbxqb3B7GJwMo_uHo0h53NVVGZjE29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57850" y="57944"/>
            <a:ext cx="742096" cy="738798"/>
          </a:xfrm>
          <a:prstGeom prst="rect">
            <a:avLst/>
          </a:prstGeom>
          <a:noFill/>
          <a:extLst>
            <a:ext uri="{909E8E84-426E-40DD-AFC4-6F175D3DCCD1}">
              <a14:hiddenFill xmlns:a14="http://schemas.microsoft.com/office/drawing/2010/main">
                <a:solidFill>
                  <a:srgbClr val="FFFFFF"/>
                </a:solidFill>
              </a14:hiddenFill>
            </a:ext>
          </a:extLst>
        </p:spPr>
      </p:pic>
      <p:sp>
        <p:nvSpPr>
          <p:cNvPr id="5" name="4 Marcador de número de diapositiva"/>
          <p:cNvSpPr>
            <a:spLocks noGrp="1"/>
          </p:cNvSpPr>
          <p:nvPr>
            <p:ph type="sldNum" sz="quarter" idx="12"/>
          </p:nvPr>
        </p:nvSpPr>
        <p:spPr/>
        <p:txBody>
          <a:bodyPr/>
          <a:lstStyle/>
          <a:p>
            <a:fld id="{132FADFE-3B8F-471C-ABF0-DBC7717ECBBC}" type="slidenum">
              <a:rPr lang="es-ES" smtClean="0"/>
              <a:pPr/>
              <a:t>14</a:t>
            </a:fld>
            <a:endParaRPr lang="es-ES"/>
          </a:p>
        </p:txBody>
      </p:sp>
      <p:sp>
        <p:nvSpPr>
          <p:cNvPr id="6" name="AutoShape 4"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7" name="AutoShape 6"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AutoShape 8"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11" name="10 Rectángulo"/>
          <p:cNvSpPr/>
          <p:nvPr/>
        </p:nvSpPr>
        <p:spPr>
          <a:xfrm>
            <a:off x="8676456" y="1124744"/>
            <a:ext cx="432048" cy="5616624"/>
          </a:xfrm>
          <a:prstGeom prst="rect">
            <a:avLst/>
          </a:prstGeom>
          <a:gradFill flip="none" rotWithShape="1">
            <a:gsLst>
              <a:gs pos="0">
                <a:schemeClr val="tx2">
                  <a:lumMod val="75000"/>
                </a:schemeClr>
              </a:gs>
              <a:gs pos="50000">
                <a:schemeClr val="accent1">
                  <a:tint val="44500"/>
                  <a:satMod val="160000"/>
                </a:schemeClr>
              </a:gs>
              <a:gs pos="100000">
                <a:schemeClr val="bg1"/>
              </a:gs>
            </a:gsLst>
            <a:lin ang="54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s-MX" sz="2400" b="1" dirty="0"/>
              <a:t>01101010011001010110000101101110</a:t>
            </a:r>
          </a:p>
        </p:txBody>
      </p:sp>
      <p:sp>
        <p:nvSpPr>
          <p:cNvPr id="25" name="11 CuadroTexto"/>
          <p:cNvSpPr txBox="1"/>
          <p:nvPr/>
        </p:nvSpPr>
        <p:spPr>
          <a:xfrm>
            <a:off x="395536" y="6444044"/>
            <a:ext cx="2951385" cy="369332"/>
          </a:xfrm>
          <a:prstGeom prst="rect">
            <a:avLst/>
          </a:prstGeom>
          <a:noFill/>
        </p:spPr>
        <p:txBody>
          <a:bodyPr wrap="none" rtlCol="0">
            <a:spAutoFit/>
          </a:bodyPr>
          <a:lstStyle/>
          <a:p>
            <a:r>
              <a:rPr lang="es-MX" dirty="0" smtClean="0"/>
              <a:t>Ejercicios Sistemas Digitales II</a:t>
            </a:r>
            <a:endParaRPr lang="es-MX" dirty="0"/>
          </a:p>
        </p:txBody>
      </p:sp>
      <p:sp>
        <p:nvSpPr>
          <p:cNvPr id="27" name="2 Rectángulo"/>
          <p:cNvSpPr/>
          <p:nvPr/>
        </p:nvSpPr>
        <p:spPr>
          <a:xfrm>
            <a:off x="35496" y="24705"/>
            <a:ext cx="7584504" cy="451967"/>
          </a:xfrm>
          <a:prstGeom prst="rect">
            <a:avLst/>
          </a:prstGeom>
          <a:gradFill flip="none" rotWithShape="1">
            <a:gsLst>
              <a:gs pos="0">
                <a:schemeClr val="tx2">
                  <a:lumMod val="75000"/>
                </a:schemeClr>
              </a:gs>
              <a:gs pos="50000">
                <a:schemeClr val="accent1">
                  <a:tint val="44500"/>
                  <a:satMod val="160000"/>
                </a:schemeClr>
              </a:gs>
              <a:gs pos="100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t>011000010111001101100001011011100111101001100001</a:t>
            </a:r>
          </a:p>
        </p:txBody>
      </p:sp>
      <p:sp>
        <p:nvSpPr>
          <p:cNvPr id="2" name="Rectángulo 1"/>
          <p:cNvSpPr/>
          <p:nvPr/>
        </p:nvSpPr>
        <p:spPr>
          <a:xfrm>
            <a:off x="307975" y="620688"/>
            <a:ext cx="8280920" cy="3693319"/>
          </a:xfrm>
          <a:prstGeom prst="rect">
            <a:avLst/>
          </a:prstGeom>
        </p:spPr>
        <p:txBody>
          <a:bodyPr wrap="square">
            <a:spAutoFit/>
          </a:bodyPr>
          <a:lstStyle/>
          <a:p>
            <a:pPr algn="just"/>
            <a:r>
              <a:rPr lang="es-MX" dirty="0"/>
              <a:t>El sistema en modo </a:t>
            </a:r>
            <a:r>
              <a:rPr lang="es-MX" b="1" i="1" dirty="0"/>
              <a:t>eficiencia energética</a:t>
            </a:r>
            <a:r>
              <a:rPr lang="es-MX" dirty="0"/>
              <a:t> ayuda al usuario a activar o desactivar una señal que controla a través de un actuador de carga AC el enciende o apagado de las luminarias de la sala del hogar. Para ello el sistema solo considerará el sensor de presencia de la siguiente forma: Si hay presencia de personas en la sala la luz se enciende, caso contrario se apagarán automáticamente</a:t>
            </a:r>
            <a:r>
              <a:rPr lang="es-MX" dirty="0" smtClean="0"/>
              <a:t>. Se pide:</a:t>
            </a:r>
          </a:p>
          <a:p>
            <a:pPr marL="285750" indent="-285750" algn="just">
              <a:buFont typeface="Arial" panose="020B0604020202020204" pitchFamily="34" charset="0"/>
              <a:buChar char="•"/>
            </a:pPr>
            <a:r>
              <a:rPr lang="es-MX" dirty="0" smtClean="0"/>
              <a:t>Presentar el </a:t>
            </a:r>
            <a:r>
              <a:rPr lang="es-MX" dirty="0"/>
              <a:t>Diagrama de Estados simplificado del sistema. (</a:t>
            </a:r>
            <a:r>
              <a:rPr lang="es-MX" b="1" dirty="0"/>
              <a:t>Formato: </a:t>
            </a:r>
            <a:r>
              <a:rPr lang="es-MX" b="1" dirty="0" err="1"/>
              <a:t>Power</a:t>
            </a:r>
            <a:r>
              <a:rPr lang="es-MX" b="1" dirty="0"/>
              <a:t>, Modo, Inicio, Puerta, Presencia, Pánico / Sirena, Luminaria, GSM</a:t>
            </a:r>
            <a:r>
              <a:rPr lang="es-MX" dirty="0" smtClean="0"/>
              <a:t>).</a:t>
            </a:r>
          </a:p>
          <a:p>
            <a:pPr marL="285750" lvl="0" indent="-285750" algn="just">
              <a:buFont typeface="Arial" panose="020B0604020202020204" pitchFamily="34" charset="0"/>
              <a:buChar char="•"/>
            </a:pPr>
            <a:r>
              <a:rPr lang="es-MX" dirty="0"/>
              <a:t>Implementación el circuito completo de la MSS: Memoria de Estados, Decodificador de Estado Siguientes y Salida (Usar </a:t>
            </a:r>
            <a:r>
              <a:rPr lang="es-MX" b="1" dirty="0"/>
              <a:t>Multiplexores</a:t>
            </a:r>
            <a:r>
              <a:rPr lang="es-MX" dirty="0"/>
              <a:t> 8 a 1).</a:t>
            </a:r>
          </a:p>
          <a:p>
            <a:pPr marL="285750" indent="-285750" algn="just">
              <a:buFont typeface="Arial" panose="020B0604020202020204" pitchFamily="34" charset="0"/>
              <a:buChar char="•"/>
            </a:pPr>
            <a:r>
              <a:rPr lang="es-ES" dirty="0"/>
              <a:t>Escribir el código </a:t>
            </a:r>
            <a:r>
              <a:rPr lang="es-ES" b="1" dirty="0"/>
              <a:t>VHDL</a:t>
            </a:r>
            <a:r>
              <a:rPr lang="es-ES" dirty="0"/>
              <a:t> completo de la MSS, usar un </a:t>
            </a:r>
            <a:r>
              <a:rPr lang="es-ES" b="1" dirty="0" err="1">
                <a:solidFill>
                  <a:srgbClr val="0070C0"/>
                </a:solidFill>
              </a:rPr>
              <a:t>process</a:t>
            </a:r>
            <a:r>
              <a:rPr lang="es-ES" dirty="0"/>
              <a:t> para decodificador de estados siguiente–memoria de estados y un </a:t>
            </a:r>
            <a:r>
              <a:rPr lang="es-ES" b="1" dirty="0" err="1">
                <a:solidFill>
                  <a:srgbClr val="0070C0"/>
                </a:solidFill>
              </a:rPr>
              <a:t>process</a:t>
            </a:r>
            <a:r>
              <a:rPr lang="es-ES" dirty="0"/>
              <a:t> para el decodificador de salidas.</a:t>
            </a:r>
          </a:p>
          <a:p>
            <a:pPr marL="285750" indent="-285750" algn="just">
              <a:buFont typeface="Arial" panose="020B0604020202020204" pitchFamily="34" charset="0"/>
              <a:buChar char="•"/>
            </a:pPr>
            <a:endParaRPr lang="es-EC" dirty="0"/>
          </a:p>
        </p:txBody>
      </p:sp>
      <p:pic>
        <p:nvPicPr>
          <p:cNvPr id="3" name="Imagen 2"/>
          <p:cNvPicPr>
            <a:picLocks noChangeAspect="1"/>
          </p:cNvPicPr>
          <p:nvPr/>
        </p:nvPicPr>
        <p:blipFill>
          <a:blip r:embed="rId4"/>
          <a:stretch>
            <a:fillRect/>
          </a:stretch>
        </p:blipFill>
        <p:spPr>
          <a:xfrm>
            <a:off x="1907704" y="3789040"/>
            <a:ext cx="5256584" cy="2697598"/>
          </a:xfrm>
          <a:prstGeom prst="rect">
            <a:avLst/>
          </a:prstGeom>
        </p:spPr>
      </p:pic>
    </p:spTree>
    <p:extLst>
      <p:ext uri="{BB962C8B-B14F-4D97-AF65-F5344CB8AC3E}">
        <p14:creationId xmlns:p14="http://schemas.microsoft.com/office/powerpoint/2010/main" val="16001216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fld id="{132FADFE-3B8F-471C-ABF0-DBC7717ECBBC}" type="slidenum">
              <a:rPr lang="es-ES" smtClean="0"/>
              <a:pPr/>
              <a:t>15</a:t>
            </a:fld>
            <a:endParaRPr lang="es-ES"/>
          </a:p>
        </p:txBody>
      </p:sp>
      <p:sp>
        <p:nvSpPr>
          <p:cNvPr id="6" name="AutoShape 4"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7" name="AutoShape 6"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AutoShape 8"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11" name="10 Rectángulo"/>
          <p:cNvSpPr/>
          <p:nvPr/>
        </p:nvSpPr>
        <p:spPr>
          <a:xfrm>
            <a:off x="8676456" y="1124744"/>
            <a:ext cx="432048" cy="5616624"/>
          </a:xfrm>
          <a:prstGeom prst="rect">
            <a:avLst/>
          </a:prstGeom>
          <a:gradFill flip="none" rotWithShape="1">
            <a:gsLst>
              <a:gs pos="0">
                <a:schemeClr val="tx2">
                  <a:lumMod val="75000"/>
                </a:schemeClr>
              </a:gs>
              <a:gs pos="50000">
                <a:schemeClr val="accent1">
                  <a:tint val="44500"/>
                  <a:satMod val="160000"/>
                </a:schemeClr>
              </a:gs>
              <a:gs pos="100000">
                <a:schemeClr val="bg1"/>
              </a:gs>
            </a:gsLst>
            <a:lin ang="54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s-MX" sz="2400" b="1" dirty="0"/>
              <a:t>01101010011001010110000101101110</a:t>
            </a:r>
          </a:p>
        </p:txBody>
      </p:sp>
      <p:sp>
        <p:nvSpPr>
          <p:cNvPr id="25" name="11 CuadroTexto"/>
          <p:cNvSpPr txBox="1"/>
          <p:nvPr/>
        </p:nvSpPr>
        <p:spPr>
          <a:xfrm>
            <a:off x="395536" y="6444044"/>
            <a:ext cx="2951385" cy="369332"/>
          </a:xfrm>
          <a:prstGeom prst="rect">
            <a:avLst/>
          </a:prstGeom>
          <a:noFill/>
        </p:spPr>
        <p:txBody>
          <a:bodyPr wrap="none" rtlCol="0">
            <a:spAutoFit/>
          </a:bodyPr>
          <a:lstStyle/>
          <a:p>
            <a:r>
              <a:rPr lang="es-MX" dirty="0" smtClean="0"/>
              <a:t>Ejercicios Sistemas Digitales II</a:t>
            </a:r>
            <a:endParaRPr lang="es-MX" dirty="0"/>
          </a:p>
        </p:txBody>
      </p:sp>
      <p:sp>
        <p:nvSpPr>
          <p:cNvPr id="27" name="2 Rectángulo"/>
          <p:cNvSpPr/>
          <p:nvPr/>
        </p:nvSpPr>
        <p:spPr>
          <a:xfrm>
            <a:off x="35496" y="24705"/>
            <a:ext cx="7584504" cy="451967"/>
          </a:xfrm>
          <a:prstGeom prst="rect">
            <a:avLst/>
          </a:prstGeom>
          <a:gradFill flip="none" rotWithShape="1">
            <a:gsLst>
              <a:gs pos="0">
                <a:schemeClr val="tx2">
                  <a:lumMod val="75000"/>
                </a:schemeClr>
              </a:gs>
              <a:gs pos="50000">
                <a:schemeClr val="accent1">
                  <a:tint val="44500"/>
                  <a:satMod val="160000"/>
                </a:schemeClr>
              </a:gs>
              <a:gs pos="100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t>011000010111001101100001011011100111101001100001</a:t>
            </a:r>
          </a:p>
        </p:txBody>
      </p:sp>
      <p:sp>
        <p:nvSpPr>
          <p:cNvPr id="2" name="Rectángulo 1"/>
          <p:cNvSpPr/>
          <p:nvPr/>
        </p:nvSpPr>
        <p:spPr>
          <a:xfrm>
            <a:off x="35496" y="548680"/>
            <a:ext cx="3600400" cy="4801314"/>
          </a:xfrm>
          <a:prstGeom prst="rect">
            <a:avLst/>
          </a:prstGeom>
        </p:spPr>
        <p:txBody>
          <a:bodyPr wrap="square">
            <a:spAutoFit/>
          </a:bodyPr>
          <a:lstStyle/>
          <a:p>
            <a:pPr algn="just"/>
            <a:r>
              <a:rPr lang="es-MX" b="1" dirty="0" smtClean="0"/>
              <a:t>12.) </a:t>
            </a:r>
            <a:r>
              <a:rPr lang="es-MX" dirty="0"/>
              <a:t>Dado el siguiente diagrama </a:t>
            </a:r>
            <a:r>
              <a:rPr lang="es-MX" b="1" dirty="0">
                <a:solidFill>
                  <a:srgbClr val="FF0000"/>
                </a:solidFill>
              </a:rPr>
              <a:t>ASM</a:t>
            </a:r>
            <a:r>
              <a:rPr lang="es-MX" dirty="0"/>
              <a:t> de una </a:t>
            </a:r>
            <a:r>
              <a:rPr lang="es-MX" b="1" dirty="0"/>
              <a:t>MSS</a:t>
            </a:r>
            <a:r>
              <a:rPr lang="es-MX" dirty="0"/>
              <a:t>, presente</a:t>
            </a:r>
            <a:r>
              <a:rPr lang="es-MX" dirty="0" smtClean="0"/>
              <a:t>:</a:t>
            </a:r>
          </a:p>
          <a:p>
            <a:pPr algn="just"/>
            <a:endParaRPr lang="es-EC" dirty="0"/>
          </a:p>
          <a:p>
            <a:pPr marL="285750" indent="-285750" algn="just">
              <a:buFont typeface="Arial" panose="020B0604020202020204" pitchFamily="34" charset="0"/>
              <a:buChar char="•"/>
            </a:pPr>
            <a:r>
              <a:rPr lang="es-MX" dirty="0" smtClean="0"/>
              <a:t>Los </a:t>
            </a:r>
            <a:r>
              <a:rPr lang="es-MX" dirty="0"/>
              <a:t>mapas decodificadores de estado siguiente y la expresión de salida</a:t>
            </a:r>
            <a:r>
              <a:rPr lang="es-MX" dirty="0" smtClean="0"/>
              <a:t>.</a:t>
            </a:r>
            <a:endParaRPr lang="es-EC" dirty="0"/>
          </a:p>
          <a:p>
            <a:pPr marL="285750" indent="-285750" algn="just">
              <a:buFont typeface="Arial" panose="020B0604020202020204" pitchFamily="34" charset="0"/>
              <a:buChar char="•"/>
            </a:pPr>
            <a:r>
              <a:rPr lang="es-MX" dirty="0" smtClean="0"/>
              <a:t>La </a:t>
            </a:r>
            <a:r>
              <a:rPr lang="es-MX" dirty="0"/>
              <a:t>implementación con </a:t>
            </a:r>
            <a:r>
              <a:rPr lang="es-MX" b="1" dirty="0"/>
              <a:t>multiplexores</a:t>
            </a:r>
            <a:r>
              <a:rPr lang="es-MX" dirty="0"/>
              <a:t> de 4 a 1 para el decodificador de Estado Siguiente y Puertas lógicas para el decodificador de </a:t>
            </a:r>
            <a:r>
              <a:rPr lang="es-MX" dirty="0" smtClean="0"/>
              <a:t>salida.</a:t>
            </a:r>
          </a:p>
          <a:p>
            <a:pPr marL="285750" indent="-285750" algn="just">
              <a:buFont typeface="Arial" panose="020B0604020202020204" pitchFamily="34" charset="0"/>
              <a:buChar char="•"/>
            </a:pPr>
            <a:r>
              <a:rPr lang="es-ES" dirty="0"/>
              <a:t>Escribir el código </a:t>
            </a:r>
            <a:r>
              <a:rPr lang="es-ES" b="1" dirty="0"/>
              <a:t>VHDL</a:t>
            </a:r>
            <a:r>
              <a:rPr lang="es-ES" dirty="0"/>
              <a:t> completo de la MSS, usar un </a:t>
            </a:r>
            <a:r>
              <a:rPr lang="es-ES" b="1" dirty="0" err="1">
                <a:solidFill>
                  <a:srgbClr val="0070C0"/>
                </a:solidFill>
              </a:rPr>
              <a:t>process</a:t>
            </a:r>
            <a:r>
              <a:rPr lang="es-ES" dirty="0"/>
              <a:t> para decodificador de estados siguiente–memoria de estados y un </a:t>
            </a:r>
            <a:r>
              <a:rPr lang="es-ES" b="1" dirty="0" err="1">
                <a:solidFill>
                  <a:srgbClr val="0070C0"/>
                </a:solidFill>
              </a:rPr>
              <a:t>process</a:t>
            </a:r>
            <a:r>
              <a:rPr lang="es-ES" dirty="0"/>
              <a:t> para el decodificador de salidas.</a:t>
            </a:r>
          </a:p>
        </p:txBody>
      </p:sp>
      <p:pic>
        <p:nvPicPr>
          <p:cNvPr id="15" name="Imagen 14"/>
          <p:cNvPicPr/>
          <p:nvPr/>
        </p:nvPicPr>
        <p:blipFill>
          <a:blip r:embed="rId3">
            <a:extLst>
              <a:ext uri="{28A0092B-C50C-407E-A947-70E740481C1C}">
                <a14:useLocalDpi xmlns:a14="http://schemas.microsoft.com/office/drawing/2010/main" val="0"/>
              </a:ext>
            </a:extLst>
          </a:blip>
          <a:srcRect/>
          <a:stretch>
            <a:fillRect/>
          </a:stretch>
        </p:blipFill>
        <p:spPr bwMode="auto">
          <a:xfrm>
            <a:off x="3275856" y="510244"/>
            <a:ext cx="5327822" cy="5826213"/>
          </a:xfrm>
          <a:prstGeom prst="rect">
            <a:avLst/>
          </a:prstGeom>
          <a:noFill/>
          <a:ln>
            <a:noFill/>
          </a:ln>
        </p:spPr>
      </p:pic>
      <p:sp>
        <p:nvSpPr>
          <p:cNvPr id="17" name="39 Rectángulo"/>
          <p:cNvSpPr/>
          <p:nvPr/>
        </p:nvSpPr>
        <p:spPr>
          <a:xfrm>
            <a:off x="901796" y="5720075"/>
            <a:ext cx="1703705" cy="749826"/>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MX" sz="2400" dirty="0">
                <a:effectLst/>
                <a:ea typeface="Calibri" panose="020F0502020204030204" pitchFamily="34" charset="0"/>
                <a:cs typeface="Times New Roman" panose="02020603050405020304" pitchFamily="18" charset="0"/>
              </a:rPr>
              <a:t>MSS</a:t>
            </a:r>
            <a:endParaRPr lang="es-EC" sz="2400" dirty="0">
              <a:effectLst/>
              <a:ea typeface="Calibri" panose="020F0502020204030204" pitchFamily="34" charset="0"/>
              <a:cs typeface="Times New Roman" panose="02020603050405020304" pitchFamily="18" charset="0"/>
            </a:endParaRPr>
          </a:p>
        </p:txBody>
      </p:sp>
      <p:cxnSp>
        <p:nvCxnSpPr>
          <p:cNvPr id="18" name="40 Conector recto de flecha"/>
          <p:cNvCxnSpPr/>
          <p:nvPr/>
        </p:nvCxnSpPr>
        <p:spPr>
          <a:xfrm>
            <a:off x="136621" y="5971986"/>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41 Conector recto de flecha"/>
          <p:cNvCxnSpPr/>
          <p:nvPr/>
        </p:nvCxnSpPr>
        <p:spPr>
          <a:xfrm>
            <a:off x="139161" y="6198681"/>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42 Conector recto de flecha"/>
          <p:cNvCxnSpPr/>
          <p:nvPr/>
        </p:nvCxnSpPr>
        <p:spPr>
          <a:xfrm>
            <a:off x="2601691" y="5848980"/>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43 Conector recto de flecha"/>
          <p:cNvCxnSpPr/>
          <p:nvPr/>
        </p:nvCxnSpPr>
        <p:spPr>
          <a:xfrm>
            <a:off x="2603596" y="6067420"/>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2" name="CuadroTexto 21"/>
              <p:cNvSpPr txBox="1"/>
              <p:nvPr/>
            </p:nvSpPr>
            <p:spPr>
              <a:xfrm>
                <a:off x="35496" y="5644683"/>
                <a:ext cx="5068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C" b="1" i="1" smtClean="0">
                          <a:latin typeface="Cambria Math" panose="02040503050406030204" pitchFamily="18" charset="0"/>
                          <a:ea typeface="Calibri" panose="020F0502020204030204" pitchFamily="34" charset="0"/>
                          <a:cs typeface="Times New Roman" panose="02020603050405020304" pitchFamily="18" charset="0"/>
                        </a:rPr>
                        <m:t>𝑺</m:t>
                      </m:r>
                      <m:r>
                        <a:rPr lang="es-EC" b="1" i="1" smtClean="0">
                          <a:latin typeface="Cambria Math" panose="02040503050406030204" pitchFamily="18" charset="0"/>
                          <a:ea typeface="Calibri" panose="020F0502020204030204" pitchFamily="34" charset="0"/>
                          <a:cs typeface="Times New Roman" panose="02020603050405020304" pitchFamily="18" charset="0"/>
                        </a:rPr>
                        <m:t>𝟏</m:t>
                      </m:r>
                    </m:oMath>
                  </m:oMathPara>
                </a14:m>
                <a:endParaRPr lang="es-EC" dirty="0"/>
              </a:p>
            </p:txBody>
          </p:sp>
        </mc:Choice>
        <mc:Fallback xmlns="">
          <p:sp>
            <p:nvSpPr>
              <p:cNvPr id="22" name="CuadroTexto 21"/>
              <p:cNvSpPr txBox="1">
                <a:spLocks noRot="1" noChangeAspect="1" noMove="1" noResize="1" noEditPoints="1" noAdjustHandles="1" noChangeArrowheads="1" noChangeShapeType="1" noTextEdit="1"/>
              </p:cNvSpPr>
              <p:nvPr/>
            </p:nvSpPr>
            <p:spPr>
              <a:xfrm>
                <a:off x="35496" y="5644683"/>
                <a:ext cx="506870" cy="369332"/>
              </a:xfrm>
              <a:prstGeom prst="rect">
                <a:avLst/>
              </a:prstGeom>
              <a:blipFill>
                <a:blip r:embed="rId10"/>
                <a:stretch>
                  <a:fillRect/>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23" name="CuadroTexto 22"/>
              <p:cNvSpPr txBox="1"/>
              <p:nvPr/>
            </p:nvSpPr>
            <p:spPr>
              <a:xfrm>
                <a:off x="35496" y="6228020"/>
                <a:ext cx="5068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C" b="1" i="1" smtClean="0">
                          <a:latin typeface="Cambria Math" panose="02040503050406030204" pitchFamily="18" charset="0"/>
                        </a:rPr>
                        <m:t>𝑺</m:t>
                      </m:r>
                      <m:r>
                        <a:rPr lang="es-EC" b="1" i="1" smtClean="0">
                          <a:latin typeface="Cambria Math" panose="02040503050406030204" pitchFamily="18" charset="0"/>
                        </a:rPr>
                        <m:t>𝟐</m:t>
                      </m:r>
                    </m:oMath>
                  </m:oMathPara>
                </a14:m>
                <a:endParaRPr lang="es-EC" b="1" dirty="0"/>
              </a:p>
            </p:txBody>
          </p:sp>
        </mc:Choice>
        <mc:Fallback xmlns="">
          <p:sp>
            <p:nvSpPr>
              <p:cNvPr id="23" name="CuadroTexto 22"/>
              <p:cNvSpPr txBox="1">
                <a:spLocks noRot="1" noChangeAspect="1" noMove="1" noResize="1" noEditPoints="1" noAdjustHandles="1" noChangeArrowheads="1" noChangeShapeType="1" noTextEdit="1"/>
              </p:cNvSpPr>
              <p:nvPr/>
            </p:nvSpPr>
            <p:spPr>
              <a:xfrm>
                <a:off x="35496" y="6228020"/>
                <a:ext cx="506869" cy="369332"/>
              </a:xfrm>
              <a:prstGeom prst="rect">
                <a:avLst/>
              </a:prstGeom>
              <a:blipFill>
                <a:blip r:embed="rId11"/>
                <a:stretch>
                  <a:fillRect/>
                </a:stretch>
              </a:blipFill>
            </p:spPr>
            <p:txBody>
              <a:bodyPr/>
              <a:lstStyle/>
              <a:p>
                <a:r>
                  <a:rPr lang="es-EC">
                    <a:noFill/>
                  </a:rPr>
                  <a:t> </a:t>
                </a:r>
              </a:p>
            </p:txBody>
          </p:sp>
        </mc:Fallback>
      </mc:AlternateContent>
      <p:sp>
        <p:nvSpPr>
          <p:cNvPr id="24" name="CuadroTexto 23"/>
          <p:cNvSpPr txBox="1"/>
          <p:nvPr/>
        </p:nvSpPr>
        <p:spPr>
          <a:xfrm>
            <a:off x="3377777" y="5629466"/>
            <a:ext cx="343364" cy="369332"/>
          </a:xfrm>
          <a:prstGeom prst="rect">
            <a:avLst/>
          </a:prstGeom>
          <a:noFill/>
        </p:spPr>
        <p:txBody>
          <a:bodyPr wrap="none" rtlCol="0">
            <a:spAutoFit/>
          </a:bodyPr>
          <a:lstStyle/>
          <a:p>
            <a:r>
              <a:rPr lang="es-EC" b="1" dirty="0"/>
              <a:t>Q</a:t>
            </a:r>
          </a:p>
        </p:txBody>
      </p:sp>
      <p:sp>
        <p:nvSpPr>
          <p:cNvPr id="26" name="CuadroTexto 25"/>
          <p:cNvSpPr txBox="1"/>
          <p:nvPr/>
        </p:nvSpPr>
        <p:spPr>
          <a:xfrm>
            <a:off x="3363792" y="5886564"/>
            <a:ext cx="245580" cy="369332"/>
          </a:xfrm>
          <a:prstGeom prst="rect">
            <a:avLst/>
          </a:prstGeom>
          <a:noFill/>
        </p:spPr>
        <p:txBody>
          <a:bodyPr wrap="none" rtlCol="0">
            <a:spAutoFit/>
          </a:bodyPr>
          <a:lstStyle/>
          <a:p>
            <a:r>
              <a:rPr lang="es-EC" b="1" dirty="0"/>
              <a:t>I</a:t>
            </a:r>
          </a:p>
        </p:txBody>
      </p:sp>
      <p:cxnSp>
        <p:nvCxnSpPr>
          <p:cNvPr id="30" name="43 Conector recto de flecha"/>
          <p:cNvCxnSpPr/>
          <p:nvPr/>
        </p:nvCxnSpPr>
        <p:spPr>
          <a:xfrm>
            <a:off x="2583324" y="6336868"/>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1" name="CuadroTexto 30"/>
          <p:cNvSpPr txBox="1"/>
          <p:nvPr/>
        </p:nvSpPr>
        <p:spPr>
          <a:xfrm>
            <a:off x="3337416" y="6156012"/>
            <a:ext cx="298480" cy="369332"/>
          </a:xfrm>
          <a:prstGeom prst="rect">
            <a:avLst/>
          </a:prstGeom>
          <a:noFill/>
        </p:spPr>
        <p:txBody>
          <a:bodyPr wrap="none" rtlCol="0">
            <a:spAutoFit/>
          </a:bodyPr>
          <a:lstStyle/>
          <a:p>
            <a:r>
              <a:rPr lang="es-EC" b="1" dirty="0" smtClean="0"/>
              <a:t>T</a:t>
            </a:r>
            <a:endParaRPr lang="es-EC" b="1" dirty="0"/>
          </a:p>
        </p:txBody>
      </p:sp>
      <p:pic>
        <p:nvPicPr>
          <p:cNvPr id="32" name="Picture 2" descr="https://encrypted-tbn1.google.com/images?q=tbn:ANd9GcQje8dmqPgk2_qta2WsfdEUbxqb3B7GJwMo_uHo0h53NVVGZjE29w"/>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028384" y="57944"/>
            <a:ext cx="1071562"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005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 descr="https://encrypted-tbn1.google.com/images?q=tbn:ANd9GcQje8dmqPgk2_qta2WsfdEUbxqb3B7GJwMo_uHo0h53NVVGZjE29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8384" y="57944"/>
            <a:ext cx="1071562" cy="1066800"/>
          </a:xfrm>
          <a:prstGeom prst="rect">
            <a:avLst/>
          </a:prstGeom>
          <a:noFill/>
          <a:extLst>
            <a:ext uri="{909E8E84-426E-40DD-AFC4-6F175D3DCCD1}">
              <a14:hiddenFill xmlns:a14="http://schemas.microsoft.com/office/drawing/2010/main">
                <a:solidFill>
                  <a:srgbClr val="FFFFFF"/>
                </a:solidFill>
              </a14:hiddenFill>
            </a:ext>
          </a:extLst>
        </p:spPr>
      </p:pic>
      <p:sp>
        <p:nvSpPr>
          <p:cNvPr id="5" name="4 Marcador de número de diapositiva"/>
          <p:cNvSpPr>
            <a:spLocks noGrp="1"/>
          </p:cNvSpPr>
          <p:nvPr>
            <p:ph type="sldNum" sz="quarter" idx="12"/>
          </p:nvPr>
        </p:nvSpPr>
        <p:spPr/>
        <p:txBody>
          <a:bodyPr/>
          <a:lstStyle/>
          <a:p>
            <a:fld id="{132FADFE-3B8F-471C-ABF0-DBC7717ECBBC}" type="slidenum">
              <a:rPr lang="es-ES" smtClean="0"/>
              <a:pPr/>
              <a:t>16</a:t>
            </a:fld>
            <a:endParaRPr lang="es-ES"/>
          </a:p>
        </p:txBody>
      </p:sp>
      <p:sp>
        <p:nvSpPr>
          <p:cNvPr id="6" name="AutoShape 4"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7" name="AutoShape 6"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AutoShape 8"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11" name="10 Rectángulo"/>
          <p:cNvSpPr/>
          <p:nvPr/>
        </p:nvSpPr>
        <p:spPr>
          <a:xfrm>
            <a:off x="8676456" y="1124744"/>
            <a:ext cx="432048" cy="5616624"/>
          </a:xfrm>
          <a:prstGeom prst="rect">
            <a:avLst/>
          </a:prstGeom>
          <a:gradFill flip="none" rotWithShape="1">
            <a:gsLst>
              <a:gs pos="0">
                <a:schemeClr val="tx2">
                  <a:lumMod val="75000"/>
                </a:schemeClr>
              </a:gs>
              <a:gs pos="50000">
                <a:schemeClr val="accent1">
                  <a:tint val="44500"/>
                  <a:satMod val="160000"/>
                </a:schemeClr>
              </a:gs>
              <a:gs pos="100000">
                <a:schemeClr val="bg1"/>
              </a:gs>
            </a:gsLst>
            <a:lin ang="54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s-MX" sz="2400" b="1" dirty="0"/>
              <a:t>01101010011001010110000101101110</a:t>
            </a:r>
          </a:p>
        </p:txBody>
      </p:sp>
      <p:sp>
        <p:nvSpPr>
          <p:cNvPr id="25" name="11 CuadroTexto"/>
          <p:cNvSpPr txBox="1"/>
          <p:nvPr/>
        </p:nvSpPr>
        <p:spPr>
          <a:xfrm>
            <a:off x="395536" y="6444044"/>
            <a:ext cx="2951385" cy="369332"/>
          </a:xfrm>
          <a:prstGeom prst="rect">
            <a:avLst/>
          </a:prstGeom>
          <a:noFill/>
        </p:spPr>
        <p:txBody>
          <a:bodyPr wrap="none" rtlCol="0">
            <a:spAutoFit/>
          </a:bodyPr>
          <a:lstStyle/>
          <a:p>
            <a:r>
              <a:rPr lang="es-MX" dirty="0" smtClean="0"/>
              <a:t>Ejercicios Sistemas Digitales II</a:t>
            </a:r>
            <a:endParaRPr lang="es-MX" dirty="0"/>
          </a:p>
        </p:txBody>
      </p:sp>
      <p:sp>
        <p:nvSpPr>
          <p:cNvPr id="27" name="2 Rectángulo"/>
          <p:cNvSpPr/>
          <p:nvPr/>
        </p:nvSpPr>
        <p:spPr>
          <a:xfrm>
            <a:off x="35496" y="24705"/>
            <a:ext cx="7584504" cy="451967"/>
          </a:xfrm>
          <a:prstGeom prst="rect">
            <a:avLst/>
          </a:prstGeom>
          <a:gradFill flip="none" rotWithShape="1">
            <a:gsLst>
              <a:gs pos="0">
                <a:schemeClr val="tx2">
                  <a:lumMod val="75000"/>
                </a:schemeClr>
              </a:gs>
              <a:gs pos="50000">
                <a:schemeClr val="accent1">
                  <a:tint val="44500"/>
                  <a:satMod val="160000"/>
                </a:schemeClr>
              </a:gs>
              <a:gs pos="100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t>011000010111001101100001011011100111101001100001</a:t>
            </a:r>
          </a:p>
        </p:txBody>
      </p:sp>
      <mc:AlternateContent xmlns:mc="http://schemas.openxmlformats.org/markup-compatibility/2006">
        <mc:Choice xmlns:a14="http://schemas.microsoft.com/office/drawing/2010/main" Requires="a14">
          <p:sp>
            <p:nvSpPr>
              <p:cNvPr id="2" name="Rectángulo 1"/>
              <p:cNvSpPr/>
              <p:nvPr/>
            </p:nvSpPr>
            <p:spPr>
              <a:xfrm>
                <a:off x="307975" y="710694"/>
                <a:ext cx="8280920" cy="2862322"/>
              </a:xfrm>
              <a:prstGeom prst="rect">
                <a:avLst/>
              </a:prstGeom>
            </p:spPr>
            <p:txBody>
              <a:bodyPr wrap="square">
                <a:spAutoFit/>
              </a:bodyPr>
              <a:lstStyle/>
              <a:p>
                <a:pPr algn="just"/>
                <a:r>
                  <a:rPr lang="es-MX" b="1" dirty="0" smtClean="0"/>
                  <a:t>13.)</a:t>
                </a:r>
                <a:r>
                  <a:rPr lang="es-MX" dirty="0" smtClean="0"/>
                  <a:t> </a:t>
                </a:r>
                <a:r>
                  <a:rPr lang="es-ES" dirty="0" smtClean="0"/>
                  <a:t>Dado </a:t>
                </a:r>
                <a:r>
                  <a:rPr lang="es-ES" dirty="0"/>
                  <a:t>el decodificador de estado siguiente y de </a:t>
                </a:r>
                <a:r>
                  <a:rPr lang="es-ES" dirty="0" smtClean="0"/>
                  <a:t>salida de una </a:t>
                </a:r>
                <a:r>
                  <a:rPr lang="es-ES" b="1" dirty="0" smtClean="0"/>
                  <a:t>MSS</a:t>
                </a:r>
                <a:r>
                  <a:rPr lang="es-ES" dirty="0" smtClean="0"/>
                  <a:t>, </a:t>
                </a:r>
                <a:r>
                  <a:rPr lang="es-ES" dirty="0"/>
                  <a:t>se pide:</a:t>
                </a:r>
                <a:endParaRPr lang="es-EC" dirty="0"/>
              </a:p>
              <a:p>
                <a:pPr marL="285750" indent="-285750" algn="just">
                  <a:buFont typeface="Arial" panose="020B0604020202020204" pitchFamily="34" charset="0"/>
                  <a:buChar char="•"/>
                </a:pPr>
                <a:r>
                  <a:rPr lang="es-MX" dirty="0"/>
                  <a:t>Hacer el Diagrama de estados reducido y demostrar con la tabla de estados presentes - siguientes que no existen estados equivalentes. </a:t>
                </a:r>
                <a:r>
                  <a:rPr lang="es-MX" dirty="0" smtClean="0"/>
                  <a:t/>
                </a:r>
                <a:br>
                  <a:rPr lang="es-MX" dirty="0" smtClean="0"/>
                </a:br>
                <a:r>
                  <a:rPr lang="es-MX" dirty="0" smtClean="0"/>
                  <a:t>F</a:t>
                </a:r>
                <a:r>
                  <a:rPr lang="es-ES" dirty="0" err="1" smtClean="0"/>
                  <a:t>ormato</a:t>
                </a:r>
                <a:r>
                  <a:rPr lang="es-ES" dirty="0" smtClean="0"/>
                  <a:t>: </a:t>
                </a:r>
                <a:r>
                  <a:rPr lang="es-ES" b="1" dirty="0" smtClean="0"/>
                  <a:t>In/</a:t>
                </a:r>
                <a14:m>
                  <m:oMath xmlns:m="http://schemas.openxmlformats.org/officeDocument/2006/math">
                    <m:sSub>
                      <m:sSubPr>
                        <m:ctrlPr>
                          <a:rPr lang="es-EC" b="1" i="1">
                            <a:latin typeface="Cambria Math" panose="02040503050406030204" pitchFamily="18" charset="0"/>
                            <a:ea typeface="Calibri" panose="020F0502020204030204" pitchFamily="34" charset="0"/>
                            <a:cs typeface="Times New Roman" panose="02020603050405020304" pitchFamily="18" charset="0"/>
                          </a:rPr>
                        </m:ctrlPr>
                      </m:sSubPr>
                      <m:e>
                        <m:r>
                          <a:rPr lang="es-ES" b="1" i="1">
                            <a:latin typeface="Cambria Math" panose="02040503050406030204" pitchFamily="18" charset="0"/>
                            <a:ea typeface="Calibri" panose="020F0502020204030204" pitchFamily="34" charset="0"/>
                            <a:cs typeface="Times New Roman" panose="02020603050405020304" pitchFamily="18" charset="0"/>
                          </a:rPr>
                          <m:t>𝑶𝒖𝒕</m:t>
                        </m:r>
                      </m:e>
                      <m:sub>
                        <m:r>
                          <a:rPr lang="es-ES" b="1" i="1">
                            <a:latin typeface="Cambria Math" panose="02040503050406030204" pitchFamily="18" charset="0"/>
                            <a:ea typeface="Calibri" panose="020F0502020204030204" pitchFamily="34" charset="0"/>
                            <a:cs typeface="Times New Roman" panose="02020603050405020304" pitchFamily="18" charset="0"/>
                          </a:rPr>
                          <m:t>𝟐</m:t>
                        </m:r>
                      </m:sub>
                    </m:sSub>
                  </m:oMath>
                </a14:m>
                <a:r>
                  <a:rPr lang="es-ES" b="1" dirty="0" smtClean="0"/>
                  <a:t>,</a:t>
                </a:r>
                <a:r>
                  <a:rPr lang="es-EC" b="1" dirty="0">
                    <a:ea typeface="Calibri" panose="020F0502020204030204" pitchFamily="34" charset="0"/>
                    <a:cs typeface="Times New Roman" panose="02020603050405020304" pitchFamily="18" charset="0"/>
                  </a:rPr>
                  <a:t> </a:t>
                </a:r>
                <a14:m>
                  <m:oMath xmlns:m="http://schemas.openxmlformats.org/officeDocument/2006/math">
                    <m:sSub>
                      <m:sSubPr>
                        <m:ctrlPr>
                          <a:rPr lang="es-EC" b="1" i="1">
                            <a:latin typeface="Cambria Math" panose="02040503050406030204" pitchFamily="18" charset="0"/>
                            <a:ea typeface="Calibri" panose="020F0502020204030204" pitchFamily="34" charset="0"/>
                            <a:cs typeface="Times New Roman" panose="02020603050405020304" pitchFamily="18" charset="0"/>
                          </a:rPr>
                        </m:ctrlPr>
                      </m:sSubPr>
                      <m:e>
                        <m:r>
                          <a:rPr lang="es-ES" b="1" i="1">
                            <a:latin typeface="Cambria Math" panose="02040503050406030204" pitchFamily="18" charset="0"/>
                            <a:ea typeface="Calibri" panose="020F0502020204030204" pitchFamily="34" charset="0"/>
                            <a:cs typeface="Times New Roman" panose="02020603050405020304" pitchFamily="18" charset="0"/>
                          </a:rPr>
                          <m:t>𝑶𝒖𝒕</m:t>
                        </m:r>
                      </m:e>
                      <m:sub>
                        <m:r>
                          <a:rPr lang="es-EC" b="1" i="1" smtClean="0">
                            <a:latin typeface="Cambria Math" panose="02040503050406030204" pitchFamily="18" charset="0"/>
                            <a:ea typeface="Calibri" panose="020F0502020204030204" pitchFamily="34" charset="0"/>
                            <a:cs typeface="Times New Roman" panose="02020603050405020304" pitchFamily="18" charset="0"/>
                          </a:rPr>
                          <m:t>𝟏</m:t>
                        </m:r>
                      </m:sub>
                    </m:sSub>
                  </m:oMath>
                </a14:m>
                <a:r>
                  <a:rPr lang="es-ES" b="1" dirty="0" smtClean="0"/>
                  <a:t>,</a:t>
                </a:r>
                <a:r>
                  <a:rPr lang="es-EC" b="1" dirty="0">
                    <a:ea typeface="Calibri" panose="020F0502020204030204" pitchFamily="34" charset="0"/>
                    <a:cs typeface="Times New Roman" panose="02020603050405020304" pitchFamily="18" charset="0"/>
                  </a:rPr>
                  <a:t> </a:t>
                </a:r>
                <a14:m>
                  <m:oMath xmlns:m="http://schemas.openxmlformats.org/officeDocument/2006/math">
                    <m:sSub>
                      <m:sSubPr>
                        <m:ctrlPr>
                          <a:rPr lang="es-EC" b="1" i="1">
                            <a:latin typeface="Cambria Math" panose="02040503050406030204" pitchFamily="18" charset="0"/>
                            <a:ea typeface="Calibri" panose="020F0502020204030204" pitchFamily="34" charset="0"/>
                            <a:cs typeface="Times New Roman" panose="02020603050405020304" pitchFamily="18" charset="0"/>
                          </a:rPr>
                        </m:ctrlPr>
                      </m:sSubPr>
                      <m:e>
                        <m:r>
                          <a:rPr lang="es-ES" b="1" i="1">
                            <a:latin typeface="Cambria Math" panose="02040503050406030204" pitchFamily="18" charset="0"/>
                            <a:ea typeface="Calibri" panose="020F0502020204030204" pitchFamily="34" charset="0"/>
                            <a:cs typeface="Times New Roman" panose="02020603050405020304" pitchFamily="18" charset="0"/>
                          </a:rPr>
                          <m:t>𝑶𝒖𝒕</m:t>
                        </m:r>
                      </m:e>
                      <m:sub>
                        <m:r>
                          <a:rPr lang="es-EC" b="1" i="1" smtClean="0">
                            <a:latin typeface="Cambria Math" panose="02040503050406030204" pitchFamily="18" charset="0"/>
                            <a:ea typeface="Calibri" panose="020F0502020204030204" pitchFamily="34" charset="0"/>
                            <a:cs typeface="Times New Roman" panose="02020603050405020304" pitchFamily="18" charset="0"/>
                          </a:rPr>
                          <m:t>𝟎</m:t>
                        </m:r>
                      </m:sub>
                    </m:sSub>
                  </m:oMath>
                </a14:m>
                <a:r>
                  <a:rPr lang="es-ES" dirty="0" smtClean="0"/>
                  <a:t>.</a:t>
                </a:r>
                <a:endParaRPr lang="es-EC" dirty="0"/>
              </a:p>
              <a:p>
                <a:pPr marL="285750" lvl="0" indent="-285750" algn="just">
                  <a:buFont typeface="Arial" panose="020B0604020202020204" pitchFamily="34" charset="0"/>
                  <a:buChar char="•"/>
                </a:pPr>
                <a:r>
                  <a:rPr lang="es-MX" dirty="0"/>
                  <a:t>Implementación el circuito completo de la MSS: Memoria de Estados, Decodificador de Estado Siguientes y Salida (Usar </a:t>
                </a:r>
                <a:r>
                  <a:rPr lang="es-MX" b="1" dirty="0"/>
                  <a:t>Multiplexores</a:t>
                </a:r>
                <a:r>
                  <a:rPr lang="es-MX" dirty="0"/>
                  <a:t> </a:t>
                </a:r>
                <a:r>
                  <a:rPr lang="es-MX" dirty="0" smtClean="0"/>
                  <a:t>8 </a:t>
                </a:r>
                <a:r>
                  <a:rPr lang="es-MX" dirty="0"/>
                  <a:t>a 1).</a:t>
                </a:r>
              </a:p>
              <a:p>
                <a:pPr marL="285750" indent="-285750" algn="just">
                  <a:buFont typeface="Arial" panose="020B0604020202020204" pitchFamily="34" charset="0"/>
                  <a:buChar char="•"/>
                </a:pPr>
                <a:r>
                  <a:rPr lang="es-ES" dirty="0"/>
                  <a:t>Escribir el código </a:t>
                </a:r>
                <a:r>
                  <a:rPr lang="es-ES" b="1" dirty="0"/>
                  <a:t>VHDL</a:t>
                </a:r>
                <a:r>
                  <a:rPr lang="es-ES" dirty="0"/>
                  <a:t> completo de la MSS, usar un </a:t>
                </a:r>
                <a:r>
                  <a:rPr lang="es-ES" b="1" dirty="0" err="1">
                    <a:solidFill>
                      <a:srgbClr val="0070C0"/>
                    </a:solidFill>
                  </a:rPr>
                  <a:t>process</a:t>
                </a:r>
                <a:r>
                  <a:rPr lang="es-ES" dirty="0"/>
                  <a:t> para decodificador de estados siguiente–memoria de estados y un </a:t>
                </a:r>
                <a:r>
                  <a:rPr lang="es-ES" b="1" dirty="0" err="1">
                    <a:solidFill>
                      <a:srgbClr val="0070C0"/>
                    </a:solidFill>
                  </a:rPr>
                  <a:t>process</a:t>
                </a:r>
                <a:r>
                  <a:rPr lang="es-ES" dirty="0"/>
                  <a:t> para el decodificador de salidas.</a:t>
                </a:r>
              </a:p>
              <a:p>
                <a:pPr marL="285750" lvl="0" indent="-285750" algn="just">
                  <a:buFont typeface="Arial" panose="020B0604020202020204" pitchFamily="34" charset="0"/>
                  <a:buChar char="•"/>
                </a:pPr>
                <a:r>
                  <a:rPr lang="es-MX" dirty="0"/>
                  <a:t>Dibujar el diagrama de tiempo en el que demuestre todos los estados de la MSS.</a:t>
                </a:r>
              </a:p>
            </p:txBody>
          </p:sp>
        </mc:Choice>
        <mc:Fallback>
          <p:sp>
            <p:nvSpPr>
              <p:cNvPr id="2" name="Rectángulo 1"/>
              <p:cNvSpPr>
                <a:spLocks noRot="1" noChangeAspect="1" noMove="1" noResize="1" noEditPoints="1" noAdjustHandles="1" noChangeArrowheads="1" noChangeShapeType="1" noTextEdit="1"/>
              </p:cNvSpPr>
              <p:nvPr/>
            </p:nvSpPr>
            <p:spPr>
              <a:xfrm>
                <a:off x="307975" y="710694"/>
                <a:ext cx="8280920" cy="2862322"/>
              </a:xfrm>
              <a:prstGeom prst="rect">
                <a:avLst/>
              </a:prstGeom>
              <a:blipFill>
                <a:blip r:embed="rId4"/>
                <a:stretch>
                  <a:fillRect l="-663" t="-1279" r="-589" b="-2559"/>
                </a:stretch>
              </a:blipFill>
            </p:spPr>
            <p:txBody>
              <a:bodyPr/>
              <a:lstStyle/>
              <a:p>
                <a:r>
                  <a:rPr lang="es-EC">
                    <a:noFill/>
                  </a:rPr>
                  <a:t> </a:t>
                </a:r>
              </a:p>
            </p:txBody>
          </p:sp>
        </mc:Fallback>
      </mc:AlternateContent>
      <p:sp>
        <p:nvSpPr>
          <p:cNvPr id="4" name="CuadroTexto 3"/>
          <p:cNvSpPr txBox="1"/>
          <p:nvPr/>
        </p:nvSpPr>
        <p:spPr>
          <a:xfrm>
            <a:off x="309579" y="3707740"/>
            <a:ext cx="3532314" cy="369332"/>
          </a:xfrm>
          <a:prstGeom prst="rect">
            <a:avLst/>
          </a:prstGeom>
          <a:noFill/>
        </p:spPr>
        <p:txBody>
          <a:bodyPr wrap="none" rtlCol="0">
            <a:spAutoFit/>
          </a:bodyPr>
          <a:lstStyle/>
          <a:p>
            <a:r>
              <a:rPr lang="es-EC" dirty="0" smtClean="0"/>
              <a:t>Decodificador de Estados Siguiente:</a:t>
            </a:r>
            <a:endParaRPr lang="es-EC" dirty="0"/>
          </a:p>
        </p:txBody>
      </p:sp>
      <p:sp>
        <p:nvSpPr>
          <p:cNvPr id="20" name="CuadroTexto 19"/>
          <p:cNvSpPr txBox="1"/>
          <p:nvPr/>
        </p:nvSpPr>
        <p:spPr>
          <a:xfrm>
            <a:off x="307975" y="5013176"/>
            <a:ext cx="2449068" cy="369332"/>
          </a:xfrm>
          <a:prstGeom prst="rect">
            <a:avLst/>
          </a:prstGeom>
          <a:noFill/>
        </p:spPr>
        <p:txBody>
          <a:bodyPr wrap="none" rtlCol="0">
            <a:spAutoFit/>
          </a:bodyPr>
          <a:lstStyle/>
          <a:p>
            <a:r>
              <a:rPr lang="es-EC" dirty="0" smtClean="0"/>
              <a:t>Decodificador de Salida:</a:t>
            </a:r>
            <a:endParaRPr lang="es-EC" dirty="0"/>
          </a:p>
        </p:txBody>
      </p:sp>
      <mc:AlternateContent xmlns:mc="http://schemas.openxmlformats.org/markup-compatibility/2006" xmlns:a14="http://schemas.microsoft.com/office/drawing/2010/main">
        <mc:Choice Requires="a14">
          <p:sp>
            <p:nvSpPr>
              <p:cNvPr id="9" name="Rectángulo 8"/>
              <p:cNvSpPr/>
              <p:nvPr/>
            </p:nvSpPr>
            <p:spPr>
              <a:xfrm>
                <a:off x="107504" y="4005064"/>
                <a:ext cx="4572000" cy="2322174"/>
              </a:xfrm>
              <a:prstGeom prst="rect">
                <a:avLst/>
              </a:prstGeom>
            </p:spPr>
            <p:txBody>
              <a:bodyPr>
                <a:spAutoFit/>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es-EC" i="1" smtClean="0">
                              <a:latin typeface="Cambria Math" panose="02040503050406030204" pitchFamily="18" charset="0"/>
                              <a:ea typeface="Calibri" panose="020F0502020204030204" pitchFamily="34" charset="0"/>
                              <a:cs typeface="Times New Roman" panose="02020603050405020304" pitchFamily="18" charset="0"/>
                            </a:rPr>
                          </m:ctrlPr>
                        </m:sSubPr>
                        <m:e>
                          <m:r>
                            <a:rPr lang="es-ES" i="1">
                              <a:latin typeface="Cambria Math" panose="02040503050406030204" pitchFamily="18" charset="0"/>
                              <a:ea typeface="Calibri" panose="020F0502020204030204" pitchFamily="34" charset="0"/>
                              <a:cs typeface="Times New Roman" panose="02020603050405020304" pitchFamily="18" charset="0"/>
                            </a:rPr>
                            <m:t>𝑌</m:t>
                          </m:r>
                        </m:e>
                        <m:sub>
                          <m:r>
                            <a:rPr lang="es-ES" i="1">
                              <a:latin typeface="Cambria Math" panose="02040503050406030204" pitchFamily="18" charset="0"/>
                              <a:ea typeface="Calibri" panose="020F0502020204030204" pitchFamily="34" charset="0"/>
                              <a:cs typeface="Times New Roman" panose="02020603050405020304" pitchFamily="18" charset="0"/>
                            </a:rPr>
                            <m:t>2</m:t>
                          </m:r>
                        </m:sub>
                      </m:sSub>
                      <m:r>
                        <a:rPr lang="es-ES" i="1">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ES" i="1">
                                  <a:latin typeface="Cambria Math" panose="02040503050406030204" pitchFamily="18" charset="0"/>
                                  <a:ea typeface="Calibri" panose="020F0502020204030204" pitchFamily="34" charset="0"/>
                                  <a:cs typeface="Times New Roman" panose="02020603050405020304" pitchFamily="18" charset="0"/>
                                </a:rPr>
                                <m:t>𝑦</m:t>
                              </m:r>
                            </m:e>
                            <m:sub>
                              <m:r>
                                <a:rPr lang="es-ES" i="1">
                                  <a:latin typeface="Cambria Math" panose="02040503050406030204" pitchFamily="18" charset="0"/>
                                  <a:ea typeface="Calibri" panose="020F0502020204030204" pitchFamily="34" charset="0"/>
                                  <a:cs typeface="Times New Roman" panose="02020603050405020304" pitchFamily="18" charset="0"/>
                                </a:rPr>
                                <m:t>2</m:t>
                              </m:r>
                            </m:sub>
                          </m:sSub>
                        </m:e>
                      </m:acc>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ES" i="1">
                              <a:latin typeface="Cambria Math" panose="02040503050406030204" pitchFamily="18" charset="0"/>
                              <a:ea typeface="Calibri" panose="020F0502020204030204" pitchFamily="34" charset="0"/>
                              <a:cs typeface="Times New Roman" panose="02020603050405020304" pitchFamily="18" charset="0"/>
                            </a:rPr>
                            <m:t>𝑦</m:t>
                          </m:r>
                        </m:e>
                        <m:sub>
                          <m:r>
                            <a:rPr lang="es-ES" i="1">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ES" i="1">
                              <a:latin typeface="Cambria Math" panose="02040503050406030204" pitchFamily="18" charset="0"/>
                              <a:ea typeface="Calibri" panose="020F0502020204030204" pitchFamily="34" charset="0"/>
                              <a:cs typeface="Times New Roman" panose="02020603050405020304" pitchFamily="18" charset="0"/>
                            </a:rPr>
                            <m:t>𝑦</m:t>
                          </m:r>
                        </m:e>
                        <m:sub>
                          <m:r>
                            <a:rPr lang="es-ES" i="1">
                              <a:latin typeface="Cambria Math" panose="02040503050406030204" pitchFamily="18" charset="0"/>
                              <a:ea typeface="Calibri" panose="020F0502020204030204" pitchFamily="34" charset="0"/>
                              <a:cs typeface="Times New Roman" panose="02020603050405020304" pitchFamily="18" charset="0"/>
                            </a:rPr>
                            <m:t>0</m:t>
                          </m:r>
                        </m:sub>
                      </m:sSub>
                      <m:r>
                        <a:rPr lang="es-ES" i="1">
                          <a:latin typeface="Cambria Math" panose="02040503050406030204" pitchFamily="18" charset="0"/>
                          <a:ea typeface="Calibri" panose="020F0502020204030204" pitchFamily="34" charset="0"/>
                          <a:cs typeface="Times New Roman" panose="02020603050405020304" pitchFamily="18" charset="0"/>
                        </a:rPr>
                        <m:t>𝐼𝑛</m:t>
                      </m:r>
                      <m:r>
                        <a:rPr lang="es-ES" i="1">
                          <a:latin typeface="Cambria Math" panose="02040503050406030204" pitchFamily="18" charset="0"/>
                          <a:ea typeface="Calibri" panose="020F0502020204030204" pitchFamily="34" charset="0"/>
                          <a:cs typeface="Times New Roman" panose="02020603050405020304" pitchFamily="18" charset="0"/>
                        </a:rPr>
                        <m:t>+</m:t>
                      </m:r>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ES" i="1">
                              <a:latin typeface="Cambria Math" panose="02040503050406030204" pitchFamily="18" charset="0"/>
                              <a:ea typeface="Calibri" panose="020F0502020204030204" pitchFamily="34" charset="0"/>
                              <a:cs typeface="Times New Roman" panose="02020603050405020304" pitchFamily="18" charset="0"/>
                            </a:rPr>
                            <m:t>𝑦</m:t>
                          </m:r>
                        </m:e>
                        <m:sub>
                          <m:r>
                            <a:rPr lang="es-ES" i="1">
                              <a:latin typeface="Cambria Math" panose="02040503050406030204" pitchFamily="18" charset="0"/>
                              <a:ea typeface="Calibri" panose="020F0502020204030204" pitchFamily="34" charset="0"/>
                              <a:cs typeface="Times New Roman" panose="02020603050405020304" pitchFamily="18" charset="0"/>
                            </a:rPr>
                            <m:t>2</m:t>
                          </m:r>
                        </m:sub>
                      </m:sSub>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ES" i="1">
                                  <a:latin typeface="Cambria Math" panose="02040503050406030204" pitchFamily="18" charset="0"/>
                                  <a:ea typeface="Calibri" panose="020F0502020204030204" pitchFamily="34" charset="0"/>
                                  <a:cs typeface="Times New Roman" panose="02020603050405020304" pitchFamily="18" charset="0"/>
                                </a:rPr>
                                <m:t>𝑦</m:t>
                              </m:r>
                            </m:e>
                            <m:sub>
                              <m:r>
                                <a:rPr lang="es-ES" i="1">
                                  <a:latin typeface="Cambria Math" panose="02040503050406030204" pitchFamily="18" charset="0"/>
                                  <a:ea typeface="Calibri" panose="020F0502020204030204" pitchFamily="34" charset="0"/>
                                  <a:cs typeface="Times New Roman" panose="02020603050405020304" pitchFamily="18" charset="0"/>
                                </a:rPr>
                                <m:t>0</m:t>
                              </m:r>
                            </m:sub>
                          </m:sSub>
                        </m:e>
                      </m:acc>
                      <m:r>
                        <a:rPr lang="es-ES" i="1">
                          <a:latin typeface="Cambria Math" panose="02040503050406030204" pitchFamily="18" charset="0"/>
                          <a:ea typeface="Calibri" panose="020F0502020204030204" pitchFamily="34" charset="0"/>
                          <a:cs typeface="Times New Roman" panose="02020603050405020304" pitchFamily="18" charset="0"/>
                        </a:rPr>
                        <m:t>+</m:t>
                      </m:r>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ES" i="1">
                              <a:latin typeface="Cambria Math" panose="02040503050406030204" pitchFamily="18" charset="0"/>
                              <a:ea typeface="Calibri" panose="020F0502020204030204" pitchFamily="34" charset="0"/>
                              <a:cs typeface="Times New Roman" panose="02020603050405020304" pitchFamily="18" charset="0"/>
                            </a:rPr>
                            <m:t>𝑦</m:t>
                          </m:r>
                        </m:e>
                        <m:sub>
                          <m:r>
                            <a:rPr lang="es-ES" i="1">
                              <a:latin typeface="Cambria Math" panose="02040503050406030204" pitchFamily="18" charset="0"/>
                              <a:ea typeface="Calibri" panose="020F0502020204030204" pitchFamily="34" charset="0"/>
                              <a:cs typeface="Times New Roman" panose="02020603050405020304" pitchFamily="18" charset="0"/>
                            </a:rPr>
                            <m:t>2</m:t>
                          </m:r>
                        </m:sub>
                      </m:sSub>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r>
                            <a:rPr lang="es-ES" i="1">
                              <a:latin typeface="Cambria Math" panose="02040503050406030204" pitchFamily="18" charset="0"/>
                              <a:ea typeface="Calibri" panose="020F0502020204030204" pitchFamily="34" charset="0"/>
                              <a:cs typeface="Times New Roman" panose="02020603050405020304" pitchFamily="18" charset="0"/>
                            </a:rPr>
                            <m:t>𝐼𝑛</m:t>
                          </m:r>
                        </m:e>
                      </m:acc>
                      <m:r>
                        <a:rPr lang="es-ES"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C" i="1">
                              <a:latin typeface="Cambria Math" panose="02040503050406030204" pitchFamily="18" charset="0"/>
                              <a:ea typeface="Times New Roman" panose="02020603050405020304" pitchFamily="18" charset="0"/>
                              <a:cs typeface="Times New Roman" panose="02020603050405020304" pitchFamily="18" charset="0"/>
                            </a:rPr>
                          </m:ctrlPr>
                        </m:sSubPr>
                        <m:e>
                          <m:r>
                            <a:rPr lang="es-ES" i="1">
                              <a:latin typeface="Cambria Math" panose="02040503050406030204" pitchFamily="18" charset="0"/>
                              <a:ea typeface="Times New Roman" panose="02020603050405020304" pitchFamily="18" charset="0"/>
                              <a:cs typeface="Times New Roman" panose="02020603050405020304" pitchFamily="18" charset="0"/>
                            </a:rPr>
                            <m:t>𝑦</m:t>
                          </m:r>
                        </m:e>
                        <m:sub>
                          <m:r>
                            <a:rPr lang="es-ES" i="1">
                              <a:latin typeface="Cambria Math" panose="02040503050406030204" pitchFamily="18" charset="0"/>
                              <a:ea typeface="Times New Roman" panose="02020603050405020304" pitchFamily="18" charset="0"/>
                              <a:cs typeface="Times New Roman" panose="02020603050405020304" pitchFamily="18" charset="0"/>
                            </a:rPr>
                            <m:t>2</m:t>
                          </m:r>
                        </m:sub>
                      </m:sSub>
                      <m:acc>
                        <m:accPr>
                          <m:chr m:val="̅"/>
                          <m:ctrlPr>
                            <a:rPr lang="es-EC" i="1">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s-EC" i="1">
                                  <a:latin typeface="Cambria Math" panose="02040503050406030204" pitchFamily="18" charset="0"/>
                                  <a:ea typeface="Times New Roman" panose="02020603050405020304" pitchFamily="18" charset="0"/>
                                  <a:cs typeface="Times New Roman" panose="02020603050405020304" pitchFamily="18" charset="0"/>
                                </a:rPr>
                              </m:ctrlPr>
                            </m:sSubPr>
                            <m:e>
                              <m:r>
                                <a:rPr lang="es-ES" i="1">
                                  <a:latin typeface="Cambria Math" panose="02040503050406030204" pitchFamily="18" charset="0"/>
                                  <a:ea typeface="Times New Roman" panose="02020603050405020304" pitchFamily="18" charset="0"/>
                                  <a:cs typeface="Times New Roman" panose="02020603050405020304" pitchFamily="18" charset="0"/>
                                </a:rPr>
                                <m:t>𝑦</m:t>
                              </m:r>
                            </m:e>
                            <m:sub>
                              <m:r>
                                <a:rPr lang="es-ES" i="1">
                                  <a:latin typeface="Cambria Math" panose="02040503050406030204" pitchFamily="18" charset="0"/>
                                  <a:ea typeface="Times New Roman" panose="02020603050405020304" pitchFamily="18" charset="0"/>
                                  <a:cs typeface="Times New Roman" panose="02020603050405020304" pitchFamily="18" charset="0"/>
                                </a:rPr>
                                <m:t>1</m:t>
                              </m:r>
                            </m:sub>
                          </m:sSub>
                        </m:e>
                      </m:acc>
                    </m:oMath>
                  </m:oMathPara>
                </a14:m>
                <a:endParaRPr lang="es-EC" dirty="0">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ES" i="1">
                              <a:latin typeface="Cambria Math" panose="02040503050406030204" pitchFamily="18" charset="0"/>
                              <a:ea typeface="Calibri" panose="020F0502020204030204" pitchFamily="34" charset="0"/>
                              <a:cs typeface="Times New Roman" panose="02020603050405020304" pitchFamily="18" charset="0"/>
                            </a:rPr>
                            <m:t>𝑌</m:t>
                          </m:r>
                        </m:e>
                        <m:sub>
                          <m:r>
                            <a:rPr lang="es-ES" i="1">
                              <a:latin typeface="Cambria Math" panose="02040503050406030204" pitchFamily="18" charset="0"/>
                              <a:ea typeface="Calibri" panose="020F0502020204030204" pitchFamily="34" charset="0"/>
                              <a:cs typeface="Times New Roman" panose="02020603050405020304" pitchFamily="18" charset="0"/>
                            </a:rPr>
                            <m:t>1</m:t>
                          </m:r>
                        </m:sub>
                      </m:sSub>
                      <m:r>
                        <a:rPr lang="es-ES" i="1">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ES" i="1">
                                  <a:latin typeface="Cambria Math" panose="02040503050406030204" pitchFamily="18" charset="0"/>
                                  <a:ea typeface="Calibri" panose="020F0502020204030204" pitchFamily="34" charset="0"/>
                                  <a:cs typeface="Times New Roman" panose="02020603050405020304" pitchFamily="18" charset="0"/>
                                </a:rPr>
                                <m:t>𝑦</m:t>
                              </m:r>
                            </m:e>
                            <m:sub>
                              <m:r>
                                <a:rPr lang="es-ES" i="1">
                                  <a:latin typeface="Cambria Math" panose="02040503050406030204" pitchFamily="18" charset="0"/>
                                  <a:ea typeface="Calibri" panose="020F0502020204030204" pitchFamily="34" charset="0"/>
                                  <a:cs typeface="Times New Roman" panose="02020603050405020304" pitchFamily="18" charset="0"/>
                                </a:rPr>
                                <m:t>1</m:t>
                              </m:r>
                            </m:sub>
                          </m:sSub>
                        </m:e>
                      </m:acc>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ES" i="1">
                              <a:latin typeface="Cambria Math" panose="02040503050406030204" pitchFamily="18" charset="0"/>
                              <a:ea typeface="Calibri" panose="020F0502020204030204" pitchFamily="34" charset="0"/>
                              <a:cs typeface="Times New Roman" panose="02020603050405020304" pitchFamily="18" charset="0"/>
                            </a:rPr>
                            <m:t>𝑦</m:t>
                          </m:r>
                        </m:e>
                        <m:sub>
                          <m:r>
                            <a:rPr lang="es-ES" i="1">
                              <a:latin typeface="Cambria Math" panose="02040503050406030204" pitchFamily="18" charset="0"/>
                              <a:ea typeface="Calibri" panose="020F0502020204030204" pitchFamily="34" charset="0"/>
                              <a:cs typeface="Times New Roman" panose="02020603050405020304" pitchFamily="18" charset="0"/>
                            </a:rPr>
                            <m:t>0</m:t>
                          </m:r>
                        </m:sub>
                      </m:sSub>
                      <m:r>
                        <a:rPr lang="es-ES" i="1">
                          <a:latin typeface="Cambria Math" panose="02040503050406030204" pitchFamily="18" charset="0"/>
                          <a:ea typeface="Calibri" panose="020F0502020204030204" pitchFamily="34" charset="0"/>
                          <a:cs typeface="Times New Roman" panose="02020603050405020304" pitchFamily="18" charset="0"/>
                        </a:rPr>
                        <m:t>𝐼𝑛</m:t>
                      </m:r>
                      <m:r>
                        <a:rPr lang="es-ES" i="1">
                          <a:latin typeface="Cambria Math" panose="02040503050406030204" pitchFamily="18" charset="0"/>
                          <a:ea typeface="Calibri" panose="020F0502020204030204" pitchFamily="34" charset="0"/>
                          <a:cs typeface="Times New Roman" panose="02020603050405020304" pitchFamily="18" charset="0"/>
                        </a:rPr>
                        <m:t>+</m:t>
                      </m:r>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ES" i="1">
                              <a:latin typeface="Cambria Math" panose="02040503050406030204" pitchFamily="18" charset="0"/>
                              <a:ea typeface="Calibri" panose="020F0502020204030204" pitchFamily="34" charset="0"/>
                              <a:cs typeface="Times New Roman" panose="02020603050405020304" pitchFamily="18" charset="0"/>
                            </a:rPr>
                            <m:t>𝑦</m:t>
                          </m:r>
                        </m:e>
                        <m:sub>
                          <m:r>
                            <a:rPr lang="es-ES" i="1">
                              <a:latin typeface="Cambria Math" panose="02040503050406030204" pitchFamily="18" charset="0"/>
                              <a:ea typeface="Calibri" panose="020F0502020204030204" pitchFamily="34" charset="0"/>
                              <a:cs typeface="Times New Roman" panose="02020603050405020304" pitchFamily="18" charset="0"/>
                            </a:rPr>
                            <m:t>1</m:t>
                          </m:r>
                        </m:sub>
                      </m:sSub>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ES" i="1">
                                  <a:latin typeface="Cambria Math" panose="02040503050406030204" pitchFamily="18" charset="0"/>
                                  <a:ea typeface="Calibri" panose="020F0502020204030204" pitchFamily="34" charset="0"/>
                                  <a:cs typeface="Times New Roman" panose="02020603050405020304" pitchFamily="18" charset="0"/>
                                </a:rPr>
                                <m:t>𝑦</m:t>
                              </m:r>
                            </m:e>
                            <m:sub>
                              <m:r>
                                <a:rPr lang="es-ES" i="1">
                                  <a:latin typeface="Cambria Math" panose="02040503050406030204" pitchFamily="18" charset="0"/>
                                  <a:ea typeface="Calibri" panose="020F0502020204030204" pitchFamily="34" charset="0"/>
                                  <a:cs typeface="Times New Roman" panose="02020603050405020304" pitchFamily="18" charset="0"/>
                                </a:rPr>
                                <m:t>0</m:t>
                              </m:r>
                            </m:sub>
                          </m:sSub>
                        </m:e>
                      </m:acc>
                      <m:r>
                        <a:rPr lang="es-ES" i="1">
                          <a:latin typeface="Cambria Math" panose="02040503050406030204" pitchFamily="18" charset="0"/>
                          <a:ea typeface="Calibri" panose="020F0502020204030204" pitchFamily="34" charset="0"/>
                          <a:cs typeface="Times New Roman" panose="02020603050405020304" pitchFamily="18" charset="0"/>
                        </a:rPr>
                        <m:t>+</m:t>
                      </m:r>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ES" i="1">
                              <a:latin typeface="Cambria Math" panose="02040503050406030204" pitchFamily="18" charset="0"/>
                              <a:ea typeface="Calibri" panose="020F0502020204030204" pitchFamily="34" charset="0"/>
                              <a:cs typeface="Times New Roman" panose="02020603050405020304" pitchFamily="18" charset="0"/>
                            </a:rPr>
                            <m:t>𝑦</m:t>
                          </m:r>
                        </m:e>
                        <m:sub>
                          <m:r>
                            <a:rPr lang="es-ES" i="1">
                              <a:latin typeface="Cambria Math" panose="02040503050406030204" pitchFamily="18" charset="0"/>
                              <a:ea typeface="Calibri" panose="020F0502020204030204" pitchFamily="34" charset="0"/>
                              <a:cs typeface="Times New Roman" panose="02020603050405020304" pitchFamily="18" charset="0"/>
                            </a:rPr>
                            <m:t>1</m:t>
                          </m:r>
                        </m:sub>
                      </m:sSub>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r>
                            <a:rPr lang="es-ES" i="1">
                              <a:latin typeface="Cambria Math" panose="02040503050406030204" pitchFamily="18" charset="0"/>
                              <a:ea typeface="Calibri" panose="020F0502020204030204" pitchFamily="34" charset="0"/>
                              <a:cs typeface="Times New Roman" panose="02020603050405020304" pitchFamily="18" charset="0"/>
                            </a:rPr>
                            <m:t>𝐼𝑛</m:t>
                          </m:r>
                        </m:e>
                      </m:acc>
                    </m:oMath>
                  </m:oMathPara>
                </a14:m>
                <a:endParaRPr lang="es-EC" dirty="0">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ES" i="1">
                              <a:latin typeface="Cambria Math" panose="02040503050406030204" pitchFamily="18" charset="0"/>
                              <a:ea typeface="Calibri" panose="020F0502020204030204" pitchFamily="34" charset="0"/>
                              <a:cs typeface="Times New Roman" panose="02020603050405020304" pitchFamily="18" charset="0"/>
                            </a:rPr>
                            <m:t>𝑌</m:t>
                          </m:r>
                        </m:e>
                        <m:sub>
                          <m:r>
                            <a:rPr lang="es-ES" i="1">
                              <a:latin typeface="Cambria Math" panose="02040503050406030204" pitchFamily="18" charset="0"/>
                              <a:ea typeface="Calibri" panose="020F0502020204030204" pitchFamily="34" charset="0"/>
                              <a:cs typeface="Times New Roman" panose="02020603050405020304" pitchFamily="18" charset="0"/>
                            </a:rPr>
                            <m:t>0</m:t>
                          </m:r>
                        </m:sub>
                      </m:sSub>
                      <m:r>
                        <a:rPr lang="es-ES" i="1">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ES" i="1">
                                  <a:latin typeface="Cambria Math" panose="02040503050406030204" pitchFamily="18" charset="0"/>
                                  <a:ea typeface="Calibri" panose="020F0502020204030204" pitchFamily="34" charset="0"/>
                                  <a:cs typeface="Times New Roman" panose="02020603050405020304" pitchFamily="18" charset="0"/>
                                </a:rPr>
                                <m:t>𝑦</m:t>
                              </m:r>
                            </m:e>
                            <m:sub>
                              <m:r>
                                <a:rPr lang="es-ES" i="1">
                                  <a:latin typeface="Cambria Math" panose="02040503050406030204" pitchFamily="18" charset="0"/>
                                  <a:ea typeface="Calibri" panose="020F0502020204030204" pitchFamily="34" charset="0"/>
                                  <a:cs typeface="Times New Roman" panose="02020603050405020304" pitchFamily="18" charset="0"/>
                                </a:rPr>
                                <m:t>0</m:t>
                              </m:r>
                            </m:sub>
                          </m:sSub>
                        </m:e>
                      </m:acc>
                      <m:r>
                        <a:rPr lang="es-ES" i="1">
                          <a:latin typeface="Cambria Math" panose="02040503050406030204" pitchFamily="18" charset="0"/>
                          <a:ea typeface="Calibri" panose="020F0502020204030204" pitchFamily="34" charset="0"/>
                          <a:cs typeface="Times New Roman" panose="02020603050405020304" pitchFamily="18" charset="0"/>
                        </a:rPr>
                        <m:t>𝐼𝑛</m:t>
                      </m:r>
                      <m:r>
                        <a:rPr lang="es-ES" i="1">
                          <a:latin typeface="Cambria Math" panose="02040503050406030204" pitchFamily="18" charset="0"/>
                          <a:ea typeface="Calibri" panose="020F0502020204030204" pitchFamily="34" charset="0"/>
                          <a:cs typeface="Times New Roman" panose="02020603050405020304" pitchFamily="18" charset="0"/>
                        </a:rPr>
                        <m:t>+</m:t>
                      </m:r>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ES" i="1">
                              <a:latin typeface="Cambria Math" panose="02040503050406030204" pitchFamily="18" charset="0"/>
                              <a:ea typeface="Calibri" panose="020F0502020204030204" pitchFamily="34" charset="0"/>
                              <a:cs typeface="Times New Roman" panose="02020603050405020304" pitchFamily="18" charset="0"/>
                            </a:rPr>
                            <m:t>𝑦</m:t>
                          </m:r>
                        </m:e>
                        <m:sub>
                          <m:r>
                            <a:rPr lang="es-ES" i="1">
                              <a:latin typeface="Cambria Math" panose="02040503050406030204" pitchFamily="18" charset="0"/>
                              <a:ea typeface="Calibri" panose="020F0502020204030204" pitchFamily="34" charset="0"/>
                              <a:cs typeface="Times New Roman" panose="02020603050405020304" pitchFamily="18" charset="0"/>
                            </a:rPr>
                            <m:t>0</m:t>
                          </m:r>
                        </m:sub>
                      </m:sSub>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r>
                            <a:rPr lang="es-ES" i="1">
                              <a:latin typeface="Cambria Math" panose="02040503050406030204" pitchFamily="18" charset="0"/>
                              <a:ea typeface="Calibri" panose="020F0502020204030204" pitchFamily="34" charset="0"/>
                              <a:cs typeface="Times New Roman" panose="02020603050405020304" pitchFamily="18" charset="0"/>
                            </a:rPr>
                            <m:t>𝐼𝑛</m:t>
                          </m:r>
                        </m:e>
                      </m:acc>
                    </m:oMath>
                  </m:oMathPara>
                </a14:m>
                <a:endParaRPr lang="es-EC" dirty="0">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0"/>
                  </a:spcAft>
                </a:pPr>
                <a:endParaRPr lang="es-EC" i="1" dirty="0" smtClean="0">
                  <a:latin typeface="Cambria Math" panose="02040503050406030204" pitchFamily="18" charset="0"/>
                  <a:ea typeface="Calibri" panose="020F0502020204030204" pitchFamily="34" charset="0"/>
                  <a:cs typeface="Times New Roman" panose="02020603050405020304" pitchFamily="18" charset="0"/>
                </a:endParaRPr>
              </a:p>
              <a:p>
                <a:pPr algn="ctr">
                  <a:lnSpc>
                    <a:spcPct val="115000"/>
                  </a:lnSpc>
                  <a:spcAft>
                    <a:spcPts val="0"/>
                  </a:spcAft>
                </a:pPr>
                <a14:m>
                  <m:oMath xmlns:m="http://schemas.openxmlformats.org/officeDocument/2006/math">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ES" i="1">
                            <a:latin typeface="Cambria Math" panose="02040503050406030204" pitchFamily="18" charset="0"/>
                            <a:ea typeface="Calibri" panose="020F0502020204030204" pitchFamily="34" charset="0"/>
                            <a:cs typeface="Times New Roman" panose="02020603050405020304" pitchFamily="18" charset="0"/>
                          </a:rPr>
                          <m:t>𝑂𝑢𝑡</m:t>
                        </m:r>
                      </m:e>
                      <m:sub>
                        <m:r>
                          <a:rPr lang="es-ES" i="1">
                            <a:latin typeface="Cambria Math" panose="02040503050406030204" pitchFamily="18" charset="0"/>
                            <a:ea typeface="Calibri" panose="020F0502020204030204" pitchFamily="34" charset="0"/>
                            <a:cs typeface="Times New Roman" panose="02020603050405020304" pitchFamily="18" charset="0"/>
                          </a:rPr>
                          <m:t>2</m:t>
                        </m:r>
                      </m:sub>
                    </m:sSub>
                    <m:r>
                      <a:rPr lang="es-ES" i="1">
                        <a:latin typeface="Cambria Math" panose="02040503050406030204" pitchFamily="18" charset="0"/>
                        <a:ea typeface="Calibri" panose="020F0502020204030204" pitchFamily="34" charset="0"/>
                        <a:cs typeface="Times New Roman" panose="02020603050405020304" pitchFamily="18" charset="0"/>
                      </a:rPr>
                      <m:t>=</m:t>
                    </m:r>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ES" i="1">
                            <a:latin typeface="Cambria Math" panose="02040503050406030204" pitchFamily="18" charset="0"/>
                            <a:ea typeface="Calibri" panose="020F0502020204030204" pitchFamily="34" charset="0"/>
                            <a:cs typeface="Times New Roman" panose="02020603050405020304" pitchFamily="18" charset="0"/>
                          </a:rPr>
                          <m:t>𝑦</m:t>
                        </m:r>
                      </m:e>
                      <m:sub>
                        <m:r>
                          <a:rPr lang="es-ES" i="1">
                            <a:latin typeface="Cambria Math" panose="02040503050406030204" pitchFamily="18" charset="0"/>
                            <a:ea typeface="Calibri" panose="020F0502020204030204" pitchFamily="34" charset="0"/>
                            <a:cs typeface="Times New Roman" panose="02020603050405020304" pitchFamily="18" charset="0"/>
                          </a:rPr>
                          <m:t>2</m:t>
                        </m:r>
                      </m:sub>
                    </m:sSub>
                  </m:oMath>
                </a14:m>
                <a:r>
                  <a:rPr lang="es-EC" dirty="0" smtClean="0">
                    <a:latin typeface="Calibri" panose="020F0502020204030204" pitchFamily="34" charset="0"/>
                    <a:ea typeface="Calibri" panose="020F0502020204030204" pitchFamily="34" charset="0"/>
                    <a:cs typeface="Times New Roman" panose="02020603050405020304" pitchFamily="18" charset="0"/>
                  </a:rPr>
                  <a:t> + </a:t>
                </a:r>
                <a14:m>
                  <m:oMath xmlns:m="http://schemas.openxmlformats.org/officeDocument/2006/math">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ES" i="1">
                            <a:latin typeface="Cambria Math" panose="02040503050406030204" pitchFamily="18" charset="0"/>
                            <a:ea typeface="Calibri" panose="020F0502020204030204" pitchFamily="34" charset="0"/>
                            <a:cs typeface="Times New Roman" panose="02020603050405020304" pitchFamily="18" charset="0"/>
                          </a:rPr>
                          <m:t>𝑦</m:t>
                        </m:r>
                      </m:e>
                      <m:sub>
                        <m:r>
                          <a:rPr lang="es-ES" i="1">
                            <a:latin typeface="Cambria Math" panose="02040503050406030204" pitchFamily="18" charset="0"/>
                            <a:ea typeface="Calibri" panose="020F0502020204030204" pitchFamily="34" charset="0"/>
                            <a:cs typeface="Times New Roman" panose="02020603050405020304" pitchFamily="18" charset="0"/>
                          </a:rPr>
                          <m:t>1</m:t>
                        </m:r>
                      </m:sub>
                    </m:sSub>
                  </m:oMath>
                </a14:m>
                <a:endParaRPr lang="es-EC" dirty="0">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0"/>
                  </a:spcAft>
                </a:pPr>
                <a14:m>
                  <m:oMath xmlns:m="http://schemas.openxmlformats.org/officeDocument/2006/math">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ES" i="1">
                            <a:latin typeface="Cambria Math" panose="02040503050406030204" pitchFamily="18" charset="0"/>
                            <a:ea typeface="Calibri" panose="020F0502020204030204" pitchFamily="34" charset="0"/>
                            <a:cs typeface="Times New Roman" panose="02020603050405020304" pitchFamily="18" charset="0"/>
                          </a:rPr>
                          <m:t>𝑂𝑢𝑡</m:t>
                        </m:r>
                      </m:e>
                      <m:sub>
                        <m:r>
                          <a:rPr lang="es-ES" i="1">
                            <a:latin typeface="Cambria Math" panose="02040503050406030204" pitchFamily="18" charset="0"/>
                            <a:ea typeface="Calibri" panose="020F0502020204030204" pitchFamily="34" charset="0"/>
                            <a:cs typeface="Times New Roman" panose="02020603050405020304" pitchFamily="18" charset="0"/>
                          </a:rPr>
                          <m:t>1</m:t>
                        </m:r>
                      </m:sub>
                    </m:sSub>
                    <m:r>
                      <a:rPr lang="es-ES" i="1">
                        <a:latin typeface="Cambria Math" panose="02040503050406030204" pitchFamily="18" charset="0"/>
                        <a:ea typeface="Calibri" panose="020F0502020204030204" pitchFamily="34" charset="0"/>
                        <a:cs typeface="Times New Roman" panose="02020603050405020304" pitchFamily="18" charset="0"/>
                      </a:rPr>
                      <m:t>=</m:t>
                    </m:r>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ES" i="1">
                            <a:latin typeface="Cambria Math" panose="02040503050406030204" pitchFamily="18" charset="0"/>
                            <a:ea typeface="Calibri" panose="020F0502020204030204" pitchFamily="34" charset="0"/>
                            <a:cs typeface="Times New Roman" panose="02020603050405020304" pitchFamily="18" charset="0"/>
                          </a:rPr>
                          <m:t>𝑦</m:t>
                        </m:r>
                      </m:e>
                      <m:sub>
                        <m:r>
                          <a:rPr lang="es-ES" i="1">
                            <a:latin typeface="Cambria Math" panose="02040503050406030204" pitchFamily="18" charset="0"/>
                            <a:ea typeface="Calibri" panose="020F0502020204030204" pitchFamily="34" charset="0"/>
                            <a:cs typeface="Times New Roman" panose="02020603050405020304" pitchFamily="18" charset="0"/>
                          </a:rPr>
                          <m:t>1</m:t>
                        </m:r>
                      </m:sub>
                    </m:sSub>
                  </m:oMath>
                </a14:m>
                <a:r>
                  <a:rPr lang="es-EC" dirty="0" smtClean="0">
                    <a:latin typeface="Calibri" panose="020F0502020204030204" pitchFamily="34" charset="0"/>
                    <a:ea typeface="Calibri" panose="020F0502020204030204" pitchFamily="34" charset="0"/>
                    <a:cs typeface="Times New Roman" panose="02020603050405020304" pitchFamily="18" charset="0"/>
                  </a:rPr>
                  <a:t> Ꚛ </a:t>
                </a:r>
                <a14:m>
                  <m:oMath xmlns:m="http://schemas.openxmlformats.org/officeDocument/2006/math">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ES" i="1">
                            <a:latin typeface="Cambria Math" panose="02040503050406030204" pitchFamily="18" charset="0"/>
                            <a:ea typeface="Calibri" panose="020F0502020204030204" pitchFamily="34" charset="0"/>
                            <a:cs typeface="Times New Roman" panose="02020603050405020304" pitchFamily="18" charset="0"/>
                          </a:rPr>
                          <m:t>𝑦</m:t>
                        </m:r>
                      </m:e>
                      <m:sub>
                        <m:r>
                          <a:rPr lang="es-ES" i="1">
                            <a:latin typeface="Cambria Math" panose="02040503050406030204" pitchFamily="18" charset="0"/>
                            <a:ea typeface="Calibri" panose="020F0502020204030204" pitchFamily="34" charset="0"/>
                            <a:cs typeface="Times New Roman" panose="02020603050405020304" pitchFamily="18" charset="0"/>
                          </a:rPr>
                          <m:t>0</m:t>
                        </m:r>
                      </m:sub>
                    </m:sSub>
                  </m:oMath>
                </a14:m>
                <a:endParaRPr lang="es-EC" dirty="0">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0"/>
                  </a:spcAft>
                </a:pPr>
                <a14:m>
                  <m:oMath xmlns:m="http://schemas.openxmlformats.org/officeDocument/2006/math">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ES" i="1">
                            <a:latin typeface="Cambria Math" panose="02040503050406030204" pitchFamily="18" charset="0"/>
                            <a:ea typeface="Calibri" panose="020F0502020204030204" pitchFamily="34" charset="0"/>
                            <a:cs typeface="Times New Roman" panose="02020603050405020304" pitchFamily="18" charset="0"/>
                          </a:rPr>
                          <m:t>𝑂𝑢𝑡</m:t>
                        </m:r>
                      </m:e>
                      <m:sub>
                        <m:r>
                          <a:rPr lang="es-ES" i="1">
                            <a:latin typeface="Cambria Math" panose="02040503050406030204" pitchFamily="18" charset="0"/>
                            <a:ea typeface="Calibri" panose="020F0502020204030204" pitchFamily="34" charset="0"/>
                            <a:cs typeface="Times New Roman" panose="02020603050405020304" pitchFamily="18" charset="0"/>
                          </a:rPr>
                          <m:t>0</m:t>
                        </m:r>
                      </m:sub>
                    </m:sSub>
                    <m:r>
                      <a:rPr lang="es-ES" i="1">
                        <a:latin typeface="Cambria Math" panose="02040503050406030204" pitchFamily="18" charset="0"/>
                        <a:ea typeface="Calibri" panose="020F0502020204030204" pitchFamily="34" charset="0"/>
                        <a:cs typeface="Times New Roman" panose="02020603050405020304" pitchFamily="18" charset="0"/>
                      </a:rPr>
                      <m:t>=</m:t>
                    </m:r>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ES" i="1">
                            <a:latin typeface="Cambria Math" panose="02040503050406030204" pitchFamily="18" charset="0"/>
                            <a:ea typeface="Calibri" panose="020F0502020204030204" pitchFamily="34" charset="0"/>
                            <a:cs typeface="Times New Roman" panose="02020603050405020304" pitchFamily="18" charset="0"/>
                          </a:rPr>
                          <m:t>𝑦</m:t>
                        </m:r>
                      </m:e>
                      <m:sub>
                        <m:r>
                          <a:rPr lang="es-ES" i="1">
                            <a:latin typeface="Cambria Math" panose="02040503050406030204" pitchFamily="18" charset="0"/>
                            <a:ea typeface="Calibri" panose="020F0502020204030204" pitchFamily="34" charset="0"/>
                            <a:cs typeface="Times New Roman" panose="02020603050405020304" pitchFamily="18" charset="0"/>
                          </a:rPr>
                          <m:t>0</m:t>
                        </m:r>
                      </m:sub>
                    </m:sSub>
                  </m:oMath>
                </a14:m>
                <a:r>
                  <a:rPr lang="es-EC" dirty="0" smtClean="0">
                    <a:latin typeface="Calibri" panose="020F0502020204030204" pitchFamily="34" charset="0"/>
                    <a:ea typeface="Calibri" panose="020F0502020204030204" pitchFamily="34" charset="0"/>
                    <a:cs typeface="Times New Roman" panose="02020603050405020304" pitchFamily="18" charset="0"/>
                  </a:rPr>
                  <a:t> Ꚛ </a:t>
                </a:r>
                <a14:m>
                  <m:oMath xmlns:m="http://schemas.openxmlformats.org/officeDocument/2006/math">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ES" i="1">
                            <a:latin typeface="Cambria Math" panose="02040503050406030204" pitchFamily="18" charset="0"/>
                            <a:ea typeface="Calibri" panose="020F0502020204030204" pitchFamily="34" charset="0"/>
                            <a:cs typeface="Times New Roman" panose="02020603050405020304" pitchFamily="18" charset="0"/>
                          </a:rPr>
                          <m:t>𝑦</m:t>
                        </m:r>
                      </m:e>
                      <m:sub>
                        <m:r>
                          <a:rPr lang="es-ES" i="1">
                            <a:latin typeface="Cambria Math" panose="02040503050406030204" pitchFamily="18" charset="0"/>
                            <a:ea typeface="Calibri" panose="020F0502020204030204" pitchFamily="34" charset="0"/>
                            <a:cs typeface="Times New Roman" panose="02020603050405020304" pitchFamily="18" charset="0"/>
                          </a:rPr>
                          <m:t>2</m:t>
                        </m:r>
                      </m:sub>
                    </m:sSub>
                  </m:oMath>
                </a14:m>
                <a:endParaRPr lang="es-EC"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 name="Rectángulo 8"/>
              <p:cNvSpPr>
                <a:spLocks noRot="1" noChangeAspect="1" noMove="1" noResize="1" noEditPoints="1" noAdjustHandles="1" noChangeArrowheads="1" noChangeShapeType="1" noTextEdit="1"/>
              </p:cNvSpPr>
              <p:nvPr/>
            </p:nvSpPr>
            <p:spPr>
              <a:xfrm>
                <a:off x="107504" y="4005064"/>
                <a:ext cx="4572000" cy="2322174"/>
              </a:xfrm>
              <a:prstGeom prst="rect">
                <a:avLst/>
              </a:prstGeom>
              <a:blipFill>
                <a:blip r:embed="rId10"/>
                <a:stretch>
                  <a:fillRect b="-2362"/>
                </a:stretch>
              </a:blipFill>
            </p:spPr>
            <p:txBody>
              <a:bodyPr/>
              <a:lstStyle/>
              <a:p>
                <a:r>
                  <a:rPr lang="es-EC">
                    <a:noFill/>
                  </a:rPr>
                  <a:t> </a:t>
                </a:r>
              </a:p>
            </p:txBody>
          </p:sp>
        </mc:Fallback>
      </mc:AlternateContent>
      <p:sp>
        <p:nvSpPr>
          <p:cNvPr id="23" name="39 Rectángulo"/>
          <p:cNvSpPr/>
          <p:nvPr/>
        </p:nvSpPr>
        <p:spPr>
          <a:xfrm>
            <a:off x="5481191" y="4583356"/>
            <a:ext cx="1703705" cy="712674"/>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MX" sz="2800" dirty="0">
                <a:effectLst/>
                <a:ea typeface="Calibri" panose="020F0502020204030204" pitchFamily="34" charset="0"/>
                <a:cs typeface="Times New Roman" panose="02020603050405020304" pitchFamily="18" charset="0"/>
              </a:rPr>
              <a:t>MSS</a:t>
            </a:r>
            <a:endParaRPr lang="es-EC" sz="2800" dirty="0">
              <a:effectLst/>
              <a:ea typeface="Calibri" panose="020F0502020204030204" pitchFamily="34" charset="0"/>
              <a:cs typeface="Times New Roman" panose="02020603050405020304" pitchFamily="18" charset="0"/>
            </a:endParaRPr>
          </a:p>
        </p:txBody>
      </p:sp>
      <p:cxnSp>
        <p:nvCxnSpPr>
          <p:cNvPr id="24" name="40 Conector recto de flecha"/>
          <p:cNvCxnSpPr/>
          <p:nvPr/>
        </p:nvCxnSpPr>
        <p:spPr>
          <a:xfrm>
            <a:off x="4716016" y="4707816"/>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0" name="42 Conector recto de flecha"/>
          <p:cNvCxnSpPr/>
          <p:nvPr/>
        </p:nvCxnSpPr>
        <p:spPr>
          <a:xfrm>
            <a:off x="7181086" y="4712261"/>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43 Conector recto de flecha"/>
          <p:cNvCxnSpPr/>
          <p:nvPr/>
        </p:nvCxnSpPr>
        <p:spPr>
          <a:xfrm>
            <a:off x="7182991" y="4930701"/>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2" name="CuadroTexto 31"/>
              <p:cNvSpPr txBox="1"/>
              <p:nvPr/>
            </p:nvSpPr>
            <p:spPr>
              <a:xfrm>
                <a:off x="4726019" y="4381228"/>
                <a:ext cx="47955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ea typeface="Calibri" panose="020F0502020204030204" pitchFamily="34" charset="0"/>
                          <a:cs typeface="Times New Roman" panose="02020603050405020304" pitchFamily="18" charset="0"/>
                        </a:rPr>
                        <m:t>𝐼𝑛</m:t>
                      </m:r>
                    </m:oMath>
                  </m:oMathPara>
                </a14:m>
                <a:endParaRPr lang="es-EC" dirty="0"/>
              </a:p>
            </p:txBody>
          </p:sp>
        </mc:Choice>
        <mc:Fallback xmlns="">
          <p:sp>
            <p:nvSpPr>
              <p:cNvPr id="32" name="CuadroTexto 31"/>
              <p:cNvSpPr txBox="1">
                <a:spLocks noRot="1" noChangeAspect="1" noMove="1" noResize="1" noEditPoints="1" noAdjustHandles="1" noChangeArrowheads="1" noChangeShapeType="1" noTextEdit="1"/>
              </p:cNvSpPr>
              <p:nvPr/>
            </p:nvSpPr>
            <p:spPr>
              <a:xfrm>
                <a:off x="4726019" y="4381228"/>
                <a:ext cx="479555" cy="369332"/>
              </a:xfrm>
              <a:prstGeom prst="rect">
                <a:avLst/>
              </a:prstGeom>
              <a:blipFill>
                <a:blip r:embed="rId11"/>
                <a:stretch>
                  <a:fillRect/>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34" name="CuadroTexto 33"/>
              <p:cNvSpPr txBox="1"/>
              <p:nvPr/>
            </p:nvSpPr>
            <p:spPr>
              <a:xfrm>
                <a:off x="7957172" y="4492747"/>
                <a:ext cx="7214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ES" i="1">
                              <a:latin typeface="Cambria Math" panose="02040503050406030204" pitchFamily="18" charset="0"/>
                              <a:ea typeface="Calibri" panose="020F0502020204030204" pitchFamily="34" charset="0"/>
                              <a:cs typeface="Times New Roman" panose="02020603050405020304" pitchFamily="18" charset="0"/>
                            </a:rPr>
                            <m:t>𝑂𝑢𝑡</m:t>
                          </m:r>
                        </m:e>
                        <m:sub>
                          <m:r>
                            <a:rPr lang="es-ES" i="1">
                              <a:latin typeface="Cambria Math" panose="02040503050406030204" pitchFamily="18" charset="0"/>
                              <a:ea typeface="Calibri" panose="020F0502020204030204" pitchFamily="34" charset="0"/>
                              <a:cs typeface="Times New Roman" panose="02020603050405020304" pitchFamily="18" charset="0"/>
                            </a:rPr>
                            <m:t>2</m:t>
                          </m:r>
                        </m:sub>
                      </m:sSub>
                    </m:oMath>
                  </m:oMathPara>
                </a14:m>
                <a:endParaRPr lang="es-EC" b="1" dirty="0"/>
              </a:p>
            </p:txBody>
          </p:sp>
        </mc:Choice>
        <mc:Fallback xmlns="">
          <p:sp>
            <p:nvSpPr>
              <p:cNvPr id="34" name="CuadroTexto 33"/>
              <p:cNvSpPr txBox="1">
                <a:spLocks noRot="1" noChangeAspect="1" noMove="1" noResize="1" noEditPoints="1" noAdjustHandles="1" noChangeArrowheads="1" noChangeShapeType="1" noTextEdit="1"/>
              </p:cNvSpPr>
              <p:nvPr/>
            </p:nvSpPr>
            <p:spPr>
              <a:xfrm>
                <a:off x="7957172" y="4492747"/>
                <a:ext cx="721416" cy="369332"/>
              </a:xfrm>
              <a:prstGeom prst="rect">
                <a:avLst/>
              </a:prstGeom>
              <a:blipFill>
                <a:blip r:embed="rId12"/>
                <a:stretch>
                  <a:fillRect/>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35" name="CuadroTexto 34"/>
              <p:cNvSpPr txBox="1"/>
              <p:nvPr/>
            </p:nvSpPr>
            <p:spPr>
              <a:xfrm>
                <a:off x="7943187" y="4749845"/>
                <a:ext cx="71609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ES" i="1">
                              <a:latin typeface="Cambria Math" panose="02040503050406030204" pitchFamily="18" charset="0"/>
                              <a:ea typeface="Calibri" panose="020F0502020204030204" pitchFamily="34" charset="0"/>
                              <a:cs typeface="Times New Roman" panose="02020603050405020304" pitchFamily="18" charset="0"/>
                            </a:rPr>
                            <m:t>𝑂𝑢𝑡</m:t>
                          </m:r>
                        </m:e>
                        <m:sub>
                          <m:r>
                            <a:rPr lang="es-ES" i="1">
                              <a:latin typeface="Cambria Math" panose="02040503050406030204" pitchFamily="18" charset="0"/>
                              <a:ea typeface="Calibri" panose="020F0502020204030204" pitchFamily="34" charset="0"/>
                              <a:cs typeface="Times New Roman" panose="02020603050405020304" pitchFamily="18" charset="0"/>
                            </a:rPr>
                            <m:t>1</m:t>
                          </m:r>
                        </m:sub>
                      </m:sSub>
                    </m:oMath>
                  </m:oMathPara>
                </a14:m>
                <a:endParaRPr lang="es-EC" b="1" dirty="0"/>
              </a:p>
            </p:txBody>
          </p:sp>
        </mc:Choice>
        <mc:Fallback xmlns="">
          <p:sp>
            <p:nvSpPr>
              <p:cNvPr id="35" name="CuadroTexto 34"/>
              <p:cNvSpPr txBox="1">
                <a:spLocks noRot="1" noChangeAspect="1" noMove="1" noResize="1" noEditPoints="1" noAdjustHandles="1" noChangeArrowheads="1" noChangeShapeType="1" noTextEdit="1"/>
              </p:cNvSpPr>
              <p:nvPr/>
            </p:nvSpPr>
            <p:spPr>
              <a:xfrm>
                <a:off x="7943187" y="4749845"/>
                <a:ext cx="716093" cy="369332"/>
              </a:xfrm>
              <a:prstGeom prst="rect">
                <a:avLst/>
              </a:prstGeom>
              <a:blipFill>
                <a:blip r:embed="rId13"/>
                <a:stretch>
                  <a:fillRect/>
                </a:stretch>
              </a:blipFill>
            </p:spPr>
            <p:txBody>
              <a:bodyPr/>
              <a:lstStyle/>
              <a:p>
                <a:r>
                  <a:rPr lang="es-EC">
                    <a:noFill/>
                  </a:rPr>
                  <a:t> </a:t>
                </a:r>
              </a:p>
            </p:txBody>
          </p:sp>
        </mc:Fallback>
      </mc:AlternateContent>
      <p:cxnSp>
        <p:nvCxnSpPr>
          <p:cNvPr id="36" name="43 Conector recto de flecha"/>
          <p:cNvCxnSpPr/>
          <p:nvPr/>
        </p:nvCxnSpPr>
        <p:spPr>
          <a:xfrm>
            <a:off x="7164286" y="5191185"/>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7" name="CuadroTexto 36"/>
              <p:cNvSpPr txBox="1"/>
              <p:nvPr/>
            </p:nvSpPr>
            <p:spPr>
              <a:xfrm>
                <a:off x="7932813" y="5037877"/>
                <a:ext cx="72141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EC" i="1" smtClean="0">
                              <a:latin typeface="Cambria Math" panose="02040503050406030204" pitchFamily="18" charset="0"/>
                              <a:ea typeface="Calibri" panose="020F0502020204030204" pitchFamily="34" charset="0"/>
                              <a:cs typeface="Times New Roman" panose="02020603050405020304" pitchFamily="18" charset="0"/>
                            </a:rPr>
                          </m:ctrlPr>
                        </m:sSubPr>
                        <m:e>
                          <m:r>
                            <a:rPr lang="es-ES" i="1">
                              <a:latin typeface="Cambria Math" panose="02040503050406030204" pitchFamily="18" charset="0"/>
                              <a:ea typeface="Calibri" panose="020F0502020204030204" pitchFamily="34" charset="0"/>
                              <a:cs typeface="Times New Roman" panose="02020603050405020304" pitchFamily="18" charset="0"/>
                            </a:rPr>
                            <m:t>𝑂𝑢𝑡</m:t>
                          </m:r>
                        </m:e>
                        <m:sub>
                          <m:r>
                            <a:rPr lang="es-EC" b="0" i="1" smtClean="0">
                              <a:latin typeface="Cambria Math" panose="02040503050406030204" pitchFamily="18" charset="0"/>
                              <a:ea typeface="Calibri" panose="020F0502020204030204" pitchFamily="34" charset="0"/>
                              <a:cs typeface="Times New Roman" panose="02020603050405020304" pitchFamily="18" charset="0"/>
                            </a:rPr>
                            <m:t>0</m:t>
                          </m:r>
                        </m:sub>
                      </m:sSub>
                    </m:oMath>
                  </m:oMathPara>
                </a14:m>
                <a:endParaRPr lang="es-EC" b="1" dirty="0"/>
              </a:p>
            </p:txBody>
          </p:sp>
        </mc:Choice>
        <mc:Fallback xmlns="">
          <p:sp>
            <p:nvSpPr>
              <p:cNvPr id="37" name="CuadroTexto 36"/>
              <p:cNvSpPr txBox="1">
                <a:spLocks noRot="1" noChangeAspect="1" noMove="1" noResize="1" noEditPoints="1" noAdjustHandles="1" noChangeArrowheads="1" noChangeShapeType="1" noTextEdit="1"/>
              </p:cNvSpPr>
              <p:nvPr/>
            </p:nvSpPr>
            <p:spPr>
              <a:xfrm>
                <a:off x="7932813" y="5037877"/>
                <a:ext cx="721415" cy="369332"/>
              </a:xfrm>
              <a:prstGeom prst="rect">
                <a:avLst/>
              </a:prstGeom>
              <a:blipFill>
                <a:blip r:embed="rId14"/>
                <a:stretch>
                  <a:fillRect/>
                </a:stretch>
              </a:blipFill>
            </p:spPr>
            <p:txBody>
              <a:bodyPr/>
              <a:lstStyle/>
              <a:p>
                <a:r>
                  <a:rPr lang="es-EC">
                    <a:noFill/>
                  </a:rPr>
                  <a:t> </a:t>
                </a:r>
              </a:p>
            </p:txBody>
          </p:sp>
        </mc:Fallback>
      </mc:AlternateContent>
    </p:spTree>
    <p:extLst>
      <p:ext uri="{BB962C8B-B14F-4D97-AF65-F5344CB8AC3E}">
        <p14:creationId xmlns:p14="http://schemas.microsoft.com/office/powerpoint/2010/main" val="7368883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fld id="{132FADFE-3B8F-471C-ABF0-DBC7717ECBBC}" type="slidenum">
              <a:rPr lang="es-ES" smtClean="0"/>
              <a:pPr/>
              <a:t>17</a:t>
            </a:fld>
            <a:endParaRPr lang="es-ES"/>
          </a:p>
        </p:txBody>
      </p:sp>
      <p:sp>
        <p:nvSpPr>
          <p:cNvPr id="6" name="AutoShape 4"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7" name="AutoShape 6"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AutoShape 8"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11" name="10 Rectángulo"/>
          <p:cNvSpPr/>
          <p:nvPr/>
        </p:nvSpPr>
        <p:spPr>
          <a:xfrm>
            <a:off x="8676456" y="1124744"/>
            <a:ext cx="432048" cy="5616624"/>
          </a:xfrm>
          <a:prstGeom prst="rect">
            <a:avLst/>
          </a:prstGeom>
          <a:gradFill flip="none" rotWithShape="1">
            <a:gsLst>
              <a:gs pos="0">
                <a:schemeClr val="tx2">
                  <a:lumMod val="75000"/>
                </a:schemeClr>
              </a:gs>
              <a:gs pos="50000">
                <a:schemeClr val="accent1">
                  <a:tint val="44500"/>
                  <a:satMod val="160000"/>
                </a:schemeClr>
              </a:gs>
              <a:gs pos="100000">
                <a:schemeClr val="bg1"/>
              </a:gs>
            </a:gsLst>
            <a:lin ang="54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s-MX" sz="2400" b="1" dirty="0"/>
              <a:t>01101010011001010110000101101110</a:t>
            </a:r>
          </a:p>
        </p:txBody>
      </p:sp>
      <p:sp>
        <p:nvSpPr>
          <p:cNvPr id="25" name="11 CuadroTexto"/>
          <p:cNvSpPr txBox="1"/>
          <p:nvPr/>
        </p:nvSpPr>
        <p:spPr>
          <a:xfrm>
            <a:off x="395536" y="6444044"/>
            <a:ext cx="2951385" cy="369332"/>
          </a:xfrm>
          <a:prstGeom prst="rect">
            <a:avLst/>
          </a:prstGeom>
          <a:noFill/>
        </p:spPr>
        <p:txBody>
          <a:bodyPr wrap="none" rtlCol="0">
            <a:spAutoFit/>
          </a:bodyPr>
          <a:lstStyle/>
          <a:p>
            <a:r>
              <a:rPr lang="es-MX" dirty="0" smtClean="0"/>
              <a:t>Ejercicios Sistemas Digitales II</a:t>
            </a:r>
            <a:endParaRPr lang="es-MX" dirty="0"/>
          </a:p>
        </p:txBody>
      </p:sp>
      <p:sp>
        <p:nvSpPr>
          <p:cNvPr id="27" name="2 Rectángulo"/>
          <p:cNvSpPr/>
          <p:nvPr/>
        </p:nvSpPr>
        <p:spPr>
          <a:xfrm>
            <a:off x="35496" y="24705"/>
            <a:ext cx="7584504" cy="451967"/>
          </a:xfrm>
          <a:prstGeom prst="rect">
            <a:avLst/>
          </a:prstGeom>
          <a:gradFill flip="none" rotWithShape="1">
            <a:gsLst>
              <a:gs pos="0">
                <a:schemeClr val="tx2">
                  <a:lumMod val="75000"/>
                </a:schemeClr>
              </a:gs>
              <a:gs pos="50000">
                <a:schemeClr val="accent1">
                  <a:tint val="44500"/>
                  <a:satMod val="160000"/>
                </a:schemeClr>
              </a:gs>
              <a:gs pos="100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t>011000010111001101100001011011100111101001100001</a:t>
            </a:r>
          </a:p>
        </p:txBody>
      </p:sp>
      <mc:AlternateContent xmlns:mc="http://schemas.openxmlformats.org/markup-compatibility/2006">
        <mc:Choice xmlns:a14="http://schemas.microsoft.com/office/drawing/2010/main" Requires="a14">
          <p:sp>
            <p:nvSpPr>
              <p:cNvPr id="2" name="Rectángulo 1"/>
              <p:cNvSpPr/>
              <p:nvPr/>
            </p:nvSpPr>
            <p:spPr>
              <a:xfrm>
                <a:off x="307975" y="854710"/>
                <a:ext cx="8280920" cy="2862322"/>
              </a:xfrm>
              <a:prstGeom prst="rect">
                <a:avLst/>
              </a:prstGeom>
            </p:spPr>
            <p:txBody>
              <a:bodyPr wrap="square">
                <a:spAutoFit/>
              </a:bodyPr>
              <a:lstStyle/>
              <a:p>
                <a:pPr algn="just"/>
                <a:r>
                  <a:rPr lang="es-MX" b="1" dirty="0" smtClean="0"/>
                  <a:t>14.) </a:t>
                </a:r>
                <a:r>
                  <a:rPr lang="es-ES" dirty="0" smtClean="0"/>
                  <a:t>Dado </a:t>
                </a:r>
                <a:r>
                  <a:rPr lang="es-ES" dirty="0"/>
                  <a:t>el decodificador de estado siguiente y de </a:t>
                </a:r>
                <a:r>
                  <a:rPr lang="es-ES" dirty="0" smtClean="0"/>
                  <a:t>salida de una </a:t>
                </a:r>
                <a:r>
                  <a:rPr lang="es-ES" b="1" dirty="0" smtClean="0"/>
                  <a:t>MSS</a:t>
                </a:r>
                <a:r>
                  <a:rPr lang="es-ES" dirty="0" smtClean="0"/>
                  <a:t>, </a:t>
                </a:r>
                <a:r>
                  <a:rPr lang="es-ES" dirty="0"/>
                  <a:t>se pide:</a:t>
                </a:r>
                <a:endParaRPr lang="es-EC" dirty="0"/>
              </a:p>
              <a:p>
                <a:pPr marL="285750" indent="-285750" algn="just">
                  <a:buFont typeface="Arial" panose="020B0604020202020204" pitchFamily="34" charset="0"/>
                  <a:buChar char="•"/>
                </a:pPr>
                <a:r>
                  <a:rPr lang="es-MX" dirty="0"/>
                  <a:t>Hacer el Diagrama de estados reducido y demostrar con la tabla de estados presentes - siguientes que no existen estados equivalentes. </a:t>
                </a:r>
                <a:r>
                  <a:rPr lang="es-MX" dirty="0" smtClean="0"/>
                  <a:t/>
                </a:r>
                <a:br>
                  <a:rPr lang="es-MX" dirty="0" smtClean="0"/>
                </a:br>
                <a:r>
                  <a:rPr lang="es-MX" dirty="0" smtClean="0"/>
                  <a:t>F</a:t>
                </a:r>
                <a:r>
                  <a:rPr lang="es-ES" dirty="0" err="1" smtClean="0"/>
                  <a:t>ormato</a:t>
                </a:r>
                <a:r>
                  <a:rPr lang="es-ES" dirty="0" smtClean="0"/>
                  <a:t>: </a:t>
                </a:r>
                <a14:m>
                  <m:oMath xmlns:m="http://schemas.openxmlformats.org/officeDocument/2006/math">
                    <m:sSub>
                      <m:sSubPr>
                        <m:ctrlPr>
                          <a:rPr lang="es-EC" b="1" i="1">
                            <a:latin typeface="Cambria Math" panose="02040503050406030204" pitchFamily="18" charset="0"/>
                            <a:ea typeface="Calibri" panose="020F0502020204030204" pitchFamily="34" charset="0"/>
                            <a:cs typeface="Times New Roman" panose="02020603050405020304" pitchFamily="18" charset="0"/>
                          </a:rPr>
                        </m:ctrlPr>
                      </m:sSubPr>
                      <m:e>
                        <m:r>
                          <a:rPr lang="es-ES" b="1" i="1">
                            <a:latin typeface="Cambria Math" panose="02040503050406030204" pitchFamily="18" charset="0"/>
                            <a:ea typeface="Calibri" panose="020F0502020204030204" pitchFamily="34" charset="0"/>
                            <a:cs typeface="Times New Roman" panose="02020603050405020304" pitchFamily="18" charset="0"/>
                          </a:rPr>
                          <m:t>𝑺</m:t>
                        </m:r>
                      </m:e>
                      <m:sub>
                        <m:r>
                          <a:rPr lang="es-ES" b="1" i="1">
                            <a:latin typeface="Cambria Math" panose="02040503050406030204" pitchFamily="18" charset="0"/>
                            <a:ea typeface="Calibri" panose="020F0502020204030204" pitchFamily="34" charset="0"/>
                            <a:cs typeface="Times New Roman" panose="02020603050405020304" pitchFamily="18" charset="0"/>
                          </a:rPr>
                          <m:t>𝟐</m:t>
                        </m:r>
                      </m:sub>
                    </m:sSub>
                    <m:r>
                      <a:rPr lang="es-EC" b="1" i="1" smtClean="0">
                        <a:latin typeface="Cambria Math" panose="02040503050406030204" pitchFamily="18" charset="0"/>
                        <a:ea typeface="Calibri" panose="020F0502020204030204" pitchFamily="34" charset="0"/>
                        <a:cs typeface="Times New Roman" panose="02020603050405020304" pitchFamily="18" charset="0"/>
                      </a:rPr>
                      <m:t>,</m:t>
                    </m:r>
                    <m:sSub>
                      <m:sSubPr>
                        <m:ctrlPr>
                          <a:rPr lang="es-EC" b="1" i="1">
                            <a:latin typeface="Cambria Math" panose="02040503050406030204" pitchFamily="18" charset="0"/>
                            <a:ea typeface="Calibri" panose="020F0502020204030204" pitchFamily="34" charset="0"/>
                            <a:cs typeface="Times New Roman" panose="02020603050405020304" pitchFamily="18" charset="0"/>
                          </a:rPr>
                        </m:ctrlPr>
                      </m:sSubPr>
                      <m:e>
                        <m:r>
                          <a:rPr lang="es-ES" b="1" i="1">
                            <a:latin typeface="Cambria Math" panose="02040503050406030204" pitchFamily="18" charset="0"/>
                            <a:ea typeface="Calibri" panose="020F0502020204030204" pitchFamily="34" charset="0"/>
                            <a:cs typeface="Times New Roman" panose="02020603050405020304" pitchFamily="18" charset="0"/>
                          </a:rPr>
                          <m:t>𝑺</m:t>
                        </m:r>
                      </m:e>
                      <m:sub>
                        <m:r>
                          <a:rPr lang="es-ES" b="1" i="1">
                            <a:latin typeface="Cambria Math" panose="02040503050406030204" pitchFamily="18" charset="0"/>
                            <a:ea typeface="Calibri" panose="020F0502020204030204" pitchFamily="34" charset="0"/>
                            <a:cs typeface="Times New Roman" panose="02020603050405020304" pitchFamily="18" charset="0"/>
                          </a:rPr>
                          <m:t>𝟏</m:t>
                        </m:r>
                      </m:sub>
                    </m:sSub>
                  </m:oMath>
                </a14:m>
                <a:r>
                  <a:rPr lang="es-ES" b="1" dirty="0" smtClean="0"/>
                  <a:t>/</a:t>
                </a:r>
                <a:r>
                  <a:rPr lang="es-ES" b="1" dirty="0" err="1" smtClean="0"/>
                  <a:t>Out</a:t>
                </a:r>
                <a:r>
                  <a:rPr lang="es-ES" b="1" dirty="0" smtClean="0"/>
                  <a:t>,</a:t>
                </a:r>
                <a:r>
                  <a:rPr lang="es-EC" b="1" dirty="0" smtClean="0">
                    <a:ea typeface="Calibri" panose="020F0502020204030204" pitchFamily="34" charset="0"/>
                    <a:cs typeface="Times New Roman" panose="02020603050405020304" pitchFamily="18" charset="0"/>
                  </a:rPr>
                  <a:t> </a:t>
                </a:r>
                <a14:m>
                  <m:oMath xmlns:m="http://schemas.openxmlformats.org/officeDocument/2006/math">
                    <m:r>
                      <a:rPr lang="es-EC" b="1" i="1" smtClean="0">
                        <a:latin typeface="Cambria Math" panose="02040503050406030204" pitchFamily="18" charset="0"/>
                        <a:ea typeface="Calibri" panose="020F0502020204030204" pitchFamily="34" charset="0"/>
                        <a:cs typeface="Times New Roman" panose="02020603050405020304" pitchFamily="18" charset="0"/>
                      </a:rPr>
                      <m:t>𝑶𝒌</m:t>
                    </m:r>
                  </m:oMath>
                </a14:m>
                <a:r>
                  <a:rPr lang="es-ES" b="1" dirty="0" smtClean="0"/>
                  <a:t>.</a:t>
                </a:r>
                <a:endParaRPr lang="es-EC" b="1" dirty="0"/>
              </a:p>
              <a:p>
                <a:pPr marL="285750" lvl="0" indent="-285750" algn="just">
                  <a:buFont typeface="Arial" panose="020B0604020202020204" pitchFamily="34" charset="0"/>
                  <a:buChar char="•"/>
                </a:pPr>
                <a:r>
                  <a:rPr lang="es-MX" dirty="0"/>
                  <a:t>Hacer los Mapas </a:t>
                </a:r>
                <a:r>
                  <a:rPr lang="es-MX" dirty="0" err="1"/>
                  <a:t>Karnaugh</a:t>
                </a:r>
                <a:r>
                  <a:rPr lang="es-MX" dirty="0"/>
                  <a:t> y encontrar las expresiones booleanas de los decodificadores de estados siguiente y salida.</a:t>
                </a:r>
              </a:p>
              <a:p>
                <a:pPr marL="285750" lvl="0" indent="-285750" algn="just">
                  <a:buFont typeface="Arial" panose="020B0604020202020204" pitchFamily="34" charset="0"/>
                  <a:buChar char="•"/>
                </a:pPr>
                <a:r>
                  <a:rPr lang="es-MX" dirty="0"/>
                  <a:t>Implementar el circuito completo de la MSS usando </a:t>
                </a:r>
                <a:r>
                  <a:rPr lang="es-MX" b="1" dirty="0"/>
                  <a:t>puertas </a:t>
                </a:r>
                <a:r>
                  <a:rPr lang="es-MX" b="1" dirty="0" smtClean="0"/>
                  <a:t>lógicas</a:t>
                </a:r>
                <a:r>
                  <a:rPr lang="es-MX" dirty="0" smtClean="0"/>
                  <a:t>.</a:t>
                </a:r>
                <a:endParaRPr lang="es-MX" dirty="0"/>
              </a:p>
              <a:p>
                <a:pPr marL="285750" indent="-285750" algn="just">
                  <a:buFont typeface="Arial" panose="020B0604020202020204" pitchFamily="34" charset="0"/>
                  <a:buChar char="•"/>
                </a:pPr>
                <a:r>
                  <a:rPr lang="es-ES" dirty="0"/>
                  <a:t>Escribir el código </a:t>
                </a:r>
                <a:r>
                  <a:rPr lang="es-ES" b="1" dirty="0"/>
                  <a:t>VHDL</a:t>
                </a:r>
                <a:r>
                  <a:rPr lang="es-ES" dirty="0"/>
                  <a:t> completo de la MSS, usar un </a:t>
                </a:r>
                <a:r>
                  <a:rPr lang="es-ES" b="1" dirty="0" err="1">
                    <a:solidFill>
                      <a:srgbClr val="0070C0"/>
                    </a:solidFill>
                  </a:rPr>
                  <a:t>process</a:t>
                </a:r>
                <a:r>
                  <a:rPr lang="es-ES" dirty="0"/>
                  <a:t> para decodificador de estados siguiente–memoria de estados y un </a:t>
                </a:r>
                <a:r>
                  <a:rPr lang="es-ES" b="1" dirty="0" err="1">
                    <a:solidFill>
                      <a:srgbClr val="0070C0"/>
                    </a:solidFill>
                  </a:rPr>
                  <a:t>process</a:t>
                </a:r>
                <a:r>
                  <a:rPr lang="es-ES" dirty="0"/>
                  <a:t> para el de salidas</a:t>
                </a:r>
                <a:r>
                  <a:rPr lang="es-ES" dirty="0" smtClean="0"/>
                  <a:t>.</a:t>
                </a:r>
              </a:p>
              <a:p>
                <a:pPr marL="285750" lvl="0" indent="-285750" algn="just">
                  <a:buFont typeface="Arial" panose="020B0604020202020204" pitchFamily="34" charset="0"/>
                  <a:buChar char="•"/>
                </a:pPr>
                <a:r>
                  <a:rPr lang="es-MX" dirty="0"/>
                  <a:t>Dibujar el diagrama de tiempo en el que demuestre todos los estados de la MSS</a:t>
                </a:r>
                <a:r>
                  <a:rPr lang="es-MX" dirty="0" smtClean="0"/>
                  <a:t>.</a:t>
                </a:r>
                <a:endParaRPr lang="es-MX" dirty="0"/>
              </a:p>
            </p:txBody>
          </p:sp>
        </mc:Choice>
        <mc:Fallback>
          <p:sp>
            <p:nvSpPr>
              <p:cNvPr id="2" name="Rectángulo 1"/>
              <p:cNvSpPr>
                <a:spLocks noRot="1" noChangeAspect="1" noMove="1" noResize="1" noEditPoints="1" noAdjustHandles="1" noChangeArrowheads="1" noChangeShapeType="1" noTextEdit="1"/>
              </p:cNvSpPr>
              <p:nvPr/>
            </p:nvSpPr>
            <p:spPr>
              <a:xfrm>
                <a:off x="307975" y="854710"/>
                <a:ext cx="8280920" cy="2862322"/>
              </a:xfrm>
              <a:prstGeom prst="rect">
                <a:avLst/>
              </a:prstGeom>
              <a:blipFill>
                <a:blip r:embed="rId3"/>
                <a:stretch>
                  <a:fillRect l="-663" t="-1064" r="-589" b="-2340"/>
                </a:stretch>
              </a:blipFill>
            </p:spPr>
            <p:txBody>
              <a:bodyPr/>
              <a:lstStyle/>
              <a:p>
                <a:r>
                  <a:rPr lang="es-EC">
                    <a:noFill/>
                  </a:rPr>
                  <a:t> </a:t>
                </a:r>
              </a:p>
            </p:txBody>
          </p:sp>
        </mc:Fallback>
      </mc:AlternateContent>
      <p:sp>
        <p:nvSpPr>
          <p:cNvPr id="4" name="CuadroTexto 3"/>
          <p:cNvSpPr txBox="1"/>
          <p:nvPr/>
        </p:nvSpPr>
        <p:spPr>
          <a:xfrm>
            <a:off x="309579" y="3851756"/>
            <a:ext cx="3532314" cy="369332"/>
          </a:xfrm>
          <a:prstGeom prst="rect">
            <a:avLst/>
          </a:prstGeom>
          <a:noFill/>
        </p:spPr>
        <p:txBody>
          <a:bodyPr wrap="none" rtlCol="0">
            <a:spAutoFit/>
          </a:bodyPr>
          <a:lstStyle/>
          <a:p>
            <a:r>
              <a:rPr lang="es-EC" dirty="0" smtClean="0"/>
              <a:t>Decodificador de Estados Siguiente:</a:t>
            </a:r>
            <a:endParaRPr lang="es-EC" dirty="0"/>
          </a:p>
        </p:txBody>
      </p:sp>
      <p:sp>
        <p:nvSpPr>
          <p:cNvPr id="20" name="CuadroTexto 19"/>
          <p:cNvSpPr txBox="1"/>
          <p:nvPr/>
        </p:nvSpPr>
        <p:spPr>
          <a:xfrm>
            <a:off x="456726" y="5143246"/>
            <a:ext cx="2449068" cy="369332"/>
          </a:xfrm>
          <a:prstGeom prst="rect">
            <a:avLst/>
          </a:prstGeom>
          <a:noFill/>
        </p:spPr>
        <p:txBody>
          <a:bodyPr wrap="none" rtlCol="0">
            <a:spAutoFit/>
          </a:bodyPr>
          <a:lstStyle/>
          <a:p>
            <a:r>
              <a:rPr lang="es-EC" dirty="0" smtClean="0"/>
              <a:t>Decodificador de Salida:</a:t>
            </a:r>
            <a:endParaRPr lang="es-EC" dirty="0"/>
          </a:p>
        </p:txBody>
      </p:sp>
      <mc:AlternateContent xmlns:mc="http://schemas.openxmlformats.org/markup-compatibility/2006" xmlns:a14="http://schemas.microsoft.com/office/drawing/2010/main">
        <mc:Choice Requires="a14">
          <p:sp>
            <p:nvSpPr>
              <p:cNvPr id="3" name="Rectángulo 2"/>
              <p:cNvSpPr/>
              <p:nvPr/>
            </p:nvSpPr>
            <p:spPr>
              <a:xfrm>
                <a:off x="395536" y="4158473"/>
                <a:ext cx="4572000" cy="2006831"/>
              </a:xfrm>
              <a:prstGeom prst="rect">
                <a:avLst/>
              </a:prstGeom>
            </p:spPr>
            <p:txBody>
              <a:bodyPr>
                <a:spAutoFit/>
              </a:bodyPr>
              <a:lstStyle/>
              <a:p>
                <a:pP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ES" i="1">
                              <a:latin typeface="Cambria Math" panose="02040503050406030204" pitchFamily="18" charset="0"/>
                              <a:ea typeface="Calibri" panose="020F0502020204030204" pitchFamily="34" charset="0"/>
                              <a:cs typeface="Times New Roman" panose="02020603050405020304" pitchFamily="18" charset="0"/>
                            </a:rPr>
                            <m:t>𝑌</m:t>
                          </m:r>
                        </m:e>
                        <m:sub>
                          <m:r>
                            <a:rPr lang="es-ES" i="1">
                              <a:latin typeface="Cambria Math" panose="02040503050406030204" pitchFamily="18" charset="0"/>
                              <a:ea typeface="Calibri" panose="020F0502020204030204" pitchFamily="34" charset="0"/>
                              <a:cs typeface="Times New Roman" panose="02020603050405020304" pitchFamily="18" charset="0"/>
                            </a:rPr>
                            <m:t>2</m:t>
                          </m:r>
                        </m:sub>
                      </m:sSub>
                      <m:r>
                        <a:rPr lang="es-ES" i="1">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ES" i="1">
                                  <a:latin typeface="Cambria Math" panose="02040503050406030204" pitchFamily="18" charset="0"/>
                                  <a:ea typeface="Calibri" panose="020F0502020204030204" pitchFamily="34" charset="0"/>
                                  <a:cs typeface="Times New Roman" panose="02020603050405020304" pitchFamily="18" charset="0"/>
                                </a:rPr>
                                <m:t>𝑦</m:t>
                              </m:r>
                            </m:e>
                            <m:sub>
                              <m:r>
                                <a:rPr lang="es-ES" i="1">
                                  <a:latin typeface="Cambria Math" panose="02040503050406030204" pitchFamily="18" charset="0"/>
                                  <a:ea typeface="Calibri" panose="020F0502020204030204" pitchFamily="34" charset="0"/>
                                  <a:cs typeface="Times New Roman" panose="02020603050405020304" pitchFamily="18" charset="0"/>
                                </a:rPr>
                                <m:t>1</m:t>
                              </m:r>
                            </m:sub>
                          </m:sSub>
                        </m:e>
                      </m:acc>
                      <m:r>
                        <a:rPr lang="es-ES" i="1">
                          <a:latin typeface="Cambria Math" panose="02040503050406030204" pitchFamily="18" charset="0"/>
                          <a:ea typeface="Calibri" panose="020F0502020204030204" pitchFamily="34" charset="0"/>
                          <a:cs typeface="Times New Roman" panose="02020603050405020304" pitchFamily="18" charset="0"/>
                        </a:rPr>
                        <m:t>+</m:t>
                      </m:r>
                      <m:sSub>
                        <m:sSubPr>
                          <m:ctrlPr>
                            <a:rPr lang="es-EC"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sSubPr>
                        <m:e>
                          <m:r>
                            <a:rPr lang="es-ES"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𝑆</m:t>
                          </m:r>
                        </m:e>
                        <m:sub>
                          <m:r>
                            <a:rPr lang="es-ES" i="1">
                              <a:solidFill>
                                <a:srgbClr val="FF0000"/>
                              </a:solidFill>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es-EC" i="1">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sSubPr>
                        <m:e>
                          <m:r>
                            <a:rPr lang="es-ES"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𝑆</m:t>
                          </m:r>
                        </m:e>
                        <m:sub>
                          <m:r>
                            <a:rPr lang="es-ES" i="1">
                              <a:solidFill>
                                <a:srgbClr val="FF0000"/>
                              </a:solidFill>
                              <a:latin typeface="Cambria Math" panose="02040503050406030204" pitchFamily="18" charset="0"/>
                              <a:ea typeface="Calibri" panose="020F0502020204030204" pitchFamily="34" charset="0"/>
                              <a:cs typeface="Times New Roman" panose="02020603050405020304" pitchFamily="18" charset="0"/>
                            </a:rPr>
                            <m:t>1</m:t>
                          </m:r>
                        </m:sub>
                      </m:sSub>
                      <m:r>
                        <a:rPr lang="es-ES" i="1">
                          <a:latin typeface="Cambria Math" panose="02040503050406030204" pitchFamily="18" charset="0"/>
                          <a:ea typeface="Calibri" panose="020F0502020204030204" pitchFamily="34" charset="0"/>
                          <a:cs typeface="Times New Roman" panose="02020603050405020304" pitchFamily="18" charset="0"/>
                        </a:rPr>
                        <m:t>+</m:t>
                      </m:r>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ES" i="1">
                              <a:latin typeface="Cambria Math" panose="02040503050406030204" pitchFamily="18" charset="0"/>
                              <a:ea typeface="Calibri" panose="020F0502020204030204" pitchFamily="34" charset="0"/>
                              <a:cs typeface="Times New Roman" panose="02020603050405020304" pitchFamily="18" charset="0"/>
                            </a:rPr>
                            <m:t>𝑦</m:t>
                          </m:r>
                        </m:e>
                        <m:sub>
                          <m:r>
                            <a:rPr lang="es-ES" i="1">
                              <a:latin typeface="Cambria Math" panose="02040503050406030204" pitchFamily="18" charset="0"/>
                              <a:ea typeface="Calibri" panose="020F0502020204030204" pitchFamily="34" charset="0"/>
                              <a:cs typeface="Times New Roman" panose="02020603050405020304" pitchFamily="18" charset="0"/>
                            </a:rPr>
                            <m:t>1</m:t>
                          </m:r>
                        </m:sub>
                      </m:sSub>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ES" i="1">
                                  <a:latin typeface="Cambria Math" panose="02040503050406030204" pitchFamily="18" charset="0"/>
                                  <a:ea typeface="Calibri" panose="020F0502020204030204" pitchFamily="34" charset="0"/>
                                  <a:cs typeface="Times New Roman" panose="02020603050405020304" pitchFamily="18" charset="0"/>
                                </a:rPr>
                                <m:t>𝑦</m:t>
                              </m:r>
                            </m:e>
                            <m:sub>
                              <m:r>
                                <a:rPr lang="es-ES" i="1">
                                  <a:latin typeface="Cambria Math" panose="02040503050406030204" pitchFamily="18" charset="0"/>
                                  <a:ea typeface="Calibri" panose="020F0502020204030204" pitchFamily="34" charset="0"/>
                                  <a:cs typeface="Times New Roman" panose="02020603050405020304" pitchFamily="18" charset="0"/>
                                </a:rPr>
                                <m:t>0</m:t>
                              </m:r>
                            </m:sub>
                          </m:sSub>
                        </m:e>
                      </m:acc>
                      <m:sSub>
                        <m:sSubPr>
                          <m:ctrlPr>
                            <a:rPr lang="es-EC" i="1">
                              <a:latin typeface="Cambria Math" panose="02040503050406030204" pitchFamily="18" charset="0"/>
                              <a:ea typeface="Times New Roman" panose="02020603050405020304" pitchFamily="18" charset="0"/>
                              <a:cs typeface="Times New Roman" panose="02020603050405020304" pitchFamily="18" charset="0"/>
                            </a:rPr>
                          </m:ctrlPr>
                        </m:sSubPr>
                        <m:e>
                          <m:r>
                            <a:rPr lang="es-ES" i="1">
                              <a:latin typeface="Cambria Math" panose="02040503050406030204" pitchFamily="18" charset="0"/>
                              <a:ea typeface="Times New Roman" panose="02020603050405020304" pitchFamily="18" charset="0"/>
                              <a:cs typeface="Times New Roman" panose="02020603050405020304" pitchFamily="18" charset="0"/>
                            </a:rPr>
                            <m:t>𝑆</m:t>
                          </m:r>
                        </m:e>
                        <m:sub>
                          <m:r>
                            <a:rPr lang="es-ES" i="1">
                              <a:latin typeface="Cambria Math" panose="02040503050406030204" pitchFamily="18" charset="0"/>
                              <a:ea typeface="Times New Roman" panose="02020603050405020304" pitchFamily="18" charset="0"/>
                              <a:cs typeface="Times New Roman" panose="02020603050405020304" pitchFamily="18" charset="0"/>
                            </a:rPr>
                            <m:t>1</m:t>
                          </m:r>
                        </m:sub>
                      </m:sSub>
                      <m:r>
                        <a:rPr lang="es-ES"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C" i="1">
                              <a:latin typeface="Cambria Math" panose="02040503050406030204" pitchFamily="18" charset="0"/>
                              <a:ea typeface="Times New Roman" panose="02020603050405020304" pitchFamily="18" charset="0"/>
                              <a:cs typeface="Times New Roman" panose="02020603050405020304" pitchFamily="18" charset="0"/>
                            </a:rPr>
                          </m:ctrlPr>
                        </m:sSubPr>
                        <m:e>
                          <m:r>
                            <a:rPr lang="es-ES" i="1">
                              <a:latin typeface="Cambria Math" panose="02040503050406030204" pitchFamily="18" charset="0"/>
                              <a:ea typeface="Times New Roman" panose="02020603050405020304" pitchFamily="18" charset="0"/>
                              <a:cs typeface="Times New Roman" panose="02020603050405020304" pitchFamily="18" charset="0"/>
                            </a:rPr>
                            <m:t>𝑦</m:t>
                          </m:r>
                        </m:e>
                        <m:sub>
                          <m:r>
                            <a:rPr lang="es-ES" i="1">
                              <a:latin typeface="Cambria Math" panose="02040503050406030204" pitchFamily="18" charset="0"/>
                              <a:ea typeface="Times New Roman" panose="02020603050405020304" pitchFamily="18" charset="0"/>
                              <a:cs typeface="Times New Roman" panose="02020603050405020304" pitchFamily="18" charset="0"/>
                            </a:rPr>
                            <m:t>2</m:t>
                          </m:r>
                        </m:sub>
                      </m:sSub>
                      <m:acc>
                        <m:accPr>
                          <m:chr m:val="̅"/>
                          <m:ctrlPr>
                            <a:rPr lang="es-EC" i="1">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s-EC" i="1">
                                  <a:latin typeface="Cambria Math" panose="02040503050406030204" pitchFamily="18" charset="0"/>
                                  <a:ea typeface="Times New Roman" panose="02020603050405020304" pitchFamily="18" charset="0"/>
                                  <a:cs typeface="Times New Roman" panose="02020603050405020304" pitchFamily="18" charset="0"/>
                                </a:rPr>
                              </m:ctrlPr>
                            </m:sSubPr>
                            <m:e>
                              <m:r>
                                <a:rPr lang="es-ES" i="1">
                                  <a:latin typeface="Cambria Math" panose="02040503050406030204" pitchFamily="18" charset="0"/>
                                  <a:ea typeface="Times New Roman" panose="02020603050405020304" pitchFamily="18" charset="0"/>
                                  <a:cs typeface="Times New Roman" panose="02020603050405020304" pitchFamily="18" charset="0"/>
                                </a:rPr>
                                <m:t>𝑆</m:t>
                              </m:r>
                            </m:e>
                            <m:sub>
                              <m:r>
                                <a:rPr lang="es-ES" i="1">
                                  <a:latin typeface="Cambria Math" panose="02040503050406030204" pitchFamily="18" charset="0"/>
                                  <a:ea typeface="Times New Roman" panose="02020603050405020304" pitchFamily="18" charset="0"/>
                                  <a:cs typeface="Times New Roman" panose="02020603050405020304" pitchFamily="18" charset="0"/>
                                </a:rPr>
                                <m:t>2</m:t>
                              </m:r>
                            </m:sub>
                          </m:sSub>
                        </m:e>
                      </m:acc>
                      <m:acc>
                        <m:accPr>
                          <m:chr m:val="̅"/>
                          <m:ctrlPr>
                            <a:rPr lang="es-EC" i="1">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s-EC" i="1">
                                  <a:latin typeface="Cambria Math" panose="02040503050406030204" pitchFamily="18" charset="0"/>
                                  <a:ea typeface="Times New Roman" panose="02020603050405020304" pitchFamily="18" charset="0"/>
                                  <a:cs typeface="Times New Roman" panose="02020603050405020304" pitchFamily="18" charset="0"/>
                                </a:rPr>
                              </m:ctrlPr>
                            </m:sSubPr>
                            <m:e>
                              <m:r>
                                <a:rPr lang="es-ES" i="1">
                                  <a:latin typeface="Cambria Math" panose="02040503050406030204" pitchFamily="18" charset="0"/>
                                  <a:ea typeface="Times New Roman" panose="02020603050405020304" pitchFamily="18" charset="0"/>
                                  <a:cs typeface="Times New Roman" panose="02020603050405020304" pitchFamily="18" charset="0"/>
                                </a:rPr>
                                <m:t>𝑆</m:t>
                              </m:r>
                            </m:e>
                            <m:sub>
                              <m:r>
                                <a:rPr lang="es-ES" i="1">
                                  <a:latin typeface="Cambria Math" panose="02040503050406030204" pitchFamily="18" charset="0"/>
                                  <a:ea typeface="Times New Roman" panose="02020603050405020304" pitchFamily="18" charset="0"/>
                                  <a:cs typeface="Times New Roman" panose="02020603050405020304" pitchFamily="18" charset="0"/>
                                </a:rPr>
                                <m:t>1</m:t>
                              </m:r>
                            </m:sub>
                          </m:sSub>
                        </m:e>
                      </m:acc>
                      <m:r>
                        <a:rPr lang="es-ES"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C" i="1">
                              <a:latin typeface="Cambria Math" panose="02040503050406030204" pitchFamily="18" charset="0"/>
                              <a:ea typeface="Times New Roman" panose="02020603050405020304" pitchFamily="18" charset="0"/>
                              <a:cs typeface="Times New Roman" panose="02020603050405020304" pitchFamily="18" charset="0"/>
                            </a:rPr>
                          </m:ctrlPr>
                        </m:sSubPr>
                        <m:e>
                          <m:r>
                            <a:rPr lang="es-ES" i="1">
                              <a:latin typeface="Cambria Math" panose="02040503050406030204" pitchFamily="18" charset="0"/>
                              <a:ea typeface="Times New Roman" panose="02020603050405020304" pitchFamily="18" charset="0"/>
                              <a:cs typeface="Times New Roman" panose="02020603050405020304" pitchFamily="18" charset="0"/>
                            </a:rPr>
                            <m:t>𝑦</m:t>
                          </m:r>
                        </m:e>
                        <m:sub>
                          <m:r>
                            <a:rPr lang="es-ES" i="1">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EC" i="1">
                              <a:latin typeface="Cambria Math" panose="02040503050406030204" pitchFamily="18" charset="0"/>
                              <a:ea typeface="Times New Roman" panose="02020603050405020304" pitchFamily="18" charset="0"/>
                              <a:cs typeface="Times New Roman" panose="02020603050405020304" pitchFamily="18" charset="0"/>
                            </a:rPr>
                          </m:ctrlPr>
                        </m:sSubPr>
                        <m:e>
                          <m:r>
                            <a:rPr lang="es-ES" i="1">
                              <a:latin typeface="Cambria Math" panose="02040503050406030204" pitchFamily="18" charset="0"/>
                              <a:ea typeface="Times New Roman" panose="02020603050405020304" pitchFamily="18" charset="0"/>
                              <a:cs typeface="Times New Roman" panose="02020603050405020304" pitchFamily="18" charset="0"/>
                            </a:rPr>
                            <m:t>𝑦</m:t>
                          </m:r>
                        </m:e>
                        <m:sub>
                          <m:r>
                            <a:rPr lang="es-ES" i="1">
                              <a:latin typeface="Cambria Math" panose="02040503050406030204" pitchFamily="18" charset="0"/>
                              <a:ea typeface="Times New Roman" panose="02020603050405020304" pitchFamily="18" charset="0"/>
                              <a:cs typeface="Times New Roman" panose="02020603050405020304" pitchFamily="18" charset="0"/>
                            </a:rPr>
                            <m:t>0</m:t>
                          </m:r>
                        </m:sub>
                      </m:sSub>
                      <m:sSub>
                        <m:sSubPr>
                          <m:ctrlPr>
                            <a:rPr lang="es-EC" i="1">
                              <a:latin typeface="Cambria Math" panose="02040503050406030204" pitchFamily="18" charset="0"/>
                              <a:ea typeface="Times New Roman" panose="02020603050405020304" pitchFamily="18" charset="0"/>
                              <a:cs typeface="Times New Roman" panose="02020603050405020304" pitchFamily="18" charset="0"/>
                            </a:rPr>
                          </m:ctrlPr>
                        </m:sSubPr>
                        <m:e>
                          <m:r>
                            <a:rPr lang="es-ES" i="1">
                              <a:latin typeface="Cambria Math" panose="02040503050406030204" pitchFamily="18" charset="0"/>
                              <a:ea typeface="Times New Roman" panose="02020603050405020304" pitchFamily="18" charset="0"/>
                              <a:cs typeface="Times New Roman" panose="02020603050405020304" pitchFamily="18" charset="0"/>
                            </a:rPr>
                            <m:t>𝑆</m:t>
                          </m:r>
                        </m:e>
                        <m:sub>
                          <m:r>
                            <a:rPr lang="es-ES" i="1">
                              <a:latin typeface="Cambria Math" panose="02040503050406030204" pitchFamily="18" charset="0"/>
                              <a:ea typeface="Times New Roman" panose="02020603050405020304" pitchFamily="18" charset="0"/>
                              <a:cs typeface="Times New Roman" panose="02020603050405020304" pitchFamily="18" charset="0"/>
                            </a:rPr>
                            <m:t>2</m:t>
                          </m:r>
                        </m:sub>
                      </m:sSub>
                    </m:oMath>
                  </m:oMathPara>
                </a14:m>
                <a:endParaRPr lang="es-EC"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ES" i="1">
                              <a:latin typeface="Cambria Math" panose="02040503050406030204" pitchFamily="18" charset="0"/>
                              <a:ea typeface="Calibri" panose="020F0502020204030204" pitchFamily="34" charset="0"/>
                              <a:cs typeface="Times New Roman" panose="02020603050405020304" pitchFamily="18" charset="0"/>
                            </a:rPr>
                            <m:t>𝑌</m:t>
                          </m:r>
                        </m:e>
                        <m:sub>
                          <m:r>
                            <a:rPr lang="es-ES" i="1">
                              <a:latin typeface="Cambria Math" panose="02040503050406030204" pitchFamily="18" charset="0"/>
                              <a:ea typeface="Calibri" panose="020F0502020204030204" pitchFamily="34" charset="0"/>
                              <a:cs typeface="Times New Roman" panose="02020603050405020304" pitchFamily="18" charset="0"/>
                            </a:rPr>
                            <m:t>1</m:t>
                          </m:r>
                        </m:sub>
                      </m:sSub>
                      <m:r>
                        <a:rPr lang="es-ES" i="1">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ES" i="1">
                                  <a:latin typeface="Cambria Math" panose="02040503050406030204" pitchFamily="18" charset="0"/>
                                  <a:ea typeface="Calibri" panose="020F0502020204030204" pitchFamily="34" charset="0"/>
                                  <a:cs typeface="Times New Roman" panose="02020603050405020304" pitchFamily="18" charset="0"/>
                                </a:rPr>
                                <m:t>𝑦</m:t>
                              </m:r>
                            </m:e>
                            <m:sub>
                              <m:r>
                                <a:rPr lang="es-ES" i="1">
                                  <a:latin typeface="Cambria Math" panose="02040503050406030204" pitchFamily="18" charset="0"/>
                                  <a:ea typeface="Calibri" panose="020F0502020204030204" pitchFamily="34" charset="0"/>
                                  <a:cs typeface="Times New Roman" panose="02020603050405020304" pitchFamily="18" charset="0"/>
                                </a:rPr>
                                <m:t>2</m:t>
                              </m:r>
                            </m:sub>
                          </m:sSub>
                        </m:e>
                      </m:acc>
                      <m:r>
                        <a:rPr lang="es-ES" i="1">
                          <a:latin typeface="Cambria Math" panose="02040503050406030204" pitchFamily="18" charset="0"/>
                          <a:ea typeface="Calibri" panose="020F0502020204030204" pitchFamily="34" charset="0"/>
                          <a:cs typeface="Times New Roman" panose="02020603050405020304" pitchFamily="18" charset="0"/>
                        </a:rPr>
                        <m:t>+</m:t>
                      </m:r>
                      <m:sSub>
                        <m:sSubPr>
                          <m:ctrlPr>
                            <a:rPr lang="es-EC"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sSubPr>
                        <m:e>
                          <m:r>
                            <a:rPr lang="es-ES"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𝑆</m:t>
                          </m:r>
                        </m:e>
                        <m:sub>
                          <m:r>
                            <a:rPr lang="es-ES" i="1">
                              <a:solidFill>
                                <a:srgbClr val="FF0000"/>
                              </a:solidFill>
                              <a:latin typeface="Cambria Math" panose="02040503050406030204" pitchFamily="18" charset="0"/>
                              <a:ea typeface="Calibri" panose="020F0502020204030204" pitchFamily="34" charset="0"/>
                              <a:cs typeface="Times New Roman" panose="02020603050405020304" pitchFamily="18" charset="0"/>
                            </a:rPr>
                            <m:t>1</m:t>
                          </m:r>
                        </m:sub>
                      </m:sSub>
                      <m:r>
                        <a:rPr lang="es-ES" i="1">
                          <a:latin typeface="Cambria Math" panose="02040503050406030204" pitchFamily="18" charset="0"/>
                          <a:ea typeface="Calibri" panose="020F0502020204030204" pitchFamily="34" charset="0"/>
                          <a:cs typeface="Times New Roman" panose="02020603050405020304" pitchFamily="18" charset="0"/>
                        </a:rPr>
                        <m:t>+</m:t>
                      </m:r>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ES" i="1">
                              <a:latin typeface="Cambria Math" panose="02040503050406030204" pitchFamily="18" charset="0"/>
                              <a:ea typeface="Calibri" panose="020F0502020204030204" pitchFamily="34" charset="0"/>
                              <a:cs typeface="Times New Roman" panose="02020603050405020304" pitchFamily="18" charset="0"/>
                            </a:rPr>
                            <m:t>𝑦</m:t>
                          </m:r>
                        </m:e>
                        <m:sub>
                          <m:r>
                            <a:rPr lang="es-ES" i="1">
                              <a:latin typeface="Cambria Math" panose="02040503050406030204" pitchFamily="18" charset="0"/>
                              <a:ea typeface="Calibri" panose="020F0502020204030204" pitchFamily="34" charset="0"/>
                              <a:cs typeface="Times New Roman" panose="02020603050405020304" pitchFamily="18" charset="0"/>
                            </a:rPr>
                            <m:t>1</m:t>
                          </m:r>
                        </m:sub>
                      </m:sSub>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ES" i="1">
                                  <a:latin typeface="Cambria Math" panose="02040503050406030204" pitchFamily="18" charset="0"/>
                                  <a:ea typeface="Calibri" panose="020F0502020204030204" pitchFamily="34" charset="0"/>
                                  <a:cs typeface="Times New Roman" panose="02020603050405020304" pitchFamily="18" charset="0"/>
                                </a:rPr>
                                <m:t>𝑦</m:t>
                              </m:r>
                            </m:e>
                            <m:sub>
                              <m:r>
                                <a:rPr lang="es-ES" i="1">
                                  <a:latin typeface="Cambria Math" panose="02040503050406030204" pitchFamily="18" charset="0"/>
                                  <a:ea typeface="Calibri" panose="020F0502020204030204" pitchFamily="34" charset="0"/>
                                  <a:cs typeface="Times New Roman" panose="02020603050405020304" pitchFamily="18" charset="0"/>
                                </a:rPr>
                                <m:t>0</m:t>
                              </m:r>
                            </m:sub>
                          </m:sSub>
                        </m:e>
                      </m:acc>
                      <m:r>
                        <a:rPr lang="es-ES"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C" i="1">
                              <a:latin typeface="Cambria Math" panose="02040503050406030204" pitchFamily="18" charset="0"/>
                              <a:ea typeface="Times New Roman" panose="02020603050405020304" pitchFamily="18" charset="0"/>
                              <a:cs typeface="Times New Roman" panose="02020603050405020304" pitchFamily="18" charset="0"/>
                            </a:rPr>
                          </m:ctrlPr>
                        </m:sSubPr>
                        <m:e>
                          <m:r>
                            <a:rPr lang="es-ES" i="1">
                              <a:latin typeface="Cambria Math" panose="02040503050406030204" pitchFamily="18" charset="0"/>
                              <a:ea typeface="Times New Roman" panose="02020603050405020304" pitchFamily="18" charset="0"/>
                              <a:cs typeface="Times New Roman" panose="02020603050405020304" pitchFamily="18" charset="0"/>
                            </a:rPr>
                            <m:t>𝑦</m:t>
                          </m:r>
                        </m:e>
                        <m:sub>
                          <m:r>
                            <a:rPr lang="es-ES" i="1">
                              <a:latin typeface="Cambria Math" panose="02040503050406030204" pitchFamily="18" charset="0"/>
                              <a:ea typeface="Times New Roman" panose="02020603050405020304" pitchFamily="18" charset="0"/>
                              <a:cs typeface="Times New Roman" panose="02020603050405020304" pitchFamily="18" charset="0"/>
                            </a:rPr>
                            <m:t>1</m:t>
                          </m:r>
                        </m:sub>
                      </m:sSub>
                      <m:acc>
                        <m:accPr>
                          <m:chr m:val="̅"/>
                          <m:ctrlPr>
                            <a:rPr lang="es-EC" i="1">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s-EC" i="1">
                                  <a:latin typeface="Cambria Math" panose="02040503050406030204" pitchFamily="18" charset="0"/>
                                  <a:ea typeface="Times New Roman" panose="02020603050405020304" pitchFamily="18" charset="0"/>
                                  <a:cs typeface="Times New Roman" panose="02020603050405020304" pitchFamily="18" charset="0"/>
                                </a:rPr>
                              </m:ctrlPr>
                            </m:sSubPr>
                            <m:e>
                              <m:r>
                                <a:rPr lang="es-ES" i="1">
                                  <a:latin typeface="Cambria Math" panose="02040503050406030204" pitchFamily="18" charset="0"/>
                                  <a:ea typeface="Times New Roman" panose="02020603050405020304" pitchFamily="18" charset="0"/>
                                  <a:cs typeface="Times New Roman" panose="02020603050405020304" pitchFamily="18" charset="0"/>
                                </a:rPr>
                                <m:t>𝑆</m:t>
                              </m:r>
                            </m:e>
                            <m:sub>
                              <m:r>
                                <a:rPr lang="es-ES" i="1">
                                  <a:latin typeface="Cambria Math" panose="02040503050406030204" pitchFamily="18" charset="0"/>
                                  <a:ea typeface="Times New Roman" panose="02020603050405020304" pitchFamily="18" charset="0"/>
                                  <a:cs typeface="Times New Roman" panose="02020603050405020304" pitchFamily="18" charset="0"/>
                                </a:rPr>
                                <m:t>2</m:t>
                              </m:r>
                            </m:sub>
                          </m:sSub>
                        </m:e>
                      </m:acc>
                    </m:oMath>
                  </m:oMathPara>
                </a14:m>
                <a:endParaRPr lang="es-EC"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ES" i="1">
                              <a:latin typeface="Cambria Math" panose="02040503050406030204" pitchFamily="18" charset="0"/>
                              <a:ea typeface="Calibri" panose="020F0502020204030204" pitchFamily="34" charset="0"/>
                              <a:cs typeface="Times New Roman" panose="02020603050405020304" pitchFamily="18" charset="0"/>
                            </a:rPr>
                            <m:t>𝑌</m:t>
                          </m:r>
                        </m:e>
                        <m:sub>
                          <m:r>
                            <a:rPr lang="es-ES" i="1">
                              <a:latin typeface="Cambria Math" panose="02040503050406030204" pitchFamily="18" charset="0"/>
                              <a:ea typeface="Calibri" panose="020F0502020204030204" pitchFamily="34" charset="0"/>
                              <a:cs typeface="Times New Roman" panose="02020603050405020304" pitchFamily="18" charset="0"/>
                            </a:rPr>
                            <m:t>0</m:t>
                          </m:r>
                        </m:sub>
                      </m:sSub>
                      <m:r>
                        <a:rPr lang="es-ES" i="1">
                          <a:latin typeface="Cambria Math" panose="02040503050406030204" pitchFamily="18" charset="0"/>
                          <a:ea typeface="Calibri" panose="020F0502020204030204" pitchFamily="34" charset="0"/>
                          <a:cs typeface="Times New Roman" panose="02020603050405020304" pitchFamily="18" charset="0"/>
                        </a:rPr>
                        <m:t>=</m:t>
                      </m:r>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ES" i="1">
                              <a:latin typeface="Cambria Math" panose="02040503050406030204" pitchFamily="18" charset="0"/>
                              <a:ea typeface="Calibri" panose="020F0502020204030204" pitchFamily="34" charset="0"/>
                              <a:cs typeface="Times New Roman" panose="02020603050405020304" pitchFamily="18" charset="0"/>
                            </a:rPr>
                            <m:t>𝑦</m:t>
                          </m:r>
                        </m:e>
                        <m:sub>
                          <m:r>
                            <a:rPr lang="es-ES" i="1">
                              <a:latin typeface="Cambria Math" panose="02040503050406030204" pitchFamily="18" charset="0"/>
                              <a:ea typeface="Calibri" panose="020F0502020204030204" pitchFamily="34" charset="0"/>
                              <a:cs typeface="Times New Roman" panose="02020603050405020304" pitchFamily="18" charset="0"/>
                            </a:rPr>
                            <m:t>0</m:t>
                          </m:r>
                        </m:sub>
                      </m:sSub>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ES" i="1">
                                  <a:latin typeface="Cambria Math" panose="02040503050406030204" pitchFamily="18" charset="0"/>
                                  <a:ea typeface="Calibri" panose="020F0502020204030204" pitchFamily="34" charset="0"/>
                                  <a:cs typeface="Times New Roman" panose="02020603050405020304" pitchFamily="18" charset="0"/>
                                </a:rPr>
                                <m:t>𝑆</m:t>
                              </m:r>
                            </m:e>
                            <m:sub>
                              <m:r>
                                <a:rPr lang="es-ES" i="1">
                                  <a:latin typeface="Cambria Math" panose="02040503050406030204" pitchFamily="18" charset="0"/>
                                  <a:ea typeface="Calibri" panose="020F0502020204030204" pitchFamily="34" charset="0"/>
                                  <a:cs typeface="Times New Roman" panose="02020603050405020304" pitchFamily="18" charset="0"/>
                                </a:rPr>
                                <m:t>2</m:t>
                              </m:r>
                            </m:sub>
                          </m:sSub>
                        </m:e>
                      </m:acc>
                      <m:r>
                        <a:rPr lang="es-ES"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C"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s-ES"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s-ES"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EC"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s-ES"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s-ES"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1</m:t>
                          </m:r>
                        </m:sub>
                      </m:sSub>
                    </m:oMath>
                  </m:oMathPara>
                </a14:m>
                <a:endParaRPr lang="es-EC"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es-EC"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ea typeface="Calibri" panose="020F0502020204030204" pitchFamily="34" charset="0"/>
                          <a:cs typeface="Times New Roman" panose="02020603050405020304" pitchFamily="18" charset="0"/>
                        </a:rPr>
                        <m:t>𝑂𝑢𝑡</m:t>
                      </m:r>
                      <m:r>
                        <a:rPr lang="es-ES" i="1">
                          <a:latin typeface="Cambria Math" panose="02040503050406030204" pitchFamily="18" charset="0"/>
                          <a:ea typeface="Calibri" panose="020F0502020204030204" pitchFamily="34" charset="0"/>
                          <a:cs typeface="Times New Roman" panose="02020603050405020304" pitchFamily="18" charset="0"/>
                        </a:rPr>
                        <m:t>=</m:t>
                      </m:r>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ES" i="1">
                              <a:latin typeface="Cambria Math" panose="02040503050406030204" pitchFamily="18" charset="0"/>
                              <a:ea typeface="Calibri" panose="020F0502020204030204" pitchFamily="34" charset="0"/>
                              <a:cs typeface="Times New Roman" panose="02020603050405020304" pitchFamily="18" charset="0"/>
                            </a:rPr>
                            <m:t>𝑦</m:t>
                          </m:r>
                        </m:e>
                        <m:sub>
                          <m:r>
                            <a:rPr lang="es-ES" i="1">
                              <a:latin typeface="Cambria Math" panose="02040503050406030204" pitchFamily="18" charset="0"/>
                              <a:ea typeface="Calibri" panose="020F0502020204030204" pitchFamily="34" charset="0"/>
                              <a:cs typeface="Times New Roman" panose="02020603050405020304" pitchFamily="18" charset="0"/>
                            </a:rPr>
                            <m:t>1</m:t>
                          </m:r>
                        </m:sub>
                      </m:sSub>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ES" i="1">
                                  <a:latin typeface="Cambria Math" panose="02040503050406030204" pitchFamily="18" charset="0"/>
                                  <a:ea typeface="Calibri" panose="020F0502020204030204" pitchFamily="34" charset="0"/>
                                  <a:cs typeface="Times New Roman" panose="02020603050405020304" pitchFamily="18" charset="0"/>
                                </a:rPr>
                                <m:t>𝑦</m:t>
                              </m:r>
                            </m:e>
                            <m:sub>
                              <m:r>
                                <a:rPr lang="es-ES" i="1">
                                  <a:latin typeface="Cambria Math" panose="02040503050406030204" pitchFamily="18" charset="0"/>
                                  <a:ea typeface="Calibri" panose="020F0502020204030204" pitchFamily="34" charset="0"/>
                                  <a:cs typeface="Times New Roman" panose="02020603050405020304" pitchFamily="18" charset="0"/>
                                </a:rPr>
                                <m:t>0</m:t>
                              </m:r>
                            </m:sub>
                          </m:sSub>
                        </m:e>
                      </m:acc>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ES" i="1">
                                  <a:latin typeface="Cambria Math" panose="02040503050406030204" pitchFamily="18" charset="0"/>
                                  <a:ea typeface="Calibri" panose="020F0502020204030204" pitchFamily="34" charset="0"/>
                                  <a:cs typeface="Times New Roman" panose="02020603050405020304" pitchFamily="18" charset="0"/>
                                </a:rPr>
                                <m:t>𝑆</m:t>
                              </m:r>
                            </m:e>
                            <m:sub>
                              <m:r>
                                <a:rPr lang="es-ES" i="1">
                                  <a:latin typeface="Cambria Math" panose="02040503050406030204" pitchFamily="18" charset="0"/>
                                  <a:ea typeface="Calibri" panose="020F0502020204030204" pitchFamily="34" charset="0"/>
                                  <a:cs typeface="Times New Roman" panose="02020603050405020304" pitchFamily="18" charset="0"/>
                                </a:rPr>
                                <m:t>2</m:t>
                              </m:r>
                            </m:sub>
                          </m:sSub>
                        </m:e>
                      </m:acc>
                      <m:sSub>
                        <m:sSubPr>
                          <m:ctrlPr>
                            <a:rPr lang="es-EC" i="1">
                              <a:latin typeface="Cambria Math" panose="02040503050406030204" pitchFamily="18" charset="0"/>
                              <a:ea typeface="Times New Roman" panose="02020603050405020304" pitchFamily="18" charset="0"/>
                              <a:cs typeface="Times New Roman" panose="02020603050405020304" pitchFamily="18" charset="0"/>
                            </a:rPr>
                          </m:ctrlPr>
                        </m:sSubPr>
                        <m:e>
                          <m:r>
                            <a:rPr lang="es-ES" i="1">
                              <a:latin typeface="Cambria Math" panose="02040503050406030204" pitchFamily="18" charset="0"/>
                              <a:ea typeface="Times New Roman" panose="02020603050405020304" pitchFamily="18" charset="0"/>
                              <a:cs typeface="Times New Roman" panose="02020603050405020304" pitchFamily="18" charset="0"/>
                            </a:rPr>
                            <m:t>𝑆</m:t>
                          </m:r>
                        </m:e>
                        <m:sub>
                          <m:r>
                            <a:rPr lang="es-ES" i="1">
                              <a:latin typeface="Cambria Math" panose="02040503050406030204" pitchFamily="18" charset="0"/>
                              <a:ea typeface="Times New Roman" panose="02020603050405020304" pitchFamily="18" charset="0"/>
                              <a:cs typeface="Times New Roman" panose="02020603050405020304" pitchFamily="18" charset="0"/>
                            </a:rPr>
                            <m:t>1</m:t>
                          </m:r>
                        </m:sub>
                      </m:sSub>
                      <m:r>
                        <a:rPr lang="es-ES"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C" i="1">
                              <a:latin typeface="Cambria Math" panose="02040503050406030204" pitchFamily="18" charset="0"/>
                              <a:ea typeface="Times New Roman" panose="02020603050405020304" pitchFamily="18" charset="0"/>
                              <a:cs typeface="Times New Roman" panose="02020603050405020304" pitchFamily="18" charset="0"/>
                            </a:rPr>
                          </m:ctrlPr>
                        </m:sSubPr>
                        <m:e>
                          <m:r>
                            <a:rPr lang="es-ES" i="1">
                              <a:latin typeface="Cambria Math" panose="02040503050406030204" pitchFamily="18" charset="0"/>
                              <a:ea typeface="Times New Roman" panose="02020603050405020304" pitchFamily="18" charset="0"/>
                              <a:cs typeface="Times New Roman" panose="02020603050405020304" pitchFamily="18" charset="0"/>
                            </a:rPr>
                            <m:t>𝑦</m:t>
                          </m:r>
                        </m:e>
                        <m:sub>
                          <m:r>
                            <a:rPr lang="es-ES" i="1">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EC" i="1">
                              <a:latin typeface="Cambria Math" panose="02040503050406030204" pitchFamily="18" charset="0"/>
                              <a:ea typeface="Times New Roman" panose="02020603050405020304" pitchFamily="18" charset="0"/>
                              <a:cs typeface="Times New Roman" panose="02020603050405020304" pitchFamily="18" charset="0"/>
                            </a:rPr>
                          </m:ctrlPr>
                        </m:sSubPr>
                        <m:e>
                          <m:r>
                            <a:rPr lang="es-ES" i="1">
                              <a:latin typeface="Cambria Math" panose="02040503050406030204" pitchFamily="18" charset="0"/>
                              <a:ea typeface="Times New Roman" panose="02020603050405020304" pitchFamily="18" charset="0"/>
                              <a:cs typeface="Times New Roman" panose="02020603050405020304" pitchFamily="18" charset="0"/>
                            </a:rPr>
                            <m:t>𝑦</m:t>
                          </m:r>
                        </m:e>
                        <m:sub>
                          <m:r>
                            <a:rPr lang="es-ES" i="1">
                              <a:latin typeface="Cambria Math" panose="02040503050406030204" pitchFamily="18" charset="0"/>
                              <a:ea typeface="Times New Roman" panose="02020603050405020304" pitchFamily="18" charset="0"/>
                              <a:cs typeface="Times New Roman" panose="02020603050405020304" pitchFamily="18" charset="0"/>
                            </a:rPr>
                            <m:t>1</m:t>
                          </m:r>
                        </m:sub>
                      </m:sSub>
                      <m:acc>
                        <m:accPr>
                          <m:chr m:val="̅"/>
                          <m:ctrlPr>
                            <a:rPr lang="es-EC" i="1">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s-EC" i="1">
                                  <a:latin typeface="Cambria Math" panose="02040503050406030204" pitchFamily="18" charset="0"/>
                                  <a:ea typeface="Times New Roman" panose="02020603050405020304" pitchFamily="18" charset="0"/>
                                  <a:cs typeface="Times New Roman" panose="02020603050405020304" pitchFamily="18" charset="0"/>
                                </a:rPr>
                              </m:ctrlPr>
                            </m:sSubPr>
                            <m:e>
                              <m:r>
                                <a:rPr lang="es-ES" i="1">
                                  <a:latin typeface="Cambria Math" panose="02040503050406030204" pitchFamily="18" charset="0"/>
                                  <a:ea typeface="Times New Roman" panose="02020603050405020304" pitchFamily="18" charset="0"/>
                                  <a:cs typeface="Times New Roman" panose="02020603050405020304" pitchFamily="18" charset="0"/>
                                </a:rPr>
                                <m:t>𝑦</m:t>
                              </m:r>
                            </m:e>
                            <m:sub>
                              <m:r>
                                <a:rPr lang="es-ES" i="1">
                                  <a:latin typeface="Cambria Math" panose="02040503050406030204" pitchFamily="18" charset="0"/>
                                  <a:ea typeface="Times New Roman" panose="02020603050405020304" pitchFamily="18" charset="0"/>
                                  <a:cs typeface="Times New Roman" panose="02020603050405020304" pitchFamily="18" charset="0"/>
                                </a:rPr>
                                <m:t>0</m:t>
                              </m:r>
                            </m:sub>
                          </m:sSub>
                        </m:e>
                      </m:acc>
                      <m:acc>
                        <m:accPr>
                          <m:chr m:val="̅"/>
                          <m:ctrlPr>
                            <a:rPr lang="es-EC" i="1">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s-EC" i="1">
                                  <a:latin typeface="Cambria Math" panose="02040503050406030204" pitchFamily="18" charset="0"/>
                                  <a:ea typeface="Times New Roman" panose="02020603050405020304" pitchFamily="18" charset="0"/>
                                  <a:cs typeface="Times New Roman" panose="02020603050405020304" pitchFamily="18" charset="0"/>
                                </a:rPr>
                              </m:ctrlPr>
                            </m:sSubPr>
                            <m:e>
                              <m:r>
                                <a:rPr lang="es-ES" i="1">
                                  <a:latin typeface="Cambria Math" panose="02040503050406030204" pitchFamily="18" charset="0"/>
                                  <a:ea typeface="Times New Roman" panose="02020603050405020304" pitchFamily="18" charset="0"/>
                                  <a:cs typeface="Times New Roman" panose="02020603050405020304" pitchFamily="18" charset="0"/>
                                </a:rPr>
                                <m:t>𝑆</m:t>
                              </m:r>
                            </m:e>
                            <m:sub>
                              <m:r>
                                <a:rPr lang="es-ES" i="1">
                                  <a:latin typeface="Cambria Math" panose="02040503050406030204" pitchFamily="18" charset="0"/>
                                  <a:ea typeface="Times New Roman" panose="02020603050405020304" pitchFamily="18" charset="0"/>
                                  <a:cs typeface="Times New Roman" panose="02020603050405020304" pitchFamily="18" charset="0"/>
                                </a:rPr>
                                <m:t>2</m:t>
                              </m:r>
                            </m:sub>
                          </m:sSub>
                        </m:e>
                      </m:acc>
                    </m:oMath>
                  </m:oMathPara>
                </a14:m>
                <a:endParaRPr lang="es-EC"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ea typeface="Calibri" panose="020F0502020204030204" pitchFamily="34" charset="0"/>
                          <a:cs typeface="Times New Roman" panose="02020603050405020304" pitchFamily="18" charset="0"/>
                        </a:rPr>
                        <m:t>𝑂𝑘</m:t>
                      </m:r>
                      <m:r>
                        <a:rPr lang="es-ES" i="1">
                          <a:latin typeface="Cambria Math" panose="02040503050406030204" pitchFamily="18" charset="0"/>
                          <a:ea typeface="Calibri" panose="020F0502020204030204" pitchFamily="34" charset="0"/>
                          <a:cs typeface="Times New Roman" panose="02020603050405020304" pitchFamily="18" charset="0"/>
                        </a:rPr>
                        <m:t>=</m:t>
                      </m:r>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ES" i="1">
                              <a:latin typeface="Cambria Math" panose="02040503050406030204" pitchFamily="18" charset="0"/>
                              <a:ea typeface="Calibri" panose="020F0502020204030204" pitchFamily="34" charset="0"/>
                              <a:cs typeface="Times New Roman" panose="02020603050405020304" pitchFamily="18" charset="0"/>
                            </a:rPr>
                            <m:t>𝑦</m:t>
                          </m:r>
                        </m:e>
                        <m:sub>
                          <m:r>
                            <a:rPr lang="es-ES" i="1">
                              <a:latin typeface="Cambria Math" panose="02040503050406030204" pitchFamily="18" charset="0"/>
                              <a:ea typeface="Calibri" panose="020F0502020204030204" pitchFamily="34" charset="0"/>
                              <a:cs typeface="Times New Roman" panose="02020603050405020304" pitchFamily="18" charset="0"/>
                            </a:rPr>
                            <m:t>1</m:t>
                          </m:r>
                        </m:sub>
                      </m:sSub>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ES" i="1">
                                  <a:latin typeface="Cambria Math" panose="02040503050406030204" pitchFamily="18" charset="0"/>
                                  <a:ea typeface="Calibri" panose="020F0502020204030204" pitchFamily="34" charset="0"/>
                                  <a:cs typeface="Times New Roman" panose="02020603050405020304" pitchFamily="18" charset="0"/>
                                </a:rPr>
                                <m:t>𝑦</m:t>
                              </m:r>
                            </m:e>
                            <m:sub>
                              <m:r>
                                <a:rPr lang="es-ES" i="1">
                                  <a:latin typeface="Cambria Math" panose="02040503050406030204" pitchFamily="18" charset="0"/>
                                  <a:ea typeface="Calibri" panose="020F0502020204030204" pitchFamily="34" charset="0"/>
                                  <a:cs typeface="Times New Roman" panose="02020603050405020304" pitchFamily="18" charset="0"/>
                                </a:rPr>
                                <m:t>0</m:t>
                              </m:r>
                            </m:sub>
                          </m:sSub>
                        </m:e>
                      </m:acc>
                      <m:sSub>
                        <m:sSubPr>
                          <m:ctrlPr>
                            <a:rPr lang="es-EC" i="1">
                              <a:latin typeface="Cambria Math" panose="02040503050406030204" pitchFamily="18" charset="0"/>
                              <a:ea typeface="Times New Roman" panose="02020603050405020304" pitchFamily="18" charset="0"/>
                              <a:cs typeface="Times New Roman" panose="02020603050405020304" pitchFamily="18" charset="0"/>
                            </a:rPr>
                          </m:ctrlPr>
                        </m:sSubPr>
                        <m:e>
                          <m:r>
                            <a:rPr lang="es-ES" i="1">
                              <a:latin typeface="Cambria Math" panose="02040503050406030204" pitchFamily="18" charset="0"/>
                              <a:ea typeface="Times New Roman" panose="02020603050405020304" pitchFamily="18" charset="0"/>
                              <a:cs typeface="Times New Roman" panose="02020603050405020304" pitchFamily="18" charset="0"/>
                            </a:rPr>
                            <m:t>𝑆</m:t>
                          </m:r>
                        </m:e>
                        <m:sub>
                          <m:r>
                            <a:rPr lang="es-ES" i="1">
                              <a:latin typeface="Cambria Math" panose="02040503050406030204" pitchFamily="18" charset="0"/>
                              <a:ea typeface="Times New Roman" panose="02020603050405020304" pitchFamily="18" charset="0"/>
                              <a:cs typeface="Times New Roman" panose="02020603050405020304" pitchFamily="18" charset="0"/>
                            </a:rPr>
                            <m:t>2</m:t>
                          </m:r>
                        </m:sub>
                      </m:sSub>
                      <m:acc>
                        <m:accPr>
                          <m:chr m:val="̅"/>
                          <m:ctrlPr>
                            <a:rPr lang="es-EC" i="1">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s-EC" i="1">
                                  <a:latin typeface="Cambria Math" panose="02040503050406030204" pitchFamily="18" charset="0"/>
                                  <a:ea typeface="Times New Roman" panose="02020603050405020304" pitchFamily="18" charset="0"/>
                                  <a:cs typeface="Times New Roman" panose="02020603050405020304" pitchFamily="18" charset="0"/>
                                </a:rPr>
                              </m:ctrlPr>
                            </m:sSubPr>
                            <m:e>
                              <m:r>
                                <a:rPr lang="es-ES" i="1">
                                  <a:latin typeface="Cambria Math" panose="02040503050406030204" pitchFamily="18" charset="0"/>
                                  <a:ea typeface="Times New Roman" panose="02020603050405020304" pitchFamily="18" charset="0"/>
                                  <a:cs typeface="Times New Roman" panose="02020603050405020304" pitchFamily="18" charset="0"/>
                                </a:rPr>
                                <m:t>𝑆</m:t>
                              </m:r>
                            </m:e>
                            <m:sub>
                              <m:r>
                                <a:rPr lang="es-ES" i="1">
                                  <a:latin typeface="Cambria Math" panose="02040503050406030204" pitchFamily="18" charset="0"/>
                                  <a:ea typeface="Times New Roman" panose="02020603050405020304" pitchFamily="18" charset="0"/>
                                  <a:cs typeface="Times New Roman" panose="02020603050405020304" pitchFamily="18" charset="0"/>
                                </a:rPr>
                                <m:t>1</m:t>
                              </m:r>
                            </m:sub>
                          </m:sSub>
                        </m:e>
                      </m:acc>
                      <m:r>
                        <a:rPr lang="es-ES" i="1">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s-EC" i="1">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s-EC" i="1">
                                  <a:latin typeface="Cambria Math" panose="02040503050406030204" pitchFamily="18" charset="0"/>
                                  <a:ea typeface="Times New Roman" panose="02020603050405020304" pitchFamily="18" charset="0"/>
                                  <a:cs typeface="Times New Roman" panose="02020603050405020304" pitchFamily="18" charset="0"/>
                                </a:rPr>
                              </m:ctrlPr>
                            </m:sSubPr>
                            <m:e>
                              <m:r>
                                <a:rPr lang="es-ES" i="1">
                                  <a:latin typeface="Cambria Math" panose="02040503050406030204" pitchFamily="18" charset="0"/>
                                  <a:ea typeface="Times New Roman" panose="02020603050405020304" pitchFamily="18" charset="0"/>
                                  <a:cs typeface="Times New Roman" panose="02020603050405020304" pitchFamily="18" charset="0"/>
                                </a:rPr>
                                <m:t>𝑦</m:t>
                              </m:r>
                            </m:e>
                            <m:sub>
                              <m:r>
                                <a:rPr lang="es-ES" i="1">
                                  <a:latin typeface="Cambria Math" panose="02040503050406030204" pitchFamily="18" charset="0"/>
                                  <a:ea typeface="Times New Roman" panose="02020603050405020304" pitchFamily="18" charset="0"/>
                                  <a:cs typeface="Times New Roman" panose="02020603050405020304" pitchFamily="18" charset="0"/>
                                </a:rPr>
                                <m:t>2</m:t>
                              </m:r>
                            </m:sub>
                          </m:sSub>
                        </m:e>
                      </m:acc>
                      <m:r>
                        <a:rPr lang="es-ES" i="1">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s-EC" i="1">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s-EC" i="1">
                                  <a:latin typeface="Cambria Math" panose="02040503050406030204" pitchFamily="18" charset="0"/>
                                  <a:ea typeface="Times New Roman" panose="02020603050405020304" pitchFamily="18" charset="0"/>
                                  <a:cs typeface="Times New Roman" panose="02020603050405020304" pitchFamily="18" charset="0"/>
                                </a:rPr>
                              </m:ctrlPr>
                            </m:sSubPr>
                            <m:e>
                              <m:r>
                                <a:rPr lang="es-ES" i="1">
                                  <a:latin typeface="Cambria Math" panose="02040503050406030204" pitchFamily="18" charset="0"/>
                                  <a:ea typeface="Times New Roman" panose="02020603050405020304" pitchFamily="18" charset="0"/>
                                  <a:cs typeface="Times New Roman" panose="02020603050405020304" pitchFamily="18" charset="0"/>
                                </a:rPr>
                                <m:t>𝑦</m:t>
                              </m:r>
                            </m:e>
                            <m:sub>
                              <m:r>
                                <a:rPr lang="es-ES" i="1">
                                  <a:latin typeface="Cambria Math" panose="02040503050406030204" pitchFamily="18" charset="0"/>
                                  <a:ea typeface="Times New Roman" panose="02020603050405020304" pitchFamily="18" charset="0"/>
                                  <a:cs typeface="Times New Roman" panose="02020603050405020304" pitchFamily="18" charset="0"/>
                                </a:rPr>
                                <m:t>0</m:t>
                              </m:r>
                            </m:sub>
                          </m:sSub>
                        </m:e>
                      </m:acc>
                      <m:acc>
                        <m:accPr>
                          <m:chr m:val="̅"/>
                          <m:ctrlPr>
                            <a:rPr lang="es-EC" i="1">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s-EC" i="1">
                                  <a:latin typeface="Cambria Math" panose="02040503050406030204" pitchFamily="18" charset="0"/>
                                  <a:ea typeface="Times New Roman" panose="02020603050405020304" pitchFamily="18" charset="0"/>
                                  <a:cs typeface="Times New Roman" panose="02020603050405020304" pitchFamily="18" charset="0"/>
                                </a:rPr>
                              </m:ctrlPr>
                            </m:sSubPr>
                            <m:e>
                              <m:r>
                                <a:rPr lang="es-ES" i="1">
                                  <a:latin typeface="Cambria Math" panose="02040503050406030204" pitchFamily="18" charset="0"/>
                                  <a:ea typeface="Times New Roman" panose="02020603050405020304" pitchFamily="18" charset="0"/>
                                  <a:cs typeface="Times New Roman" panose="02020603050405020304" pitchFamily="18" charset="0"/>
                                </a:rPr>
                                <m:t>𝑆</m:t>
                              </m:r>
                            </m:e>
                            <m:sub>
                              <m:r>
                                <a:rPr lang="es-ES" i="1">
                                  <a:latin typeface="Cambria Math" panose="02040503050406030204" pitchFamily="18" charset="0"/>
                                  <a:ea typeface="Times New Roman" panose="02020603050405020304" pitchFamily="18" charset="0"/>
                                  <a:cs typeface="Times New Roman" panose="02020603050405020304" pitchFamily="18" charset="0"/>
                                </a:rPr>
                                <m:t>1</m:t>
                              </m:r>
                            </m:sub>
                          </m:sSub>
                        </m:e>
                      </m:acc>
                    </m:oMath>
                  </m:oMathPara>
                </a14:m>
                <a:endParaRPr lang="es-EC"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Rectángulo 2"/>
              <p:cNvSpPr>
                <a:spLocks noRot="1" noChangeAspect="1" noMove="1" noResize="1" noEditPoints="1" noAdjustHandles="1" noChangeArrowheads="1" noChangeShapeType="1" noTextEdit="1"/>
              </p:cNvSpPr>
              <p:nvPr/>
            </p:nvSpPr>
            <p:spPr>
              <a:xfrm>
                <a:off x="395536" y="4158473"/>
                <a:ext cx="4572000" cy="2006831"/>
              </a:xfrm>
              <a:prstGeom prst="rect">
                <a:avLst/>
              </a:prstGeom>
              <a:blipFill>
                <a:blip r:embed="rId10"/>
                <a:stretch>
                  <a:fillRect/>
                </a:stretch>
              </a:blipFill>
            </p:spPr>
            <p:txBody>
              <a:bodyPr/>
              <a:lstStyle/>
              <a:p>
                <a:r>
                  <a:rPr lang="es-EC">
                    <a:noFill/>
                  </a:rPr>
                  <a:t> </a:t>
                </a:r>
              </a:p>
            </p:txBody>
          </p:sp>
        </mc:Fallback>
      </mc:AlternateContent>
      <p:sp>
        <p:nvSpPr>
          <p:cNvPr id="21" name="39 Rectángulo"/>
          <p:cNvSpPr/>
          <p:nvPr/>
        </p:nvSpPr>
        <p:spPr>
          <a:xfrm>
            <a:off x="5656736" y="4949389"/>
            <a:ext cx="1703705" cy="53149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MX" sz="2400" dirty="0">
                <a:effectLst/>
                <a:ea typeface="Calibri" panose="020F0502020204030204" pitchFamily="34" charset="0"/>
                <a:cs typeface="Times New Roman" panose="02020603050405020304" pitchFamily="18" charset="0"/>
              </a:rPr>
              <a:t>MSS</a:t>
            </a:r>
            <a:endParaRPr lang="es-EC" sz="2400" dirty="0">
              <a:effectLst/>
              <a:ea typeface="Calibri" panose="020F0502020204030204" pitchFamily="34" charset="0"/>
              <a:cs typeface="Times New Roman" panose="02020603050405020304" pitchFamily="18" charset="0"/>
            </a:endParaRPr>
          </a:p>
        </p:txBody>
      </p:sp>
      <p:cxnSp>
        <p:nvCxnSpPr>
          <p:cNvPr id="22" name="40 Conector recto de flecha"/>
          <p:cNvCxnSpPr/>
          <p:nvPr/>
        </p:nvCxnSpPr>
        <p:spPr>
          <a:xfrm>
            <a:off x="4891561" y="5073849"/>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41 Conector recto de flecha"/>
          <p:cNvCxnSpPr/>
          <p:nvPr/>
        </p:nvCxnSpPr>
        <p:spPr>
          <a:xfrm>
            <a:off x="4894101" y="5300544"/>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42 Conector recto de flecha"/>
          <p:cNvCxnSpPr/>
          <p:nvPr/>
        </p:nvCxnSpPr>
        <p:spPr>
          <a:xfrm>
            <a:off x="7356631" y="5078294"/>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43 Conector recto de flecha"/>
          <p:cNvCxnSpPr/>
          <p:nvPr/>
        </p:nvCxnSpPr>
        <p:spPr>
          <a:xfrm>
            <a:off x="7358536" y="5296734"/>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0" name="CuadroTexto 9"/>
              <p:cNvSpPr txBox="1"/>
              <p:nvPr/>
            </p:nvSpPr>
            <p:spPr>
              <a:xfrm>
                <a:off x="4445948" y="4817865"/>
                <a:ext cx="47955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EC" b="1" i="1">
                              <a:latin typeface="Cambria Math" panose="02040503050406030204" pitchFamily="18" charset="0"/>
                              <a:ea typeface="Calibri" panose="020F0502020204030204" pitchFamily="34" charset="0"/>
                              <a:cs typeface="Times New Roman" panose="02020603050405020304" pitchFamily="18" charset="0"/>
                            </a:rPr>
                          </m:ctrlPr>
                        </m:sSubPr>
                        <m:e>
                          <m:r>
                            <a:rPr lang="es-ES" b="1" i="1">
                              <a:latin typeface="Cambria Math" panose="02040503050406030204" pitchFamily="18" charset="0"/>
                              <a:ea typeface="Calibri" panose="020F0502020204030204" pitchFamily="34" charset="0"/>
                              <a:cs typeface="Times New Roman" panose="02020603050405020304" pitchFamily="18" charset="0"/>
                            </a:rPr>
                            <m:t>𝑺</m:t>
                          </m:r>
                        </m:e>
                        <m:sub>
                          <m:r>
                            <a:rPr lang="es-ES" b="1" i="1">
                              <a:latin typeface="Cambria Math" panose="02040503050406030204" pitchFamily="18" charset="0"/>
                              <a:ea typeface="Calibri" panose="020F0502020204030204" pitchFamily="34" charset="0"/>
                              <a:cs typeface="Times New Roman" panose="02020603050405020304" pitchFamily="18" charset="0"/>
                            </a:rPr>
                            <m:t>𝟐</m:t>
                          </m:r>
                        </m:sub>
                      </m:sSub>
                    </m:oMath>
                  </m:oMathPara>
                </a14:m>
                <a:endParaRPr lang="es-EC" dirty="0"/>
              </a:p>
            </p:txBody>
          </p:sp>
        </mc:Choice>
        <mc:Fallback xmlns="">
          <p:sp>
            <p:nvSpPr>
              <p:cNvPr id="10" name="CuadroTexto 9"/>
              <p:cNvSpPr txBox="1">
                <a:spLocks noRot="1" noChangeAspect="1" noMove="1" noResize="1" noEditPoints="1" noAdjustHandles="1" noChangeArrowheads="1" noChangeShapeType="1" noTextEdit="1"/>
              </p:cNvSpPr>
              <p:nvPr/>
            </p:nvSpPr>
            <p:spPr>
              <a:xfrm>
                <a:off x="4445948" y="4817865"/>
                <a:ext cx="479555" cy="369332"/>
              </a:xfrm>
              <a:prstGeom prst="rect">
                <a:avLst/>
              </a:prstGeom>
              <a:blipFill>
                <a:blip r:embed="rId11"/>
                <a:stretch>
                  <a:fillRect/>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12" name="CuadroTexto 11"/>
              <p:cNvSpPr txBox="1"/>
              <p:nvPr/>
            </p:nvSpPr>
            <p:spPr>
              <a:xfrm>
                <a:off x="4431963" y="5074963"/>
                <a:ext cx="47955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EC" b="1" i="1">
                              <a:latin typeface="Cambria Math" panose="02040503050406030204" pitchFamily="18" charset="0"/>
                              <a:ea typeface="Calibri" panose="020F0502020204030204" pitchFamily="34" charset="0"/>
                              <a:cs typeface="Times New Roman" panose="02020603050405020304" pitchFamily="18" charset="0"/>
                            </a:rPr>
                          </m:ctrlPr>
                        </m:sSubPr>
                        <m:e>
                          <m:r>
                            <a:rPr lang="es-ES" b="1" i="1">
                              <a:latin typeface="Cambria Math" panose="02040503050406030204" pitchFamily="18" charset="0"/>
                              <a:ea typeface="Calibri" panose="020F0502020204030204" pitchFamily="34" charset="0"/>
                              <a:cs typeface="Times New Roman" panose="02020603050405020304" pitchFamily="18" charset="0"/>
                            </a:rPr>
                            <m:t>𝑺</m:t>
                          </m:r>
                        </m:e>
                        <m:sub>
                          <m:r>
                            <a:rPr lang="es-ES" b="1" i="1">
                              <a:latin typeface="Cambria Math" panose="02040503050406030204" pitchFamily="18" charset="0"/>
                              <a:ea typeface="Calibri" panose="020F0502020204030204" pitchFamily="34" charset="0"/>
                              <a:cs typeface="Times New Roman" panose="02020603050405020304" pitchFamily="18" charset="0"/>
                            </a:rPr>
                            <m:t>𝟏</m:t>
                          </m:r>
                        </m:sub>
                      </m:sSub>
                    </m:oMath>
                  </m:oMathPara>
                </a14:m>
                <a:endParaRPr lang="es-EC" dirty="0"/>
              </a:p>
            </p:txBody>
          </p:sp>
        </mc:Choice>
        <mc:Fallback xmlns="">
          <p:sp>
            <p:nvSpPr>
              <p:cNvPr id="12" name="CuadroTexto 11"/>
              <p:cNvSpPr txBox="1">
                <a:spLocks noRot="1" noChangeAspect="1" noMove="1" noResize="1" noEditPoints="1" noAdjustHandles="1" noChangeArrowheads="1" noChangeShapeType="1" noTextEdit="1"/>
              </p:cNvSpPr>
              <p:nvPr/>
            </p:nvSpPr>
            <p:spPr>
              <a:xfrm>
                <a:off x="4431963" y="5074963"/>
                <a:ext cx="479555" cy="369332"/>
              </a:xfrm>
              <a:prstGeom prst="rect">
                <a:avLst/>
              </a:prstGeom>
              <a:blipFill>
                <a:blip r:embed="rId12"/>
                <a:stretch>
                  <a:fillRect/>
                </a:stretch>
              </a:blipFill>
            </p:spPr>
            <p:txBody>
              <a:bodyPr/>
              <a:lstStyle/>
              <a:p>
                <a:r>
                  <a:rPr lang="es-EC">
                    <a:noFill/>
                  </a:rPr>
                  <a:t> </a:t>
                </a:r>
              </a:p>
            </p:txBody>
          </p:sp>
        </mc:Fallback>
      </mc:AlternateContent>
      <p:sp>
        <p:nvSpPr>
          <p:cNvPr id="30" name="CuadroTexto 29"/>
          <p:cNvSpPr txBox="1"/>
          <p:nvPr/>
        </p:nvSpPr>
        <p:spPr>
          <a:xfrm>
            <a:off x="8132717" y="4858780"/>
            <a:ext cx="543739" cy="369332"/>
          </a:xfrm>
          <a:prstGeom prst="rect">
            <a:avLst/>
          </a:prstGeom>
          <a:noFill/>
        </p:spPr>
        <p:txBody>
          <a:bodyPr wrap="none" rtlCol="0">
            <a:spAutoFit/>
          </a:bodyPr>
          <a:lstStyle/>
          <a:p>
            <a:r>
              <a:rPr lang="es-EC" b="1" dirty="0" err="1" smtClean="0"/>
              <a:t>Out</a:t>
            </a:r>
            <a:endParaRPr lang="es-EC" b="1" dirty="0"/>
          </a:p>
        </p:txBody>
      </p:sp>
      <p:sp>
        <p:nvSpPr>
          <p:cNvPr id="31" name="CuadroTexto 30"/>
          <p:cNvSpPr txBox="1"/>
          <p:nvPr/>
        </p:nvSpPr>
        <p:spPr>
          <a:xfrm>
            <a:off x="8118732" y="5115878"/>
            <a:ext cx="450764" cy="369332"/>
          </a:xfrm>
          <a:prstGeom prst="rect">
            <a:avLst/>
          </a:prstGeom>
          <a:noFill/>
        </p:spPr>
        <p:txBody>
          <a:bodyPr wrap="none" rtlCol="0">
            <a:spAutoFit/>
          </a:bodyPr>
          <a:lstStyle/>
          <a:p>
            <a:r>
              <a:rPr lang="es-EC" b="1" dirty="0" smtClean="0"/>
              <a:t>Ok</a:t>
            </a:r>
            <a:endParaRPr lang="es-EC" b="1" dirty="0"/>
          </a:p>
        </p:txBody>
      </p:sp>
      <p:pic>
        <p:nvPicPr>
          <p:cNvPr id="32" name="Picture 2" descr="https://encrypted-tbn1.google.com/images?q=tbn:ANd9GcQje8dmqPgk2_qta2WsfdEUbxqb3B7GJwMo_uHo0h53NVVGZjE29w"/>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028384" y="57944"/>
            <a:ext cx="1071562"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1794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fld id="{132FADFE-3B8F-471C-ABF0-DBC7717ECBBC}" type="slidenum">
              <a:rPr lang="es-ES" smtClean="0"/>
              <a:pPr/>
              <a:t>18</a:t>
            </a:fld>
            <a:endParaRPr lang="es-ES"/>
          </a:p>
        </p:txBody>
      </p:sp>
      <p:sp>
        <p:nvSpPr>
          <p:cNvPr id="6" name="AutoShape 4"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7" name="AutoShape 6"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AutoShape 8"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11" name="10 Rectángulo"/>
          <p:cNvSpPr/>
          <p:nvPr/>
        </p:nvSpPr>
        <p:spPr>
          <a:xfrm>
            <a:off x="8676456" y="1124744"/>
            <a:ext cx="432048" cy="5616624"/>
          </a:xfrm>
          <a:prstGeom prst="rect">
            <a:avLst/>
          </a:prstGeom>
          <a:gradFill flip="none" rotWithShape="1">
            <a:gsLst>
              <a:gs pos="0">
                <a:schemeClr val="tx2">
                  <a:lumMod val="75000"/>
                </a:schemeClr>
              </a:gs>
              <a:gs pos="50000">
                <a:schemeClr val="accent1">
                  <a:tint val="44500"/>
                  <a:satMod val="160000"/>
                </a:schemeClr>
              </a:gs>
              <a:gs pos="100000">
                <a:schemeClr val="bg1"/>
              </a:gs>
            </a:gsLst>
            <a:lin ang="54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s-MX" sz="2400" b="1" dirty="0"/>
              <a:t>01101010011001010110000101101110</a:t>
            </a:r>
          </a:p>
        </p:txBody>
      </p:sp>
      <p:sp>
        <p:nvSpPr>
          <p:cNvPr id="25" name="11 CuadroTexto"/>
          <p:cNvSpPr txBox="1"/>
          <p:nvPr/>
        </p:nvSpPr>
        <p:spPr>
          <a:xfrm>
            <a:off x="395536" y="6444044"/>
            <a:ext cx="2951385" cy="369332"/>
          </a:xfrm>
          <a:prstGeom prst="rect">
            <a:avLst/>
          </a:prstGeom>
          <a:noFill/>
        </p:spPr>
        <p:txBody>
          <a:bodyPr wrap="none" rtlCol="0">
            <a:spAutoFit/>
          </a:bodyPr>
          <a:lstStyle/>
          <a:p>
            <a:r>
              <a:rPr lang="es-MX" dirty="0" smtClean="0"/>
              <a:t>Ejercicios Sistemas Digitales II</a:t>
            </a:r>
            <a:endParaRPr lang="es-MX" dirty="0"/>
          </a:p>
        </p:txBody>
      </p:sp>
      <p:sp>
        <p:nvSpPr>
          <p:cNvPr id="27" name="2 Rectángulo"/>
          <p:cNvSpPr/>
          <p:nvPr/>
        </p:nvSpPr>
        <p:spPr>
          <a:xfrm>
            <a:off x="35496" y="24705"/>
            <a:ext cx="7584504" cy="451967"/>
          </a:xfrm>
          <a:prstGeom prst="rect">
            <a:avLst/>
          </a:prstGeom>
          <a:gradFill flip="none" rotWithShape="1">
            <a:gsLst>
              <a:gs pos="0">
                <a:schemeClr val="tx2">
                  <a:lumMod val="75000"/>
                </a:schemeClr>
              </a:gs>
              <a:gs pos="50000">
                <a:schemeClr val="accent1">
                  <a:tint val="44500"/>
                  <a:satMod val="160000"/>
                </a:schemeClr>
              </a:gs>
              <a:gs pos="100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t>011000010111001101100001011011100111101001100001</a:t>
            </a:r>
          </a:p>
        </p:txBody>
      </p:sp>
      <p:sp>
        <p:nvSpPr>
          <p:cNvPr id="2" name="Rectángulo 1"/>
          <p:cNvSpPr/>
          <p:nvPr/>
        </p:nvSpPr>
        <p:spPr>
          <a:xfrm>
            <a:off x="307975" y="870967"/>
            <a:ext cx="3903985" cy="5078313"/>
          </a:xfrm>
          <a:prstGeom prst="rect">
            <a:avLst/>
          </a:prstGeom>
        </p:spPr>
        <p:txBody>
          <a:bodyPr wrap="square">
            <a:spAutoFit/>
          </a:bodyPr>
          <a:lstStyle/>
          <a:p>
            <a:pPr algn="just"/>
            <a:r>
              <a:rPr lang="es-MX" b="1" dirty="0" smtClean="0"/>
              <a:t>15.) </a:t>
            </a:r>
            <a:r>
              <a:rPr lang="es-MX" dirty="0"/>
              <a:t>Se desea diseñar una</a:t>
            </a:r>
            <a:r>
              <a:rPr lang="es-MX" b="1" dirty="0"/>
              <a:t> MSS </a:t>
            </a:r>
            <a:r>
              <a:rPr lang="es-MX" dirty="0"/>
              <a:t>cuyo objetivo es permitir a un robot encontrar la salida del laberinto. </a:t>
            </a:r>
            <a:r>
              <a:rPr lang="es-MX" dirty="0" smtClean="0"/>
              <a:t>El </a:t>
            </a:r>
            <a:r>
              <a:rPr lang="es-MX" dirty="0"/>
              <a:t>robot dispone de dos sensores infrarrojos izquierda y derecha (</a:t>
            </a:r>
            <a:r>
              <a:rPr lang="es-MX" b="1" dirty="0"/>
              <a:t>I y D</a:t>
            </a:r>
            <a:r>
              <a:rPr lang="es-MX" dirty="0"/>
              <a:t>), que están en </a:t>
            </a:r>
            <a:r>
              <a:rPr lang="es-MX" b="1" dirty="0"/>
              <a:t>uno</a:t>
            </a:r>
            <a:r>
              <a:rPr lang="es-MX" dirty="0"/>
              <a:t> si el sensor respectivo detecta las paredes del laberinto; y se colocan en </a:t>
            </a:r>
            <a:r>
              <a:rPr lang="es-MX" b="1" dirty="0"/>
              <a:t>cero</a:t>
            </a:r>
            <a:r>
              <a:rPr lang="es-MX" dirty="0"/>
              <a:t> si dejan de detectar (Son las entradas a la máquina de estados finitos</a:t>
            </a:r>
            <a:r>
              <a:rPr lang="es-EC" dirty="0"/>
              <a:t>). </a:t>
            </a:r>
            <a:r>
              <a:rPr lang="es-MX" dirty="0" smtClean="0"/>
              <a:t>El </a:t>
            </a:r>
            <a:r>
              <a:rPr lang="es-MX" dirty="0"/>
              <a:t>robot también dispone de tres señales de actuación, que son las salidas de la </a:t>
            </a:r>
            <a:r>
              <a:rPr lang="es-MX" b="1" dirty="0"/>
              <a:t>MSS</a:t>
            </a:r>
            <a:r>
              <a:rPr lang="es-MX" dirty="0"/>
              <a:t>, una señal para avanzar hacia delante </a:t>
            </a:r>
            <a:r>
              <a:rPr lang="es-MX" b="1" dirty="0"/>
              <a:t>A</a:t>
            </a:r>
            <a:r>
              <a:rPr lang="es-MX" dirty="0"/>
              <a:t>; otra para doblar hacia la izquierda </a:t>
            </a:r>
            <a:r>
              <a:rPr lang="es-MX" b="1" dirty="0"/>
              <a:t>DI</a:t>
            </a:r>
            <a:r>
              <a:rPr lang="es-MX" dirty="0"/>
              <a:t>; y otra para doblar hacia la derecha </a:t>
            </a:r>
            <a:r>
              <a:rPr lang="es-MX" b="1" dirty="0"/>
              <a:t>DD</a:t>
            </a:r>
            <a:r>
              <a:rPr lang="es-MX" dirty="0"/>
              <a:t>. </a:t>
            </a:r>
            <a:r>
              <a:rPr lang="es-MX" dirty="0" smtClean="0"/>
              <a:t> La </a:t>
            </a:r>
            <a:r>
              <a:rPr lang="es-MX" dirty="0"/>
              <a:t>estrategia para diseñar el controlador del robot es mantener la pared a la derecha del robot</a:t>
            </a:r>
            <a:r>
              <a:rPr lang="es-MX" dirty="0" smtClean="0"/>
              <a:t>.</a:t>
            </a:r>
            <a:endParaRPr lang="es-EC" dirty="0"/>
          </a:p>
        </p:txBody>
      </p:sp>
      <p:pic>
        <p:nvPicPr>
          <p:cNvPr id="41" name="Imagen 40"/>
          <p:cNvPicPr>
            <a:picLocks noChangeAspect="1"/>
          </p:cNvPicPr>
          <p:nvPr/>
        </p:nvPicPr>
        <p:blipFill>
          <a:blip r:embed="rId3"/>
          <a:stretch>
            <a:fillRect/>
          </a:stretch>
        </p:blipFill>
        <p:spPr>
          <a:xfrm>
            <a:off x="4270136" y="1107911"/>
            <a:ext cx="4334312" cy="4625345"/>
          </a:xfrm>
          <a:prstGeom prst="rect">
            <a:avLst/>
          </a:prstGeom>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90550" cy="447675"/>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819150" cy="4191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628650" cy="58102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685800" cy="5334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6000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361950" cy="42862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https://encrypted-tbn1.google.com/images?q=tbn:ANd9GcQje8dmqPgk2_qta2WsfdEUbxqb3B7GJwMo_uHo0h53NVVGZjE29w"/>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028384" y="57944"/>
            <a:ext cx="1071562"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48513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descr="https://encrypted-tbn1.google.com/images?q=tbn:ANd9GcQje8dmqPgk2_qta2WsfdEUbxqb3B7GJwMo_uHo0h53NVVGZjE29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8384" y="57944"/>
            <a:ext cx="1071562" cy="1066800"/>
          </a:xfrm>
          <a:prstGeom prst="rect">
            <a:avLst/>
          </a:prstGeom>
          <a:noFill/>
          <a:extLst>
            <a:ext uri="{909E8E84-426E-40DD-AFC4-6F175D3DCCD1}">
              <a14:hiddenFill xmlns:a14="http://schemas.microsoft.com/office/drawing/2010/main">
                <a:solidFill>
                  <a:srgbClr val="FFFFFF"/>
                </a:solidFill>
              </a14:hiddenFill>
            </a:ext>
          </a:extLst>
        </p:spPr>
      </p:pic>
      <p:sp>
        <p:nvSpPr>
          <p:cNvPr id="5" name="4 Marcador de número de diapositiva"/>
          <p:cNvSpPr>
            <a:spLocks noGrp="1"/>
          </p:cNvSpPr>
          <p:nvPr>
            <p:ph type="sldNum" sz="quarter" idx="12"/>
          </p:nvPr>
        </p:nvSpPr>
        <p:spPr/>
        <p:txBody>
          <a:bodyPr/>
          <a:lstStyle/>
          <a:p>
            <a:fld id="{132FADFE-3B8F-471C-ABF0-DBC7717ECBBC}" type="slidenum">
              <a:rPr lang="es-ES" smtClean="0"/>
              <a:pPr/>
              <a:t>19</a:t>
            </a:fld>
            <a:endParaRPr lang="es-ES"/>
          </a:p>
        </p:txBody>
      </p:sp>
      <p:sp>
        <p:nvSpPr>
          <p:cNvPr id="6" name="AutoShape 4"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7" name="AutoShape 6"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AutoShape 8"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11" name="10 Rectángulo"/>
          <p:cNvSpPr/>
          <p:nvPr/>
        </p:nvSpPr>
        <p:spPr>
          <a:xfrm>
            <a:off x="8676456" y="1124744"/>
            <a:ext cx="432048" cy="5616624"/>
          </a:xfrm>
          <a:prstGeom prst="rect">
            <a:avLst/>
          </a:prstGeom>
          <a:gradFill flip="none" rotWithShape="1">
            <a:gsLst>
              <a:gs pos="0">
                <a:schemeClr val="tx2">
                  <a:lumMod val="75000"/>
                </a:schemeClr>
              </a:gs>
              <a:gs pos="50000">
                <a:schemeClr val="accent1">
                  <a:tint val="44500"/>
                  <a:satMod val="160000"/>
                </a:schemeClr>
              </a:gs>
              <a:gs pos="100000">
                <a:schemeClr val="bg1"/>
              </a:gs>
            </a:gsLst>
            <a:lin ang="54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s-MX" sz="2400" b="1" dirty="0"/>
              <a:t>01101010011001010110000101101110</a:t>
            </a:r>
          </a:p>
        </p:txBody>
      </p:sp>
      <p:sp>
        <p:nvSpPr>
          <p:cNvPr id="25" name="11 CuadroTexto"/>
          <p:cNvSpPr txBox="1"/>
          <p:nvPr/>
        </p:nvSpPr>
        <p:spPr>
          <a:xfrm>
            <a:off x="395536" y="6444044"/>
            <a:ext cx="2951385" cy="369332"/>
          </a:xfrm>
          <a:prstGeom prst="rect">
            <a:avLst/>
          </a:prstGeom>
          <a:noFill/>
        </p:spPr>
        <p:txBody>
          <a:bodyPr wrap="none" rtlCol="0">
            <a:spAutoFit/>
          </a:bodyPr>
          <a:lstStyle/>
          <a:p>
            <a:r>
              <a:rPr lang="es-MX" dirty="0" smtClean="0"/>
              <a:t>Ejercicios Sistemas Digitales II</a:t>
            </a:r>
            <a:endParaRPr lang="es-MX" dirty="0"/>
          </a:p>
        </p:txBody>
      </p:sp>
      <p:sp>
        <p:nvSpPr>
          <p:cNvPr id="27" name="2 Rectángulo"/>
          <p:cNvSpPr/>
          <p:nvPr/>
        </p:nvSpPr>
        <p:spPr>
          <a:xfrm>
            <a:off x="35496" y="24705"/>
            <a:ext cx="7584504" cy="451967"/>
          </a:xfrm>
          <a:prstGeom prst="rect">
            <a:avLst/>
          </a:prstGeom>
          <a:gradFill flip="none" rotWithShape="1">
            <a:gsLst>
              <a:gs pos="0">
                <a:schemeClr val="tx2">
                  <a:lumMod val="75000"/>
                </a:schemeClr>
              </a:gs>
              <a:gs pos="50000">
                <a:schemeClr val="accent1">
                  <a:tint val="44500"/>
                  <a:satMod val="160000"/>
                </a:schemeClr>
              </a:gs>
              <a:gs pos="100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t>011000010111001101100001011011100111101001100001</a:t>
            </a:r>
          </a:p>
        </p:txBody>
      </p:sp>
      <p:sp>
        <p:nvSpPr>
          <p:cNvPr id="2" name="Rectángulo 1"/>
          <p:cNvSpPr/>
          <p:nvPr/>
        </p:nvSpPr>
        <p:spPr>
          <a:xfrm>
            <a:off x="307975" y="699661"/>
            <a:ext cx="8008441" cy="2585323"/>
          </a:xfrm>
          <a:prstGeom prst="rect">
            <a:avLst/>
          </a:prstGeom>
        </p:spPr>
        <p:txBody>
          <a:bodyPr wrap="square">
            <a:spAutoFit/>
          </a:bodyPr>
          <a:lstStyle/>
          <a:p>
            <a:r>
              <a:rPr lang="es-MX" dirty="0" smtClean="0"/>
              <a:t>Presentar</a:t>
            </a:r>
            <a:r>
              <a:rPr lang="es-MX" dirty="0"/>
              <a:t>:</a:t>
            </a:r>
            <a:endParaRPr lang="es-EC" dirty="0"/>
          </a:p>
          <a:p>
            <a:pPr marL="285750" lvl="0" indent="-285750" algn="just">
              <a:buFont typeface="Arial" panose="020B0604020202020204" pitchFamily="34" charset="0"/>
              <a:buChar char="•"/>
            </a:pPr>
            <a:r>
              <a:rPr lang="es-MX" dirty="0"/>
              <a:t>Hacer el Diagrama de estados </a:t>
            </a:r>
            <a:r>
              <a:rPr lang="es-MX" dirty="0" smtClean="0"/>
              <a:t>modelo </a:t>
            </a:r>
            <a:r>
              <a:rPr lang="es-MX" b="1" dirty="0" smtClean="0"/>
              <a:t>MOORE</a:t>
            </a:r>
            <a:r>
              <a:rPr lang="es-MX" dirty="0" smtClean="0"/>
              <a:t> reducido </a:t>
            </a:r>
            <a:r>
              <a:rPr lang="es-MX" dirty="0"/>
              <a:t>y demostrar con la tabla de estados presentes - siguientes que no existen estados equivalentes. </a:t>
            </a:r>
            <a:br>
              <a:rPr lang="es-MX" dirty="0"/>
            </a:br>
            <a:r>
              <a:rPr lang="es-MX" dirty="0"/>
              <a:t>F</a:t>
            </a:r>
            <a:r>
              <a:rPr lang="es-ES" dirty="0" err="1"/>
              <a:t>ormato</a:t>
            </a:r>
            <a:r>
              <a:rPr lang="es-ES" dirty="0"/>
              <a:t>:</a:t>
            </a:r>
            <a:r>
              <a:rPr lang="es-EC" dirty="0" smtClean="0"/>
              <a:t> </a:t>
            </a:r>
            <a:r>
              <a:rPr lang="es-EC" b="1" dirty="0"/>
              <a:t>I,D / </a:t>
            </a:r>
            <a:r>
              <a:rPr lang="es-EC" b="1" dirty="0" smtClean="0"/>
              <a:t>A,DI,DD</a:t>
            </a:r>
            <a:r>
              <a:rPr lang="es-EC" dirty="0"/>
              <a:t>.</a:t>
            </a:r>
          </a:p>
          <a:p>
            <a:pPr marL="285750" lvl="0" indent="-285750" algn="just">
              <a:buFont typeface="Arial" panose="020B0604020202020204" pitchFamily="34" charset="0"/>
              <a:buChar char="•"/>
            </a:pPr>
            <a:r>
              <a:rPr lang="es-MX" dirty="0"/>
              <a:t>Implementación el circuito completo de la MSS: Memoria de Estados, Decodificador de Estado Siguientes y Salida (Usar </a:t>
            </a:r>
            <a:r>
              <a:rPr lang="es-MX" b="1" dirty="0"/>
              <a:t>Multiplexores</a:t>
            </a:r>
            <a:r>
              <a:rPr lang="es-MX" dirty="0"/>
              <a:t> 8 a 1).</a:t>
            </a:r>
          </a:p>
          <a:p>
            <a:pPr marL="285750" indent="-285750" algn="just">
              <a:buFont typeface="Arial" panose="020B0604020202020204" pitchFamily="34" charset="0"/>
              <a:buChar char="•"/>
            </a:pPr>
            <a:r>
              <a:rPr lang="es-ES" dirty="0"/>
              <a:t>Escribir el código </a:t>
            </a:r>
            <a:r>
              <a:rPr lang="es-ES" b="1" dirty="0"/>
              <a:t>VHDL</a:t>
            </a:r>
            <a:r>
              <a:rPr lang="es-ES" dirty="0"/>
              <a:t> completo de la MSS, usar un </a:t>
            </a:r>
            <a:r>
              <a:rPr lang="es-ES" b="1" dirty="0" err="1">
                <a:solidFill>
                  <a:srgbClr val="0070C0"/>
                </a:solidFill>
              </a:rPr>
              <a:t>process</a:t>
            </a:r>
            <a:r>
              <a:rPr lang="es-ES" dirty="0"/>
              <a:t> para decodificador de estados siguiente–memoria de estados y un </a:t>
            </a:r>
            <a:r>
              <a:rPr lang="es-ES" b="1" dirty="0" err="1">
                <a:solidFill>
                  <a:srgbClr val="0070C0"/>
                </a:solidFill>
              </a:rPr>
              <a:t>process</a:t>
            </a:r>
            <a:r>
              <a:rPr lang="es-ES" dirty="0"/>
              <a:t> para el decodificador de salidas.</a:t>
            </a:r>
            <a:endParaRPr lang="es-EC" dirty="0"/>
          </a:p>
        </p:txBody>
      </p:sp>
      <p:pic>
        <p:nvPicPr>
          <p:cNvPr id="15" name="Imagen 14"/>
          <p:cNvPicPr/>
          <p:nvPr/>
        </p:nvPicPr>
        <p:blipFill>
          <a:blip r:embed="rId4"/>
          <a:srcRect/>
          <a:stretch>
            <a:fillRect/>
          </a:stretch>
        </p:blipFill>
        <p:spPr bwMode="auto">
          <a:xfrm>
            <a:off x="1803706" y="3163588"/>
            <a:ext cx="5432590" cy="3145732"/>
          </a:xfrm>
          <a:prstGeom prst="rect">
            <a:avLst/>
          </a:prstGeom>
          <a:noFill/>
          <a:ln w="9525">
            <a:noFill/>
            <a:miter lim="800000"/>
            <a:headEnd/>
            <a:tailEnd/>
          </a:ln>
        </p:spPr>
      </p:pic>
    </p:spTree>
    <p:extLst>
      <p:ext uri="{BB962C8B-B14F-4D97-AF65-F5344CB8AC3E}">
        <p14:creationId xmlns:p14="http://schemas.microsoft.com/office/powerpoint/2010/main" val="22018762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476672"/>
            <a:ext cx="7772400" cy="1440161"/>
          </a:xfrm>
        </p:spPr>
        <p:txBody>
          <a:bodyPr>
            <a:noAutofit/>
          </a:bodyPr>
          <a:lstStyle/>
          <a:p>
            <a:pPr algn="just"/>
            <a:r>
              <a:rPr lang="es-EC" sz="4800" dirty="0" smtClean="0">
                <a:ln w="0"/>
                <a:effectLst>
                  <a:outerShdw blurRad="38100" dist="19050" dir="2700000" algn="tl" rotWithShape="0">
                    <a:schemeClr val="dk1">
                      <a:alpha val="40000"/>
                    </a:schemeClr>
                  </a:outerShdw>
                </a:effectLst>
              </a:rPr>
              <a:t>NOTA:</a:t>
            </a:r>
            <a:endParaRPr lang="es-EC" sz="1800" dirty="0">
              <a:latin typeface="+mn-lt"/>
              <a:ea typeface="+mn-ea"/>
              <a:cs typeface="+mn-cs"/>
            </a:endParaRPr>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2</a:t>
            </a:fld>
            <a:endParaRPr lang="es-ES"/>
          </a:p>
        </p:txBody>
      </p:sp>
      <p:sp>
        <p:nvSpPr>
          <p:cNvPr id="6" name="AutoShape 4"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7" name="AutoShape 6"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AutoShape 8"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3" name="2 Rectángulo"/>
          <p:cNvSpPr/>
          <p:nvPr/>
        </p:nvSpPr>
        <p:spPr>
          <a:xfrm>
            <a:off x="35496" y="24705"/>
            <a:ext cx="7584504" cy="451967"/>
          </a:xfrm>
          <a:prstGeom prst="rect">
            <a:avLst/>
          </a:prstGeom>
          <a:gradFill flip="none" rotWithShape="1">
            <a:gsLst>
              <a:gs pos="0">
                <a:schemeClr val="tx2">
                  <a:lumMod val="75000"/>
                </a:schemeClr>
              </a:gs>
              <a:gs pos="50000">
                <a:schemeClr val="accent1">
                  <a:tint val="44500"/>
                  <a:satMod val="160000"/>
                </a:schemeClr>
              </a:gs>
              <a:gs pos="100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t>011000010111001101100001011011100111101001100001</a:t>
            </a:r>
          </a:p>
        </p:txBody>
      </p:sp>
      <p:sp>
        <p:nvSpPr>
          <p:cNvPr id="11" name="10 Rectángulo"/>
          <p:cNvSpPr/>
          <p:nvPr/>
        </p:nvSpPr>
        <p:spPr>
          <a:xfrm>
            <a:off x="8676456" y="1124744"/>
            <a:ext cx="432048" cy="5616624"/>
          </a:xfrm>
          <a:prstGeom prst="rect">
            <a:avLst/>
          </a:prstGeom>
          <a:gradFill flip="none" rotWithShape="1">
            <a:gsLst>
              <a:gs pos="0">
                <a:schemeClr val="tx2">
                  <a:lumMod val="75000"/>
                </a:schemeClr>
              </a:gs>
              <a:gs pos="50000">
                <a:schemeClr val="accent1">
                  <a:tint val="44500"/>
                  <a:satMod val="160000"/>
                </a:schemeClr>
              </a:gs>
              <a:gs pos="100000">
                <a:schemeClr val="bg1"/>
              </a:gs>
            </a:gsLst>
            <a:lin ang="54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s-MX" sz="2400" b="1" dirty="0"/>
              <a:t>01101010011001010110000101101110</a:t>
            </a:r>
          </a:p>
        </p:txBody>
      </p:sp>
      <p:sp>
        <p:nvSpPr>
          <p:cNvPr id="12" name="11 CuadroTexto"/>
          <p:cNvSpPr txBox="1"/>
          <p:nvPr/>
        </p:nvSpPr>
        <p:spPr>
          <a:xfrm>
            <a:off x="395536" y="6444044"/>
            <a:ext cx="2951385" cy="369332"/>
          </a:xfrm>
          <a:prstGeom prst="rect">
            <a:avLst/>
          </a:prstGeom>
          <a:noFill/>
        </p:spPr>
        <p:txBody>
          <a:bodyPr wrap="none" rtlCol="0">
            <a:spAutoFit/>
          </a:bodyPr>
          <a:lstStyle/>
          <a:p>
            <a:r>
              <a:rPr lang="es-MX" dirty="0" smtClean="0"/>
              <a:t>Ejercicios Sistemas Digitales II</a:t>
            </a:r>
            <a:endParaRPr lang="es-MX" dirty="0"/>
          </a:p>
        </p:txBody>
      </p:sp>
      <mc:AlternateContent xmlns:mc="http://schemas.openxmlformats.org/markup-compatibility/2006" xmlns:a14="http://schemas.microsoft.com/office/drawing/2010/main">
        <mc:Choice Requires="a14">
          <p:graphicFrame>
            <p:nvGraphicFramePr>
              <p:cNvPr id="19" name="Tabla 18"/>
              <p:cNvGraphicFramePr>
                <a:graphicFrameLocks noGrp="1"/>
              </p:cNvGraphicFramePr>
              <p:nvPr>
                <p:extLst>
                  <p:ext uri="{D42A27DB-BD31-4B8C-83A1-F6EECF244321}">
                    <p14:modId xmlns:p14="http://schemas.microsoft.com/office/powerpoint/2010/main" val="2590746063"/>
                  </p:ext>
                </p:extLst>
              </p:nvPr>
            </p:nvGraphicFramePr>
            <p:xfrm>
              <a:off x="4427984" y="5291313"/>
              <a:ext cx="3847983" cy="945999"/>
            </p:xfrm>
            <a:graphic>
              <a:graphicData uri="http://schemas.openxmlformats.org/drawingml/2006/table">
                <a:tbl>
                  <a:tblPr firstRow="1" firstCol="1" bandRow="1">
                    <a:tableStyleId>{5940675A-B579-460E-94D1-54222C63F5DA}</a:tableStyleId>
                  </a:tblPr>
                  <a:tblGrid>
                    <a:gridCol w="1112747">
                      <a:extLst>
                        <a:ext uri="{9D8B030D-6E8A-4147-A177-3AD203B41FA5}">
                          <a16:colId xmlns:a16="http://schemas.microsoft.com/office/drawing/2014/main" val="1830326064"/>
                        </a:ext>
                      </a:extLst>
                    </a:gridCol>
                    <a:gridCol w="684211">
                      <a:extLst>
                        <a:ext uri="{9D8B030D-6E8A-4147-A177-3AD203B41FA5}">
                          <a16:colId xmlns:a16="http://schemas.microsoft.com/office/drawing/2014/main" val="2199889998"/>
                        </a:ext>
                      </a:extLst>
                    </a:gridCol>
                    <a:gridCol w="683407">
                      <a:extLst>
                        <a:ext uri="{9D8B030D-6E8A-4147-A177-3AD203B41FA5}">
                          <a16:colId xmlns:a16="http://schemas.microsoft.com/office/drawing/2014/main" val="2624252858"/>
                        </a:ext>
                      </a:extLst>
                    </a:gridCol>
                    <a:gridCol w="684211">
                      <a:extLst>
                        <a:ext uri="{9D8B030D-6E8A-4147-A177-3AD203B41FA5}">
                          <a16:colId xmlns:a16="http://schemas.microsoft.com/office/drawing/2014/main" val="1259212965"/>
                        </a:ext>
                      </a:extLst>
                    </a:gridCol>
                    <a:gridCol w="683407">
                      <a:extLst>
                        <a:ext uri="{9D8B030D-6E8A-4147-A177-3AD203B41FA5}">
                          <a16:colId xmlns:a16="http://schemas.microsoft.com/office/drawing/2014/main" val="417339794"/>
                        </a:ext>
                      </a:extLst>
                    </a:gridCol>
                  </a:tblGrid>
                  <a:tr h="315333">
                    <a:tc>
                      <a:txBody>
                        <a:bodyPr/>
                        <a:lstStyle/>
                        <a:p>
                          <a:pPr algn="ctr">
                            <a:lnSpc>
                              <a:spcPct val="115000"/>
                            </a:lnSpc>
                            <a:spcAft>
                              <a:spcPts val="0"/>
                            </a:spcAft>
                          </a:pPr>
                          <a:r>
                            <a:rPr lang="es-MX" sz="1600" dirty="0" smtClean="0">
                              <a:effectLst/>
                            </a:rPr>
                            <a:t>y0\y2y1</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600" dirty="0">
                              <a:effectLst/>
                            </a:rPr>
                            <a:t>00</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600" dirty="0">
                              <a:effectLst/>
                            </a:rPr>
                            <a:t>01</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600" dirty="0">
                              <a:effectLst/>
                            </a:rPr>
                            <a:t>11</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600">
                              <a:effectLst/>
                            </a:rPr>
                            <a:t>10</a:t>
                          </a:r>
                          <a:endParaRPr lang="es-EC"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9491906"/>
                      </a:ext>
                    </a:extLst>
                  </a:tr>
                  <a:tr h="315333">
                    <a:tc>
                      <a:txBody>
                        <a:bodyPr/>
                        <a:lstStyle/>
                        <a:p>
                          <a:pPr algn="ctr">
                            <a:lnSpc>
                              <a:spcPct val="115000"/>
                            </a:lnSpc>
                            <a:spcAft>
                              <a:spcPts val="0"/>
                            </a:spcAft>
                          </a:pPr>
                          <a:r>
                            <a:rPr lang="es-MX" sz="1600" dirty="0">
                              <a:effectLst/>
                            </a:rPr>
                            <a:t>0</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600" dirty="0" smtClean="0">
                              <a:effectLst/>
                              <a:latin typeface="+mn-lt"/>
                              <a:ea typeface="+mn-ea"/>
                              <a:cs typeface="+mn-cs"/>
                            </a:rPr>
                            <a:t>1</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600" dirty="0" smtClean="0">
                              <a:effectLst/>
                              <a:latin typeface="+mn-lt"/>
                              <a:ea typeface="+mn-ea"/>
                              <a:cs typeface="+mn-cs"/>
                            </a:rPr>
                            <a:t>1</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s-EC" sz="1600" b="0" i="1" smtClean="0">
                                    <a:effectLst/>
                                    <a:latin typeface="Cambria Math" panose="02040503050406030204" pitchFamily="18" charset="0"/>
                                    <a:cs typeface="Times New Roman" panose="02020603050405020304" pitchFamily="18" charset="0"/>
                                  </a:rPr>
                                  <m:t>𝐼𝑛</m:t>
                                </m:r>
                              </m:oMath>
                            </m:oMathPara>
                          </a14:m>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C" sz="16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9673933"/>
                      </a:ext>
                    </a:extLst>
                  </a:tr>
                  <a:tr h="315333">
                    <a:tc>
                      <a:txBody>
                        <a:bodyPr/>
                        <a:lstStyle/>
                        <a:p>
                          <a:pPr algn="ctr">
                            <a:lnSpc>
                              <a:spcPct val="115000"/>
                            </a:lnSpc>
                            <a:spcAft>
                              <a:spcPts val="0"/>
                            </a:spcAft>
                          </a:pPr>
                          <a:r>
                            <a:rPr lang="es-MX" sz="1600" dirty="0">
                              <a:effectLst/>
                            </a:rPr>
                            <a:t>1</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C" sz="1600" dirty="0" smtClean="0">
                              <a:effectLst/>
                              <a:latin typeface="+mn-lt"/>
                              <a:ea typeface="+mn-ea"/>
                              <a:cs typeface="+mn-cs"/>
                            </a:rPr>
                            <a:t>1</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s-EC" sz="1600" b="0" i="1" smtClean="0">
                                    <a:effectLst/>
                                    <a:latin typeface="Cambria Math" panose="02040503050406030204" pitchFamily="18" charset="0"/>
                                    <a:cs typeface="Times New Roman" panose="02020603050405020304" pitchFamily="18" charset="0"/>
                                  </a:rPr>
                                  <m:t>𝐼𝑛</m:t>
                                </m:r>
                              </m:oMath>
                            </m:oMathPara>
                          </a14:m>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acc>
                                  <m:accPr>
                                    <m:chr m:val="̅"/>
                                    <m:ctrlPr>
                                      <a:rPr lang="es-EC" sz="1600" i="1" smtClean="0">
                                        <a:effectLst/>
                                        <a:latin typeface="Cambria Math" panose="02040503050406030204" pitchFamily="18" charset="0"/>
                                        <a:cs typeface="Times New Roman" panose="02020603050405020304" pitchFamily="18" charset="0"/>
                                      </a:rPr>
                                    </m:ctrlPr>
                                  </m:accPr>
                                  <m:e>
                                    <m:r>
                                      <a:rPr lang="es-EC" sz="1600" i="1" smtClean="0">
                                        <a:effectLst/>
                                        <a:latin typeface="Cambria Math" panose="02040503050406030204" pitchFamily="18" charset="0"/>
                                        <a:cs typeface="Times New Roman" panose="02020603050405020304" pitchFamily="18" charset="0"/>
                                      </a:rPr>
                                      <m:t>𝐼</m:t>
                                    </m:r>
                                    <m:r>
                                      <a:rPr lang="es-EC" sz="1600" b="0" i="1" smtClean="0">
                                        <a:effectLst/>
                                        <a:latin typeface="Cambria Math" panose="02040503050406030204" pitchFamily="18" charset="0"/>
                                        <a:cs typeface="Times New Roman" panose="02020603050405020304" pitchFamily="18" charset="0"/>
                                      </a:rPr>
                                      <m:t>𝑛</m:t>
                                    </m:r>
                                  </m:e>
                                </m:acc>
                              </m:oMath>
                            </m:oMathPara>
                          </a14:m>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s-EC" sz="1600" b="0" i="1" smtClean="0">
                                    <a:effectLst/>
                                    <a:latin typeface="Cambria Math" panose="02040503050406030204" pitchFamily="18" charset="0"/>
                                    <a:cs typeface="Times New Roman" panose="02020603050405020304" pitchFamily="18" charset="0"/>
                                  </a:rPr>
                                  <m:t>𝐼𝑛</m:t>
                                </m:r>
                              </m:oMath>
                            </m:oMathPara>
                          </a14:m>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0558329"/>
                      </a:ext>
                    </a:extLst>
                  </a:tr>
                </a:tbl>
              </a:graphicData>
            </a:graphic>
          </p:graphicFrame>
        </mc:Choice>
        <mc:Fallback xmlns="">
          <p:graphicFrame>
            <p:nvGraphicFramePr>
              <p:cNvPr id="19" name="Tabla 18"/>
              <p:cNvGraphicFramePr>
                <a:graphicFrameLocks noGrp="1"/>
              </p:cNvGraphicFramePr>
              <p:nvPr>
                <p:extLst>
                  <p:ext uri="{D42A27DB-BD31-4B8C-83A1-F6EECF244321}">
                    <p14:modId xmlns:p14="http://schemas.microsoft.com/office/powerpoint/2010/main" val="2590746063"/>
                  </p:ext>
                </p:extLst>
              </p:nvPr>
            </p:nvGraphicFramePr>
            <p:xfrm>
              <a:off x="4427984" y="5291313"/>
              <a:ext cx="3847983" cy="945999"/>
            </p:xfrm>
            <a:graphic>
              <a:graphicData uri="http://schemas.openxmlformats.org/drawingml/2006/table">
                <a:tbl>
                  <a:tblPr firstRow="1" firstCol="1" bandRow="1">
                    <a:tableStyleId>{5940675A-B579-460E-94D1-54222C63F5DA}</a:tableStyleId>
                  </a:tblPr>
                  <a:tblGrid>
                    <a:gridCol w="1112747">
                      <a:extLst>
                        <a:ext uri="{9D8B030D-6E8A-4147-A177-3AD203B41FA5}">
                          <a16:colId xmlns:a16="http://schemas.microsoft.com/office/drawing/2014/main" val="1830326064"/>
                        </a:ext>
                      </a:extLst>
                    </a:gridCol>
                    <a:gridCol w="684211">
                      <a:extLst>
                        <a:ext uri="{9D8B030D-6E8A-4147-A177-3AD203B41FA5}">
                          <a16:colId xmlns:a16="http://schemas.microsoft.com/office/drawing/2014/main" val="2199889998"/>
                        </a:ext>
                      </a:extLst>
                    </a:gridCol>
                    <a:gridCol w="683407">
                      <a:extLst>
                        <a:ext uri="{9D8B030D-6E8A-4147-A177-3AD203B41FA5}">
                          <a16:colId xmlns:a16="http://schemas.microsoft.com/office/drawing/2014/main" val="2624252858"/>
                        </a:ext>
                      </a:extLst>
                    </a:gridCol>
                    <a:gridCol w="684211">
                      <a:extLst>
                        <a:ext uri="{9D8B030D-6E8A-4147-A177-3AD203B41FA5}">
                          <a16:colId xmlns:a16="http://schemas.microsoft.com/office/drawing/2014/main" val="1259212965"/>
                        </a:ext>
                      </a:extLst>
                    </a:gridCol>
                    <a:gridCol w="683407">
                      <a:extLst>
                        <a:ext uri="{9D8B030D-6E8A-4147-A177-3AD203B41FA5}">
                          <a16:colId xmlns:a16="http://schemas.microsoft.com/office/drawing/2014/main" val="417339794"/>
                        </a:ext>
                      </a:extLst>
                    </a:gridCol>
                  </a:tblGrid>
                  <a:tr h="315333">
                    <a:tc>
                      <a:txBody>
                        <a:bodyPr/>
                        <a:lstStyle/>
                        <a:p>
                          <a:pPr algn="ctr">
                            <a:lnSpc>
                              <a:spcPct val="115000"/>
                            </a:lnSpc>
                            <a:spcAft>
                              <a:spcPts val="0"/>
                            </a:spcAft>
                          </a:pPr>
                          <a:r>
                            <a:rPr lang="es-MX" sz="1600" dirty="0" smtClean="0">
                              <a:effectLst/>
                            </a:rPr>
                            <a:t>y0\y2y1</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600" dirty="0">
                              <a:effectLst/>
                            </a:rPr>
                            <a:t>00</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600" dirty="0">
                              <a:effectLst/>
                            </a:rPr>
                            <a:t>01</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600" dirty="0">
                              <a:effectLst/>
                            </a:rPr>
                            <a:t>11</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600">
                              <a:effectLst/>
                            </a:rPr>
                            <a:t>10</a:t>
                          </a:r>
                          <a:endParaRPr lang="es-EC"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9491906"/>
                      </a:ext>
                    </a:extLst>
                  </a:tr>
                  <a:tr h="315333">
                    <a:tc>
                      <a:txBody>
                        <a:bodyPr/>
                        <a:lstStyle/>
                        <a:p>
                          <a:pPr algn="ctr">
                            <a:lnSpc>
                              <a:spcPct val="115000"/>
                            </a:lnSpc>
                            <a:spcAft>
                              <a:spcPts val="0"/>
                            </a:spcAft>
                          </a:pPr>
                          <a:r>
                            <a:rPr lang="es-MX" sz="1600" dirty="0">
                              <a:effectLst/>
                            </a:rPr>
                            <a:t>0</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600" dirty="0" smtClean="0">
                              <a:effectLst/>
                              <a:latin typeface="+mn-lt"/>
                              <a:ea typeface="+mn-ea"/>
                              <a:cs typeface="+mn-cs"/>
                            </a:rPr>
                            <a:t>1</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600" dirty="0" smtClean="0">
                              <a:effectLst/>
                              <a:latin typeface="+mn-lt"/>
                              <a:ea typeface="+mn-ea"/>
                              <a:cs typeface="+mn-cs"/>
                            </a:rPr>
                            <a:t>1</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s-EC"/>
                        </a:p>
                      </a:txBody>
                      <a:tcPr marL="68580" marR="68580" marT="0" marB="0">
                        <a:blipFill>
                          <a:blip r:embed="rId9"/>
                          <a:stretch>
                            <a:fillRect l="-361062" t="-109434" r="-100885" b="-120755"/>
                          </a:stretch>
                        </a:blipFill>
                      </a:tcPr>
                    </a:tc>
                    <a:tc>
                      <a:txBody>
                        <a:bodyPr/>
                        <a:lstStyle/>
                        <a:p>
                          <a:pPr algn="ctr">
                            <a:lnSpc>
                              <a:spcPct val="115000"/>
                            </a:lnSpc>
                            <a:spcAft>
                              <a:spcPts val="0"/>
                            </a:spcAft>
                          </a:pPr>
                          <a:r>
                            <a:rPr lang="es-EC" sz="16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9673933"/>
                      </a:ext>
                    </a:extLst>
                  </a:tr>
                  <a:tr h="315333">
                    <a:tc>
                      <a:txBody>
                        <a:bodyPr/>
                        <a:lstStyle/>
                        <a:p>
                          <a:pPr algn="ctr">
                            <a:lnSpc>
                              <a:spcPct val="115000"/>
                            </a:lnSpc>
                            <a:spcAft>
                              <a:spcPts val="0"/>
                            </a:spcAft>
                          </a:pPr>
                          <a:r>
                            <a:rPr lang="es-MX" sz="1600" dirty="0">
                              <a:effectLst/>
                            </a:rPr>
                            <a:t>1</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C" sz="1600" dirty="0" smtClean="0">
                              <a:effectLst/>
                              <a:latin typeface="+mn-lt"/>
                              <a:ea typeface="+mn-ea"/>
                              <a:cs typeface="+mn-cs"/>
                            </a:rPr>
                            <a:t>1</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s-EC"/>
                        </a:p>
                      </a:txBody>
                      <a:tcPr marL="68580" marR="68580" marT="0" marB="0">
                        <a:blipFill>
                          <a:blip r:embed="rId9"/>
                          <a:stretch>
                            <a:fillRect l="-264286" t="-213462" r="-202679" b="-23077"/>
                          </a:stretch>
                        </a:blipFill>
                      </a:tcPr>
                    </a:tc>
                    <a:tc>
                      <a:txBody>
                        <a:bodyPr/>
                        <a:lstStyle/>
                        <a:p>
                          <a:endParaRPr lang="es-EC"/>
                        </a:p>
                      </a:txBody>
                      <a:tcPr marL="68580" marR="68580" marT="0" marB="0">
                        <a:blipFill>
                          <a:blip r:embed="rId9"/>
                          <a:stretch>
                            <a:fillRect l="-361062" t="-213462" r="-100885" b="-23077"/>
                          </a:stretch>
                        </a:blipFill>
                      </a:tcPr>
                    </a:tc>
                    <a:tc>
                      <a:txBody>
                        <a:bodyPr/>
                        <a:lstStyle/>
                        <a:p>
                          <a:endParaRPr lang="es-EC"/>
                        </a:p>
                      </a:txBody>
                      <a:tcPr marL="68580" marR="68580" marT="0" marB="0">
                        <a:blipFill>
                          <a:blip r:embed="rId9"/>
                          <a:stretch>
                            <a:fillRect l="-465179" t="-213462" r="-1786" b="-23077"/>
                          </a:stretch>
                        </a:blipFill>
                      </a:tcPr>
                    </a:tc>
                    <a:extLst>
                      <a:ext uri="{0D108BD9-81ED-4DB2-BD59-A6C34878D82A}">
                        <a16:rowId xmlns:a16="http://schemas.microsoft.com/office/drawing/2014/main" val="3110558329"/>
                      </a:ext>
                    </a:extLst>
                  </a:tr>
                </a:tbl>
              </a:graphicData>
            </a:graphic>
          </p:graphicFrame>
        </mc:Fallback>
      </mc:AlternateContent>
      <p:sp>
        <p:nvSpPr>
          <p:cNvPr id="4" name="Rectángulo 3"/>
          <p:cNvSpPr/>
          <p:nvPr/>
        </p:nvSpPr>
        <p:spPr>
          <a:xfrm>
            <a:off x="771714" y="1700808"/>
            <a:ext cx="7472693" cy="369332"/>
          </a:xfrm>
          <a:prstGeom prst="rect">
            <a:avLst/>
          </a:prstGeom>
        </p:spPr>
        <p:txBody>
          <a:bodyPr wrap="square">
            <a:spAutoFit/>
          </a:bodyPr>
          <a:lstStyle/>
          <a:p>
            <a:r>
              <a:rPr lang="es-EC" dirty="0" smtClean="0"/>
              <a:t>* Para </a:t>
            </a:r>
            <a:r>
              <a:rPr lang="es-EC" dirty="0"/>
              <a:t>todos los ejercicios usar la siguiente asignación de códigos de estados.</a:t>
            </a:r>
          </a:p>
        </p:txBody>
      </p:sp>
      <p:sp>
        <p:nvSpPr>
          <p:cNvPr id="20" name="Rectángulo 19"/>
          <p:cNvSpPr/>
          <p:nvPr/>
        </p:nvSpPr>
        <p:spPr>
          <a:xfrm>
            <a:off x="759463" y="3501008"/>
            <a:ext cx="7472693" cy="369332"/>
          </a:xfrm>
          <a:prstGeom prst="rect">
            <a:avLst/>
          </a:prstGeom>
        </p:spPr>
        <p:txBody>
          <a:bodyPr wrap="square">
            <a:spAutoFit/>
          </a:bodyPr>
          <a:lstStyle/>
          <a:p>
            <a:r>
              <a:rPr lang="es-EC" dirty="0" smtClean="0"/>
              <a:t>* Utilizar Variable Entrante al Mapa (VEM) de ser necesario. </a:t>
            </a:r>
            <a:endParaRPr lang="es-EC" dirty="0"/>
          </a:p>
        </p:txBody>
      </p:sp>
      <p:graphicFrame>
        <p:nvGraphicFramePr>
          <p:cNvPr id="21" name="Tabla 20"/>
          <p:cNvGraphicFramePr>
            <a:graphicFrameLocks noGrp="1"/>
          </p:cNvGraphicFramePr>
          <p:nvPr>
            <p:extLst>
              <p:ext uri="{D42A27DB-BD31-4B8C-83A1-F6EECF244321}">
                <p14:modId xmlns:p14="http://schemas.microsoft.com/office/powerpoint/2010/main" val="3268122599"/>
              </p:ext>
            </p:extLst>
          </p:nvPr>
        </p:nvGraphicFramePr>
        <p:xfrm>
          <a:off x="251520" y="4147299"/>
          <a:ext cx="3847983" cy="1576665"/>
        </p:xfrm>
        <a:graphic>
          <a:graphicData uri="http://schemas.openxmlformats.org/drawingml/2006/table">
            <a:tbl>
              <a:tblPr firstRow="1" firstCol="1" bandRow="1">
                <a:tableStyleId>{5940675A-B579-460E-94D1-54222C63F5DA}</a:tableStyleId>
              </a:tblPr>
              <a:tblGrid>
                <a:gridCol w="1112747">
                  <a:extLst>
                    <a:ext uri="{9D8B030D-6E8A-4147-A177-3AD203B41FA5}">
                      <a16:colId xmlns:a16="http://schemas.microsoft.com/office/drawing/2014/main" val="1830326064"/>
                    </a:ext>
                  </a:extLst>
                </a:gridCol>
                <a:gridCol w="684211">
                  <a:extLst>
                    <a:ext uri="{9D8B030D-6E8A-4147-A177-3AD203B41FA5}">
                      <a16:colId xmlns:a16="http://schemas.microsoft.com/office/drawing/2014/main" val="2199889998"/>
                    </a:ext>
                  </a:extLst>
                </a:gridCol>
                <a:gridCol w="683407">
                  <a:extLst>
                    <a:ext uri="{9D8B030D-6E8A-4147-A177-3AD203B41FA5}">
                      <a16:colId xmlns:a16="http://schemas.microsoft.com/office/drawing/2014/main" val="2624252858"/>
                    </a:ext>
                  </a:extLst>
                </a:gridCol>
                <a:gridCol w="684211">
                  <a:extLst>
                    <a:ext uri="{9D8B030D-6E8A-4147-A177-3AD203B41FA5}">
                      <a16:colId xmlns:a16="http://schemas.microsoft.com/office/drawing/2014/main" val="1259212965"/>
                    </a:ext>
                  </a:extLst>
                </a:gridCol>
                <a:gridCol w="683407">
                  <a:extLst>
                    <a:ext uri="{9D8B030D-6E8A-4147-A177-3AD203B41FA5}">
                      <a16:colId xmlns:a16="http://schemas.microsoft.com/office/drawing/2014/main" val="417339794"/>
                    </a:ext>
                  </a:extLst>
                </a:gridCol>
              </a:tblGrid>
              <a:tr h="315333">
                <a:tc>
                  <a:txBody>
                    <a:bodyPr/>
                    <a:lstStyle/>
                    <a:p>
                      <a:pPr algn="ctr">
                        <a:lnSpc>
                          <a:spcPct val="115000"/>
                        </a:lnSpc>
                        <a:spcAft>
                          <a:spcPts val="0"/>
                        </a:spcAft>
                      </a:pPr>
                      <a:r>
                        <a:rPr lang="es-MX" sz="1600" dirty="0" smtClean="0">
                          <a:effectLst/>
                        </a:rPr>
                        <a:t>y0,In\y2,y1</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600" dirty="0">
                          <a:effectLst/>
                        </a:rPr>
                        <a:t>00</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600" dirty="0">
                          <a:effectLst/>
                        </a:rPr>
                        <a:t>01</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600" dirty="0">
                          <a:effectLst/>
                        </a:rPr>
                        <a:t>11</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600">
                          <a:effectLst/>
                        </a:rPr>
                        <a:t>10</a:t>
                      </a:r>
                      <a:endParaRPr lang="es-EC"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9491906"/>
                  </a:ext>
                </a:extLst>
              </a:tr>
              <a:tr h="315333">
                <a:tc>
                  <a:txBody>
                    <a:bodyPr/>
                    <a:lstStyle/>
                    <a:p>
                      <a:pPr algn="ctr">
                        <a:lnSpc>
                          <a:spcPct val="115000"/>
                        </a:lnSpc>
                        <a:spcAft>
                          <a:spcPts val="0"/>
                        </a:spcAft>
                      </a:pPr>
                      <a:r>
                        <a:rPr lang="es-MX" sz="1600" dirty="0" smtClean="0">
                          <a:effectLst/>
                        </a:rPr>
                        <a:t>00</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600" dirty="0" smtClean="0">
                          <a:effectLst/>
                          <a:latin typeface="+mn-lt"/>
                          <a:ea typeface="+mn-ea"/>
                          <a:cs typeface="+mn-cs"/>
                        </a:rPr>
                        <a:t>1</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600" dirty="0" smtClean="0">
                          <a:effectLst/>
                          <a:latin typeface="+mn-lt"/>
                          <a:ea typeface="+mn-ea"/>
                          <a:cs typeface="+mn-cs"/>
                        </a:rPr>
                        <a:t>1</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600" dirty="0" smtClean="0">
                          <a:effectLst/>
                          <a:latin typeface="+mn-lt"/>
                          <a:ea typeface="+mn-ea"/>
                          <a:cs typeface="+mn-cs"/>
                        </a:rPr>
                        <a:t>0</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C" sz="16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9673933"/>
                  </a:ext>
                </a:extLst>
              </a:tr>
              <a:tr h="315333">
                <a:tc>
                  <a:txBody>
                    <a:bodyPr/>
                    <a:lstStyle/>
                    <a:p>
                      <a:pPr algn="ctr">
                        <a:lnSpc>
                          <a:spcPct val="115000"/>
                        </a:lnSpc>
                        <a:spcAft>
                          <a:spcPts val="0"/>
                        </a:spcAft>
                      </a:pPr>
                      <a:r>
                        <a:rPr lang="es-MX" sz="1600" dirty="0" smtClean="0">
                          <a:effectLst/>
                        </a:rPr>
                        <a:t>01</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C" sz="1600" dirty="0" smtClean="0">
                          <a:effectLst/>
                          <a:latin typeface="+mn-lt"/>
                          <a:ea typeface="+mn-ea"/>
                          <a:cs typeface="+mn-cs"/>
                        </a:rPr>
                        <a:t>1</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C" sz="1600" dirty="0" smtClean="0">
                          <a:effectLst/>
                          <a:latin typeface="+mn-lt"/>
                          <a:ea typeface="+mn-ea"/>
                          <a:cs typeface="+mn-cs"/>
                        </a:rPr>
                        <a:t>1</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600" dirty="0" smtClean="0">
                          <a:effectLst/>
                          <a:latin typeface="+mn-lt"/>
                          <a:ea typeface="+mn-ea"/>
                          <a:cs typeface="+mn-cs"/>
                        </a:rPr>
                        <a:t>1</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600" dirty="0" smtClean="0">
                          <a:effectLst/>
                        </a:rPr>
                        <a:t>0</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0558329"/>
                  </a:ext>
                </a:extLst>
              </a:tr>
              <a:tr h="315333">
                <a:tc>
                  <a:txBody>
                    <a:bodyPr/>
                    <a:lstStyle/>
                    <a:p>
                      <a:pPr algn="ctr">
                        <a:lnSpc>
                          <a:spcPct val="115000"/>
                        </a:lnSpc>
                        <a:spcAft>
                          <a:spcPts val="0"/>
                        </a:spcAft>
                      </a:pPr>
                      <a:r>
                        <a:rPr lang="es-EC" sz="1600" dirty="0" smtClean="0">
                          <a:effectLst/>
                          <a:latin typeface="Calibri" panose="020F0502020204030204" pitchFamily="34" charset="0"/>
                          <a:ea typeface="Calibri" panose="020F0502020204030204" pitchFamily="34" charset="0"/>
                          <a:cs typeface="Times New Roman" panose="02020603050405020304" pitchFamily="18" charset="0"/>
                        </a:rPr>
                        <a:t>11</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C" sz="1600" dirty="0" smtClean="0">
                          <a:effectLst/>
                          <a:latin typeface="Calibri" panose="020F0502020204030204" pitchFamily="34" charset="0"/>
                          <a:ea typeface="Calibri" panose="020F0502020204030204" pitchFamily="34" charset="0"/>
                          <a:cs typeface="Times New Roman" panose="02020603050405020304" pitchFamily="18" charset="0"/>
                        </a:rPr>
                        <a:t>1</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C" sz="1600" dirty="0" smtClean="0">
                          <a:effectLst/>
                          <a:latin typeface="Calibri" panose="020F0502020204030204" pitchFamily="34" charset="0"/>
                          <a:ea typeface="Calibri" panose="020F0502020204030204" pitchFamily="34" charset="0"/>
                          <a:cs typeface="Times New Roman" panose="02020603050405020304" pitchFamily="18" charset="0"/>
                        </a:rPr>
                        <a:t>1</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C" sz="16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C" sz="1600" dirty="0" smtClean="0">
                          <a:effectLst/>
                          <a:latin typeface="Calibri" panose="020F0502020204030204" pitchFamily="34" charset="0"/>
                          <a:ea typeface="Calibri" panose="020F0502020204030204" pitchFamily="34" charset="0"/>
                          <a:cs typeface="Times New Roman" panose="02020603050405020304" pitchFamily="18" charset="0"/>
                        </a:rPr>
                        <a:t>1</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9277402"/>
                  </a:ext>
                </a:extLst>
              </a:tr>
              <a:tr h="315333">
                <a:tc>
                  <a:txBody>
                    <a:bodyPr/>
                    <a:lstStyle/>
                    <a:p>
                      <a:pPr algn="ctr">
                        <a:lnSpc>
                          <a:spcPct val="115000"/>
                        </a:lnSpc>
                        <a:spcAft>
                          <a:spcPts val="0"/>
                        </a:spcAft>
                      </a:pPr>
                      <a:r>
                        <a:rPr lang="es-EC" sz="1600" dirty="0" smtClean="0">
                          <a:effectLst/>
                          <a:latin typeface="Calibri" panose="020F0502020204030204" pitchFamily="34" charset="0"/>
                          <a:ea typeface="Calibri" panose="020F0502020204030204" pitchFamily="34" charset="0"/>
                          <a:cs typeface="Times New Roman" panose="02020603050405020304" pitchFamily="18" charset="0"/>
                        </a:rPr>
                        <a:t>10</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C" sz="1600" dirty="0" smtClean="0">
                          <a:effectLst/>
                          <a:latin typeface="Calibri" panose="020F0502020204030204" pitchFamily="34" charset="0"/>
                          <a:ea typeface="Calibri" panose="020F0502020204030204" pitchFamily="34" charset="0"/>
                          <a:cs typeface="Times New Roman" panose="02020603050405020304" pitchFamily="18" charset="0"/>
                        </a:rPr>
                        <a:t>1</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C" sz="16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C" sz="1600" dirty="0" smtClean="0">
                          <a:effectLst/>
                          <a:latin typeface="Calibri" panose="020F0502020204030204" pitchFamily="34" charset="0"/>
                          <a:ea typeface="Calibri" panose="020F0502020204030204" pitchFamily="34" charset="0"/>
                          <a:cs typeface="Times New Roman" panose="02020603050405020304" pitchFamily="18" charset="0"/>
                        </a:rPr>
                        <a:t>1</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C" sz="16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8254068"/>
                  </a:ext>
                </a:extLst>
              </a:tr>
            </a:tbl>
          </a:graphicData>
        </a:graphic>
      </p:graphicFrame>
      <mc:AlternateContent xmlns:mc="http://schemas.openxmlformats.org/markup-compatibility/2006" xmlns:a14="http://schemas.microsoft.com/office/drawing/2010/main">
        <mc:Choice Requires="a14">
          <p:graphicFrame>
            <p:nvGraphicFramePr>
              <p:cNvPr id="22" name="Tabla 21"/>
              <p:cNvGraphicFramePr>
                <a:graphicFrameLocks noGrp="1"/>
              </p:cNvGraphicFramePr>
              <p:nvPr>
                <p:extLst>
                  <p:ext uri="{D42A27DB-BD31-4B8C-83A1-F6EECF244321}">
                    <p14:modId xmlns:p14="http://schemas.microsoft.com/office/powerpoint/2010/main" val="2314440965"/>
                  </p:ext>
                </p:extLst>
              </p:nvPr>
            </p:nvGraphicFramePr>
            <p:xfrm>
              <a:off x="4595491" y="4129893"/>
              <a:ext cx="3199676" cy="945999"/>
            </p:xfrm>
            <a:graphic>
              <a:graphicData uri="http://schemas.openxmlformats.org/drawingml/2006/table">
                <a:tbl>
                  <a:tblPr firstRow="1" firstCol="1" bandRow="1">
                    <a:tableStyleId>{5940675A-B579-460E-94D1-54222C63F5DA}</a:tableStyleId>
                  </a:tblPr>
                  <a:tblGrid>
                    <a:gridCol w="1435446">
                      <a:extLst>
                        <a:ext uri="{9D8B030D-6E8A-4147-A177-3AD203B41FA5}">
                          <a16:colId xmlns:a16="http://schemas.microsoft.com/office/drawing/2014/main" val="1830326064"/>
                        </a:ext>
                      </a:extLst>
                    </a:gridCol>
                    <a:gridCol w="882634">
                      <a:extLst>
                        <a:ext uri="{9D8B030D-6E8A-4147-A177-3AD203B41FA5}">
                          <a16:colId xmlns:a16="http://schemas.microsoft.com/office/drawing/2014/main" val="2199889998"/>
                        </a:ext>
                      </a:extLst>
                    </a:gridCol>
                    <a:gridCol w="881596">
                      <a:extLst>
                        <a:ext uri="{9D8B030D-6E8A-4147-A177-3AD203B41FA5}">
                          <a16:colId xmlns:a16="http://schemas.microsoft.com/office/drawing/2014/main" val="2624252858"/>
                        </a:ext>
                      </a:extLst>
                    </a:gridCol>
                  </a:tblGrid>
                  <a:tr h="315333">
                    <a:tc>
                      <a:txBody>
                        <a:bodyPr/>
                        <a:lstStyle/>
                        <a:p>
                          <a:pPr algn="ctr">
                            <a:lnSpc>
                              <a:spcPct val="115000"/>
                            </a:lnSpc>
                            <a:spcAft>
                              <a:spcPts val="0"/>
                            </a:spcAft>
                          </a:pPr>
                          <a:r>
                            <a:rPr lang="es-MX" sz="1600" dirty="0" smtClean="0">
                              <a:effectLst/>
                            </a:rPr>
                            <a:t>y1\y2</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600" dirty="0" smtClean="0">
                              <a:effectLst/>
                            </a:rPr>
                            <a:t>0</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600" dirty="0" smtClean="0">
                              <a:effectLst/>
                            </a:rPr>
                            <a:t>1</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9491906"/>
                      </a:ext>
                    </a:extLst>
                  </a:tr>
                  <a:tr h="315333">
                    <a:tc>
                      <a:txBody>
                        <a:bodyPr/>
                        <a:lstStyle/>
                        <a:p>
                          <a:pPr algn="ctr">
                            <a:lnSpc>
                              <a:spcPct val="115000"/>
                            </a:lnSpc>
                            <a:spcAft>
                              <a:spcPts val="0"/>
                            </a:spcAft>
                          </a:pPr>
                          <a:r>
                            <a:rPr lang="es-MX" sz="1600" dirty="0" smtClean="0">
                              <a:effectLst/>
                              <a:latin typeface="+mn-lt"/>
                              <a:ea typeface="+mn-ea"/>
                              <a:cs typeface="+mn-cs"/>
                            </a:rPr>
                            <a:t>0</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600" dirty="0" smtClean="0">
                              <a:effectLst/>
                              <a:latin typeface="+mn-lt"/>
                              <a:ea typeface="+mn-ea"/>
                              <a:cs typeface="+mn-cs"/>
                            </a:rPr>
                            <a:t>1</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14:m>
                            <m:oMath xmlns:m="http://schemas.openxmlformats.org/officeDocument/2006/math">
                              <m:sSub>
                                <m:sSubPr>
                                  <m:ctrlPr>
                                    <a:rPr lang="es-EC" sz="1600" i="1" smtClean="0">
                                      <a:effectLst/>
                                      <a:latin typeface="Cambria Math" panose="02040503050406030204" pitchFamily="18" charset="0"/>
                                      <a:cs typeface="Times New Roman" panose="02020603050405020304" pitchFamily="18" charset="0"/>
                                    </a:rPr>
                                  </m:ctrlPr>
                                </m:sSubPr>
                                <m:e>
                                  <m:r>
                                    <a:rPr lang="es-EC" sz="1600" b="0" i="1" smtClean="0">
                                      <a:effectLst/>
                                      <a:latin typeface="Cambria Math" panose="02040503050406030204" pitchFamily="18" charset="0"/>
                                      <a:cs typeface="Times New Roman" panose="02020603050405020304" pitchFamily="18" charset="0"/>
                                    </a:rPr>
                                    <m:t>𝑦</m:t>
                                  </m:r>
                                </m:e>
                                <m:sub>
                                  <m:r>
                                    <a:rPr lang="es-EC" sz="1600" b="0" i="1" smtClean="0">
                                      <a:effectLst/>
                                      <a:latin typeface="Cambria Math" panose="02040503050406030204" pitchFamily="18" charset="0"/>
                                      <a:cs typeface="Times New Roman" panose="02020603050405020304" pitchFamily="18" charset="0"/>
                                    </a:rPr>
                                    <m:t>0</m:t>
                                  </m:r>
                                </m:sub>
                              </m:sSub>
                            </m:oMath>
                          </a14:m>
                          <a:r>
                            <a:rPr lang="es-EC" sz="1600" dirty="0" smtClean="0">
                              <a:effectLst/>
                              <a:latin typeface="Calibri" panose="020F0502020204030204" pitchFamily="34" charset="0"/>
                              <a:ea typeface="Calibri" panose="020F0502020204030204" pitchFamily="34" charset="0"/>
                              <a:cs typeface="Times New Roman" panose="02020603050405020304" pitchFamily="18" charset="0"/>
                            </a:rPr>
                            <a:t> . </a:t>
                          </a:r>
                          <a14:m>
                            <m:oMath xmlns:m="http://schemas.openxmlformats.org/officeDocument/2006/math">
                              <m:r>
                                <a:rPr lang="es-EC" sz="1600" b="0" i="1" smtClean="0">
                                  <a:effectLst/>
                                  <a:latin typeface="Cambria Math" panose="02040503050406030204" pitchFamily="18" charset="0"/>
                                  <a:cs typeface="Times New Roman" panose="02020603050405020304" pitchFamily="18" charset="0"/>
                                </a:rPr>
                                <m:t>𝐼𝑛</m:t>
                              </m:r>
                            </m:oMath>
                          </a14:m>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9673933"/>
                      </a:ext>
                    </a:extLst>
                  </a:tr>
                  <a:tr h="315333">
                    <a:tc>
                      <a:txBody>
                        <a:bodyPr/>
                        <a:lstStyle/>
                        <a:p>
                          <a:pPr algn="ctr">
                            <a:lnSpc>
                              <a:spcPct val="115000"/>
                            </a:lnSpc>
                            <a:spcAft>
                              <a:spcPts val="0"/>
                            </a:spcAft>
                          </a:pPr>
                          <a:r>
                            <a:rPr lang="es-MX" sz="1600" dirty="0">
                              <a:effectLst/>
                            </a:rPr>
                            <a:t>1</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acc>
                                  <m:accPr>
                                    <m:chr m:val="̅"/>
                                    <m:ctrlPr>
                                      <a:rPr lang="es-EC" sz="1600" i="1" smtClean="0">
                                        <a:effectLst/>
                                        <a:latin typeface="Cambria Math" panose="02040503050406030204" pitchFamily="18" charset="0"/>
                                        <a:cs typeface="Times New Roman" panose="02020603050405020304" pitchFamily="18" charset="0"/>
                                      </a:rPr>
                                    </m:ctrlPr>
                                  </m:accPr>
                                  <m:e>
                                    <m:sSub>
                                      <m:sSubPr>
                                        <m:ctrlPr>
                                          <a:rPr lang="es-EC" sz="1600" i="1" smtClean="0">
                                            <a:effectLst/>
                                            <a:latin typeface="Cambria Math" panose="02040503050406030204" pitchFamily="18" charset="0"/>
                                            <a:cs typeface="Times New Roman" panose="02020603050405020304" pitchFamily="18" charset="0"/>
                                          </a:rPr>
                                        </m:ctrlPr>
                                      </m:sSubPr>
                                      <m:e>
                                        <m:r>
                                          <a:rPr lang="es-EC" sz="1600" b="0" i="1" smtClean="0">
                                            <a:effectLst/>
                                            <a:latin typeface="Cambria Math" panose="02040503050406030204" pitchFamily="18" charset="0"/>
                                            <a:cs typeface="Times New Roman" panose="02020603050405020304" pitchFamily="18" charset="0"/>
                                          </a:rPr>
                                          <m:t>𝑦</m:t>
                                        </m:r>
                                      </m:e>
                                      <m:sub>
                                        <m:r>
                                          <a:rPr lang="es-EC" sz="1600" b="0" i="1" smtClean="0">
                                            <a:effectLst/>
                                            <a:latin typeface="Cambria Math" panose="02040503050406030204" pitchFamily="18" charset="0"/>
                                            <a:cs typeface="Times New Roman" panose="02020603050405020304" pitchFamily="18" charset="0"/>
                                          </a:rPr>
                                          <m:t>0</m:t>
                                        </m:r>
                                      </m:sub>
                                    </m:sSub>
                                  </m:e>
                                </m:acc>
                                <m:r>
                                  <a:rPr lang="es-EC" sz="1600" b="0" i="1" smtClean="0">
                                    <a:effectLst/>
                                    <a:latin typeface="Cambria Math" panose="02040503050406030204" pitchFamily="18" charset="0"/>
                                    <a:cs typeface="Times New Roman" panose="02020603050405020304" pitchFamily="18" charset="0"/>
                                  </a:rPr>
                                  <m:t>+</m:t>
                                </m:r>
                                <m:r>
                                  <a:rPr lang="es-EC" sz="1600" b="0" i="1" smtClean="0">
                                    <a:effectLst/>
                                    <a:latin typeface="Cambria Math" panose="02040503050406030204" pitchFamily="18" charset="0"/>
                                    <a:cs typeface="Times New Roman" panose="02020603050405020304" pitchFamily="18" charset="0"/>
                                  </a:rPr>
                                  <m:t>𝐼𝑛</m:t>
                                </m:r>
                              </m:oMath>
                            </m:oMathPara>
                          </a14:m>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C" sz="1600" i="1" smtClean="0">
                                        <a:effectLst/>
                                        <a:latin typeface="Cambria Math" panose="02040503050406030204" pitchFamily="18" charset="0"/>
                                        <a:cs typeface="Times New Roman" panose="02020603050405020304" pitchFamily="18" charset="0"/>
                                      </a:rPr>
                                    </m:ctrlPr>
                                  </m:sSubPr>
                                  <m:e>
                                    <m:r>
                                      <a:rPr lang="es-EC" sz="1600" b="0" i="1" smtClean="0">
                                        <a:effectLst/>
                                        <a:latin typeface="Cambria Math" panose="02040503050406030204" pitchFamily="18" charset="0"/>
                                        <a:cs typeface="Times New Roman" panose="02020603050405020304" pitchFamily="18" charset="0"/>
                                      </a:rPr>
                                      <m:t>𝑦</m:t>
                                    </m:r>
                                  </m:e>
                                  <m:sub>
                                    <m:r>
                                      <a:rPr lang="es-EC" sz="1600" b="0" i="1" smtClean="0">
                                        <a:effectLst/>
                                        <a:latin typeface="Cambria Math" panose="02040503050406030204" pitchFamily="18" charset="0"/>
                                        <a:cs typeface="Times New Roman" panose="02020603050405020304" pitchFamily="18" charset="0"/>
                                      </a:rPr>
                                      <m:t>0</m:t>
                                    </m:r>
                                  </m:sub>
                                </m:sSub>
                                <m:r>
                                  <m:rPr>
                                    <m:nor/>
                                  </m:rPr>
                                  <a:rPr lang="es-EC" sz="1600" dirty="0" smtClean="0">
                                    <a:latin typeface="Calibri" panose="020F0502020204030204" pitchFamily="34" charset="0"/>
                                    <a:ea typeface="Calibri" panose="020F0502020204030204" pitchFamily="34" charset="0"/>
                                    <a:cs typeface="Times New Roman" panose="02020603050405020304" pitchFamily="18" charset="0"/>
                                  </a:rPr>
                                  <m:t>Ꚛ</m:t>
                                </m:r>
                                <m:r>
                                  <a:rPr lang="es-EC" sz="1600" b="0" i="1" smtClean="0">
                                    <a:effectLst/>
                                    <a:latin typeface="Cambria Math" panose="02040503050406030204" pitchFamily="18" charset="0"/>
                                    <a:cs typeface="Times New Roman" panose="02020603050405020304" pitchFamily="18" charset="0"/>
                                  </a:rPr>
                                  <m:t>𝐼𝑛</m:t>
                                </m:r>
                              </m:oMath>
                            </m:oMathPara>
                          </a14:m>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0558329"/>
                      </a:ext>
                    </a:extLst>
                  </a:tr>
                </a:tbl>
              </a:graphicData>
            </a:graphic>
          </p:graphicFrame>
        </mc:Choice>
        <mc:Fallback xmlns="">
          <p:graphicFrame>
            <p:nvGraphicFramePr>
              <p:cNvPr id="22" name="Tabla 21"/>
              <p:cNvGraphicFramePr>
                <a:graphicFrameLocks noGrp="1"/>
              </p:cNvGraphicFramePr>
              <p:nvPr>
                <p:extLst>
                  <p:ext uri="{D42A27DB-BD31-4B8C-83A1-F6EECF244321}">
                    <p14:modId xmlns:p14="http://schemas.microsoft.com/office/powerpoint/2010/main" val="2314440965"/>
                  </p:ext>
                </p:extLst>
              </p:nvPr>
            </p:nvGraphicFramePr>
            <p:xfrm>
              <a:off x="4595491" y="4129893"/>
              <a:ext cx="3199676" cy="945999"/>
            </p:xfrm>
            <a:graphic>
              <a:graphicData uri="http://schemas.openxmlformats.org/drawingml/2006/table">
                <a:tbl>
                  <a:tblPr firstRow="1" firstCol="1" bandRow="1">
                    <a:tableStyleId>{5940675A-B579-460E-94D1-54222C63F5DA}</a:tableStyleId>
                  </a:tblPr>
                  <a:tblGrid>
                    <a:gridCol w="1435446">
                      <a:extLst>
                        <a:ext uri="{9D8B030D-6E8A-4147-A177-3AD203B41FA5}">
                          <a16:colId xmlns:a16="http://schemas.microsoft.com/office/drawing/2014/main" val="1830326064"/>
                        </a:ext>
                      </a:extLst>
                    </a:gridCol>
                    <a:gridCol w="882634">
                      <a:extLst>
                        <a:ext uri="{9D8B030D-6E8A-4147-A177-3AD203B41FA5}">
                          <a16:colId xmlns:a16="http://schemas.microsoft.com/office/drawing/2014/main" val="2199889998"/>
                        </a:ext>
                      </a:extLst>
                    </a:gridCol>
                    <a:gridCol w="881596">
                      <a:extLst>
                        <a:ext uri="{9D8B030D-6E8A-4147-A177-3AD203B41FA5}">
                          <a16:colId xmlns:a16="http://schemas.microsoft.com/office/drawing/2014/main" val="2624252858"/>
                        </a:ext>
                      </a:extLst>
                    </a:gridCol>
                  </a:tblGrid>
                  <a:tr h="315333">
                    <a:tc>
                      <a:txBody>
                        <a:bodyPr/>
                        <a:lstStyle/>
                        <a:p>
                          <a:pPr algn="ctr">
                            <a:lnSpc>
                              <a:spcPct val="115000"/>
                            </a:lnSpc>
                            <a:spcAft>
                              <a:spcPts val="0"/>
                            </a:spcAft>
                          </a:pPr>
                          <a:r>
                            <a:rPr lang="es-MX" sz="1600" dirty="0" smtClean="0">
                              <a:effectLst/>
                            </a:rPr>
                            <a:t>y1\y2</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600" dirty="0" smtClean="0">
                              <a:effectLst/>
                            </a:rPr>
                            <a:t>0</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600" dirty="0" smtClean="0">
                              <a:effectLst/>
                            </a:rPr>
                            <a:t>1</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9491906"/>
                      </a:ext>
                    </a:extLst>
                  </a:tr>
                  <a:tr h="315333">
                    <a:tc>
                      <a:txBody>
                        <a:bodyPr/>
                        <a:lstStyle/>
                        <a:p>
                          <a:pPr algn="ctr">
                            <a:lnSpc>
                              <a:spcPct val="115000"/>
                            </a:lnSpc>
                            <a:spcAft>
                              <a:spcPts val="0"/>
                            </a:spcAft>
                          </a:pPr>
                          <a:r>
                            <a:rPr lang="es-MX" sz="1600" dirty="0" smtClean="0">
                              <a:effectLst/>
                              <a:latin typeface="+mn-lt"/>
                              <a:ea typeface="+mn-ea"/>
                              <a:cs typeface="+mn-cs"/>
                            </a:rPr>
                            <a:t>0</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600" dirty="0" smtClean="0">
                              <a:effectLst/>
                              <a:latin typeface="+mn-lt"/>
                              <a:ea typeface="+mn-ea"/>
                              <a:cs typeface="+mn-cs"/>
                            </a:rPr>
                            <a:t>1</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s-EC"/>
                        </a:p>
                      </a:txBody>
                      <a:tcPr marL="68580" marR="68580" marT="0" marB="0">
                        <a:blipFill>
                          <a:blip r:embed="rId10"/>
                          <a:stretch>
                            <a:fillRect l="-263448" t="-111538" r="-1379" b="-123077"/>
                          </a:stretch>
                        </a:blipFill>
                      </a:tcPr>
                    </a:tc>
                    <a:extLst>
                      <a:ext uri="{0D108BD9-81ED-4DB2-BD59-A6C34878D82A}">
                        <a16:rowId xmlns:a16="http://schemas.microsoft.com/office/drawing/2014/main" val="3869673933"/>
                      </a:ext>
                    </a:extLst>
                  </a:tr>
                  <a:tr h="315333">
                    <a:tc>
                      <a:txBody>
                        <a:bodyPr/>
                        <a:lstStyle/>
                        <a:p>
                          <a:pPr algn="ctr">
                            <a:lnSpc>
                              <a:spcPct val="115000"/>
                            </a:lnSpc>
                            <a:spcAft>
                              <a:spcPts val="0"/>
                            </a:spcAft>
                          </a:pPr>
                          <a:r>
                            <a:rPr lang="es-MX" sz="1600" dirty="0">
                              <a:effectLst/>
                            </a:rPr>
                            <a:t>1</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s-EC"/>
                        </a:p>
                      </a:txBody>
                      <a:tcPr marL="68580" marR="68580" marT="0" marB="0">
                        <a:blipFill>
                          <a:blip r:embed="rId10"/>
                          <a:stretch>
                            <a:fillRect l="-163448" t="-211538" r="-101379" b="-23077"/>
                          </a:stretch>
                        </a:blipFill>
                      </a:tcPr>
                    </a:tc>
                    <a:tc>
                      <a:txBody>
                        <a:bodyPr/>
                        <a:lstStyle/>
                        <a:p>
                          <a:endParaRPr lang="es-EC"/>
                        </a:p>
                      </a:txBody>
                      <a:tcPr marL="68580" marR="68580" marT="0" marB="0">
                        <a:blipFill>
                          <a:blip r:embed="rId10"/>
                          <a:stretch>
                            <a:fillRect l="-263448" t="-211538" r="-1379" b="-23077"/>
                          </a:stretch>
                        </a:blipFill>
                      </a:tcPr>
                    </a:tc>
                    <a:extLst>
                      <a:ext uri="{0D108BD9-81ED-4DB2-BD59-A6C34878D82A}">
                        <a16:rowId xmlns:a16="http://schemas.microsoft.com/office/drawing/2014/main" val="3110558329"/>
                      </a:ext>
                    </a:extLst>
                  </a:tr>
                </a:tbl>
              </a:graphicData>
            </a:graphic>
          </p:graphicFrame>
        </mc:Fallback>
      </mc:AlternateContent>
      <p:sp>
        <p:nvSpPr>
          <p:cNvPr id="9" name="Elipse 8"/>
          <p:cNvSpPr/>
          <p:nvPr/>
        </p:nvSpPr>
        <p:spPr>
          <a:xfrm>
            <a:off x="1403648" y="3933056"/>
            <a:ext cx="576064" cy="1934924"/>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EC"/>
          </a:p>
        </p:txBody>
      </p:sp>
      <p:sp>
        <p:nvSpPr>
          <p:cNvPr id="23" name="Elipse 22"/>
          <p:cNvSpPr/>
          <p:nvPr/>
        </p:nvSpPr>
        <p:spPr>
          <a:xfrm>
            <a:off x="5963643" y="4427820"/>
            <a:ext cx="1008112" cy="360040"/>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EC"/>
          </a:p>
        </p:txBody>
      </p:sp>
      <p:cxnSp>
        <p:nvCxnSpPr>
          <p:cNvPr id="24" name="Conector angular 23"/>
          <p:cNvCxnSpPr/>
          <p:nvPr/>
        </p:nvCxnSpPr>
        <p:spPr>
          <a:xfrm rot="16200000" flipH="1">
            <a:off x="3721583" y="1926644"/>
            <a:ext cx="494764" cy="4507588"/>
          </a:xfrm>
          <a:prstGeom prst="bentConnector4">
            <a:avLst>
              <a:gd name="adj1" fmla="val 1400"/>
              <a:gd name="adj2" fmla="val 99914"/>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1" name="Elipse 30"/>
          <p:cNvSpPr/>
          <p:nvPr/>
        </p:nvSpPr>
        <p:spPr>
          <a:xfrm>
            <a:off x="2771800" y="5075893"/>
            <a:ext cx="576064" cy="657363"/>
          </a:xfrm>
          <a:prstGeom prst="ellipse">
            <a:avLst/>
          </a:prstGeom>
          <a:no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EC">
              <a:solidFill>
                <a:schemeClr val="tx1"/>
              </a:solidFill>
            </a:endParaRPr>
          </a:p>
        </p:txBody>
      </p:sp>
      <p:sp>
        <p:nvSpPr>
          <p:cNvPr id="32" name="Elipse 31"/>
          <p:cNvSpPr/>
          <p:nvPr/>
        </p:nvSpPr>
        <p:spPr>
          <a:xfrm>
            <a:off x="6881681" y="5877272"/>
            <a:ext cx="714655" cy="360040"/>
          </a:xfrm>
          <a:prstGeom prst="ellipse">
            <a:avLst/>
          </a:prstGeom>
          <a:no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EC">
              <a:solidFill>
                <a:schemeClr val="tx1"/>
              </a:solidFill>
            </a:endParaRPr>
          </a:p>
        </p:txBody>
      </p:sp>
      <p:cxnSp>
        <p:nvCxnSpPr>
          <p:cNvPr id="36" name="Conector angular 35"/>
          <p:cNvCxnSpPr>
            <a:stCxn id="31" idx="5"/>
          </p:cNvCxnSpPr>
          <p:nvPr/>
        </p:nvCxnSpPr>
        <p:spPr>
          <a:xfrm rot="16200000" flipH="1">
            <a:off x="4831612" y="4068876"/>
            <a:ext cx="600325" cy="3736546"/>
          </a:xfrm>
          <a:prstGeom prst="bentConnector3">
            <a:avLst>
              <a:gd name="adj1" fmla="val 126540"/>
            </a:avLst>
          </a:prstGeom>
          <a:ln>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graphicFrame>
        <p:nvGraphicFramePr>
          <p:cNvPr id="40" name="Tabla 39"/>
          <p:cNvGraphicFramePr>
            <a:graphicFrameLocks noGrp="1"/>
          </p:cNvGraphicFramePr>
          <p:nvPr>
            <p:extLst>
              <p:ext uri="{D42A27DB-BD31-4B8C-83A1-F6EECF244321}">
                <p14:modId xmlns:p14="http://schemas.microsoft.com/office/powerpoint/2010/main" val="1687159079"/>
              </p:ext>
            </p:extLst>
          </p:nvPr>
        </p:nvGraphicFramePr>
        <p:xfrm>
          <a:off x="2699792" y="2132856"/>
          <a:ext cx="3847983" cy="1261332"/>
        </p:xfrm>
        <a:graphic>
          <a:graphicData uri="http://schemas.openxmlformats.org/drawingml/2006/table">
            <a:tbl>
              <a:tblPr firstRow="1" firstCol="1" bandRow="1">
                <a:tableStyleId>{5940675A-B579-460E-94D1-54222C63F5DA}</a:tableStyleId>
              </a:tblPr>
              <a:tblGrid>
                <a:gridCol w="1112747">
                  <a:extLst>
                    <a:ext uri="{9D8B030D-6E8A-4147-A177-3AD203B41FA5}">
                      <a16:colId xmlns:a16="http://schemas.microsoft.com/office/drawing/2014/main" val="1830326064"/>
                    </a:ext>
                  </a:extLst>
                </a:gridCol>
                <a:gridCol w="684211">
                  <a:extLst>
                    <a:ext uri="{9D8B030D-6E8A-4147-A177-3AD203B41FA5}">
                      <a16:colId xmlns:a16="http://schemas.microsoft.com/office/drawing/2014/main" val="2199889998"/>
                    </a:ext>
                  </a:extLst>
                </a:gridCol>
                <a:gridCol w="683407">
                  <a:extLst>
                    <a:ext uri="{9D8B030D-6E8A-4147-A177-3AD203B41FA5}">
                      <a16:colId xmlns:a16="http://schemas.microsoft.com/office/drawing/2014/main" val="2624252858"/>
                    </a:ext>
                  </a:extLst>
                </a:gridCol>
                <a:gridCol w="684211">
                  <a:extLst>
                    <a:ext uri="{9D8B030D-6E8A-4147-A177-3AD203B41FA5}">
                      <a16:colId xmlns:a16="http://schemas.microsoft.com/office/drawing/2014/main" val="1259212965"/>
                    </a:ext>
                  </a:extLst>
                </a:gridCol>
                <a:gridCol w="683407">
                  <a:extLst>
                    <a:ext uri="{9D8B030D-6E8A-4147-A177-3AD203B41FA5}">
                      <a16:colId xmlns:a16="http://schemas.microsoft.com/office/drawing/2014/main" val="417339794"/>
                    </a:ext>
                  </a:extLst>
                </a:gridCol>
              </a:tblGrid>
              <a:tr h="315333">
                <a:tc gridSpan="5">
                  <a:txBody>
                    <a:bodyPr/>
                    <a:lstStyle/>
                    <a:p>
                      <a:pPr algn="ctr">
                        <a:lnSpc>
                          <a:spcPct val="115000"/>
                        </a:lnSpc>
                        <a:spcAft>
                          <a:spcPts val="0"/>
                        </a:spcAft>
                      </a:pPr>
                      <a:r>
                        <a:rPr lang="es-EC" sz="1600" dirty="0" smtClean="0">
                          <a:effectLst/>
                          <a:latin typeface="Calibri" panose="020F0502020204030204" pitchFamily="34" charset="0"/>
                          <a:ea typeface="Calibri" panose="020F0502020204030204" pitchFamily="34" charset="0"/>
                          <a:cs typeface="Times New Roman" panose="02020603050405020304" pitchFamily="18" charset="0"/>
                        </a:rPr>
                        <a:t>Asignación de Códigos de Estado.</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algn="ctr">
                        <a:lnSpc>
                          <a:spcPct val="115000"/>
                        </a:lnSpc>
                        <a:spcAft>
                          <a:spcPts val="0"/>
                        </a:spcAft>
                      </a:pP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algn="ctr">
                        <a:lnSpc>
                          <a:spcPct val="115000"/>
                        </a:lnSpc>
                        <a:spcAft>
                          <a:spcPts val="0"/>
                        </a:spcAft>
                      </a:pP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algn="ctr">
                        <a:lnSpc>
                          <a:spcPct val="115000"/>
                        </a:lnSpc>
                        <a:spcAft>
                          <a:spcPts val="0"/>
                        </a:spcAft>
                      </a:pP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algn="ctr">
                        <a:lnSpc>
                          <a:spcPct val="115000"/>
                        </a:lnSpc>
                        <a:spcAft>
                          <a:spcPts val="0"/>
                        </a:spcAft>
                      </a:pP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5988382"/>
                  </a:ext>
                </a:extLst>
              </a:tr>
              <a:tr h="315333">
                <a:tc>
                  <a:txBody>
                    <a:bodyPr/>
                    <a:lstStyle/>
                    <a:p>
                      <a:pPr algn="ctr">
                        <a:lnSpc>
                          <a:spcPct val="115000"/>
                        </a:lnSpc>
                        <a:spcAft>
                          <a:spcPts val="0"/>
                        </a:spcAft>
                      </a:pPr>
                      <a:r>
                        <a:rPr lang="es-MX" sz="1600" dirty="0" smtClean="0">
                          <a:effectLst/>
                        </a:rPr>
                        <a:t>y0\y2y1</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600" dirty="0">
                          <a:effectLst/>
                        </a:rPr>
                        <a:t>00</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600" dirty="0">
                          <a:effectLst/>
                        </a:rPr>
                        <a:t>01</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600" dirty="0">
                          <a:effectLst/>
                        </a:rPr>
                        <a:t>11</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600">
                          <a:effectLst/>
                        </a:rPr>
                        <a:t>10</a:t>
                      </a:r>
                      <a:endParaRPr lang="es-EC"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9491906"/>
                  </a:ext>
                </a:extLst>
              </a:tr>
              <a:tr h="315333">
                <a:tc>
                  <a:txBody>
                    <a:bodyPr/>
                    <a:lstStyle/>
                    <a:p>
                      <a:pPr algn="ctr">
                        <a:lnSpc>
                          <a:spcPct val="115000"/>
                        </a:lnSpc>
                        <a:spcAft>
                          <a:spcPts val="0"/>
                        </a:spcAft>
                      </a:pPr>
                      <a:r>
                        <a:rPr lang="es-MX" sz="1600" dirty="0">
                          <a:effectLst/>
                        </a:rPr>
                        <a:t>0</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600" dirty="0" smtClean="0">
                          <a:effectLst/>
                        </a:rPr>
                        <a:t>A</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600" dirty="0" smtClean="0">
                          <a:effectLst/>
                          <a:latin typeface="+mn-lt"/>
                          <a:ea typeface="+mn-ea"/>
                          <a:cs typeface="+mn-cs"/>
                        </a:rPr>
                        <a:t>C</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600" dirty="0" smtClean="0">
                          <a:effectLst/>
                          <a:latin typeface="+mn-lt"/>
                          <a:ea typeface="+mn-ea"/>
                          <a:cs typeface="+mn-cs"/>
                        </a:rPr>
                        <a:t>G</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C" sz="1600" dirty="0" smtClean="0">
                          <a:effectLst/>
                          <a:latin typeface="Calibri" panose="020F0502020204030204" pitchFamily="34" charset="0"/>
                          <a:ea typeface="Calibri" panose="020F0502020204030204" pitchFamily="34" charset="0"/>
                          <a:cs typeface="Times New Roman" panose="02020603050405020304" pitchFamily="18" charset="0"/>
                        </a:rPr>
                        <a:t>E</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9673933"/>
                  </a:ext>
                </a:extLst>
              </a:tr>
              <a:tr h="315333">
                <a:tc>
                  <a:txBody>
                    <a:bodyPr/>
                    <a:lstStyle/>
                    <a:p>
                      <a:pPr algn="ctr">
                        <a:lnSpc>
                          <a:spcPct val="115000"/>
                        </a:lnSpc>
                        <a:spcAft>
                          <a:spcPts val="0"/>
                        </a:spcAft>
                      </a:pPr>
                      <a:r>
                        <a:rPr lang="es-MX" sz="1600" dirty="0">
                          <a:effectLst/>
                        </a:rPr>
                        <a:t>1</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C" sz="1600" dirty="0" smtClean="0">
                          <a:effectLst/>
                        </a:rPr>
                        <a:t>B</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C" sz="1600" dirty="0" smtClean="0">
                          <a:effectLst/>
                        </a:rPr>
                        <a:t>D</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600" dirty="0" smtClean="0">
                          <a:effectLst/>
                        </a:rPr>
                        <a:t>H</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600" dirty="0" smtClean="0">
                          <a:effectLst/>
                        </a:rPr>
                        <a:t>F</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0558329"/>
                  </a:ext>
                </a:extLst>
              </a:tr>
            </a:tbl>
          </a:graphicData>
        </a:graphic>
      </p:graphicFrame>
      <p:pic>
        <p:nvPicPr>
          <p:cNvPr id="26" name="Picture 2" descr="https://encrypted-tbn1.google.com/images?q=tbn:ANd9GcQje8dmqPgk2_qta2WsfdEUbxqb3B7GJwMo_uHo0h53NVVGZjE29w"/>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028384" y="57944"/>
            <a:ext cx="1071562"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6904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https://encrypted-tbn1.google.com/images?q=tbn:ANd9GcQje8dmqPgk2_qta2WsfdEUbxqb3B7GJwMo_uHo0h53NVVGZjE29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57850" y="57944"/>
            <a:ext cx="742096" cy="738798"/>
          </a:xfrm>
          <a:prstGeom prst="rect">
            <a:avLst/>
          </a:prstGeom>
          <a:noFill/>
          <a:extLst>
            <a:ext uri="{909E8E84-426E-40DD-AFC4-6F175D3DCCD1}">
              <a14:hiddenFill xmlns:a14="http://schemas.microsoft.com/office/drawing/2010/main">
                <a:solidFill>
                  <a:srgbClr val="FFFFFF"/>
                </a:solidFill>
              </a14:hiddenFill>
            </a:ext>
          </a:extLst>
        </p:spPr>
      </p:pic>
      <p:sp>
        <p:nvSpPr>
          <p:cNvPr id="5" name="4 Marcador de número de diapositiva"/>
          <p:cNvSpPr>
            <a:spLocks noGrp="1"/>
          </p:cNvSpPr>
          <p:nvPr>
            <p:ph type="sldNum" sz="quarter" idx="12"/>
          </p:nvPr>
        </p:nvSpPr>
        <p:spPr/>
        <p:txBody>
          <a:bodyPr/>
          <a:lstStyle/>
          <a:p>
            <a:fld id="{132FADFE-3B8F-471C-ABF0-DBC7717ECBBC}" type="slidenum">
              <a:rPr lang="es-ES" smtClean="0"/>
              <a:pPr/>
              <a:t>20</a:t>
            </a:fld>
            <a:endParaRPr lang="es-ES"/>
          </a:p>
        </p:txBody>
      </p:sp>
      <p:sp>
        <p:nvSpPr>
          <p:cNvPr id="6" name="AutoShape 4"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7" name="AutoShape 6"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AutoShape 8"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11" name="10 Rectángulo"/>
          <p:cNvSpPr/>
          <p:nvPr/>
        </p:nvSpPr>
        <p:spPr>
          <a:xfrm>
            <a:off x="8676456" y="1124744"/>
            <a:ext cx="432048" cy="5616624"/>
          </a:xfrm>
          <a:prstGeom prst="rect">
            <a:avLst/>
          </a:prstGeom>
          <a:gradFill flip="none" rotWithShape="1">
            <a:gsLst>
              <a:gs pos="0">
                <a:schemeClr val="tx2">
                  <a:lumMod val="75000"/>
                </a:schemeClr>
              </a:gs>
              <a:gs pos="50000">
                <a:schemeClr val="accent1">
                  <a:tint val="44500"/>
                  <a:satMod val="160000"/>
                </a:schemeClr>
              </a:gs>
              <a:gs pos="100000">
                <a:schemeClr val="bg1"/>
              </a:gs>
            </a:gsLst>
            <a:lin ang="54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s-MX" sz="2400" b="1" dirty="0"/>
              <a:t>01101010011001010110000101101110</a:t>
            </a:r>
          </a:p>
        </p:txBody>
      </p:sp>
      <p:sp>
        <p:nvSpPr>
          <p:cNvPr id="25" name="11 CuadroTexto"/>
          <p:cNvSpPr txBox="1"/>
          <p:nvPr/>
        </p:nvSpPr>
        <p:spPr>
          <a:xfrm>
            <a:off x="395536" y="6444044"/>
            <a:ext cx="2951385" cy="369332"/>
          </a:xfrm>
          <a:prstGeom prst="rect">
            <a:avLst/>
          </a:prstGeom>
          <a:noFill/>
        </p:spPr>
        <p:txBody>
          <a:bodyPr wrap="none" rtlCol="0">
            <a:spAutoFit/>
          </a:bodyPr>
          <a:lstStyle/>
          <a:p>
            <a:r>
              <a:rPr lang="es-MX" dirty="0" smtClean="0"/>
              <a:t>Ejercicios Sistemas Digitales II</a:t>
            </a:r>
            <a:endParaRPr lang="es-MX" dirty="0"/>
          </a:p>
        </p:txBody>
      </p:sp>
      <p:sp>
        <p:nvSpPr>
          <p:cNvPr id="27" name="2 Rectángulo"/>
          <p:cNvSpPr/>
          <p:nvPr/>
        </p:nvSpPr>
        <p:spPr>
          <a:xfrm>
            <a:off x="35496" y="24705"/>
            <a:ext cx="7584504" cy="451967"/>
          </a:xfrm>
          <a:prstGeom prst="rect">
            <a:avLst/>
          </a:prstGeom>
          <a:gradFill flip="none" rotWithShape="1">
            <a:gsLst>
              <a:gs pos="0">
                <a:schemeClr val="tx2">
                  <a:lumMod val="75000"/>
                </a:schemeClr>
              </a:gs>
              <a:gs pos="50000">
                <a:schemeClr val="accent1">
                  <a:tint val="44500"/>
                  <a:satMod val="160000"/>
                </a:schemeClr>
              </a:gs>
              <a:gs pos="100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t>011000010111001101100001011011100111101001100001</a:t>
            </a:r>
          </a:p>
        </p:txBody>
      </p:sp>
      <p:sp>
        <p:nvSpPr>
          <p:cNvPr id="2" name="Rectángulo 1"/>
          <p:cNvSpPr/>
          <p:nvPr/>
        </p:nvSpPr>
        <p:spPr>
          <a:xfrm>
            <a:off x="307975" y="620688"/>
            <a:ext cx="8280920" cy="2862322"/>
          </a:xfrm>
          <a:prstGeom prst="rect">
            <a:avLst/>
          </a:prstGeom>
        </p:spPr>
        <p:txBody>
          <a:bodyPr wrap="square">
            <a:spAutoFit/>
          </a:bodyPr>
          <a:lstStyle/>
          <a:p>
            <a:pPr algn="just"/>
            <a:r>
              <a:rPr lang="es-MX" b="1" dirty="0" smtClean="0"/>
              <a:t>16.) </a:t>
            </a:r>
            <a:r>
              <a:rPr lang="es-MX" dirty="0"/>
              <a:t>Realizar la implementación de una máquina modelo </a:t>
            </a:r>
            <a:r>
              <a:rPr lang="es-MX" b="1" dirty="0" err="1"/>
              <a:t>Mealy</a:t>
            </a:r>
            <a:r>
              <a:rPr lang="es-MX" dirty="0"/>
              <a:t> que trabaja como </a:t>
            </a:r>
            <a:r>
              <a:rPr lang="es-MX" dirty="0" err="1"/>
              <a:t>encoder</a:t>
            </a:r>
            <a:r>
              <a:rPr lang="es-MX" dirty="0"/>
              <a:t> óptico de dos bits para </a:t>
            </a:r>
            <a:r>
              <a:rPr lang="es-MX" u="sng" dirty="0"/>
              <a:t>detectar la dirección de giro de un motor </a:t>
            </a:r>
            <a:r>
              <a:rPr lang="es-MX" u="sng" dirty="0" err="1"/>
              <a:t>Brushless</a:t>
            </a:r>
            <a:r>
              <a:rPr lang="es-MX" dirty="0"/>
              <a:t>. El </a:t>
            </a:r>
            <a:r>
              <a:rPr lang="es-MX" dirty="0" err="1"/>
              <a:t>encoder</a:t>
            </a:r>
            <a:r>
              <a:rPr lang="es-MX" dirty="0"/>
              <a:t> detecta el desfase de las dos señales para detectar la dirección de giro del motor. Para determinar la dirección es importante detectar la secuencia indicada en el gráfico de las señales S</a:t>
            </a:r>
            <a:r>
              <a:rPr lang="es-MX" b="1" baseline="-25000" dirty="0"/>
              <a:t>2</a:t>
            </a:r>
            <a:r>
              <a:rPr lang="es-MX" dirty="0"/>
              <a:t> y S</a:t>
            </a:r>
            <a:r>
              <a:rPr lang="es-MX" b="1" baseline="-25000" dirty="0"/>
              <a:t>1</a:t>
            </a:r>
            <a:r>
              <a:rPr lang="es-MX" dirty="0"/>
              <a:t> (Este es el ejemplo de dirección en un sentido). Luego si las dos señales son bajas (0) o si se repite la secuencia </a:t>
            </a:r>
            <a:r>
              <a:rPr lang="es-MX" b="1" dirty="0"/>
              <a:t>se mantiene generando la señal de dirección de giro</a:t>
            </a:r>
            <a:r>
              <a:rPr lang="es-MX" dirty="0"/>
              <a:t>, en caso de detectar que las dos señales sean alta (1) o una secuencia diferente, se deberá regresa al estado inicial desactivando la señal (0) de dirección de giro. En cualquier momento que ambas señales sean altas (1) se regresará al estado inicial desactivando las señales (0) de dirección de giro.</a:t>
            </a:r>
            <a:endParaRPr lang="es-EC" dirty="0"/>
          </a:p>
        </p:txBody>
      </p:sp>
      <p:pic>
        <p:nvPicPr>
          <p:cNvPr id="32" name="Imagen 31"/>
          <p:cNvPicPr/>
          <p:nvPr/>
        </p:nvPicPr>
        <p:blipFill>
          <a:blip r:embed="rId4" cstate="print"/>
          <a:srcRect/>
          <a:stretch>
            <a:fillRect/>
          </a:stretch>
        </p:blipFill>
        <p:spPr bwMode="auto">
          <a:xfrm>
            <a:off x="24423" y="3522578"/>
            <a:ext cx="1739265" cy="1418590"/>
          </a:xfrm>
          <a:prstGeom prst="rect">
            <a:avLst/>
          </a:prstGeom>
          <a:noFill/>
          <a:ln w="9525">
            <a:noFill/>
            <a:miter lim="800000"/>
            <a:headEnd/>
            <a:tailEnd/>
          </a:ln>
        </p:spPr>
      </p:pic>
      <p:pic>
        <p:nvPicPr>
          <p:cNvPr id="33" name="Imagen 32"/>
          <p:cNvPicPr/>
          <p:nvPr/>
        </p:nvPicPr>
        <p:blipFill>
          <a:blip r:embed="rId5" cstate="print"/>
          <a:srcRect/>
          <a:stretch>
            <a:fillRect/>
          </a:stretch>
        </p:blipFill>
        <p:spPr bwMode="auto">
          <a:xfrm>
            <a:off x="1756668" y="3614420"/>
            <a:ext cx="2527300" cy="1233170"/>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14" name="Rectángulo 13"/>
              <p:cNvSpPr/>
              <p:nvPr/>
            </p:nvSpPr>
            <p:spPr>
              <a:xfrm>
                <a:off x="467544" y="4797152"/>
                <a:ext cx="8116437" cy="1685077"/>
              </a:xfrm>
              <a:prstGeom prst="rect">
                <a:avLst/>
              </a:prstGeom>
            </p:spPr>
            <p:txBody>
              <a:bodyPr wrap="square">
                <a:spAutoFit/>
              </a:bodyPr>
              <a:lstStyle/>
              <a:p>
                <a:pPr algn="just">
                  <a:lnSpc>
                    <a:spcPct val="115000"/>
                  </a:lnSpc>
                  <a:spcAft>
                    <a:spcPts val="0"/>
                  </a:spcAft>
                </a:pPr>
                <a:r>
                  <a:rPr lang="es-MX" dirty="0"/>
                  <a:t>Se pide:</a:t>
                </a:r>
                <a:endParaRPr lang="es-EC" dirty="0"/>
              </a:p>
              <a:p>
                <a:pPr marL="285750" indent="-285750" algn="just">
                  <a:lnSpc>
                    <a:spcPct val="115000"/>
                  </a:lnSpc>
                  <a:spcAft>
                    <a:spcPts val="0"/>
                  </a:spcAft>
                  <a:buFont typeface="Arial" panose="020B0604020202020204" pitchFamily="34" charset="0"/>
                  <a:buChar char="•"/>
                </a:pPr>
                <a:r>
                  <a:rPr lang="es-MX" dirty="0" smtClean="0"/>
                  <a:t>Hacer </a:t>
                </a:r>
                <a:r>
                  <a:rPr lang="es-MX" dirty="0"/>
                  <a:t>el Diagrama de estados modelo </a:t>
                </a:r>
                <a:r>
                  <a:rPr lang="es-MX" b="1" dirty="0"/>
                  <a:t>MOORE</a:t>
                </a:r>
                <a:r>
                  <a:rPr lang="es-MX" dirty="0"/>
                  <a:t> reducido y demostrar con la tabla de estados presentes - siguientes que no existen estados equivalentes. </a:t>
                </a:r>
                <a:r>
                  <a:rPr lang="es-MX" dirty="0" smtClean="0"/>
                  <a:t/>
                </a:r>
                <a:br>
                  <a:rPr lang="es-MX" dirty="0" smtClean="0"/>
                </a:br>
                <a:r>
                  <a:rPr lang="es-MX" dirty="0" smtClean="0"/>
                  <a:t>F</a:t>
                </a:r>
                <a:r>
                  <a:rPr lang="es-ES" dirty="0" err="1"/>
                  <a:t>ormato</a:t>
                </a:r>
                <a:r>
                  <a:rPr lang="es-ES" dirty="0"/>
                  <a:t>: </a:t>
                </a:r>
                <a14:m>
                  <m:oMath xmlns:m="http://schemas.openxmlformats.org/officeDocument/2006/math">
                    <m:r>
                      <a:rPr lang="es-EC">
                        <a:latin typeface="Cambria Math" panose="02040503050406030204" pitchFamily="18" charset="0"/>
                      </a:rPr>
                      <m:t>: </m:t>
                    </m:r>
                    <m:sSub>
                      <m:sSubPr>
                        <m:ctrlPr>
                          <a:rPr lang="es-EC" b="1" i="1">
                            <a:latin typeface="Cambria Math" panose="02040503050406030204" pitchFamily="18" charset="0"/>
                          </a:rPr>
                        </m:ctrlPr>
                      </m:sSubPr>
                      <m:e>
                        <m:r>
                          <a:rPr lang="es-EC" b="1" i="1">
                            <a:latin typeface="Cambria Math" panose="02040503050406030204" pitchFamily="18" charset="0"/>
                          </a:rPr>
                          <m:t>𝑺</m:t>
                        </m:r>
                      </m:e>
                      <m:sub>
                        <m:r>
                          <a:rPr lang="es-EC" b="1" i="1">
                            <a:latin typeface="Cambria Math" panose="02040503050406030204" pitchFamily="18" charset="0"/>
                          </a:rPr>
                          <m:t>𝟐</m:t>
                        </m:r>
                      </m:sub>
                    </m:sSub>
                    <m:r>
                      <a:rPr lang="es-EC" b="1">
                        <a:latin typeface="Cambria Math" panose="02040503050406030204" pitchFamily="18" charset="0"/>
                      </a:rPr>
                      <m:t>,</m:t>
                    </m:r>
                    <m:f>
                      <m:fPr>
                        <m:type m:val="lin"/>
                        <m:ctrlPr>
                          <a:rPr lang="es-EC" b="1" i="1">
                            <a:latin typeface="Cambria Math" panose="02040503050406030204" pitchFamily="18" charset="0"/>
                          </a:rPr>
                        </m:ctrlPr>
                      </m:fPr>
                      <m:num>
                        <m:sSub>
                          <m:sSubPr>
                            <m:ctrlPr>
                              <a:rPr lang="es-EC" b="1" i="1">
                                <a:latin typeface="Cambria Math" panose="02040503050406030204" pitchFamily="18" charset="0"/>
                              </a:rPr>
                            </m:ctrlPr>
                          </m:sSubPr>
                          <m:e>
                            <m:r>
                              <a:rPr lang="es-EC" b="1" i="1">
                                <a:latin typeface="Cambria Math" panose="02040503050406030204" pitchFamily="18" charset="0"/>
                              </a:rPr>
                              <m:t>𝑺</m:t>
                            </m:r>
                          </m:e>
                          <m:sub>
                            <m:r>
                              <a:rPr lang="es-EC" b="1" i="1">
                                <a:latin typeface="Cambria Math" panose="02040503050406030204" pitchFamily="18" charset="0"/>
                              </a:rPr>
                              <m:t>𝟏</m:t>
                            </m:r>
                          </m:sub>
                        </m:sSub>
                      </m:num>
                      <m:den>
                        <m:sSub>
                          <m:sSubPr>
                            <m:ctrlPr>
                              <a:rPr lang="es-EC" b="1" i="1">
                                <a:latin typeface="Cambria Math" panose="02040503050406030204" pitchFamily="18" charset="0"/>
                              </a:rPr>
                            </m:ctrlPr>
                          </m:sSubPr>
                          <m:e>
                            <m:r>
                              <a:rPr lang="es-EC" b="1" i="1">
                                <a:latin typeface="Cambria Math" panose="02040503050406030204" pitchFamily="18" charset="0"/>
                              </a:rPr>
                              <m:t>𝑫𝒊𝒓</m:t>
                            </m:r>
                          </m:e>
                          <m:sub>
                            <m:r>
                              <a:rPr lang="es-EC" b="1" i="1">
                                <a:latin typeface="Cambria Math" panose="02040503050406030204" pitchFamily="18" charset="0"/>
                              </a:rPr>
                              <m:t>𝟐</m:t>
                            </m:r>
                          </m:sub>
                        </m:sSub>
                      </m:den>
                    </m:f>
                    <m:r>
                      <a:rPr lang="es-EC" b="1">
                        <a:latin typeface="Cambria Math" panose="02040503050406030204" pitchFamily="18" charset="0"/>
                      </a:rPr>
                      <m:t>,</m:t>
                    </m:r>
                    <m:sSub>
                      <m:sSubPr>
                        <m:ctrlPr>
                          <a:rPr lang="es-EC" b="1" i="1">
                            <a:latin typeface="Cambria Math" panose="02040503050406030204" pitchFamily="18" charset="0"/>
                          </a:rPr>
                        </m:ctrlPr>
                      </m:sSubPr>
                      <m:e>
                        <m:r>
                          <a:rPr lang="es-EC" b="1" i="1">
                            <a:latin typeface="Cambria Math" panose="02040503050406030204" pitchFamily="18" charset="0"/>
                          </a:rPr>
                          <m:t>𝑫𝒊𝒓</m:t>
                        </m:r>
                      </m:e>
                      <m:sub>
                        <m:r>
                          <a:rPr lang="es-EC" b="1" i="1">
                            <a:latin typeface="Cambria Math" panose="02040503050406030204" pitchFamily="18" charset="0"/>
                          </a:rPr>
                          <m:t>𝟏</m:t>
                        </m:r>
                      </m:sub>
                    </m:sSub>
                  </m:oMath>
                </a14:m>
                <a:endParaRPr lang="es-EC" b="1" dirty="0"/>
              </a:p>
              <a:p>
                <a:pPr marL="285750" indent="-285750" algn="just">
                  <a:lnSpc>
                    <a:spcPct val="115000"/>
                  </a:lnSpc>
                  <a:spcAft>
                    <a:spcPts val="0"/>
                  </a:spcAft>
                  <a:buFont typeface="Arial" panose="020B0604020202020204" pitchFamily="34" charset="0"/>
                  <a:buChar char="•"/>
                </a:pPr>
                <a:r>
                  <a:rPr lang="es-MX" dirty="0" smtClean="0"/>
                  <a:t>Dibujar el Diagrama </a:t>
                </a:r>
                <a:r>
                  <a:rPr lang="es-MX" b="1" dirty="0" smtClean="0">
                    <a:solidFill>
                      <a:srgbClr val="FF0000"/>
                    </a:solidFill>
                  </a:rPr>
                  <a:t>ASM</a:t>
                </a:r>
                <a:r>
                  <a:rPr lang="es-MX" dirty="0" smtClean="0"/>
                  <a:t>.</a:t>
                </a:r>
                <a:endParaRPr lang="es-EC" dirty="0"/>
              </a:p>
            </p:txBody>
          </p:sp>
        </mc:Choice>
        <mc:Fallback xmlns="">
          <p:sp>
            <p:nvSpPr>
              <p:cNvPr id="14" name="Rectángulo 13"/>
              <p:cNvSpPr>
                <a:spLocks noRot="1" noChangeAspect="1" noMove="1" noResize="1" noEditPoints="1" noAdjustHandles="1" noChangeArrowheads="1" noChangeShapeType="1" noTextEdit="1"/>
              </p:cNvSpPr>
              <p:nvPr/>
            </p:nvSpPr>
            <p:spPr>
              <a:xfrm>
                <a:off x="467544" y="4797152"/>
                <a:ext cx="8116437" cy="1685077"/>
              </a:xfrm>
              <a:prstGeom prst="rect">
                <a:avLst/>
              </a:prstGeom>
              <a:blipFill>
                <a:blip r:embed="rId11"/>
                <a:stretch>
                  <a:fillRect l="-676" t="-725" r="-601" b="-18478"/>
                </a:stretch>
              </a:blipFill>
            </p:spPr>
            <p:txBody>
              <a:bodyPr/>
              <a:lstStyle/>
              <a:p>
                <a:r>
                  <a:rPr lang="es-EC">
                    <a:noFill/>
                  </a:rPr>
                  <a:t> </a:t>
                </a:r>
              </a:p>
            </p:txBody>
          </p:sp>
        </mc:Fallback>
      </mc:AlternateContent>
      <p:pic>
        <p:nvPicPr>
          <p:cNvPr id="35" name="Imagen 34"/>
          <p:cNvPicPr/>
          <p:nvPr/>
        </p:nvPicPr>
        <p:blipFill>
          <a:blip r:embed="rId12" cstate="print"/>
          <a:srcRect/>
          <a:stretch>
            <a:fillRect/>
          </a:stretch>
        </p:blipFill>
        <p:spPr bwMode="auto">
          <a:xfrm>
            <a:off x="4110171" y="3522098"/>
            <a:ext cx="4566285" cy="1313180"/>
          </a:xfrm>
          <a:prstGeom prst="rect">
            <a:avLst/>
          </a:prstGeom>
          <a:noFill/>
          <a:ln w="9525">
            <a:noFill/>
            <a:miter lim="800000"/>
            <a:headEnd/>
            <a:tailEnd/>
          </a:ln>
        </p:spPr>
      </p:pic>
    </p:spTree>
    <p:extLst>
      <p:ext uri="{BB962C8B-B14F-4D97-AF65-F5344CB8AC3E}">
        <p14:creationId xmlns:p14="http://schemas.microsoft.com/office/powerpoint/2010/main" val="21553534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fld id="{132FADFE-3B8F-471C-ABF0-DBC7717ECBBC}" type="slidenum">
              <a:rPr lang="es-ES" smtClean="0"/>
              <a:pPr/>
              <a:t>21</a:t>
            </a:fld>
            <a:endParaRPr lang="es-ES"/>
          </a:p>
        </p:txBody>
      </p:sp>
      <p:sp>
        <p:nvSpPr>
          <p:cNvPr id="6" name="AutoShape 4"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7" name="AutoShape 6"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AutoShape 8"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11" name="10 Rectángulo"/>
          <p:cNvSpPr/>
          <p:nvPr/>
        </p:nvSpPr>
        <p:spPr>
          <a:xfrm>
            <a:off x="8676456" y="1124744"/>
            <a:ext cx="432048" cy="5616624"/>
          </a:xfrm>
          <a:prstGeom prst="rect">
            <a:avLst/>
          </a:prstGeom>
          <a:gradFill flip="none" rotWithShape="1">
            <a:gsLst>
              <a:gs pos="0">
                <a:schemeClr val="tx2">
                  <a:lumMod val="75000"/>
                </a:schemeClr>
              </a:gs>
              <a:gs pos="50000">
                <a:schemeClr val="accent1">
                  <a:tint val="44500"/>
                  <a:satMod val="160000"/>
                </a:schemeClr>
              </a:gs>
              <a:gs pos="100000">
                <a:schemeClr val="bg1"/>
              </a:gs>
            </a:gsLst>
            <a:lin ang="54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s-MX" sz="2400" b="1" dirty="0"/>
              <a:t>01101010011001010110000101101110</a:t>
            </a:r>
          </a:p>
        </p:txBody>
      </p:sp>
      <p:sp>
        <p:nvSpPr>
          <p:cNvPr id="25" name="11 CuadroTexto"/>
          <p:cNvSpPr txBox="1"/>
          <p:nvPr/>
        </p:nvSpPr>
        <p:spPr>
          <a:xfrm>
            <a:off x="395536" y="6444044"/>
            <a:ext cx="2951385" cy="369332"/>
          </a:xfrm>
          <a:prstGeom prst="rect">
            <a:avLst/>
          </a:prstGeom>
          <a:noFill/>
        </p:spPr>
        <p:txBody>
          <a:bodyPr wrap="none" rtlCol="0">
            <a:spAutoFit/>
          </a:bodyPr>
          <a:lstStyle/>
          <a:p>
            <a:r>
              <a:rPr lang="es-MX" dirty="0" smtClean="0"/>
              <a:t>Ejercicios Sistemas Digitales II</a:t>
            </a:r>
            <a:endParaRPr lang="es-MX" dirty="0"/>
          </a:p>
        </p:txBody>
      </p:sp>
      <p:sp>
        <p:nvSpPr>
          <p:cNvPr id="27" name="2 Rectángulo"/>
          <p:cNvSpPr/>
          <p:nvPr/>
        </p:nvSpPr>
        <p:spPr>
          <a:xfrm>
            <a:off x="35496" y="24705"/>
            <a:ext cx="7584504" cy="451967"/>
          </a:xfrm>
          <a:prstGeom prst="rect">
            <a:avLst/>
          </a:prstGeom>
          <a:gradFill flip="none" rotWithShape="1">
            <a:gsLst>
              <a:gs pos="0">
                <a:schemeClr val="tx2">
                  <a:lumMod val="75000"/>
                </a:schemeClr>
              </a:gs>
              <a:gs pos="50000">
                <a:schemeClr val="accent1">
                  <a:tint val="44500"/>
                  <a:satMod val="160000"/>
                </a:schemeClr>
              </a:gs>
              <a:gs pos="100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t>011000010111001101100001011011100111101001100001</a:t>
            </a:r>
          </a:p>
        </p:txBody>
      </p:sp>
      <mc:AlternateContent xmlns:mc="http://schemas.openxmlformats.org/markup-compatibility/2006">
        <mc:Choice xmlns:a14="http://schemas.microsoft.com/office/drawing/2010/main" Requires="a14">
          <p:sp>
            <p:nvSpPr>
              <p:cNvPr id="2" name="Rectángulo 1"/>
              <p:cNvSpPr/>
              <p:nvPr/>
            </p:nvSpPr>
            <p:spPr>
              <a:xfrm>
                <a:off x="307975" y="764704"/>
                <a:ext cx="8280920" cy="646331"/>
              </a:xfrm>
              <a:prstGeom prst="rect">
                <a:avLst/>
              </a:prstGeom>
            </p:spPr>
            <p:txBody>
              <a:bodyPr wrap="square">
                <a:spAutoFit/>
              </a:bodyPr>
              <a:lstStyle/>
              <a:p>
                <a:pPr algn="just"/>
                <a:r>
                  <a:rPr lang="es-MX" b="1" dirty="0" smtClean="0"/>
                  <a:t>17.) </a:t>
                </a:r>
                <a:r>
                  <a:rPr lang="es-MX" dirty="0"/>
                  <a:t>Dado el siguiente </a:t>
                </a:r>
                <a:r>
                  <a:rPr lang="es-MX" dirty="0" smtClean="0"/>
                  <a:t>circuito decodificador </a:t>
                </a:r>
                <a:r>
                  <a:rPr lang="es-MX" dirty="0"/>
                  <a:t>de estado siguiente y </a:t>
                </a:r>
                <a:r>
                  <a:rPr lang="es-MX" dirty="0" smtClean="0"/>
                  <a:t>salida </a:t>
                </a:r>
                <a:r>
                  <a:rPr lang="es-MX" dirty="0"/>
                  <a:t>con el formato,  </a:t>
                </a:r>
                <a14:m>
                  <m:oMath xmlns:m="http://schemas.openxmlformats.org/officeDocument/2006/math">
                    <m:r>
                      <a:rPr lang="es-MX" i="1">
                        <a:latin typeface="Cambria Math" panose="02040503050406030204" pitchFamily="18" charset="0"/>
                      </a:rPr>
                      <m:t>𝐹</m:t>
                    </m:r>
                    <m:r>
                      <a:rPr lang="es-MX" i="1">
                        <a:latin typeface="Cambria Math" panose="02040503050406030204" pitchFamily="18" charset="0"/>
                      </a:rPr>
                      <m:t>: </m:t>
                    </m:r>
                    <m:sSub>
                      <m:sSubPr>
                        <m:ctrlPr>
                          <a:rPr lang="es-EC" i="1">
                            <a:latin typeface="Cambria Math" panose="02040503050406030204" pitchFamily="18" charset="0"/>
                          </a:rPr>
                        </m:ctrlPr>
                      </m:sSubPr>
                      <m:e>
                        <m:r>
                          <a:rPr lang="es-MX" i="1">
                            <a:latin typeface="Cambria Math" panose="02040503050406030204" pitchFamily="18" charset="0"/>
                          </a:rPr>
                          <m:t>𝑆</m:t>
                        </m:r>
                      </m:e>
                      <m:sub>
                        <m:r>
                          <a:rPr lang="es-MX" i="1">
                            <a:latin typeface="Cambria Math" panose="02040503050406030204" pitchFamily="18" charset="0"/>
                          </a:rPr>
                          <m:t>1</m:t>
                        </m:r>
                      </m:sub>
                    </m:sSub>
                    <m:r>
                      <a:rPr lang="es-MX" i="1">
                        <a:latin typeface="Cambria Math" panose="02040503050406030204" pitchFamily="18" charset="0"/>
                      </a:rPr>
                      <m:t>,</m:t>
                    </m:r>
                    <m:sSub>
                      <m:sSubPr>
                        <m:ctrlPr>
                          <a:rPr lang="es-EC" i="1">
                            <a:latin typeface="Cambria Math" panose="02040503050406030204" pitchFamily="18" charset="0"/>
                          </a:rPr>
                        </m:ctrlPr>
                      </m:sSubPr>
                      <m:e>
                        <m:r>
                          <a:rPr lang="es-MX" i="1">
                            <a:latin typeface="Cambria Math" panose="02040503050406030204" pitchFamily="18" charset="0"/>
                          </a:rPr>
                          <m:t>𝑆</m:t>
                        </m:r>
                      </m:e>
                      <m:sub>
                        <m:r>
                          <a:rPr lang="es-MX" i="1">
                            <a:latin typeface="Cambria Math" panose="02040503050406030204" pitchFamily="18" charset="0"/>
                          </a:rPr>
                          <m:t>2</m:t>
                        </m:r>
                      </m:sub>
                    </m:sSub>
                    <m:r>
                      <a:rPr lang="es-MX" i="1">
                        <a:latin typeface="Cambria Math" panose="02040503050406030204" pitchFamily="18" charset="0"/>
                      </a:rPr>
                      <m:t>,</m:t>
                    </m:r>
                    <m:sSub>
                      <m:sSubPr>
                        <m:ctrlPr>
                          <a:rPr lang="es-EC" i="1">
                            <a:latin typeface="Cambria Math" panose="02040503050406030204" pitchFamily="18" charset="0"/>
                          </a:rPr>
                        </m:ctrlPr>
                      </m:sSubPr>
                      <m:e>
                        <m:r>
                          <a:rPr lang="es-MX" i="1">
                            <a:latin typeface="Cambria Math" panose="02040503050406030204" pitchFamily="18" charset="0"/>
                          </a:rPr>
                          <m:t>𝑆</m:t>
                        </m:r>
                      </m:e>
                      <m:sub>
                        <m:r>
                          <a:rPr lang="es-MX" i="1">
                            <a:latin typeface="Cambria Math" panose="02040503050406030204" pitchFamily="18" charset="0"/>
                          </a:rPr>
                          <m:t>3</m:t>
                        </m:r>
                      </m:sub>
                    </m:sSub>
                    <m:r>
                      <a:rPr lang="es-MX" i="1">
                        <a:latin typeface="Cambria Math" panose="02040503050406030204" pitchFamily="18" charset="0"/>
                      </a:rPr>
                      <m:t>,</m:t>
                    </m:r>
                    <m:sSub>
                      <m:sSubPr>
                        <m:ctrlPr>
                          <a:rPr lang="es-EC" i="1">
                            <a:latin typeface="Cambria Math" panose="02040503050406030204" pitchFamily="18" charset="0"/>
                          </a:rPr>
                        </m:ctrlPr>
                      </m:sSubPr>
                      <m:e>
                        <m:r>
                          <a:rPr lang="es-MX" i="1">
                            <a:latin typeface="Cambria Math" panose="02040503050406030204" pitchFamily="18" charset="0"/>
                          </a:rPr>
                          <m:t>𝑆</m:t>
                        </m:r>
                      </m:e>
                      <m:sub>
                        <m:r>
                          <a:rPr lang="es-MX" i="1">
                            <a:latin typeface="Cambria Math" panose="02040503050406030204" pitchFamily="18" charset="0"/>
                          </a:rPr>
                          <m:t>4</m:t>
                        </m:r>
                      </m:sub>
                    </m:sSub>
                    <m:r>
                      <a:rPr lang="es-MX" i="1">
                        <a:latin typeface="Cambria Math" panose="02040503050406030204" pitchFamily="18" charset="0"/>
                      </a:rPr>
                      <m:t>,</m:t>
                    </m:r>
                    <m:sSub>
                      <m:sSubPr>
                        <m:ctrlPr>
                          <a:rPr lang="es-EC" i="1">
                            <a:latin typeface="Cambria Math" panose="02040503050406030204" pitchFamily="18" charset="0"/>
                          </a:rPr>
                        </m:ctrlPr>
                      </m:sSubPr>
                      <m:e>
                        <m:r>
                          <a:rPr lang="es-MX" i="1">
                            <a:latin typeface="Cambria Math" panose="02040503050406030204" pitchFamily="18" charset="0"/>
                          </a:rPr>
                          <m:t>𝑆</m:t>
                        </m:r>
                      </m:e>
                      <m:sub>
                        <m:r>
                          <a:rPr lang="es-MX" i="1">
                            <a:latin typeface="Cambria Math" panose="02040503050406030204" pitchFamily="18" charset="0"/>
                          </a:rPr>
                          <m:t>5</m:t>
                        </m:r>
                      </m:sub>
                    </m:sSub>
                    <m:r>
                      <a:rPr lang="es-MX" i="1">
                        <a:latin typeface="Cambria Math" panose="02040503050406030204" pitchFamily="18" charset="0"/>
                      </a:rPr>
                      <m:t>/</m:t>
                    </m:r>
                    <m:sSub>
                      <m:sSubPr>
                        <m:ctrlPr>
                          <a:rPr lang="es-EC" i="1">
                            <a:latin typeface="Cambria Math" panose="02040503050406030204" pitchFamily="18" charset="0"/>
                          </a:rPr>
                        </m:ctrlPr>
                      </m:sSubPr>
                      <m:e>
                        <m:r>
                          <a:rPr lang="es-MX" i="1">
                            <a:latin typeface="Cambria Math" panose="02040503050406030204" pitchFamily="18" charset="0"/>
                          </a:rPr>
                          <m:t>𝑂𝑢𝑡</m:t>
                        </m:r>
                      </m:e>
                      <m:sub>
                        <m:r>
                          <a:rPr lang="es-MX" i="1">
                            <a:latin typeface="Cambria Math" panose="02040503050406030204" pitchFamily="18" charset="0"/>
                          </a:rPr>
                          <m:t>1</m:t>
                        </m:r>
                      </m:sub>
                    </m:sSub>
                    <m:r>
                      <a:rPr lang="es-MX" i="1">
                        <a:latin typeface="Cambria Math" panose="02040503050406030204" pitchFamily="18" charset="0"/>
                      </a:rPr>
                      <m:t>,</m:t>
                    </m:r>
                    <m:sSub>
                      <m:sSubPr>
                        <m:ctrlPr>
                          <a:rPr lang="es-EC" i="1">
                            <a:latin typeface="Cambria Math" panose="02040503050406030204" pitchFamily="18" charset="0"/>
                          </a:rPr>
                        </m:ctrlPr>
                      </m:sSubPr>
                      <m:e>
                        <m:r>
                          <a:rPr lang="es-MX" i="1">
                            <a:latin typeface="Cambria Math" panose="02040503050406030204" pitchFamily="18" charset="0"/>
                          </a:rPr>
                          <m:t>𝑂𝑢𝑡</m:t>
                        </m:r>
                      </m:e>
                      <m:sub>
                        <m:r>
                          <a:rPr lang="es-MX" i="1">
                            <a:latin typeface="Cambria Math" panose="02040503050406030204" pitchFamily="18" charset="0"/>
                          </a:rPr>
                          <m:t>2</m:t>
                        </m:r>
                      </m:sub>
                    </m:sSub>
                  </m:oMath>
                </a14:m>
                <a:r>
                  <a:rPr lang="es-MX" dirty="0"/>
                  <a:t>.</a:t>
                </a:r>
                <a:endParaRPr lang="es-EC" dirty="0"/>
              </a:p>
            </p:txBody>
          </p:sp>
        </mc:Choice>
        <mc:Fallback>
          <p:sp>
            <p:nvSpPr>
              <p:cNvPr id="2" name="Rectángulo 1"/>
              <p:cNvSpPr>
                <a:spLocks noRot="1" noChangeAspect="1" noMove="1" noResize="1" noEditPoints="1" noAdjustHandles="1" noChangeArrowheads="1" noChangeShapeType="1" noTextEdit="1"/>
              </p:cNvSpPr>
              <p:nvPr/>
            </p:nvSpPr>
            <p:spPr>
              <a:xfrm>
                <a:off x="307975" y="764704"/>
                <a:ext cx="8280920" cy="646331"/>
              </a:xfrm>
              <a:prstGeom prst="rect">
                <a:avLst/>
              </a:prstGeom>
              <a:blipFill>
                <a:blip r:embed="rId3"/>
                <a:stretch>
                  <a:fillRect l="-663" t="-4717" r="-589" b="-14151"/>
                </a:stretch>
              </a:blipFill>
            </p:spPr>
            <p:txBody>
              <a:bodyPr/>
              <a:lstStyle/>
              <a:p>
                <a:r>
                  <a:rPr lang="es-EC">
                    <a:noFill/>
                  </a:rPr>
                  <a:t> </a:t>
                </a:r>
              </a:p>
            </p:txBody>
          </p:sp>
        </mc:Fallback>
      </mc:AlternateContent>
      <p:pic>
        <p:nvPicPr>
          <p:cNvPr id="19" name="Imagen 18"/>
          <p:cNvPicPr/>
          <p:nvPr/>
        </p:nvPicPr>
        <p:blipFill>
          <a:blip r:embed="rId4" cstate="print"/>
          <a:srcRect/>
          <a:stretch>
            <a:fillRect/>
          </a:stretch>
        </p:blipFill>
        <p:spPr bwMode="auto">
          <a:xfrm>
            <a:off x="216709" y="1403464"/>
            <a:ext cx="2012950" cy="1742440"/>
          </a:xfrm>
          <a:prstGeom prst="rect">
            <a:avLst/>
          </a:prstGeom>
          <a:noFill/>
          <a:ln w="9525">
            <a:noFill/>
            <a:miter lim="800000"/>
            <a:headEnd/>
            <a:tailEnd/>
          </a:ln>
        </p:spPr>
      </p:pic>
      <p:pic>
        <p:nvPicPr>
          <p:cNvPr id="20" name="Imagen 19"/>
          <p:cNvPicPr/>
          <p:nvPr/>
        </p:nvPicPr>
        <p:blipFill>
          <a:blip r:embed="rId5" cstate="print"/>
          <a:srcRect/>
          <a:stretch>
            <a:fillRect/>
          </a:stretch>
        </p:blipFill>
        <p:spPr bwMode="auto">
          <a:xfrm>
            <a:off x="2550805" y="1714347"/>
            <a:ext cx="1714500" cy="1560830"/>
          </a:xfrm>
          <a:prstGeom prst="rect">
            <a:avLst/>
          </a:prstGeom>
          <a:noFill/>
          <a:ln w="9525">
            <a:noFill/>
            <a:miter lim="800000"/>
            <a:headEnd/>
            <a:tailEnd/>
          </a:ln>
        </p:spPr>
      </p:pic>
      <p:pic>
        <p:nvPicPr>
          <p:cNvPr id="21" name="Imagen 20"/>
          <p:cNvPicPr/>
          <p:nvPr/>
        </p:nvPicPr>
        <p:blipFill>
          <a:blip r:embed="rId6" cstate="print"/>
          <a:srcRect/>
          <a:stretch>
            <a:fillRect/>
          </a:stretch>
        </p:blipFill>
        <p:spPr bwMode="auto">
          <a:xfrm>
            <a:off x="4632757" y="1774672"/>
            <a:ext cx="1567815" cy="1440180"/>
          </a:xfrm>
          <a:prstGeom prst="rect">
            <a:avLst/>
          </a:prstGeom>
          <a:noFill/>
          <a:ln w="9525">
            <a:noFill/>
            <a:miter lim="800000"/>
            <a:headEnd/>
            <a:tailEnd/>
          </a:ln>
        </p:spPr>
      </p:pic>
      <p:pic>
        <p:nvPicPr>
          <p:cNvPr id="22" name="Imagen 21"/>
          <p:cNvPicPr/>
          <p:nvPr/>
        </p:nvPicPr>
        <p:blipFill>
          <a:blip r:embed="rId7" cstate="print"/>
          <a:srcRect/>
          <a:stretch>
            <a:fillRect/>
          </a:stretch>
        </p:blipFill>
        <p:spPr bwMode="auto">
          <a:xfrm>
            <a:off x="6802323" y="1725539"/>
            <a:ext cx="1442085" cy="2544445"/>
          </a:xfrm>
          <a:prstGeom prst="rect">
            <a:avLst/>
          </a:prstGeom>
          <a:noFill/>
          <a:ln w="9525">
            <a:noFill/>
            <a:miter lim="800000"/>
            <a:headEnd/>
            <a:tailEnd/>
          </a:ln>
        </p:spPr>
      </p:pic>
      <p:pic>
        <p:nvPicPr>
          <p:cNvPr id="23" name="Imagen 22"/>
          <p:cNvPicPr/>
          <p:nvPr/>
        </p:nvPicPr>
        <p:blipFill>
          <a:blip r:embed="rId8" cstate="print"/>
          <a:srcRect/>
          <a:stretch>
            <a:fillRect/>
          </a:stretch>
        </p:blipFill>
        <p:spPr bwMode="auto">
          <a:xfrm>
            <a:off x="884418" y="3393767"/>
            <a:ext cx="2538095" cy="1293495"/>
          </a:xfrm>
          <a:prstGeom prst="rect">
            <a:avLst/>
          </a:prstGeom>
          <a:noFill/>
          <a:ln w="9525">
            <a:noFill/>
            <a:miter lim="800000"/>
            <a:headEnd/>
            <a:tailEnd/>
          </a:ln>
        </p:spPr>
      </p:pic>
      <p:pic>
        <p:nvPicPr>
          <p:cNvPr id="24" name="Imagen 23"/>
          <p:cNvPicPr/>
          <p:nvPr/>
        </p:nvPicPr>
        <p:blipFill>
          <a:blip r:embed="rId9" cstate="print"/>
          <a:srcRect/>
          <a:stretch>
            <a:fillRect/>
          </a:stretch>
        </p:blipFill>
        <p:spPr bwMode="auto">
          <a:xfrm>
            <a:off x="3915695" y="3290932"/>
            <a:ext cx="2781300" cy="1506220"/>
          </a:xfrm>
          <a:prstGeom prst="rect">
            <a:avLst/>
          </a:prstGeom>
          <a:noFill/>
          <a:ln w="9525">
            <a:noFill/>
            <a:miter lim="800000"/>
            <a:headEnd/>
            <a:tailEnd/>
          </a:ln>
        </p:spPr>
      </p:pic>
      <p:sp>
        <p:nvSpPr>
          <p:cNvPr id="3" name="Rectángulo 2"/>
          <p:cNvSpPr/>
          <p:nvPr/>
        </p:nvSpPr>
        <p:spPr>
          <a:xfrm>
            <a:off x="309324" y="4581128"/>
            <a:ext cx="8079100" cy="1878976"/>
          </a:xfrm>
          <a:prstGeom prst="rect">
            <a:avLst/>
          </a:prstGeom>
        </p:spPr>
        <p:txBody>
          <a:bodyPr wrap="square">
            <a:spAutoFit/>
          </a:bodyPr>
          <a:lstStyle/>
          <a:p>
            <a:pPr>
              <a:lnSpc>
                <a:spcPct val="115000"/>
              </a:lnSpc>
              <a:spcAft>
                <a:spcPts val="0"/>
              </a:spcAft>
            </a:pPr>
            <a:r>
              <a:rPr lang="es-MX" dirty="0">
                <a:latin typeface="Calibri" panose="020F0502020204030204" pitchFamily="34" charset="0"/>
                <a:ea typeface="Times New Roman" panose="02020603050405020304" pitchFamily="18" charset="0"/>
                <a:cs typeface="Times New Roman" panose="02020603050405020304" pitchFamily="18" charset="0"/>
              </a:rPr>
              <a:t>Se pide:</a:t>
            </a:r>
            <a:endParaRPr lang="es-EC"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Aft>
                <a:spcPts val="0"/>
              </a:spcAft>
              <a:buFont typeface="Arial" panose="020B0604020202020204" pitchFamily="34" charset="0"/>
              <a:buChar char="•"/>
            </a:pPr>
            <a:r>
              <a:rPr lang="es-MX" dirty="0" smtClean="0"/>
              <a:t>Mapas </a:t>
            </a:r>
            <a:r>
              <a:rPr lang="es-MX" dirty="0" err="1"/>
              <a:t>Karnaugh</a:t>
            </a:r>
            <a:r>
              <a:rPr lang="es-MX" dirty="0" smtClean="0">
                <a:latin typeface="Calibri" panose="020F0502020204030204" pitchFamily="34" charset="0"/>
                <a:ea typeface="Times New Roman" panose="02020603050405020304" pitchFamily="18" charset="0"/>
                <a:cs typeface="Times New Roman" panose="02020603050405020304" pitchFamily="18" charset="0"/>
              </a:rPr>
              <a:t> </a:t>
            </a:r>
            <a:r>
              <a:rPr lang="es-MX" dirty="0">
                <a:latin typeface="Calibri" panose="020F0502020204030204" pitchFamily="34" charset="0"/>
                <a:ea typeface="Times New Roman" panose="02020603050405020304" pitchFamily="18" charset="0"/>
                <a:cs typeface="Times New Roman" panose="02020603050405020304" pitchFamily="18" charset="0"/>
              </a:rPr>
              <a:t>del decodificador de estado siguiente y </a:t>
            </a:r>
            <a:r>
              <a:rPr lang="es-MX" dirty="0" smtClean="0">
                <a:latin typeface="Calibri" panose="020F0502020204030204" pitchFamily="34" charset="0"/>
                <a:ea typeface="Times New Roman" panose="02020603050405020304" pitchFamily="18" charset="0"/>
                <a:cs typeface="Times New Roman" panose="02020603050405020304" pitchFamily="18" charset="0"/>
              </a:rPr>
              <a:t>salida</a:t>
            </a:r>
            <a:r>
              <a:rPr lang="es-MX" dirty="0">
                <a:latin typeface="Calibri" panose="020F0502020204030204" pitchFamily="34" charset="0"/>
                <a:ea typeface="Times New Roman" panose="02020603050405020304" pitchFamily="18" charset="0"/>
                <a:cs typeface="Times New Roman" panose="02020603050405020304" pitchFamily="18" charset="0"/>
              </a:rPr>
              <a:t>.</a:t>
            </a:r>
            <a:endParaRPr lang="es-EC"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Aft>
                <a:spcPts val="0"/>
              </a:spcAft>
              <a:buFont typeface="Arial" panose="020B0604020202020204" pitchFamily="34" charset="0"/>
              <a:buChar char="•"/>
            </a:pPr>
            <a:r>
              <a:rPr lang="es-MX" dirty="0" smtClean="0">
                <a:latin typeface="Calibri" panose="020F0502020204030204" pitchFamily="34" charset="0"/>
                <a:ea typeface="Times New Roman" panose="02020603050405020304" pitchFamily="18" charset="0"/>
                <a:cs typeface="Times New Roman" panose="02020603050405020304" pitchFamily="18" charset="0"/>
              </a:rPr>
              <a:t>Hacer el Diagrama </a:t>
            </a:r>
            <a:r>
              <a:rPr lang="es-MX" b="1"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ASM</a:t>
            </a:r>
            <a:r>
              <a:rPr lang="es-MX" dirty="0">
                <a:latin typeface="Calibri" panose="020F0502020204030204" pitchFamily="34" charset="0"/>
                <a:ea typeface="Times New Roman" panose="02020603050405020304" pitchFamily="18" charset="0"/>
                <a:cs typeface="Times New Roman" panose="02020603050405020304" pitchFamily="18" charset="0"/>
              </a:rPr>
              <a:t>.</a:t>
            </a:r>
            <a:endParaRPr lang="es-EC"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s-ES" dirty="0"/>
              <a:t>Escribir el código </a:t>
            </a:r>
            <a:r>
              <a:rPr lang="es-ES" b="1" dirty="0"/>
              <a:t>VHDL</a:t>
            </a:r>
            <a:r>
              <a:rPr lang="es-ES" dirty="0"/>
              <a:t> completo de la MSS, usar un </a:t>
            </a:r>
            <a:r>
              <a:rPr lang="es-ES" b="1" dirty="0" err="1">
                <a:solidFill>
                  <a:srgbClr val="0070C0"/>
                </a:solidFill>
              </a:rPr>
              <a:t>process</a:t>
            </a:r>
            <a:r>
              <a:rPr lang="es-ES" dirty="0"/>
              <a:t> para decodificador de estados siguiente–memoria de estados y un </a:t>
            </a:r>
            <a:r>
              <a:rPr lang="es-ES" b="1" dirty="0" err="1">
                <a:solidFill>
                  <a:srgbClr val="0070C0"/>
                </a:solidFill>
              </a:rPr>
              <a:t>process</a:t>
            </a:r>
            <a:r>
              <a:rPr lang="es-ES" dirty="0"/>
              <a:t> para el de salidas.</a:t>
            </a:r>
          </a:p>
          <a:p>
            <a:pPr marL="285750" lvl="0" indent="-285750" algn="just">
              <a:buFont typeface="Arial" panose="020B0604020202020204" pitchFamily="34" charset="0"/>
              <a:buChar char="•"/>
            </a:pPr>
            <a:r>
              <a:rPr lang="es-MX" dirty="0"/>
              <a:t>Dibujar el diagrama de tiempo en el que demuestre todos los estados de la MSS.</a:t>
            </a:r>
          </a:p>
        </p:txBody>
      </p:sp>
      <p:pic>
        <p:nvPicPr>
          <p:cNvPr id="30" name="Picture 2" descr="https://encrypted-tbn1.google.com/images?q=tbn:ANd9GcQje8dmqPgk2_qta2WsfdEUbxqb3B7GJwMo_uHo0h53NVVGZjE29w"/>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357850" y="57944"/>
            <a:ext cx="742096" cy="738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906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2" descr="https://encrypted-tbn1.google.com/images?q=tbn:ANd9GcQje8dmqPgk2_qta2WsfdEUbxqb3B7GJwMo_uHo0h53NVVGZjE29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57850" y="57944"/>
            <a:ext cx="742096" cy="738798"/>
          </a:xfrm>
          <a:prstGeom prst="rect">
            <a:avLst/>
          </a:prstGeom>
          <a:noFill/>
          <a:extLst>
            <a:ext uri="{909E8E84-426E-40DD-AFC4-6F175D3DCCD1}">
              <a14:hiddenFill xmlns:a14="http://schemas.microsoft.com/office/drawing/2010/main">
                <a:solidFill>
                  <a:srgbClr val="FFFFFF"/>
                </a:solidFill>
              </a14:hiddenFill>
            </a:ext>
          </a:extLst>
        </p:spPr>
      </p:pic>
      <p:sp>
        <p:nvSpPr>
          <p:cNvPr id="5" name="4 Marcador de número de diapositiva"/>
          <p:cNvSpPr>
            <a:spLocks noGrp="1"/>
          </p:cNvSpPr>
          <p:nvPr>
            <p:ph type="sldNum" sz="quarter" idx="12"/>
          </p:nvPr>
        </p:nvSpPr>
        <p:spPr/>
        <p:txBody>
          <a:bodyPr/>
          <a:lstStyle/>
          <a:p>
            <a:fld id="{132FADFE-3B8F-471C-ABF0-DBC7717ECBBC}" type="slidenum">
              <a:rPr lang="es-ES" smtClean="0"/>
              <a:pPr/>
              <a:t>22</a:t>
            </a:fld>
            <a:endParaRPr lang="es-ES"/>
          </a:p>
        </p:txBody>
      </p:sp>
      <p:sp>
        <p:nvSpPr>
          <p:cNvPr id="6" name="AutoShape 4"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7" name="AutoShape 6"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AutoShape 8"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11" name="10 Rectángulo"/>
          <p:cNvSpPr/>
          <p:nvPr/>
        </p:nvSpPr>
        <p:spPr>
          <a:xfrm>
            <a:off x="8676456" y="1124744"/>
            <a:ext cx="432048" cy="5616624"/>
          </a:xfrm>
          <a:prstGeom prst="rect">
            <a:avLst/>
          </a:prstGeom>
          <a:gradFill flip="none" rotWithShape="1">
            <a:gsLst>
              <a:gs pos="0">
                <a:schemeClr val="tx2">
                  <a:lumMod val="75000"/>
                </a:schemeClr>
              </a:gs>
              <a:gs pos="50000">
                <a:schemeClr val="accent1">
                  <a:tint val="44500"/>
                  <a:satMod val="160000"/>
                </a:schemeClr>
              </a:gs>
              <a:gs pos="100000">
                <a:schemeClr val="bg1"/>
              </a:gs>
            </a:gsLst>
            <a:lin ang="54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s-MX" sz="2400" b="1" dirty="0"/>
              <a:t>01101010011001010110000101101110</a:t>
            </a:r>
          </a:p>
        </p:txBody>
      </p:sp>
      <p:sp>
        <p:nvSpPr>
          <p:cNvPr id="25" name="11 CuadroTexto"/>
          <p:cNvSpPr txBox="1"/>
          <p:nvPr/>
        </p:nvSpPr>
        <p:spPr>
          <a:xfrm>
            <a:off x="395536" y="6444044"/>
            <a:ext cx="2951385" cy="369332"/>
          </a:xfrm>
          <a:prstGeom prst="rect">
            <a:avLst/>
          </a:prstGeom>
          <a:noFill/>
        </p:spPr>
        <p:txBody>
          <a:bodyPr wrap="none" rtlCol="0">
            <a:spAutoFit/>
          </a:bodyPr>
          <a:lstStyle/>
          <a:p>
            <a:r>
              <a:rPr lang="es-MX" dirty="0" smtClean="0"/>
              <a:t>Ejercicios Sistemas Digitales II</a:t>
            </a:r>
            <a:endParaRPr lang="es-MX" dirty="0"/>
          </a:p>
        </p:txBody>
      </p:sp>
      <p:sp>
        <p:nvSpPr>
          <p:cNvPr id="27" name="2 Rectángulo"/>
          <p:cNvSpPr/>
          <p:nvPr/>
        </p:nvSpPr>
        <p:spPr>
          <a:xfrm>
            <a:off x="35496" y="24705"/>
            <a:ext cx="7584504" cy="451967"/>
          </a:xfrm>
          <a:prstGeom prst="rect">
            <a:avLst/>
          </a:prstGeom>
          <a:gradFill flip="none" rotWithShape="1">
            <a:gsLst>
              <a:gs pos="0">
                <a:schemeClr val="tx2">
                  <a:lumMod val="75000"/>
                </a:schemeClr>
              </a:gs>
              <a:gs pos="50000">
                <a:schemeClr val="accent1">
                  <a:tint val="44500"/>
                  <a:satMod val="160000"/>
                </a:schemeClr>
              </a:gs>
              <a:gs pos="100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t>011000010111001101100001011011100111101001100001</a:t>
            </a:r>
          </a:p>
        </p:txBody>
      </p:sp>
      <p:sp>
        <p:nvSpPr>
          <p:cNvPr id="2" name="Rectángulo 1"/>
          <p:cNvSpPr/>
          <p:nvPr/>
        </p:nvSpPr>
        <p:spPr>
          <a:xfrm>
            <a:off x="307975" y="620688"/>
            <a:ext cx="8280920" cy="2626873"/>
          </a:xfrm>
          <a:prstGeom prst="rect">
            <a:avLst/>
          </a:prstGeom>
        </p:spPr>
        <p:txBody>
          <a:bodyPr wrap="square">
            <a:spAutoFit/>
          </a:bodyPr>
          <a:lstStyle/>
          <a:p>
            <a:pPr algn="just"/>
            <a:r>
              <a:rPr lang="es-MX" b="1" dirty="0" smtClean="0"/>
              <a:t>18.) </a:t>
            </a:r>
            <a:r>
              <a:rPr lang="es-MX" dirty="0" smtClean="0"/>
              <a:t>Dado </a:t>
            </a:r>
            <a:r>
              <a:rPr lang="es-MX" dirty="0"/>
              <a:t>los siguientes Mapas </a:t>
            </a:r>
            <a:r>
              <a:rPr lang="es-MX" dirty="0" err="1"/>
              <a:t>Karnaugh</a:t>
            </a:r>
            <a:r>
              <a:rPr lang="es-MX" dirty="0"/>
              <a:t> (MK) de los decodificadores de estado siguiente y salida de una </a:t>
            </a:r>
            <a:r>
              <a:rPr lang="es-MX" b="1" dirty="0"/>
              <a:t>MSS</a:t>
            </a:r>
            <a:r>
              <a:rPr lang="es-MX" dirty="0"/>
              <a:t>, se pide:</a:t>
            </a:r>
            <a:endParaRPr lang="es-EC" dirty="0"/>
          </a:p>
          <a:p>
            <a:pPr marL="285750" indent="-285750" algn="just">
              <a:lnSpc>
                <a:spcPct val="115000"/>
              </a:lnSpc>
              <a:spcAft>
                <a:spcPts val="0"/>
              </a:spcAft>
              <a:buFont typeface="Arial" panose="020B0604020202020204" pitchFamily="34" charset="0"/>
              <a:buChar char="•"/>
            </a:pPr>
            <a:r>
              <a:rPr lang="es-MX" dirty="0"/>
              <a:t>Diagrama </a:t>
            </a:r>
            <a:r>
              <a:rPr lang="es-MX" b="1" dirty="0" smtClean="0">
                <a:solidFill>
                  <a:srgbClr val="FF0000"/>
                </a:solidFill>
              </a:rPr>
              <a:t>ASM</a:t>
            </a:r>
            <a:r>
              <a:rPr lang="es-MX" dirty="0" smtClean="0"/>
              <a:t>.</a:t>
            </a:r>
            <a:endParaRPr lang="es-EC" dirty="0"/>
          </a:p>
          <a:p>
            <a:pPr marL="285750" lvl="0" indent="-285750" algn="just">
              <a:buFont typeface="Arial" panose="020B0604020202020204" pitchFamily="34" charset="0"/>
              <a:buChar char="•"/>
            </a:pPr>
            <a:r>
              <a:rPr lang="es-MX" dirty="0" smtClean="0"/>
              <a:t>Implementación </a:t>
            </a:r>
            <a:r>
              <a:rPr lang="es-MX" dirty="0"/>
              <a:t>el circuito completo de la MSS: Memoria de Estados, Decodificador de Estado Siguientes y Salida (Usar </a:t>
            </a:r>
            <a:r>
              <a:rPr lang="es-MX" b="1" dirty="0"/>
              <a:t>Multiplexores</a:t>
            </a:r>
            <a:r>
              <a:rPr lang="es-MX" dirty="0"/>
              <a:t> 2</a:t>
            </a:r>
            <a:r>
              <a:rPr lang="es-MX" dirty="0" smtClean="0"/>
              <a:t> </a:t>
            </a:r>
            <a:r>
              <a:rPr lang="es-MX" dirty="0"/>
              <a:t>a 1).</a:t>
            </a:r>
          </a:p>
          <a:p>
            <a:pPr marL="285750" indent="-285750" algn="just">
              <a:buFont typeface="Arial" panose="020B0604020202020204" pitchFamily="34" charset="0"/>
              <a:buChar char="•"/>
            </a:pPr>
            <a:r>
              <a:rPr lang="es-ES" dirty="0"/>
              <a:t>Escribir el código </a:t>
            </a:r>
            <a:r>
              <a:rPr lang="es-ES" b="1" dirty="0"/>
              <a:t>VHDL</a:t>
            </a:r>
            <a:r>
              <a:rPr lang="es-ES" dirty="0"/>
              <a:t> completo de la MSS, usar un </a:t>
            </a:r>
            <a:r>
              <a:rPr lang="es-ES" b="1" dirty="0" err="1">
                <a:solidFill>
                  <a:srgbClr val="0070C0"/>
                </a:solidFill>
              </a:rPr>
              <a:t>process</a:t>
            </a:r>
            <a:r>
              <a:rPr lang="es-ES" dirty="0"/>
              <a:t> para decodificador de estados siguiente–memoria de estados y un </a:t>
            </a:r>
            <a:r>
              <a:rPr lang="es-ES" b="1" dirty="0" err="1">
                <a:solidFill>
                  <a:srgbClr val="0070C0"/>
                </a:solidFill>
              </a:rPr>
              <a:t>process</a:t>
            </a:r>
            <a:r>
              <a:rPr lang="es-ES" dirty="0"/>
              <a:t> para el decodificador de </a:t>
            </a:r>
            <a:r>
              <a:rPr lang="es-ES" dirty="0" smtClean="0"/>
              <a:t>salidas.</a:t>
            </a:r>
          </a:p>
          <a:p>
            <a:pPr marL="285750" lvl="0" indent="-285750" algn="just">
              <a:buFont typeface="Arial" panose="020B0604020202020204" pitchFamily="34" charset="0"/>
              <a:buChar char="•"/>
            </a:pPr>
            <a:r>
              <a:rPr lang="es-MX" dirty="0"/>
              <a:t>Dibujar el diagrama de tiempo en el que demuestre todos los estados de la MSS</a:t>
            </a:r>
            <a:r>
              <a:rPr lang="es-MX" dirty="0" smtClean="0"/>
              <a:t>.</a:t>
            </a:r>
            <a:endParaRPr lang="es-MX" dirty="0"/>
          </a:p>
        </p:txBody>
      </p:sp>
      <mc:AlternateContent xmlns:mc="http://schemas.openxmlformats.org/markup-compatibility/2006" xmlns:a14="http://schemas.microsoft.com/office/drawing/2010/main">
        <mc:Choice Requires="a14">
          <p:graphicFrame>
            <p:nvGraphicFramePr>
              <p:cNvPr id="4" name="Tabla 3"/>
              <p:cNvGraphicFramePr>
                <a:graphicFrameLocks noGrp="1"/>
              </p:cNvGraphicFramePr>
              <p:nvPr>
                <p:extLst>
                  <p:ext uri="{D42A27DB-BD31-4B8C-83A1-F6EECF244321}">
                    <p14:modId xmlns:p14="http://schemas.microsoft.com/office/powerpoint/2010/main" val="3289809149"/>
                  </p:ext>
                </p:extLst>
              </p:nvPr>
            </p:nvGraphicFramePr>
            <p:xfrm>
              <a:off x="462162" y="3904534"/>
              <a:ext cx="3043976" cy="923405"/>
            </p:xfrm>
            <a:graphic>
              <a:graphicData uri="http://schemas.openxmlformats.org/drawingml/2006/table">
                <a:tbl>
                  <a:tblPr firstRow="1" firstCol="1" bandRow="1">
                    <a:tableStyleId>{5940675A-B579-460E-94D1-54222C63F5DA}</a:tableStyleId>
                  </a:tblPr>
                  <a:tblGrid>
                    <a:gridCol w="913485">
                      <a:extLst>
                        <a:ext uri="{9D8B030D-6E8A-4147-A177-3AD203B41FA5}">
                          <a16:colId xmlns:a16="http://schemas.microsoft.com/office/drawing/2014/main" val="43193900"/>
                        </a:ext>
                      </a:extLst>
                    </a:gridCol>
                    <a:gridCol w="575591">
                      <a:extLst>
                        <a:ext uri="{9D8B030D-6E8A-4147-A177-3AD203B41FA5}">
                          <a16:colId xmlns:a16="http://schemas.microsoft.com/office/drawing/2014/main" val="439111348"/>
                        </a:ext>
                      </a:extLst>
                    </a:gridCol>
                    <a:gridCol w="518544">
                      <a:extLst>
                        <a:ext uri="{9D8B030D-6E8A-4147-A177-3AD203B41FA5}">
                          <a16:colId xmlns:a16="http://schemas.microsoft.com/office/drawing/2014/main" val="3643495659"/>
                        </a:ext>
                      </a:extLst>
                    </a:gridCol>
                    <a:gridCol w="518544">
                      <a:extLst>
                        <a:ext uri="{9D8B030D-6E8A-4147-A177-3AD203B41FA5}">
                          <a16:colId xmlns:a16="http://schemas.microsoft.com/office/drawing/2014/main" val="1951928566"/>
                        </a:ext>
                      </a:extLst>
                    </a:gridCol>
                    <a:gridCol w="517812">
                      <a:extLst>
                        <a:ext uri="{9D8B030D-6E8A-4147-A177-3AD203B41FA5}">
                          <a16:colId xmlns:a16="http://schemas.microsoft.com/office/drawing/2014/main" val="916620264"/>
                        </a:ext>
                      </a:extLst>
                    </a:gridCol>
                  </a:tblGrid>
                  <a:tr h="307565">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es-EC" sz="1400" i="1">
                                        <a:effectLst/>
                                        <a:latin typeface="Cambria Math" panose="02040503050406030204" pitchFamily="18" charset="0"/>
                                      </a:rPr>
                                    </m:ctrlPr>
                                  </m:sSubPr>
                                  <m:e>
                                    <m:sSub>
                                      <m:sSubPr>
                                        <m:ctrlPr>
                                          <a:rPr lang="es-EC" sz="1400" i="1">
                                            <a:effectLst/>
                                            <a:latin typeface="Cambria Math" panose="02040503050406030204" pitchFamily="18" charset="0"/>
                                          </a:rPr>
                                        </m:ctrlPr>
                                      </m:sSubPr>
                                      <m:e>
                                        <m:r>
                                          <a:rPr lang="es-ES" sz="1400">
                                            <a:effectLst/>
                                            <a:latin typeface="Cambria Math" panose="02040503050406030204" pitchFamily="18" charset="0"/>
                                          </a:rPr>
                                          <m:t>𝑌</m:t>
                                        </m:r>
                                      </m:e>
                                      <m:sub>
                                        <m:r>
                                          <a:rPr lang="es-ES" sz="1400">
                                            <a:effectLst/>
                                            <a:latin typeface="Cambria Math" panose="02040503050406030204" pitchFamily="18" charset="0"/>
                                          </a:rPr>
                                          <m:t>1</m:t>
                                        </m:r>
                                      </m:sub>
                                    </m:sSub>
                                    <m:r>
                                      <a:rPr lang="es-ES" sz="1400">
                                        <a:effectLst/>
                                        <a:latin typeface="Cambria Math" panose="02040503050406030204" pitchFamily="18" charset="0"/>
                                      </a:rPr>
                                      <m:t>:</m:t>
                                    </m:r>
                                    <m:r>
                                      <a:rPr lang="es-ES" sz="1400">
                                        <a:effectLst/>
                                        <a:latin typeface="Cambria Math" panose="02040503050406030204" pitchFamily="18" charset="0"/>
                                      </a:rPr>
                                      <m:t>𝑆</m:t>
                                    </m:r>
                                  </m:e>
                                  <m:sub>
                                    <m:r>
                                      <a:rPr lang="es-ES" sz="1400">
                                        <a:effectLst/>
                                        <a:latin typeface="Cambria Math" panose="02040503050406030204" pitchFamily="18" charset="0"/>
                                      </a:rPr>
                                      <m:t>1</m:t>
                                    </m:r>
                                  </m:sub>
                                </m:sSub>
                                <m:r>
                                  <a:rPr lang="es-ES" sz="1400">
                                    <a:effectLst/>
                                    <a:latin typeface="Cambria Math" panose="02040503050406030204" pitchFamily="18" charset="0"/>
                                  </a:rPr>
                                  <m:t>\</m:t>
                                </m:r>
                                <m:sSub>
                                  <m:sSubPr>
                                    <m:ctrlPr>
                                      <a:rPr lang="es-EC" sz="1400" i="1">
                                        <a:effectLst/>
                                        <a:latin typeface="Cambria Math" panose="02040503050406030204" pitchFamily="18" charset="0"/>
                                      </a:rPr>
                                    </m:ctrlPr>
                                  </m:sSubPr>
                                  <m:e>
                                    <m:r>
                                      <a:rPr lang="es-ES" sz="1400">
                                        <a:effectLst/>
                                        <a:latin typeface="Cambria Math" panose="02040503050406030204" pitchFamily="18" charset="0"/>
                                      </a:rPr>
                                      <m:t>𝑦</m:t>
                                    </m:r>
                                  </m:e>
                                  <m:sub>
                                    <m:r>
                                      <a:rPr lang="es-ES" sz="1400">
                                        <a:effectLst/>
                                        <a:latin typeface="Cambria Math" panose="02040503050406030204" pitchFamily="18" charset="0"/>
                                      </a:rPr>
                                      <m:t>1</m:t>
                                    </m:r>
                                  </m:sub>
                                </m:sSub>
                                <m:sSub>
                                  <m:sSubPr>
                                    <m:ctrlPr>
                                      <a:rPr lang="es-EC" sz="1400" i="1">
                                        <a:effectLst/>
                                        <a:latin typeface="Cambria Math" panose="02040503050406030204" pitchFamily="18" charset="0"/>
                                      </a:rPr>
                                    </m:ctrlPr>
                                  </m:sSubPr>
                                  <m:e>
                                    <m:r>
                                      <a:rPr lang="es-ES" sz="1400">
                                        <a:effectLst/>
                                        <a:latin typeface="Cambria Math" panose="02040503050406030204" pitchFamily="18" charset="0"/>
                                      </a:rPr>
                                      <m:t>𝑦</m:t>
                                    </m:r>
                                  </m:e>
                                  <m:sub>
                                    <m:r>
                                      <a:rPr lang="es-ES" sz="1400">
                                        <a:effectLst/>
                                        <a:latin typeface="Cambria Math" panose="02040503050406030204" pitchFamily="18" charset="0"/>
                                      </a:rPr>
                                      <m:t>0</m:t>
                                    </m:r>
                                  </m:sub>
                                </m:sSub>
                              </m:oMath>
                            </m:oMathPara>
                          </a14:m>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dirty="0">
                              <a:effectLst/>
                            </a:rPr>
                            <a:t>00</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01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11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10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7789979"/>
                      </a:ext>
                    </a:extLst>
                  </a:tr>
                  <a:tr h="308275">
                    <a:tc>
                      <a:txBody>
                        <a:bodyPr/>
                        <a:lstStyle/>
                        <a:p>
                          <a:pPr algn="ctr">
                            <a:lnSpc>
                              <a:spcPct val="115000"/>
                            </a:lnSpc>
                            <a:spcAft>
                              <a:spcPts val="0"/>
                            </a:spcAft>
                          </a:pPr>
                          <a:r>
                            <a:rPr lang="es-ES" sz="1400">
                              <a:effectLst/>
                            </a:rPr>
                            <a:t>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dirty="0">
                              <a:effectLst/>
                            </a:rPr>
                            <a:t>0</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es-EC" sz="1400" i="1">
                                        <a:effectLst/>
                                        <a:latin typeface="Cambria Math" panose="02040503050406030204" pitchFamily="18" charset="0"/>
                                      </a:rPr>
                                    </m:ctrlPr>
                                  </m:sSubPr>
                                  <m:e>
                                    <m:r>
                                      <a:rPr lang="es-ES" sz="1400">
                                        <a:effectLst/>
                                        <a:latin typeface="Cambria Math" panose="02040503050406030204" pitchFamily="18" charset="0"/>
                                      </a:rPr>
                                      <m:t>𝑆</m:t>
                                    </m:r>
                                  </m:e>
                                  <m:sub>
                                    <m:r>
                                      <a:rPr lang="es-ES" sz="1400">
                                        <a:effectLst/>
                                        <a:latin typeface="Cambria Math" panose="02040503050406030204" pitchFamily="18" charset="0"/>
                                      </a:rPr>
                                      <m:t>2</m:t>
                                    </m:r>
                                  </m:sub>
                                </m:sSub>
                              </m:oMath>
                            </m:oMathPara>
                          </a14:m>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acc>
                                  <m:accPr>
                                    <m:chr m:val="̅"/>
                                    <m:ctrlPr>
                                      <a:rPr lang="es-EC" sz="1400" i="1">
                                        <a:effectLst/>
                                        <a:latin typeface="Cambria Math" panose="02040503050406030204" pitchFamily="18" charset="0"/>
                                      </a:rPr>
                                    </m:ctrlPr>
                                  </m:accPr>
                                  <m:e>
                                    <m:sSub>
                                      <m:sSubPr>
                                        <m:ctrlPr>
                                          <a:rPr lang="es-EC" sz="1400" i="1">
                                            <a:effectLst/>
                                            <a:latin typeface="Cambria Math" panose="02040503050406030204" pitchFamily="18" charset="0"/>
                                          </a:rPr>
                                        </m:ctrlPr>
                                      </m:sSubPr>
                                      <m:e>
                                        <m:r>
                                          <a:rPr lang="es-ES" sz="1400">
                                            <a:effectLst/>
                                            <a:latin typeface="Cambria Math" panose="02040503050406030204" pitchFamily="18" charset="0"/>
                                          </a:rPr>
                                          <m:t>𝑆</m:t>
                                        </m:r>
                                      </m:e>
                                      <m:sub>
                                        <m:r>
                                          <a:rPr lang="es-ES" sz="1400">
                                            <a:effectLst/>
                                            <a:latin typeface="Cambria Math" panose="02040503050406030204" pitchFamily="18" charset="0"/>
                                          </a:rPr>
                                          <m:t>2</m:t>
                                        </m:r>
                                      </m:sub>
                                    </m:sSub>
                                  </m:e>
                                </m:acc>
                              </m:oMath>
                            </m:oMathPara>
                          </a14:m>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s-ES" sz="1400">
                                    <a:effectLst/>
                                    <a:latin typeface="Cambria Math" panose="02040503050406030204" pitchFamily="18" charset="0"/>
                                  </a:rPr>
                                  <m:t>∅</m:t>
                                </m:r>
                              </m:oMath>
                            </m:oMathPara>
                          </a14:m>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72995139"/>
                      </a:ext>
                    </a:extLst>
                  </a:tr>
                  <a:tr h="307565">
                    <a:tc>
                      <a:txBody>
                        <a:bodyPr/>
                        <a:lstStyle/>
                        <a:p>
                          <a:pPr algn="ctr">
                            <a:lnSpc>
                              <a:spcPct val="115000"/>
                            </a:lnSpc>
                            <a:spcAft>
                              <a:spcPts val="0"/>
                            </a:spcAft>
                          </a:pPr>
                          <a:r>
                            <a:rPr lang="es-ES" sz="1400">
                              <a:effectLst/>
                            </a:rPr>
                            <a:t>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dirty="0">
                              <a:effectLst/>
                            </a:rPr>
                            <a:t>0</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s-ES" sz="1400">
                                    <a:effectLst/>
                                    <a:latin typeface="Cambria Math" panose="02040503050406030204" pitchFamily="18" charset="0"/>
                                  </a:rPr>
                                  <m:t>∅</m:t>
                                </m:r>
                              </m:oMath>
                            </m:oMathPara>
                          </a14:m>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7442129"/>
                      </a:ext>
                    </a:extLst>
                  </a:tr>
                </a:tbl>
              </a:graphicData>
            </a:graphic>
          </p:graphicFrame>
        </mc:Choice>
        <mc:Fallback xmlns="">
          <p:graphicFrame>
            <p:nvGraphicFramePr>
              <p:cNvPr id="4" name="Tabla 3"/>
              <p:cNvGraphicFramePr>
                <a:graphicFrameLocks noGrp="1"/>
              </p:cNvGraphicFramePr>
              <p:nvPr>
                <p:extLst>
                  <p:ext uri="{D42A27DB-BD31-4B8C-83A1-F6EECF244321}">
                    <p14:modId xmlns:p14="http://schemas.microsoft.com/office/powerpoint/2010/main" val="3289809149"/>
                  </p:ext>
                </p:extLst>
              </p:nvPr>
            </p:nvGraphicFramePr>
            <p:xfrm>
              <a:off x="462162" y="3904534"/>
              <a:ext cx="3043976" cy="923405"/>
            </p:xfrm>
            <a:graphic>
              <a:graphicData uri="http://schemas.openxmlformats.org/drawingml/2006/table">
                <a:tbl>
                  <a:tblPr firstRow="1" firstCol="1" bandRow="1">
                    <a:tableStyleId>{5940675A-B579-460E-94D1-54222C63F5DA}</a:tableStyleId>
                  </a:tblPr>
                  <a:tblGrid>
                    <a:gridCol w="913485">
                      <a:extLst>
                        <a:ext uri="{9D8B030D-6E8A-4147-A177-3AD203B41FA5}">
                          <a16:colId xmlns:a16="http://schemas.microsoft.com/office/drawing/2014/main" val="43193900"/>
                        </a:ext>
                      </a:extLst>
                    </a:gridCol>
                    <a:gridCol w="575591">
                      <a:extLst>
                        <a:ext uri="{9D8B030D-6E8A-4147-A177-3AD203B41FA5}">
                          <a16:colId xmlns:a16="http://schemas.microsoft.com/office/drawing/2014/main" val="439111348"/>
                        </a:ext>
                      </a:extLst>
                    </a:gridCol>
                    <a:gridCol w="518544">
                      <a:extLst>
                        <a:ext uri="{9D8B030D-6E8A-4147-A177-3AD203B41FA5}">
                          <a16:colId xmlns:a16="http://schemas.microsoft.com/office/drawing/2014/main" val="3643495659"/>
                        </a:ext>
                      </a:extLst>
                    </a:gridCol>
                    <a:gridCol w="518544">
                      <a:extLst>
                        <a:ext uri="{9D8B030D-6E8A-4147-A177-3AD203B41FA5}">
                          <a16:colId xmlns:a16="http://schemas.microsoft.com/office/drawing/2014/main" val="1951928566"/>
                        </a:ext>
                      </a:extLst>
                    </a:gridCol>
                    <a:gridCol w="517812">
                      <a:extLst>
                        <a:ext uri="{9D8B030D-6E8A-4147-A177-3AD203B41FA5}">
                          <a16:colId xmlns:a16="http://schemas.microsoft.com/office/drawing/2014/main" val="916620264"/>
                        </a:ext>
                      </a:extLst>
                    </a:gridCol>
                  </a:tblGrid>
                  <a:tr h="307565">
                    <a:tc>
                      <a:txBody>
                        <a:bodyPr/>
                        <a:lstStyle/>
                        <a:p>
                          <a:endParaRPr lang="es-EC"/>
                        </a:p>
                      </a:txBody>
                      <a:tcPr marL="68580" marR="68580" marT="0" marB="0">
                        <a:blipFill>
                          <a:blip r:embed="rId9"/>
                          <a:stretch>
                            <a:fillRect l="-667" t="-11765" r="-235333" b="-209804"/>
                          </a:stretch>
                        </a:blipFill>
                      </a:tcPr>
                    </a:tc>
                    <a:tc>
                      <a:txBody>
                        <a:bodyPr/>
                        <a:lstStyle/>
                        <a:p>
                          <a:pPr algn="ctr">
                            <a:lnSpc>
                              <a:spcPct val="115000"/>
                            </a:lnSpc>
                            <a:spcAft>
                              <a:spcPts val="0"/>
                            </a:spcAft>
                          </a:pPr>
                          <a:r>
                            <a:rPr lang="es-ES" sz="1400" dirty="0">
                              <a:effectLst/>
                            </a:rPr>
                            <a:t>00</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01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11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10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7789979"/>
                      </a:ext>
                    </a:extLst>
                  </a:tr>
                  <a:tr h="308275">
                    <a:tc>
                      <a:txBody>
                        <a:bodyPr/>
                        <a:lstStyle/>
                        <a:p>
                          <a:pPr algn="ctr">
                            <a:lnSpc>
                              <a:spcPct val="115000"/>
                            </a:lnSpc>
                            <a:spcAft>
                              <a:spcPts val="0"/>
                            </a:spcAft>
                          </a:pPr>
                          <a:r>
                            <a:rPr lang="es-ES" sz="1400">
                              <a:effectLst/>
                            </a:rPr>
                            <a:t>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dirty="0">
                              <a:effectLst/>
                            </a:rPr>
                            <a:t>0</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s-EC"/>
                        </a:p>
                      </a:txBody>
                      <a:tcPr marL="68580" marR="68580" marT="0" marB="0">
                        <a:blipFill>
                          <a:blip r:embed="rId9"/>
                          <a:stretch>
                            <a:fillRect l="-289412" t="-114000" r="-203529" b="-114000"/>
                          </a:stretch>
                        </a:blipFill>
                      </a:tcPr>
                    </a:tc>
                    <a:tc>
                      <a:txBody>
                        <a:bodyPr/>
                        <a:lstStyle/>
                        <a:p>
                          <a:endParaRPr lang="es-EC"/>
                        </a:p>
                      </a:txBody>
                      <a:tcPr marL="68580" marR="68580" marT="0" marB="0">
                        <a:blipFill>
                          <a:blip r:embed="rId9"/>
                          <a:stretch>
                            <a:fillRect l="-384884" t="-114000" r="-101163" b="-114000"/>
                          </a:stretch>
                        </a:blipFill>
                      </a:tcPr>
                    </a:tc>
                    <a:tc>
                      <a:txBody>
                        <a:bodyPr/>
                        <a:lstStyle/>
                        <a:p>
                          <a:endParaRPr lang="es-EC"/>
                        </a:p>
                      </a:txBody>
                      <a:tcPr marL="68580" marR="68580" marT="0" marB="0">
                        <a:blipFill>
                          <a:blip r:embed="rId9"/>
                          <a:stretch>
                            <a:fillRect l="-490588" t="-114000" r="-2353" b="-114000"/>
                          </a:stretch>
                        </a:blipFill>
                      </a:tcPr>
                    </a:tc>
                    <a:extLst>
                      <a:ext uri="{0D108BD9-81ED-4DB2-BD59-A6C34878D82A}">
                        <a16:rowId xmlns:a16="http://schemas.microsoft.com/office/drawing/2014/main" val="1072995139"/>
                      </a:ext>
                    </a:extLst>
                  </a:tr>
                  <a:tr h="307565">
                    <a:tc>
                      <a:txBody>
                        <a:bodyPr/>
                        <a:lstStyle/>
                        <a:p>
                          <a:pPr algn="ctr">
                            <a:lnSpc>
                              <a:spcPct val="115000"/>
                            </a:lnSpc>
                            <a:spcAft>
                              <a:spcPts val="0"/>
                            </a:spcAft>
                          </a:pPr>
                          <a:r>
                            <a:rPr lang="es-ES" sz="1400">
                              <a:effectLst/>
                            </a:rPr>
                            <a:t>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dirty="0">
                              <a:effectLst/>
                            </a:rPr>
                            <a:t>0</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s-EC"/>
                        </a:p>
                      </a:txBody>
                      <a:tcPr marL="68580" marR="68580" marT="0" marB="0">
                        <a:blipFill>
                          <a:blip r:embed="rId9"/>
                          <a:stretch>
                            <a:fillRect l="-490588" t="-209804" r="-2353" b="-11765"/>
                          </a:stretch>
                        </a:blipFill>
                      </a:tcPr>
                    </a:tc>
                    <a:extLst>
                      <a:ext uri="{0D108BD9-81ED-4DB2-BD59-A6C34878D82A}">
                        <a16:rowId xmlns:a16="http://schemas.microsoft.com/office/drawing/2014/main" val="290744212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9" name="Tabla 8"/>
              <p:cNvGraphicFramePr>
                <a:graphicFrameLocks noGrp="1"/>
              </p:cNvGraphicFramePr>
              <p:nvPr>
                <p:extLst>
                  <p:ext uri="{D42A27DB-BD31-4B8C-83A1-F6EECF244321}">
                    <p14:modId xmlns:p14="http://schemas.microsoft.com/office/powerpoint/2010/main" val="2388801353"/>
                  </p:ext>
                </p:extLst>
              </p:nvPr>
            </p:nvGraphicFramePr>
            <p:xfrm>
              <a:off x="460375" y="5169891"/>
              <a:ext cx="3056410" cy="923405"/>
            </p:xfrm>
            <a:graphic>
              <a:graphicData uri="http://schemas.openxmlformats.org/drawingml/2006/table">
                <a:tbl>
                  <a:tblPr firstRow="1" firstCol="1" bandRow="1">
                    <a:tableStyleId>{5940675A-B579-460E-94D1-54222C63F5DA}</a:tableStyleId>
                  </a:tblPr>
                  <a:tblGrid>
                    <a:gridCol w="925919">
                      <a:extLst>
                        <a:ext uri="{9D8B030D-6E8A-4147-A177-3AD203B41FA5}">
                          <a16:colId xmlns:a16="http://schemas.microsoft.com/office/drawing/2014/main" val="1253623521"/>
                        </a:ext>
                      </a:extLst>
                    </a:gridCol>
                    <a:gridCol w="575591">
                      <a:extLst>
                        <a:ext uri="{9D8B030D-6E8A-4147-A177-3AD203B41FA5}">
                          <a16:colId xmlns:a16="http://schemas.microsoft.com/office/drawing/2014/main" val="397787870"/>
                        </a:ext>
                      </a:extLst>
                    </a:gridCol>
                    <a:gridCol w="518544">
                      <a:extLst>
                        <a:ext uri="{9D8B030D-6E8A-4147-A177-3AD203B41FA5}">
                          <a16:colId xmlns:a16="http://schemas.microsoft.com/office/drawing/2014/main" val="508968397"/>
                        </a:ext>
                      </a:extLst>
                    </a:gridCol>
                    <a:gridCol w="518544">
                      <a:extLst>
                        <a:ext uri="{9D8B030D-6E8A-4147-A177-3AD203B41FA5}">
                          <a16:colId xmlns:a16="http://schemas.microsoft.com/office/drawing/2014/main" val="4223792705"/>
                        </a:ext>
                      </a:extLst>
                    </a:gridCol>
                    <a:gridCol w="517812">
                      <a:extLst>
                        <a:ext uri="{9D8B030D-6E8A-4147-A177-3AD203B41FA5}">
                          <a16:colId xmlns:a16="http://schemas.microsoft.com/office/drawing/2014/main" val="2786632532"/>
                        </a:ext>
                      </a:extLst>
                    </a:gridCol>
                  </a:tblGrid>
                  <a:tr h="307565">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es-EC" sz="1400" i="1">
                                        <a:effectLst/>
                                        <a:latin typeface="Cambria Math" panose="02040503050406030204" pitchFamily="18" charset="0"/>
                                      </a:rPr>
                                    </m:ctrlPr>
                                  </m:sSubPr>
                                  <m:e>
                                    <m:sSub>
                                      <m:sSubPr>
                                        <m:ctrlPr>
                                          <a:rPr lang="es-EC" sz="1400" i="1">
                                            <a:effectLst/>
                                            <a:latin typeface="Cambria Math" panose="02040503050406030204" pitchFamily="18" charset="0"/>
                                          </a:rPr>
                                        </m:ctrlPr>
                                      </m:sSubPr>
                                      <m:e>
                                        <m:r>
                                          <a:rPr lang="es-ES" sz="1400">
                                            <a:effectLst/>
                                            <a:latin typeface="Cambria Math" panose="02040503050406030204" pitchFamily="18" charset="0"/>
                                          </a:rPr>
                                          <m:t>𝑌</m:t>
                                        </m:r>
                                      </m:e>
                                      <m:sub>
                                        <m:r>
                                          <a:rPr lang="es-ES" sz="1400">
                                            <a:effectLst/>
                                            <a:latin typeface="Cambria Math" panose="02040503050406030204" pitchFamily="18" charset="0"/>
                                          </a:rPr>
                                          <m:t>0:</m:t>
                                        </m:r>
                                      </m:sub>
                                    </m:sSub>
                                    <m:r>
                                      <a:rPr lang="es-ES" sz="1400">
                                        <a:effectLst/>
                                        <a:latin typeface="Cambria Math" panose="02040503050406030204" pitchFamily="18" charset="0"/>
                                      </a:rPr>
                                      <m:t> </m:t>
                                    </m:r>
                                    <m:r>
                                      <a:rPr lang="es-ES" sz="1400">
                                        <a:effectLst/>
                                        <a:latin typeface="Cambria Math" panose="02040503050406030204" pitchFamily="18" charset="0"/>
                                      </a:rPr>
                                      <m:t>𝑆</m:t>
                                    </m:r>
                                  </m:e>
                                  <m:sub>
                                    <m:r>
                                      <a:rPr lang="es-ES" sz="1400">
                                        <a:effectLst/>
                                        <a:latin typeface="Cambria Math" panose="02040503050406030204" pitchFamily="18" charset="0"/>
                                      </a:rPr>
                                      <m:t>1</m:t>
                                    </m:r>
                                  </m:sub>
                                </m:sSub>
                                <m:r>
                                  <a:rPr lang="es-ES" sz="1400">
                                    <a:effectLst/>
                                    <a:latin typeface="Cambria Math" panose="02040503050406030204" pitchFamily="18" charset="0"/>
                                  </a:rPr>
                                  <m:t>\</m:t>
                                </m:r>
                                <m:sSub>
                                  <m:sSubPr>
                                    <m:ctrlPr>
                                      <a:rPr lang="es-EC" sz="1400" i="1">
                                        <a:effectLst/>
                                        <a:latin typeface="Cambria Math" panose="02040503050406030204" pitchFamily="18" charset="0"/>
                                      </a:rPr>
                                    </m:ctrlPr>
                                  </m:sSubPr>
                                  <m:e>
                                    <m:r>
                                      <a:rPr lang="es-ES" sz="1400">
                                        <a:effectLst/>
                                        <a:latin typeface="Cambria Math" panose="02040503050406030204" pitchFamily="18" charset="0"/>
                                      </a:rPr>
                                      <m:t>𝑦</m:t>
                                    </m:r>
                                  </m:e>
                                  <m:sub>
                                    <m:r>
                                      <a:rPr lang="es-ES" sz="1400">
                                        <a:effectLst/>
                                        <a:latin typeface="Cambria Math" panose="02040503050406030204" pitchFamily="18" charset="0"/>
                                      </a:rPr>
                                      <m:t>1</m:t>
                                    </m:r>
                                  </m:sub>
                                </m:sSub>
                                <m:sSub>
                                  <m:sSubPr>
                                    <m:ctrlPr>
                                      <a:rPr lang="es-EC" sz="1400" i="1">
                                        <a:effectLst/>
                                        <a:latin typeface="Cambria Math" panose="02040503050406030204" pitchFamily="18" charset="0"/>
                                      </a:rPr>
                                    </m:ctrlPr>
                                  </m:sSubPr>
                                  <m:e>
                                    <m:r>
                                      <a:rPr lang="es-ES" sz="1400">
                                        <a:effectLst/>
                                        <a:latin typeface="Cambria Math" panose="02040503050406030204" pitchFamily="18" charset="0"/>
                                      </a:rPr>
                                      <m:t>𝑦</m:t>
                                    </m:r>
                                  </m:e>
                                  <m:sub>
                                    <m:r>
                                      <a:rPr lang="es-ES" sz="1400">
                                        <a:effectLst/>
                                        <a:latin typeface="Cambria Math" panose="02040503050406030204" pitchFamily="18" charset="0"/>
                                      </a:rPr>
                                      <m:t>0</m:t>
                                    </m:r>
                                  </m:sub>
                                </m:sSub>
                              </m:oMath>
                            </m:oMathPara>
                          </a14:m>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dirty="0">
                              <a:effectLst/>
                            </a:rPr>
                            <a:t>00</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dirty="0">
                              <a:effectLst/>
                            </a:rPr>
                            <a:t>01</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dirty="0">
                              <a:effectLst/>
                            </a:rPr>
                            <a:t>11</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10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4130374"/>
                      </a:ext>
                    </a:extLst>
                  </a:tr>
                  <a:tr h="308275">
                    <a:tc>
                      <a:txBody>
                        <a:bodyPr/>
                        <a:lstStyle/>
                        <a:p>
                          <a:pPr algn="ctr">
                            <a:lnSpc>
                              <a:spcPct val="115000"/>
                            </a:lnSpc>
                            <a:spcAft>
                              <a:spcPts val="0"/>
                            </a:spcAft>
                          </a:pPr>
                          <a:r>
                            <a:rPr lang="es-ES" sz="1400">
                              <a:effectLst/>
                            </a:rPr>
                            <a:t>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es-EC" sz="1400" i="1">
                                        <a:effectLst/>
                                        <a:latin typeface="Cambria Math" panose="02040503050406030204" pitchFamily="18" charset="0"/>
                                      </a:rPr>
                                    </m:ctrlPr>
                                  </m:sSubPr>
                                  <m:e>
                                    <m:r>
                                      <a:rPr lang="es-ES" sz="1400">
                                        <a:effectLst/>
                                        <a:latin typeface="Cambria Math" panose="02040503050406030204" pitchFamily="18" charset="0"/>
                                      </a:rPr>
                                      <m:t>𝑆</m:t>
                                    </m:r>
                                  </m:e>
                                  <m:sub>
                                    <m:r>
                                      <a:rPr lang="es-ES" sz="1400">
                                        <a:effectLst/>
                                        <a:latin typeface="Cambria Math" panose="02040503050406030204" pitchFamily="18" charset="0"/>
                                      </a:rPr>
                                      <m:t>2</m:t>
                                    </m:r>
                                  </m:sub>
                                </m:sSub>
                              </m:oMath>
                            </m:oMathPara>
                          </a14:m>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acc>
                                  <m:accPr>
                                    <m:chr m:val="̅"/>
                                    <m:ctrlPr>
                                      <a:rPr lang="es-EC" sz="1400" i="1">
                                        <a:effectLst/>
                                        <a:latin typeface="Cambria Math" panose="02040503050406030204" pitchFamily="18" charset="0"/>
                                      </a:rPr>
                                    </m:ctrlPr>
                                  </m:accPr>
                                  <m:e>
                                    <m:sSub>
                                      <m:sSubPr>
                                        <m:ctrlPr>
                                          <a:rPr lang="es-EC" sz="1400" i="1">
                                            <a:effectLst/>
                                            <a:latin typeface="Cambria Math" panose="02040503050406030204" pitchFamily="18" charset="0"/>
                                          </a:rPr>
                                        </m:ctrlPr>
                                      </m:sSubPr>
                                      <m:e>
                                        <m:r>
                                          <a:rPr lang="es-ES" sz="1400">
                                            <a:effectLst/>
                                            <a:latin typeface="Cambria Math" panose="02040503050406030204" pitchFamily="18" charset="0"/>
                                          </a:rPr>
                                          <m:t>𝑆</m:t>
                                        </m:r>
                                      </m:e>
                                      <m:sub>
                                        <m:r>
                                          <a:rPr lang="es-ES" sz="1400">
                                            <a:effectLst/>
                                            <a:latin typeface="Cambria Math" panose="02040503050406030204" pitchFamily="18" charset="0"/>
                                          </a:rPr>
                                          <m:t>2</m:t>
                                        </m:r>
                                      </m:sub>
                                    </m:sSub>
                                  </m:e>
                                </m:acc>
                              </m:oMath>
                            </m:oMathPara>
                          </a14:m>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s-ES" sz="1400">
                                    <a:effectLst/>
                                    <a:latin typeface="Cambria Math" panose="02040503050406030204" pitchFamily="18" charset="0"/>
                                  </a:rPr>
                                  <m:t>∅</m:t>
                                </m:r>
                              </m:oMath>
                            </m:oMathPara>
                          </a14:m>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9024591"/>
                      </a:ext>
                    </a:extLst>
                  </a:tr>
                  <a:tr h="307565">
                    <a:tc>
                      <a:txBody>
                        <a:bodyPr/>
                        <a:lstStyle/>
                        <a:p>
                          <a:pPr algn="ctr">
                            <a:lnSpc>
                              <a:spcPct val="115000"/>
                            </a:lnSpc>
                            <a:spcAft>
                              <a:spcPts val="0"/>
                            </a:spcAft>
                          </a:pPr>
                          <a:r>
                            <a:rPr lang="es-ES" sz="1400" dirty="0">
                              <a:effectLst/>
                            </a:rPr>
                            <a:t>1</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s-ES" sz="1400">
                                    <a:effectLst/>
                                    <a:latin typeface="Cambria Math" panose="02040503050406030204" pitchFamily="18" charset="0"/>
                                  </a:rPr>
                                  <m:t>∅</m:t>
                                </m:r>
                              </m:oMath>
                            </m:oMathPara>
                          </a14:m>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2368644"/>
                      </a:ext>
                    </a:extLst>
                  </a:tr>
                </a:tbl>
              </a:graphicData>
            </a:graphic>
          </p:graphicFrame>
        </mc:Choice>
        <mc:Fallback xmlns="">
          <p:graphicFrame>
            <p:nvGraphicFramePr>
              <p:cNvPr id="9" name="Tabla 8"/>
              <p:cNvGraphicFramePr>
                <a:graphicFrameLocks noGrp="1"/>
              </p:cNvGraphicFramePr>
              <p:nvPr>
                <p:extLst>
                  <p:ext uri="{D42A27DB-BD31-4B8C-83A1-F6EECF244321}">
                    <p14:modId xmlns:p14="http://schemas.microsoft.com/office/powerpoint/2010/main" val="2388801353"/>
                  </p:ext>
                </p:extLst>
              </p:nvPr>
            </p:nvGraphicFramePr>
            <p:xfrm>
              <a:off x="460375" y="5169891"/>
              <a:ext cx="3056410" cy="923405"/>
            </p:xfrm>
            <a:graphic>
              <a:graphicData uri="http://schemas.openxmlformats.org/drawingml/2006/table">
                <a:tbl>
                  <a:tblPr firstRow="1" firstCol="1" bandRow="1">
                    <a:tableStyleId>{5940675A-B579-460E-94D1-54222C63F5DA}</a:tableStyleId>
                  </a:tblPr>
                  <a:tblGrid>
                    <a:gridCol w="925919">
                      <a:extLst>
                        <a:ext uri="{9D8B030D-6E8A-4147-A177-3AD203B41FA5}">
                          <a16:colId xmlns:a16="http://schemas.microsoft.com/office/drawing/2014/main" val="1253623521"/>
                        </a:ext>
                      </a:extLst>
                    </a:gridCol>
                    <a:gridCol w="575591">
                      <a:extLst>
                        <a:ext uri="{9D8B030D-6E8A-4147-A177-3AD203B41FA5}">
                          <a16:colId xmlns:a16="http://schemas.microsoft.com/office/drawing/2014/main" val="397787870"/>
                        </a:ext>
                      </a:extLst>
                    </a:gridCol>
                    <a:gridCol w="518544">
                      <a:extLst>
                        <a:ext uri="{9D8B030D-6E8A-4147-A177-3AD203B41FA5}">
                          <a16:colId xmlns:a16="http://schemas.microsoft.com/office/drawing/2014/main" val="508968397"/>
                        </a:ext>
                      </a:extLst>
                    </a:gridCol>
                    <a:gridCol w="518544">
                      <a:extLst>
                        <a:ext uri="{9D8B030D-6E8A-4147-A177-3AD203B41FA5}">
                          <a16:colId xmlns:a16="http://schemas.microsoft.com/office/drawing/2014/main" val="4223792705"/>
                        </a:ext>
                      </a:extLst>
                    </a:gridCol>
                    <a:gridCol w="517812">
                      <a:extLst>
                        <a:ext uri="{9D8B030D-6E8A-4147-A177-3AD203B41FA5}">
                          <a16:colId xmlns:a16="http://schemas.microsoft.com/office/drawing/2014/main" val="2786632532"/>
                        </a:ext>
                      </a:extLst>
                    </a:gridCol>
                  </a:tblGrid>
                  <a:tr h="307565">
                    <a:tc>
                      <a:txBody>
                        <a:bodyPr/>
                        <a:lstStyle/>
                        <a:p>
                          <a:endParaRPr lang="es-EC"/>
                        </a:p>
                      </a:txBody>
                      <a:tcPr marL="68580" marR="68580" marT="0" marB="0">
                        <a:blipFill>
                          <a:blip r:embed="rId10"/>
                          <a:stretch>
                            <a:fillRect l="-658" t="-11765" r="-231579" b="-207843"/>
                          </a:stretch>
                        </a:blipFill>
                      </a:tcPr>
                    </a:tc>
                    <a:tc>
                      <a:txBody>
                        <a:bodyPr/>
                        <a:lstStyle/>
                        <a:p>
                          <a:pPr algn="ctr">
                            <a:lnSpc>
                              <a:spcPct val="115000"/>
                            </a:lnSpc>
                            <a:spcAft>
                              <a:spcPts val="0"/>
                            </a:spcAft>
                          </a:pPr>
                          <a:r>
                            <a:rPr lang="es-ES" sz="1400" dirty="0">
                              <a:effectLst/>
                            </a:rPr>
                            <a:t>00</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dirty="0">
                              <a:effectLst/>
                            </a:rPr>
                            <a:t>01</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dirty="0">
                              <a:effectLst/>
                            </a:rPr>
                            <a:t>11</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10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4130374"/>
                      </a:ext>
                    </a:extLst>
                  </a:tr>
                  <a:tr h="308275">
                    <a:tc>
                      <a:txBody>
                        <a:bodyPr/>
                        <a:lstStyle/>
                        <a:p>
                          <a:pPr algn="ctr">
                            <a:lnSpc>
                              <a:spcPct val="115000"/>
                            </a:lnSpc>
                            <a:spcAft>
                              <a:spcPts val="0"/>
                            </a:spcAft>
                          </a:pPr>
                          <a:r>
                            <a:rPr lang="es-ES" sz="1400">
                              <a:effectLst/>
                            </a:rPr>
                            <a:t>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s-EC"/>
                        </a:p>
                      </a:txBody>
                      <a:tcPr marL="68580" marR="68580" marT="0" marB="0">
                        <a:blipFill>
                          <a:blip r:embed="rId10"/>
                          <a:stretch>
                            <a:fillRect l="-161053" t="-114000" r="-270526" b="-112000"/>
                          </a:stretch>
                        </a:blipFill>
                      </a:tcPr>
                    </a:tc>
                    <a:tc>
                      <a:txBody>
                        <a:bodyPr/>
                        <a:lstStyle/>
                        <a:p>
                          <a:pPr algn="ctr">
                            <a:lnSpc>
                              <a:spcPct val="115000"/>
                            </a:lnSpc>
                            <a:spcAft>
                              <a:spcPts val="0"/>
                            </a:spcAft>
                          </a:pPr>
                          <a:r>
                            <a:rPr lang="es-ES" sz="1400">
                              <a:effectLst/>
                            </a:rPr>
                            <a:t>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s-EC"/>
                        </a:p>
                      </a:txBody>
                      <a:tcPr marL="68580" marR="68580" marT="0" marB="0">
                        <a:blipFill>
                          <a:blip r:embed="rId10"/>
                          <a:stretch>
                            <a:fillRect l="-391765" t="-114000" r="-102353" b="-112000"/>
                          </a:stretch>
                        </a:blipFill>
                      </a:tcPr>
                    </a:tc>
                    <a:tc>
                      <a:txBody>
                        <a:bodyPr/>
                        <a:lstStyle/>
                        <a:p>
                          <a:endParaRPr lang="es-EC"/>
                        </a:p>
                      </a:txBody>
                      <a:tcPr marL="68580" marR="68580" marT="0" marB="0">
                        <a:blipFill>
                          <a:blip r:embed="rId10"/>
                          <a:stretch>
                            <a:fillRect l="-491765" t="-114000" r="-2353" b="-112000"/>
                          </a:stretch>
                        </a:blipFill>
                      </a:tcPr>
                    </a:tc>
                    <a:extLst>
                      <a:ext uri="{0D108BD9-81ED-4DB2-BD59-A6C34878D82A}">
                        <a16:rowId xmlns:a16="http://schemas.microsoft.com/office/drawing/2014/main" val="3799024591"/>
                      </a:ext>
                    </a:extLst>
                  </a:tr>
                  <a:tr h="307565">
                    <a:tc>
                      <a:txBody>
                        <a:bodyPr/>
                        <a:lstStyle/>
                        <a:p>
                          <a:pPr algn="ctr">
                            <a:lnSpc>
                              <a:spcPct val="115000"/>
                            </a:lnSpc>
                            <a:spcAft>
                              <a:spcPts val="0"/>
                            </a:spcAft>
                          </a:pPr>
                          <a:r>
                            <a:rPr lang="es-ES" sz="1400" dirty="0">
                              <a:effectLst/>
                            </a:rPr>
                            <a:t>1</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s-EC"/>
                        </a:p>
                      </a:txBody>
                      <a:tcPr marL="68580" marR="68580" marT="0" marB="0">
                        <a:blipFill>
                          <a:blip r:embed="rId10"/>
                          <a:stretch>
                            <a:fillRect l="-491765" t="-209804" r="-2353" b="-9804"/>
                          </a:stretch>
                        </a:blipFill>
                      </a:tcPr>
                    </a:tc>
                    <a:extLst>
                      <a:ext uri="{0D108BD9-81ED-4DB2-BD59-A6C34878D82A}">
                        <a16:rowId xmlns:a16="http://schemas.microsoft.com/office/drawing/2014/main" val="311236864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0" name="Tabla 9"/>
              <p:cNvGraphicFramePr>
                <a:graphicFrameLocks noGrp="1"/>
              </p:cNvGraphicFramePr>
              <p:nvPr>
                <p:extLst>
                  <p:ext uri="{D42A27DB-BD31-4B8C-83A1-F6EECF244321}">
                    <p14:modId xmlns:p14="http://schemas.microsoft.com/office/powerpoint/2010/main" val="2964305360"/>
                  </p:ext>
                </p:extLst>
              </p:nvPr>
            </p:nvGraphicFramePr>
            <p:xfrm>
              <a:off x="4980864" y="5219750"/>
              <a:ext cx="3289718" cy="904662"/>
            </p:xfrm>
            <a:graphic>
              <a:graphicData uri="http://schemas.openxmlformats.org/drawingml/2006/table">
                <a:tbl>
                  <a:tblPr firstRow="1" firstCol="1" bandRow="1">
                    <a:tableStyleId>{5940675A-B579-460E-94D1-54222C63F5DA}</a:tableStyleId>
                  </a:tblPr>
                  <a:tblGrid>
                    <a:gridCol w="1159227">
                      <a:extLst>
                        <a:ext uri="{9D8B030D-6E8A-4147-A177-3AD203B41FA5}">
                          <a16:colId xmlns:a16="http://schemas.microsoft.com/office/drawing/2014/main" val="2345994376"/>
                        </a:ext>
                      </a:extLst>
                    </a:gridCol>
                    <a:gridCol w="575591">
                      <a:extLst>
                        <a:ext uri="{9D8B030D-6E8A-4147-A177-3AD203B41FA5}">
                          <a16:colId xmlns:a16="http://schemas.microsoft.com/office/drawing/2014/main" val="849405568"/>
                        </a:ext>
                      </a:extLst>
                    </a:gridCol>
                    <a:gridCol w="518544">
                      <a:extLst>
                        <a:ext uri="{9D8B030D-6E8A-4147-A177-3AD203B41FA5}">
                          <a16:colId xmlns:a16="http://schemas.microsoft.com/office/drawing/2014/main" val="1992194047"/>
                        </a:ext>
                      </a:extLst>
                    </a:gridCol>
                    <a:gridCol w="518544">
                      <a:extLst>
                        <a:ext uri="{9D8B030D-6E8A-4147-A177-3AD203B41FA5}">
                          <a16:colId xmlns:a16="http://schemas.microsoft.com/office/drawing/2014/main" val="2267173876"/>
                        </a:ext>
                      </a:extLst>
                    </a:gridCol>
                    <a:gridCol w="517812">
                      <a:extLst>
                        <a:ext uri="{9D8B030D-6E8A-4147-A177-3AD203B41FA5}">
                          <a16:colId xmlns:a16="http://schemas.microsoft.com/office/drawing/2014/main" val="604378691"/>
                        </a:ext>
                      </a:extLst>
                    </a:gridCol>
                  </a:tblGrid>
                  <a:tr h="307565">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es-EC" sz="1400" i="1">
                                        <a:effectLst/>
                                        <a:latin typeface="Cambria Math" panose="02040503050406030204" pitchFamily="18" charset="0"/>
                                      </a:rPr>
                                    </m:ctrlPr>
                                  </m:sSubPr>
                                  <m:e>
                                    <m:r>
                                      <a:rPr lang="es-ES" sz="1400">
                                        <a:effectLst/>
                                        <a:latin typeface="Cambria Math" panose="02040503050406030204" pitchFamily="18" charset="0"/>
                                      </a:rPr>
                                      <m:t>𝑂𝑘</m:t>
                                    </m:r>
                                    <m:r>
                                      <a:rPr lang="es-ES" sz="1400">
                                        <a:effectLst/>
                                        <a:latin typeface="Cambria Math" panose="02040503050406030204" pitchFamily="18" charset="0"/>
                                      </a:rPr>
                                      <m:t>: </m:t>
                                    </m:r>
                                    <m:r>
                                      <a:rPr lang="es-ES" sz="1400">
                                        <a:effectLst/>
                                        <a:latin typeface="Cambria Math" panose="02040503050406030204" pitchFamily="18" charset="0"/>
                                      </a:rPr>
                                      <m:t>𝑆</m:t>
                                    </m:r>
                                  </m:e>
                                  <m:sub>
                                    <m:r>
                                      <a:rPr lang="es-ES" sz="1400">
                                        <a:effectLst/>
                                        <a:latin typeface="Cambria Math" panose="02040503050406030204" pitchFamily="18" charset="0"/>
                                      </a:rPr>
                                      <m:t>1</m:t>
                                    </m:r>
                                  </m:sub>
                                </m:sSub>
                                <m:r>
                                  <a:rPr lang="es-ES" sz="1400">
                                    <a:effectLst/>
                                    <a:latin typeface="Cambria Math" panose="02040503050406030204" pitchFamily="18" charset="0"/>
                                  </a:rPr>
                                  <m:t>\</m:t>
                                </m:r>
                                <m:sSub>
                                  <m:sSubPr>
                                    <m:ctrlPr>
                                      <a:rPr lang="es-EC" sz="1400" i="1">
                                        <a:effectLst/>
                                        <a:latin typeface="Cambria Math" panose="02040503050406030204" pitchFamily="18" charset="0"/>
                                      </a:rPr>
                                    </m:ctrlPr>
                                  </m:sSubPr>
                                  <m:e>
                                    <m:r>
                                      <a:rPr lang="es-ES" sz="1400">
                                        <a:effectLst/>
                                        <a:latin typeface="Cambria Math" panose="02040503050406030204" pitchFamily="18" charset="0"/>
                                      </a:rPr>
                                      <m:t>𝑦</m:t>
                                    </m:r>
                                  </m:e>
                                  <m:sub>
                                    <m:r>
                                      <a:rPr lang="es-ES" sz="1400">
                                        <a:effectLst/>
                                        <a:latin typeface="Cambria Math" panose="02040503050406030204" pitchFamily="18" charset="0"/>
                                      </a:rPr>
                                      <m:t>1</m:t>
                                    </m:r>
                                  </m:sub>
                                </m:sSub>
                                <m:sSub>
                                  <m:sSubPr>
                                    <m:ctrlPr>
                                      <a:rPr lang="es-EC" sz="1400" i="1">
                                        <a:effectLst/>
                                        <a:latin typeface="Cambria Math" panose="02040503050406030204" pitchFamily="18" charset="0"/>
                                      </a:rPr>
                                    </m:ctrlPr>
                                  </m:sSubPr>
                                  <m:e>
                                    <m:r>
                                      <a:rPr lang="es-ES" sz="1400">
                                        <a:effectLst/>
                                        <a:latin typeface="Cambria Math" panose="02040503050406030204" pitchFamily="18" charset="0"/>
                                      </a:rPr>
                                      <m:t>𝑦</m:t>
                                    </m:r>
                                  </m:e>
                                  <m:sub>
                                    <m:r>
                                      <a:rPr lang="es-ES" sz="1400">
                                        <a:effectLst/>
                                        <a:latin typeface="Cambria Math" panose="02040503050406030204" pitchFamily="18" charset="0"/>
                                      </a:rPr>
                                      <m:t>0</m:t>
                                    </m:r>
                                  </m:sub>
                                </m:sSub>
                              </m:oMath>
                            </m:oMathPara>
                          </a14:m>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00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01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11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10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7643623"/>
                      </a:ext>
                    </a:extLst>
                  </a:tr>
                  <a:tr h="307565">
                    <a:tc>
                      <a:txBody>
                        <a:bodyPr/>
                        <a:lstStyle/>
                        <a:p>
                          <a:pPr algn="ctr">
                            <a:lnSpc>
                              <a:spcPct val="115000"/>
                            </a:lnSpc>
                            <a:spcAft>
                              <a:spcPts val="0"/>
                            </a:spcAft>
                          </a:pPr>
                          <a:r>
                            <a:rPr lang="es-ES" sz="1400">
                              <a:effectLst/>
                            </a:rPr>
                            <a:t>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dirty="0">
                              <a:effectLst/>
                            </a:rPr>
                            <a:t>0</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dirty="0">
                              <a:effectLst/>
                            </a:rPr>
                            <a:t>0</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es-EC" sz="1400" i="1">
                                        <a:effectLst/>
                                        <a:latin typeface="Cambria Math" panose="02040503050406030204" pitchFamily="18" charset="0"/>
                                      </a:rPr>
                                    </m:ctrlPr>
                                  </m:sSubPr>
                                  <m:e>
                                    <m:r>
                                      <a:rPr lang="es-ES" sz="1400">
                                        <a:effectLst/>
                                        <a:latin typeface="Cambria Math" panose="02040503050406030204" pitchFamily="18" charset="0"/>
                                      </a:rPr>
                                      <m:t>𝑆</m:t>
                                    </m:r>
                                  </m:e>
                                  <m:sub>
                                    <m:r>
                                      <a:rPr lang="es-ES" sz="1400">
                                        <a:effectLst/>
                                        <a:latin typeface="Cambria Math" panose="02040503050406030204" pitchFamily="18" charset="0"/>
                                      </a:rPr>
                                      <m:t>2</m:t>
                                    </m:r>
                                  </m:sub>
                                </m:sSub>
                              </m:oMath>
                            </m:oMathPara>
                          </a14:m>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11477595"/>
                      </a:ext>
                    </a:extLst>
                  </a:tr>
                  <a:tr h="289532">
                    <a:tc>
                      <a:txBody>
                        <a:bodyPr/>
                        <a:lstStyle/>
                        <a:p>
                          <a:pPr algn="ctr">
                            <a:lnSpc>
                              <a:spcPct val="115000"/>
                            </a:lnSpc>
                            <a:spcAft>
                              <a:spcPts val="0"/>
                            </a:spcAft>
                          </a:pPr>
                          <a:r>
                            <a:rPr lang="es-ES" sz="1400">
                              <a:effectLst/>
                            </a:rPr>
                            <a:t>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dirty="0">
                              <a:effectLst/>
                            </a:rPr>
                            <a:t>1</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dirty="0">
                              <a:effectLst/>
                            </a:rPr>
                            <a:t>0</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0450550"/>
                      </a:ext>
                    </a:extLst>
                  </a:tr>
                </a:tbl>
              </a:graphicData>
            </a:graphic>
          </p:graphicFrame>
        </mc:Choice>
        <mc:Fallback xmlns="">
          <p:graphicFrame>
            <p:nvGraphicFramePr>
              <p:cNvPr id="10" name="Tabla 9"/>
              <p:cNvGraphicFramePr>
                <a:graphicFrameLocks noGrp="1"/>
              </p:cNvGraphicFramePr>
              <p:nvPr>
                <p:extLst>
                  <p:ext uri="{D42A27DB-BD31-4B8C-83A1-F6EECF244321}">
                    <p14:modId xmlns:p14="http://schemas.microsoft.com/office/powerpoint/2010/main" val="2964305360"/>
                  </p:ext>
                </p:extLst>
              </p:nvPr>
            </p:nvGraphicFramePr>
            <p:xfrm>
              <a:off x="4980864" y="5219750"/>
              <a:ext cx="3289718" cy="904662"/>
            </p:xfrm>
            <a:graphic>
              <a:graphicData uri="http://schemas.openxmlformats.org/drawingml/2006/table">
                <a:tbl>
                  <a:tblPr firstRow="1" firstCol="1" bandRow="1">
                    <a:tableStyleId>{5940675A-B579-460E-94D1-54222C63F5DA}</a:tableStyleId>
                  </a:tblPr>
                  <a:tblGrid>
                    <a:gridCol w="1159227">
                      <a:extLst>
                        <a:ext uri="{9D8B030D-6E8A-4147-A177-3AD203B41FA5}">
                          <a16:colId xmlns:a16="http://schemas.microsoft.com/office/drawing/2014/main" val="2345994376"/>
                        </a:ext>
                      </a:extLst>
                    </a:gridCol>
                    <a:gridCol w="575591">
                      <a:extLst>
                        <a:ext uri="{9D8B030D-6E8A-4147-A177-3AD203B41FA5}">
                          <a16:colId xmlns:a16="http://schemas.microsoft.com/office/drawing/2014/main" val="849405568"/>
                        </a:ext>
                      </a:extLst>
                    </a:gridCol>
                    <a:gridCol w="518544">
                      <a:extLst>
                        <a:ext uri="{9D8B030D-6E8A-4147-A177-3AD203B41FA5}">
                          <a16:colId xmlns:a16="http://schemas.microsoft.com/office/drawing/2014/main" val="1992194047"/>
                        </a:ext>
                      </a:extLst>
                    </a:gridCol>
                    <a:gridCol w="518544">
                      <a:extLst>
                        <a:ext uri="{9D8B030D-6E8A-4147-A177-3AD203B41FA5}">
                          <a16:colId xmlns:a16="http://schemas.microsoft.com/office/drawing/2014/main" val="2267173876"/>
                        </a:ext>
                      </a:extLst>
                    </a:gridCol>
                    <a:gridCol w="517812">
                      <a:extLst>
                        <a:ext uri="{9D8B030D-6E8A-4147-A177-3AD203B41FA5}">
                          <a16:colId xmlns:a16="http://schemas.microsoft.com/office/drawing/2014/main" val="604378691"/>
                        </a:ext>
                      </a:extLst>
                    </a:gridCol>
                  </a:tblGrid>
                  <a:tr h="307565">
                    <a:tc>
                      <a:txBody>
                        <a:bodyPr/>
                        <a:lstStyle/>
                        <a:p>
                          <a:endParaRPr lang="es-EC"/>
                        </a:p>
                      </a:txBody>
                      <a:tcPr marL="68580" marR="68580" marT="0" marB="0">
                        <a:blipFill>
                          <a:blip r:embed="rId11"/>
                          <a:stretch>
                            <a:fillRect l="-526" t="-11765" r="-185263" b="-207843"/>
                          </a:stretch>
                        </a:blipFill>
                      </a:tcPr>
                    </a:tc>
                    <a:tc>
                      <a:txBody>
                        <a:bodyPr/>
                        <a:lstStyle/>
                        <a:p>
                          <a:pPr algn="ctr">
                            <a:lnSpc>
                              <a:spcPct val="115000"/>
                            </a:lnSpc>
                            <a:spcAft>
                              <a:spcPts val="0"/>
                            </a:spcAft>
                          </a:pPr>
                          <a:r>
                            <a:rPr lang="es-ES" sz="1400">
                              <a:effectLst/>
                            </a:rPr>
                            <a:t>00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01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11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10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7643623"/>
                      </a:ext>
                    </a:extLst>
                  </a:tr>
                  <a:tr h="307565">
                    <a:tc>
                      <a:txBody>
                        <a:bodyPr/>
                        <a:lstStyle/>
                        <a:p>
                          <a:pPr algn="ctr">
                            <a:lnSpc>
                              <a:spcPct val="115000"/>
                            </a:lnSpc>
                            <a:spcAft>
                              <a:spcPts val="0"/>
                            </a:spcAft>
                          </a:pPr>
                          <a:r>
                            <a:rPr lang="es-ES" sz="1400">
                              <a:effectLst/>
                            </a:rPr>
                            <a:t>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dirty="0">
                              <a:effectLst/>
                            </a:rPr>
                            <a:t>0</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dirty="0">
                              <a:effectLst/>
                            </a:rPr>
                            <a:t>0</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s-EC"/>
                        </a:p>
                      </a:txBody>
                      <a:tcPr marL="68580" marR="68580" marT="0" marB="0">
                        <a:blipFill>
                          <a:blip r:embed="rId11"/>
                          <a:stretch>
                            <a:fillRect l="-436471" t="-114000" r="-102353" b="-112000"/>
                          </a:stretch>
                        </a:blipFill>
                      </a:tcPr>
                    </a:tc>
                    <a:tc>
                      <a:txBody>
                        <a:bodyPr/>
                        <a:lstStyle/>
                        <a:p>
                          <a:pPr algn="ctr">
                            <a:lnSpc>
                              <a:spcPct val="115000"/>
                            </a:lnSpc>
                            <a:spcAft>
                              <a:spcPts val="0"/>
                            </a:spcAft>
                          </a:pPr>
                          <a:r>
                            <a:rPr lang="es-ES" sz="1400">
                              <a:effectLst/>
                            </a:rPr>
                            <a:t>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11477595"/>
                      </a:ext>
                    </a:extLst>
                  </a:tr>
                  <a:tr h="289532">
                    <a:tc>
                      <a:txBody>
                        <a:bodyPr/>
                        <a:lstStyle/>
                        <a:p>
                          <a:pPr algn="ctr">
                            <a:lnSpc>
                              <a:spcPct val="115000"/>
                            </a:lnSpc>
                            <a:spcAft>
                              <a:spcPts val="0"/>
                            </a:spcAft>
                          </a:pPr>
                          <a:r>
                            <a:rPr lang="es-ES" sz="1400">
                              <a:effectLst/>
                            </a:rPr>
                            <a:t>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dirty="0">
                              <a:effectLst/>
                            </a:rPr>
                            <a:t>1</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dirty="0">
                              <a:effectLst/>
                            </a:rPr>
                            <a:t>0</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0450550"/>
                      </a:ext>
                    </a:extLst>
                  </a:tr>
                </a:tbl>
              </a:graphicData>
            </a:graphic>
          </p:graphicFrame>
        </mc:Fallback>
      </mc:AlternateContent>
      <p:sp>
        <p:nvSpPr>
          <p:cNvPr id="26" name="39 Rectángulo"/>
          <p:cNvSpPr/>
          <p:nvPr/>
        </p:nvSpPr>
        <p:spPr>
          <a:xfrm>
            <a:off x="5647290" y="3774332"/>
            <a:ext cx="1703705" cy="53149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MX" sz="2400" dirty="0">
                <a:effectLst/>
                <a:ea typeface="Calibri" panose="020F0502020204030204" pitchFamily="34" charset="0"/>
                <a:cs typeface="Times New Roman" panose="02020603050405020304" pitchFamily="18" charset="0"/>
              </a:rPr>
              <a:t>MSS</a:t>
            </a:r>
            <a:endParaRPr lang="es-EC" sz="2400" dirty="0">
              <a:effectLst/>
              <a:ea typeface="Calibri" panose="020F0502020204030204" pitchFamily="34" charset="0"/>
              <a:cs typeface="Times New Roman" panose="02020603050405020304" pitchFamily="18" charset="0"/>
            </a:endParaRPr>
          </a:p>
        </p:txBody>
      </p:sp>
      <p:cxnSp>
        <p:nvCxnSpPr>
          <p:cNvPr id="30" name="40 Conector recto de flecha"/>
          <p:cNvCxnSpPr/>
          <p:nvPr/>
        </p:nvCxnSpPr>
        <p:spPr>
          <a:xfrm>
            <a:off x="4882115" y="3898792"/>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41 Conector recto de flecha"/>
          <p:cNvCxnSpPr/>
          <p:nvPr/>
        </p:nvCxnSpPr>
        <p:spPr>
          <a:xfrm>
            <a:off x="4884655" y="4125487"/>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42 Conector recto de flecha"/>
          <p:cNvCxnSpPr/>
          <p:nvPr/>
        </p:nvCxnSpPr>
        <p:spPr>
          <a:xfrm>
            <a:off x="7347185" y="3903237"/>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3" name="CuadroTexto 32"/>
              <p:cNvSpPr txBox="1"/>
              <p:nvPr/>
            </p:nvSpPr>
            <p:spPr>
              <a:xfrm>
                <a:off x="4436502" y="3642808"/>
                <a:ext cx="5068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C" b="1" i="1" smtClean="0">
                          <a:latin typeface="Cambria Math" panose="02040503050406030204" pitchFamily="18" charset="0"/>
                        </a:rPr>
                        <m:t>𝑺</m:t>
                      </m:r>
                      <m:r>
                        <a:rPr lang="es-EC" b="1" i="1" smtClean="0">
                          <a:latin typeface="Cambria Math" panose="02040503050406030204" pitchFamily="18" charset="0"/>
                        </a:rPr>
                        <m:t>𝟏</m:t>
                      </m:r>
                    </m:oMath>
                  </m:oMathPara>
                </a14:m>
                <a:endParaRPr lang="es-EC" b="1" dirty="0"/>
              </a:p>
            </p:txBody>
          </p:sp>
        </mc:Choice>
        <mc:Fallback xmlns="">
          <p:sp>
            <p:nvSpPr>
              <p:cNvPr id="33" name="CuadroTexto 32"/>
              <p:cNvSpPr txBox="1">
                <a:spLocks noRot="1" noChangeAspect="1" noMove="1" noResize="1" noEditPoints="1" noAdjustHandles="1" noChangeArrowheads="1" noChangeShapeType="1" noTextEdit="1"/>
              </p:cNvSpPr>
              <p:nvPr/>
            </p:nvSpPr>
            <p:spPr>
              <a:xfrm>
                <a:off x="4436502" y="3642808"/>
                <a:ext cx="506869" cy="369332"/>
              </a:xfrm>
              <a:prstGeom prst="rect">
                <a:avLst/>
              </a:prstGeom>
              <a:blipFill>
                <a:blip r:embed="rId12"/>
                <a:stretch>
                  <a:fillRect/>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35" name="CuadroTexto 34"/>
              <p:cNvSpPr txBox="1"/>
              <p:nvPr/>
            </p:nvSpPr>
            <p:spPr>
              <a:xfrm>
                <a:off x="4422517" y="3899906"/>
                <a:ext cx="5068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C" b="1" i="1" smtClean="0">
                          <a:latin typeface="Cambria Math" panose="02040503050406030204" pitchFamily="18" charset="0"/>
                        </a:rPr>
                        <m:t>𝑺</m:t>
                      </m:r>
                      <m:r>
                        <a:rPr lang="es-EC" b="1" i="1" smtClean="0">
                          <a:latin typeface="Cambria Math" panose="02040503050406030204" pitchFamily="18" charset="0"/>
                        </a:rPr>
                        <m:t>𝟐</m:t>
                      </m:r>
                    </m:oMath>
                  </m:oMathPara>
                </a14:m>
                <a:endParaRPr lang="es-EC" b="1" dirty="0"/>
              </a:p>
            </p:txBody>
          </p:sp>
        </mc:Choice>
        <mc:Fallback xmlns="">
          <p:sp>
            <p:nvSpPr>
              <p:cNvPr id="35" name="CuadroTexto 34"/>
              <p:cNvSpPr txBox="1">
                <a:spLocks noRot="1" noChangeAspect="1" noMove="1" noResize="1" noEditPoints="1" noAdjustHandles="1" noChangeArrowheads="1" noChangeShapeType="1" noTextEdit="1"/>
              </p:cNvSpPr>
              <p:nvPr/>
            </p:nvSpPr>
            <p:spPr>
              <a:xfrm>
                <a:off x="4422517" y="3899906"/>
                <a:ext cx="506869" cy="369332"/>
              </a:xfrm>
              <a:prstGeom prst="rect">
                <a:avLst/>
              </a:prstGeom>
              <a:blipFill>
                <a:blip r:embed="rId13"/>
                <a:stretch>
                  <a:fillRect/>
                </a:stretch>
              </a:blipFill>
            </p:spPr>
            <p:txBody>
              <a:bodyPr/>
              <a:lstStyle/>
              <a:p>
                <a:r>
                  <a:rPr lang="es-EC">
                    <a:noFill/>
                  </a:rPr>
                  <a:t> </a:t>
                </a:r>
              </a:p>
            </p:txBody>
          </p:sp>
        </mc:Fallback>
      </mc:AlternateContent>
      <p:sp>
        <p:nvSpPr>
          <p:cNvPr id="36" name="CuadroTexto 35"/>
          <p:cNvSpPr txBox="1"/>
          <p:nvPr/>
        </p:nvSpPr>
        <p:spPr>
          <a:xfrm>
            <a:off x="8123271" y="3683723"/>
            <a:ext cx="466794" cy="369332"/>
          </a:xfrm>
          <a:prstGeom prst="rect">
            <a:avLst/>
          </a:prstGeom>
          <a:noFill/>
        </p:spPr>
        <p:txBody>
          <a:bodyPr wrap="none" rtlCol="0">
            <a:spAutoFit/>
          </a:bodyPr>
          <a:lstStyle/>
          <a:p>
            <a:r>
              <a:rPr lang="es-EC" b="1" dirty="0" smtClean="0"/>
              <a:t>OK</a:t>
            </a:r>
            <a:endParaRPr lang="es-EC" b="1" dirty="0"/>
          </a:p>
        </p:txBody>
      </p:sp>
      <p:sp>
        <p:nvSpPr>
          <p:cNvPr id="37" name="CuadroTexto 36"/>
          <p:cNvSpPr txBox="1"/>
          <p:nvPr/>
        </p:nvSpPr>
        <p:spPr>
          <a:xfrm>
            <a:off x="395536" y="3376783"/>
            <a:ext cx="3532314" cy="369332"/>
          </a:xfrm>
          <a:prstGeom prst="rect">
            <a:avLst/>
          </a:prstGeom>
          <a:noFill/>
        </p:spPr>
        <p:txBody>
          <a:bodyPr wrap="none" rtlCol="0">
            <a:spAutoFit/>
          </a:bodyPr>
          <a:lstStyle/>
          <a:p>
            <a:r>
              <a:rPr lang="es-EC" dirty="0" smtClean="0"/>
              <a:t>Decodificador de Estados Siguiente:</a:t>
            </a:r>
            <a:endParaRPr lang="es-EC" dirty="0"/>
          </a:p>
        </p:txBody>
      </p:sp>
      <p:sp>
        <p:nvSpPr>
          <p:cNvPr id="38" name="CuadroTexto 37"/>
          <p:cNvSpPr txBox="1"/>
          <p:nvPr/>
        </p:nvSpPr>
        <p:spPr>
          <a:xfrm>
            <a:off x="4863157" y="4797152"/>
            <a:ext cx="2449068" cy="369332"/>
          </a:xfrm>
          <a:prstGeom prst="rect">
            <a:avLst/>
          </a:prstGeom>
          <a:noFill/>
        </p:spPr>
        <p:txBody>
          <a:bodyPr wrap="none" rtlCol="0">
            <a:spAutoFit/>
          </a:bodyPr>
          <a:lstStyle/>
          <a:p>
            <a:r>
              <a:rPr lang="es-EC" dirty="0" smtClean="0"/>
              <a:t>Decodificador de Salida:</a:t>
            </a:r>
            <a:endParaRPr lang="es-EC" dirty="0"/>
          </a:p>
        </p:txBody>
      </p:sp>
    </p:spTree>
    <p:extLst>
      <p:ext uri="{BB962C8B-B14F-4D97-AF65-F5344CB8AC3E}">
        <p14:creationId xmlns:p14="http://schemas.microsoft.com/office/powerpoint/2010/main" val="3907026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2" descr="https://encrypted-tbn1.google.com/images?q=tbn:ANd9GcQje8dmqPgk2_qta2WsfdEUbxqb3B7GJwMo_uHo0h53NVVGZjE29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57850" y="57944"/>
            <a:ext cx="742096" cy="738798"/>
          </a:xfrm>
          <a:prstGeom prst="rect">
            <a:avLst/>
          </a:prstGeom>
          <a:noFill/>
          <a:extLst>
            <a:ext uri="{909E8E84-426E-40DD-AFC4-6F175D3DCCD1}">
              <a14:hiddenFill xmlns:a14="http://schemas.microsoft.com/office/drawing/2010/main">
                <a:solidFill>
                  <a:srgbClr val="FFFFFF"/>
                </a:solidFill>
              </a14:hiddenFill>
            </a:ext>
          </a:extLst>
        </p:spPr>
      </p:pic>
      <p:sp>
        <p:nvSpPr>
          <p:cNvPr id="5" name="4 Marcador de número de diapositiva"/>
          <p:cNvSpPr>
            <a:spLocks noGrp="1"/>
          </p:cNvSpPr>
          <p:nvPr>
            <p:ph type="sldNum" sz="quarter" idx="12"/>
          </p:nvPr>
        </p:nvSpPr>
        <p:spPr/>
        <p:txBody>
          <a:bodyPr/>
          <a:lstStyle/>
          <a:p>
            <a:fld id="{132FADFE-3B8F-471C-ABF0-DBC7717ECBBC}" type="slidenum">
              <a:rPr lang="es-ES" smtClean="0"/>
              <a:pPr/>
              <a:t>23</a:t>
            </a:fld>
            <a:endParaRPr lang="es-ES"/>
          </a:p>
        </p:txBody>
      </p:sp>
      <p:sp>
        <p:nvSpPr>
          <p:cNvPr id="6" name="AutoShape 4"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7" name="AutoShape 6"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AutoShape 8"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11" name="10 Rectángulo"/>
          <p:cNvSpPr/>
          <p:nvPr/>
        </p:nvSpPr>
        <p:spPr>
          <a:xfrm>
            <a:off x="8676456" y="1124744"/>
            <a:ext cx="432048" cy="5616624"/>
          </a:xfrm>
          <a:prstGeom prst="rect">
            <a:avLst/>
          </a:prstGeom>
          <a:gradFill flip="none" rotWithShape="1">
            <a:gsLst>
              <a:gs pos="0">
                <a:schemeClr val="tx2">
                  <a:lumMod val="75000"/>
                </a:schemeClr>
              </a:gs>
              <a:gs pos="50000">
                <a:schemeClr val="accent1">
                  <a:tint val="44500"/>
                  <a:satMod val="160000"/>
                </a:schemeClr>
              </a:gs>
              <a:gs pos="100000">
                <a:schemeClr val="bg1"/>
              </a:gs>
            </a:gsLst>
            <a:lin ang="54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s-MX" sz="2400" b="1" dirty="0"/>
              <a:t>01101010011001010110000101101110</a:t>
            </a:r>
          </a:p>
        </p:txBody>
      </p:sp>
      <p:sp>
        <p:nvSpPr>
          <p:cNvPr id="25" name="11 CuadroTexto"/>
          <p:cNvSpPr txBox="1"/>
          <p:nvPr/>
        </p:nvSpPr>
        <p:spPr>
          <a:xfrm>
            <a:off x="395536" y="6444044"/>
            <a:ext cx="2951385" cy="369332"/>
          </a:xfrm>
          <a:prstGeom prst="rect">
            <a:avLst/>
          </a:prstGeom>
          <a:noFill/>
        </p:spPr>
        <p:txBody>
          <a:bodyPr wrap="none" rtlCol="0">
            <a:spAutoFit/>
          </a:bodyPr>
          <a:lstStyle/>
          <a:p>
            <a:r>
              <a:rPr lang="es-MX" dirty="0" smtClean="0"/>
              <a:t>Ejercicios Sistemas Digitales II</a:t>
            </a:r>
            <a:endParaRPr lang="es-MX" dirty="0"/>
          </a:p>
        </p:txBody>
      </p:sp>
      <p:sp>
        <p:nvSpPr>
          <p:cNvPr id="27" name="2 Rectángulo"/>
          <p:cNvSpPr/>
          <p:nvPr/>
        </p:nvSpPr>
        <p:spPr>
          <a:xfrm>
            <a:off x="35496" y="24705"/>
            <a:ext cx="7584504" cy="451967"/>
          </a:xfrm>
          <a:prstGeom prst="rect">
            <a:avLst/>
          </a:prstGeom>
          <a:gradFill flip="none" rotWithShape="1">
            <a:gsLst>
              <a:gs pos="0">
                <a:schemeClr val="tx2">
                  <a:lumMod val="75000"/>
                </a:schemeClr>
              </a:gs>
              <a:gs pos="50000">
                <a:schemeClr val="accent1">
                  <a:tint val="44500"/>
                  <a:satMod val="160000"/>
                </a:schemeClr>
              </a:gs>
              <a:gs pos="100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t>011000010111001101100001011011100111101001100001</a:t>
            </a:r>
          </a:p>
        </p:txBody>
      </p:sp>
      <p:sp>
        <p:nvSpPr>
          <p:cNvPr id="2" name="Rectángulo 1"/>
          <p:cNvSpPr/>
          <p:nvPr/>
        </p:nvSpPr>
        <p:spPr>
          <a:xfrm>
            <a:off x="307975" y="620688"/>
            <a:ext cx="8280920" cy="1477328"/>
          </a:xfrm>
          <a:prstGeom prst="rect">
            <a:avLst/>
          </a:prstGeom>
        </p:spPr>
        <p:txBody>
          <a:bodyPr wrap="square">
            <a:spAutoFit/>
          </a:bodyPr>
          <a:lstStyle/>
          <a:p>
            <a:pPr algn="just"/>
            <a:r>
              <a:rPr lang="es-MX" b="1" dirty="0" smtClean="0"/>
              <a:t>19.) </a:t>
            </a:r>
            <a:r>
              <a:rPr lang="es-MX" dirty="0" smtClean="0"/>
              <a:t>Dadas las siguientes expresiones que representan el contenido booleano de </a:t>
            </a:r>
            <a:r>
              <a:rPr lang="es-MX" dirty="0"/>
              <a:t>Mapas </a:t>
            </a:r>
            <a:r>
              <a:rPr lang="es-MX" dirty="0" err="1"/>
              <a:t>Karnaugh</a:t>
            </a:r>
            <a:r>
              <a:rPr lang="es-MX" dirty="0"/>
              <a:t> </a:t>
            </a:r>
            <a:r>
              <a:rPr lang="es-MX" dirty="0" smtClean="0"/>
              <a:t>de </a:t>
            </a:r>
            <a:r>
              <a:rPr lang="es-MX" dirty="0"/>
              <a:t>una </a:t>
            </a:r>
            <a:r>
              <a:rPr lang="es-MX" b="1" dirty="0" smtClean="0"/>
              <a:t>MSS</a:t>
            </a:r>
            <a:r>
              <a:rPr lang="es-MX" dirty="0" smtClean="0"/>
              <a:t>, se pide</a:t>
            </a:r>
            <a:r>
              <a:rPr lang="es-MX" i="1" dirty="0" smtClean="0"/>
              <a:t>: </a:t>
            </a:r>
          </a:p>
          <a:p>
            <a:pPr marL="285750" lvl="0" indent="-285750" algn="just">
              <a:buFont typeface="Arial" panose="020B0604020202020204" pitchFamily="34" charset="0"/>
              <a:buChar char="•"/>
            </a:pPr>
            <a:r>
              <a:rPr lang="es-MX" dirty="0"/>
              <a:t>Implementación el circuito completo de la MSS: Memoria de Estados, Decodificador de Estado Siguientes y Salida (Usar </a:t>
            </a:r>
            <a:r>
              <a:rPr lang="es-MX" b="1" dirty="0"/>
              <a:t>Multiplexores</a:t>
            </a:r>
            <a:r>
              <a:rPr lang="es-MX" dirty="0"/>
              <a:t> 8 a 1).</a:t>
            </a:r>
          </a:p>
          <a:p>
            <a:pPr marL="285750" indent="-285750" algn="just">
              <a:buFont typeface="Arial" panose="020B0604020202020204" pitchFamily="34" charset="0"/>
              <a:buChar char="•"/>
            </a:pPr>
            <a:r>
              <a:rPr lang="es-MX" dirty="0" smtClean="0"/>
              <a:t>Dibujar el diagrama </a:t>
            </a:r>
            <a:r>
              <a:rPr lang="es-MX" b="1" dirty="0" smtClean="0">
                <a:solidFill>
                  <a:srgbClr val="FF0000"/>
                </a:solidFill>
              </a:rPr>
              <a:t>ASM</a:t>
            </a:r>
            <a:r>
              <a:rPr lang="es-MX" dirty="0" smtClean="0"/>
              <a:t>.</a:t>
            </a:r>
            <a:endParaRPr lang="es-MX" i="1" dirty="0" smtClean="0"/>
          </a:p>
        </p:txBody>
      </p:sp>
      <mc:AlternateContent xmlns:mc="http://schemas.openxmlformats.org/markup-compatibility/2006" xmlns:a14="http://schemas.microsoft.com/office/drawing/2010/main">
        <mc:Choice Requires="a14">
          <p:sp>
            <p:nvSpPr>
              <p:cNvPr id="20" name="Rectángulo 19"/>
              <p:cNvSpPr/>
              <p:nvPr/>
            </p:nvSpPr>
            <p:spPr>
              <a:xfrm>
                <a:off x="107504" y="2485007"/>
                <a:ext cx="5503170" cy="4040337"/>
              </a:xfrm>
              <a:prstGeom prst="rect">
                <a:avLst/>
              </a:prstGeom>
            </p:spPr>
            <p:txBody>
              <a:bodyPr wrap="square">
                <a:spAutoFit/>
              </a:bodyPr>
              <a:lstStyle/>
              <a:p>
                <a:pPr>
                  <a:spcBef>
                    <a:spcPts val="1200"/>
                  </a:spcBef>
                  <a:spcAft>
                    <a:spcPts val="0"/>
                  </a:spcAft>
                </a:pPr>
                <a14:m>
                  <m:oMathPara xmlns:m="http://schemas.openxmlformats.org/officeDocument/2006/math">
                    <m:oMathParaPr>
                      <m:jc m:val="centerGroup"/>
                    </m:oMathParaPr>
                    <m:oMath xmlns:m="http://schemas.openxmlformats.org/officeDocument/2006/math">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𝑌</m:t>
                          </m:r>
                        </m:e>
                        <m:sub>
                          <m:r>
                            <a:rPr lang="es-MX" sz="1400" i="1">
                              <a:latin typeface="Cambria Math" panose="02040503050406030204" pitchFamily="18" charset="0"/>
                              <a:ea typeface="Times New Roman" panose="02020603050405020304" pitchFamily="18" charset="0"/>
                              <a:cs typeface="Arial" panose="020B0604020202020204" pitchFamily="34" charset="0"/>
                            </a:rPr>
                            <m:t>2</m:t>
                          </m:r>
                        </m:sub>
                      </m:sSub>
                      <m:d>
                        <m:dPr>
                          <m:ctrlPr>
                            <a:rPr lang="es-EC" sz="1400" i="1">
                              <a:latin typeface="Cambria Math" panose="02040503050406030204" pitchFamily="18" charset="0"/>
                              <a:ea typeface="Times New Roman" panose="02020603050405020304" pitchFamily="18" charset="0"/>
                              <a:cs typeface="Arial" panose="020B0604020202020204" pitchFamily="34" charset="0"/>
                            </a:rPr>
                          </m:ctrlPr>
                        </m:dPr>
                        <m:e>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𝑦</m:t>
                              </m:r>
                            </m:e>
                            <m:sub>
                              <m:r>
                                <a:rPr lang="es-MX" sz="1400" i="1">
                                  <a:latin typeface="Cambria Math" panose="02040503050406030204" pitchFamily="18" charset="0"/>
                                  <a:ea typeface="Times New Roman" panose="02020603050405020304" pitchFamily="18" charset="0"/>
                                  <a:cs typeface="Arial" panose="020B0604020202020204" pitchFamily="34" charset="0"/>
                                </a:rPr>
                                <m:t>2</m:t>
                              </m:r>
                            </m:sub>
                          </m:sSub>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𝑦</m:t>
                              </m:r>
                            </m:e>
                            <m:sub>
                              <m:r>
                                <a:rPr lang="es-MX" sz="1400" i="1">
                                  <a:latin typeface="Cambria Math" panose="02040503050406030204" pitchFamily="18" charset="0"/>
                                  <a:ea typeface="Times New Roman" panose="02020603050405020304" pitchFamily="18" charset="0"/>
                                  <a:cs typeface="Arial" panose="020B0604020202020204" pitchFamily="34" charset="0"/>
                                </a:rPr>
                                <m:t>1</m:t>
                              </m:r>
                            </m:sub>
                          </m:sSub>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𝑦</m:t>
                              </m:r>
                            </m:e>
                            <m:sub>
                              <m:r>
                                <a:rPr lang="es-MX" sz="1400" i="1">
                                  <a:latin typeface="Cambria Math" panose="02040503050406030204" pitchFamily="18" charset="0"/>
                                  <a:ea typeface="Times New Roman" panose="02020603050405020304" pitchFamily="18" charset="0"/>
                                  <a:cs typeface="Arial" panose="020B0604020202020204" pitchFamily="34" charset="0"/>
                                </a:rPr>
                                <m:t>0</m:t>
                              </m:r>
                            </m:sub>
                          </m:sSub>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𝑆</m:t>
                              </m:r>
                            </m:e>
                            <m:sub>
                              <m:r>
                                <a:rPr lang="es-MX" sz="1400" i="1">
                                  <a:latin typeface="Cambria Math" panose="02040503050406030204" pitchFamily="18" charset="0"/>
                                  <a:ea typeface="Times New Roman" panose="02020603050405020304" pitchFamily="18" charset="0"/>
                                  <a:cs typeface="Arial" panose="020B0604020202020204" pitchFamily="34" charset="0"/>
                                </a:rPr>
                                <m:t>1</m:t>
                              </m:r>
                            </m:sub>
                          </m:sSub>
                          <m:r>
                            <a:rPr lang="es-MX" sz="1400" i="1">
                              <a:latin typeface="Cambria Math" panose="02040503050406030204" pitchFamily="18" charset="0"/>
                              <a:ea typeface="Times New Roman" panose="02020603050405020304" pitchFamily="18" charset="0"/>
                              <a:cs typeface="Arial" panose="020B0604020202020204" pitchFamily="34" charset="0"/>
                            </a:rPr>
                            <m:t>𝑇</m:t>
                          </m:r>
                        </m:e>
                      </m:d>
                      <m:r>
                        <a:rPr lang="es-MX" sz="1400" i="1">
                          <a:latin typeface="Cambria Math" panose="02040503050406030204" pitchFamily="18" charset="0"/>
                          <a:ea typeface="Times New Roman" panose="02020603050405020304" pitchFamily="18" charset="0"/>
                          <a:cs typeface="Arial" panose="020B0604020202020204" pitchFamily="34" charset="0"/>
                        </a:rPr>
                        <m:t>=</m:t>
                      </m:r>
                      <m:nary>
                        <m:naryPr>
                          <m:chr m:val="∑"/>
                          <m:limLoc m:val="undOvr"/>
                          <m:supHide m:val="on"/>
                          <m:ctrlPr>
                            <a:rPr lang="es-EC" sz="1400" i="1">
                              <a:latin typeface="Cambria Math" panose="02040503050406030204" pitchFamily="18" charset="0"/>
                              <a:ea typeface="Times New Roman" panose="02020603050405020304" pitchFamily="18" charset="0"/>
                              <a:cs typeface="Arial" panose="020B0604020202020204" pitchFamily="34" charset="0"/>
                            </a:rPr>
                          </m:ctrlPr>
                        </m:naryPr>
                        <m:sub>
                          <m:r>
                            <a:rPr lang="es-MX" sz="1400" i="1">
                              <a:latin typeface="Cambria Math" panose="02040503050406030204" pitchFamily="18" charset="0"/>
                              <a:ea typeface="Times New Roman" panose="02020603050405020304" pitchFamily="18" charset="0"/>
                              <a:cs typeface="Arial" panose="020B0604020202020204" pitchFamily="34" charset="0"/>
                            </a:rPr>
                            <m:t>1</m:t>
                          </m:r>
                        </m:sub>
                        <m:sup/>
                        <m:e>
                          <m:d>
                            <m:dPr>
                              <m:ctrlPr>
                                <a:rPr lang="es-EC" sz="1400" i="1">
                                  <a:latin typeface="Cambria Math" panose="02040503050406030204" pitchFamily="18" charset="0"/>
                                  <a:ea typeface="Times New Roman" panose="02020603050405020304" pitchFamily="18" charset="0"/>
                                  <a:cs typeface="Arial" panose="020B0604020202020204" pitchFamily="34" charset="0"/>
                                </a:rPr>
                              </m:ctrlPr>
                            </m:dPr>
                            <m:e>
                              <m:r>
                                <a:rPr lang="es-MX" sz="1400" i="1">
                                  <a:latin typeface="Cambria Math" panose="02040503050406030204" pitchFamily="18" charset="0"/>
                                  <a:ea typeface="Times New Roman" panose="02020603050405020304" pitchFamily="18" charset="0"/>
                                  <a:cs typeface="Arial" panose="020B0604020202020204" pitchFamily="34" charset="0"/>
                                </a:rPr>
                                <m:t>14,15,29,31</m:t>
                              </m:r>
                            </m:e>
                          </m:d>
                          <m:r>
                            <a:rPr lang="es-MX" sz="1400" i="1">
                              <a:latin typeface="Cambria Math" panose="02040503050406030204" pitchFamily="18" charset="0"/>
                              <a:ea typeface="Times New Roman" panose="02020603050405020304" pitchFamily="18" charset="0"/>
                              <a:cs typeface="Arial" panose="020B0604020202020204" pitchFamily="34" charset="0"/>
                            </a:rPr>
                            <m:t>+</m:t>
                          </m:r>
                          <m:nary>
                            <m:naryPr>
                              <m:chr m:val="∑"/>
                              <m:limLoc m:val="undOvr"/>
                              <m:supHide m:val="on"/>
                              <m:ctrlPr>
                                <a:rPr lang="es-EC" sz="1400" i="1">
                                  <a:latin typeface="Cambria Math" panose="02040503050406030204" pitchFamily="18" charset="0"/>
                                  <a:ea typeface="Times New Roman" panose="02020603050405020304" pitchFamily="18" charset="0"/>
                                  <a:cs typeface="Arial" panose="020B0604020202020204" pitchFamily="34" charset="0"/>
                                </a:rPr>
                              </m:ctrlPr>
                            </m:naryPr>
                            <m:sub>
                              <m:r>
                                <a:rPr lang="es-MX" sz="1400" i="1">
                                  <a:latin typeface="Cambria Math" panose="02040503050406030204" pitchFamily="18" charset="0"/>
                                  <a:ea typeface="Times New Roman" panose="02020603050405020304" pitchFamily="18" charset="0"/>
                                  <a:cs typeface="Arial" panose="020B0604020202020204" pitchFamily="34" charset="0"/>
                                </a:rPr>
                                <m:t>∅</m:t>
                              </m:r>
                            </m:sub>
                            <m:sup/>
                            <m:e>
                              <m:r>
                                <a:rPr lang="es-MX" sz="1400" i="1">
                                  <a:latin typeface="Cambria Math" panose="02040503050406030204" pitchFamily="18" charset="0"/>
                                  <a:ea typeface="Times New Roman" panose="02020603050405020304" pitchFamily="18" charset="0"/>
                                  <a:cs typeface="Arial" panose="020B0604020202020204" pitchFamily="34" charset="0"/>
                                </a:rPr>
                                <m:t>(16−27)</m:t>
                              </m:r>
                            </m:e>
                          </m:nary>
                        </m:e>
                      </m:nary>
                    </m:oMath>
                  </m:oMathPara>
                </a14:m>
                <a:endParaRPr lang="es-EC" sz="1400" dirty="0">
                  <a:latin typeface="Times New Roman" panose="02020603050405020304" pitchFamily="18" charset="0"/>
                  <a:ea typeface="Times New Roman" panose="02020603050405020304" pitchFamily="18" charset="0"/>
                </a:endParaRPr>
              </a:p>
              <a:p>
                <a:pPr>
                  <a:spcBef>
                    <a:spcPts val="1200"/>
                  </a:spcBef>
                  <a:spcAft>
                    <a:spcPts val="0"/>
                  </a:spcAft>
                </a:pPr>
                <a14:m>
                  <m:oMathPara xmlns:m="http://schemas.openxmlformats.org/officeDocument/2006/math">
                    <m:oMathParaPr>
                      <m:jc m:val="centerGroup"/>
                    </m:oMathParaPr>
                    <m:oMath xmlns:m="http://schemas.openxmlformats.org/officeDocument/2006/math">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𝑌</m:t>
                          </m:r>
                        </m:e>
                        <m:sub>
                          <m:r>
                            <a:rPr lang="es-MX" sz="1400" i="1">
                              <a:latin typeface="Cambria Math" panose="02040503050406030204" pitchFamily="18" charset="0"/>
                              <a:ea typeface="Times New Roman" panose="02020603050405020304" pitchFamily="18" charset="0"/>
                              <a:cs typeface="Arial" panose="020B0604020202020204" pitchFamily="34" charset="0"/>
                            </a:rPr>
                            <m:t>1</m:t>
                          </m:r>
                        </m:sub>
                      </m:sSub>
                      <m:d>
                        <m:dPr>
                          <m:ctrlPr>
                            <a:rPr lang="es-EC" sz="1400" i="1">
                              <a:latin typeface="Cambria Math" panose="02040503050406030204" pitchFamily="18" charset="0"/>
                              <a:ea typeface="Times New Roman" panose="02020603050405020304" pitchFamily="18" charset="0"/>
                              <a:cs typeface="Arial" panose="020B0604020202020204" pitchFamily="34" charset="0"/>
                            </a:rPr>
                          </m:ctrlPr>
                        </m:dPr>
                        <m:e>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𝑦</m:t>
                              </m:r>
                            </m:e>
                            <m:sub>
                              <m:r>
                                <a:rPr lang="es-MX" sz="1400" i="1">
                                  <a:latin typeface="Cambria Math" panose="02040503050406030204" pitchFamily="18" charset="0"/>
                                  <a:ea typeface="Times New Roman" panose="02020603050405020304" pitchFamily="18" charset="0"/>
                                  <a:cs typeface="Arial" panose="020B0604020202020204" pitchFamily="34" charset="0"/>
                                </a:rPr>
                                <m:t>2</m:t>
                              </m:r>
                            </m:sub>
                          </m:sSub>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𝑦</m:t>
                              </m:r>
                            </m:e>
                            <m:sub>
                              <m:r>
                                <a:rPr lang="es-MX" sz="1400" i="1">
                                  <a:latin typeface="Cambria Math" panose="02040503050406030204" pitchFamily="18" charset="0"/>
                                  <a:ea typeface="Times New Roman" panose="02020603050405020304" pitchFamily="18" charset="0"/>
                                  <a:cs typeface="Arial" panose="020B0604020202020204" pitchFamily="34" charset="0"/>
                                </a:rPr>
                                <m:t>1</m:t>
                              </m:r>
                            </m:sub>
                          </m:sSub>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𝑦</m:t>
                              </m:r>
                            </m:e>
                            <m:sub>
                              <m:r>
                                <a:rPr lang="es-MX" sz="1400" i="1">
                                  <a:latin typeface="Cambria Math" panose="02040503050406030204" pitchFamily="18" charset="0"/>
                                  <a:ea typeface="Times New Roman" panose="02020603050405020304" pitchFamily="18" charset="0"/>
                                  <a:cs typeface="Arial" panose="020B0604020202020204" pitchFamily="34" charset="0"/>
                                </a:rPr>
                                <m:t>0</m:t>
                              </m:r>
                            </m:sub>
                          </m:sSub>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𝑆</m:t>
                              </m:r>
                            </m:e>
                            <m:sub>
                              <m:r>
                                <a:rPr lang="es-MX" sz="1400" i="1">
                                  <a:latin typeface="Cambria Math" panose="02040503050406030204" pitchFamily="18" charset="0"/>
                                  <a:ea typeface="Times New Roman" panose="02020603050405020304" pitchFamily="18" charset="0"/>
                                  <a:cs typeface="Arial" panose="020B0604020202020204" pitchFamily="34" charset="0"/>
                                </a:rPr>
                                <m:t>1</m:t>
                              </m:r>
                            </m:sub>
                          </m:sSub>
                          <m:r>
                            <a:rPr lang="es-MX" sz="1400" i="1">
                              <a:latin typeface="Cambria Math" panose="02040503050406030204" pitchFamily="18" charset="0"/>
                              <a:ea typeface="Times New Roman" panose="02020603050405020304" pitchFamily="18" charset="0"/>
                              <a:cs typeface="Arial" panose="020B0604020202020204" pitchFamily="34" charset="0"/>
                            </a:rPr>
                            <m:t>𝑇</m:t>
                          </m:r>
                        </m:e>
                      </m:d>
                      <m:r>
                        <a:rPr lang="es-MX" sz="1400" i="1">
                          <a:latin typeface="Cambria Math" panose="02040503050406030204" pitchFamily="18" charset="0"/>
                          <a:ea typeface="Times New Roman" panose="02020603050405020304" pitchFamily="18" charset="0"/>
                          <a:cs typeface="Arial" panose="020B0604020202020204" pitchFamily="34" charset="0"/>
                        </a:rPr>
                        <m:t>=</m:t>
                      </m:r>
                      <m:nary>
                        <m:naryPr>
                          <m:chr m:val="∑"/>
                          <m:limLoc m:val="undOvr"/>
                          <m:supHide m:val="on"/>
                          <m:ctrlPr>
                            <a:rPr lang="es-EC" sz="1400" i="1">
                              <a:latin typeface="Cambria Math" panose="02040503050406030204" pitchFamily="18" charset="0"/>
                              <a:ea typeface="Times New Roman" panose="02020603050405020304" pitchFamily="18" charset="0"/>
                              <a:cs typeface="Arial" panose="020B0604020202020204" pitchFamily="34" charset="0"/>
                            </a:rPr>
                          </m:ctrlPr>
                        </m:naryPr>
                        <m:sub>
                          <m:r>
                            <a:rPr lang="es-MX" sz="1400" i="1">
                              <a:latin typeface="Cambria Math" panose="02040503050406030204" pitchFamily="18" charset="0"/>
                              <a:ea typeface="Times New Roman" panose="02020603050405020304" pitchFamily="18" charset="0"/>
                              <a:cs typeface="Arial" panose="020B0604020202020204" pitchFamily="34" charset="0"/>
                            </a:rPr>
                            <m:t>1</m:t>
                          </m:r>
                        </m:sub>
                        <m:sup/>
                        <m:e>
                          <m:d>
                            <m:dPr>
                              <m:ctrlPr>
                                <a:rPr lang="es-EC" sz="1400" i="1">
                                  <a:latin typeface="Cambria Math" panose="02040503050406030204" pitchFamily="18" charset="0"/>
                                  <a:ea typeface="Times New Roman" panose="02020603050405020304" pitchFamily="18" charset="0"/>
                                  <a:cs typeface="Arial" panose="020B0604020202020204" pitchFamily="34" charset="0"/>
                                </a:rPr>
                              </m:ctrlPr>
                            </m:dPr>
                            <m:e>
                              <m:r>
                                <a:rPr lang="es-MX" sz="1400" i="1">
                                  <a:latin typeface="Cambria Math" panose="02040503050406030204" pitchFamily="18" charset="0"/>
                                  <a:ea typeface="Times New Roman" panose="02020603050405020304" pitchFamily="18" charset="0"/>
                                  <a:cs typeface="Arial" panose="020B0604020202020204" pitchFamily="34" charset="0"/>
                                </a:rPr>
                                <m:t>7−9,12−15,29,31</m:t>
                              </m:r>
                            </m:e>
                          </m:d>
                          <m:r>
                            <a:rPr lang="es-MX" sz="1400" i="1">
                              <a:latin typeface="Cambria Math" panose="02040503050406030204" pitchFamily="18" charset="0"/>
                              <a:ea typeface="Times New Roman" panose="02020603050405020304" pitchFamily="18" charset="0"/>
                              <a:cs typeface="Arial" panose="020B0604020202020204" pitchFamily="34" charset="0"/>
                            </a:rPr>
                            <m:t>+</m:t>
                          </m:r>
                          <m:nary>
                            <m:naryPr>
                              <m:chr m:val="∑"/>
                              <m:limLoc m:val="undOvr"/>
                              <m:supHide m:val="on"/>
                              <m:ctrlPr>
                                <a:rPr lang="es-EC" sz="1400" i="1">
                                  <a:latin typeface="Cambria Math" panose="02040503050406030204" pitchFamily="18" charset="0"/>
                                  <a:ea typeface="Times New Roman" panose="02020603050405020304" pitchFamily="18" charset="0"/>
                                  <a:cs typeface="Arial" panose="020B0604020202020204" pitchFamily="34" charset="0"/>
                                </a:rPr>
                              </m:ctrlPr>
                            </m:naryPr>
                            <m:sub>
                              <m:r>
                                <a:rPr lang="es-MX" sz="1400" i="1">
                                  <a:latin typeface="Cambria Math" panose="02040503050406030204" pitchFamily="18" charset="0"/>
                                  <a:ea typeface="Times New Roman" panose="02020603050405020304" pitchFamily="18" charset="0"/>
                                  <a:cs typeface="Arial" panose="020B0604020202020204" pitchFamily="34" charset="0"/>
                                </a:rPr>
                                <m:t>∅</m:t>
                              </m:r>
                            </m:sub>
                            <m:sup/>
                            <m:e>
                              <m:r>
                                <a:rPr lang="es-MX" sz="1400" i="1">
                                  <a:latin typeface="Cambria Math" panose="02040503050406030204" pitchFamily="18" charset="0"/>
                                  <a:ea typeface="Times New Roman" panose="02020603050405020304" pitchFamily="18" charset="0"/>
                                  <a:cs typeface="Arial" panose="020B0604020202020204" pitchFamily="34" charset="0"/>
                                </a:rPr>
                                <m:t>(16−27)</m:t>
                              </m:r>
                            </m:e>
                          </m:nary>
                        </m:e>
                      </m:nary>
                    </m:oMath>
                  </m:oMathPara>
                </a14:m>
                <a:endParaRPr lang="es-EC" sz="1400" dirty="0">
                  <a:latin typeface="Times New Roman" panose="02020603050405020304" pitchFamily="18" charset="0"/>
                  <a:ea typeface="Times New Roman" panose="02020603050405020304" pitchFamily="18" charset="0"/>
                </a:endParaRPr>
              </a:p>
              <a:p>
                <a:pPr>
                  <a:spcBef>
                    <a:spcPts val="1200"/>
                  </a:spcBef>
                  <a:spcAft>
                    <a:spcPts val="0"/>
                  </a:spcAft>
                </a:pPr>
                <a14:m>
                  <m:oMathPara xmlns:m="http://schemas.openxmlformats.org/officeDocument/2006/math">
                    <m:oMathParaPr>
                      <m:jc m:val="centerGroup"/>
                    </m:oMathParaPr>
                    <m:oMath xmlns:m="http://schemas.openxmlformats.org/officeDocument/2006/math">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𝑌</m:t>
                          </m:r>
                        </m:e>
                        <m:sub>
                          <m:r>
                            <a:rPr lang="es-MX" sz="1400" i="1">
                              <a:latin typeface="Cambria Math" panose="02040503050406030204" pitchFamily="18" charset="0"/>
                              <a:ea typeface="Times New Roman" panose="02020603050405020304" pitchFamily="18" charset="0"/>
                              <a:cs typeface="Arial" panose="020B0604020202020204" pitchFamily="34" charset="0"/>
                            </a:rPr>
                            <m:t>0</m:t>
                          </m:r>
                        </m:sub>
                      </m:sSub>
                      <m:d>
                        <m:dPr>
                          <m:ctrlPr>
                            <a:rPr lang="es-EC" sz="1400" i="1">
                              <a:latin typeface="Cambria Math" panose="02040503050406030204" pitchFamily="18" charset="0"/>
                              <a:ea typeface="Times New Roman" panose="02020603050405020304" pitchFamily="18" charset="0"/>
                              <a:cs typeface="Arial" panose="020B0604020202020204" pitchFamily="34" charset="0"/>
                            </a:rPr>
                          </m:ctrlPr>
                        </m:dPr>
                        <m:e>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𝑦</m:t>
                              </m:r>
                            </m:e>
                            <m:sub>
                              <m:r>
                                <a:rPr lang="es-MX" sz="1400" i="1">
                                  <a:latin typeface="Cambria Math" panose="02040503050406030204" pitchFamily="18" charset="0"/>
                                  <a:ea typeface="Times New Roman" panose="02020603050405020304" pitchFamily="18" charset="0"/>
                                  <a:cs typeface="Arial" panose="020B0604020202020204" pitchFamily="34" charset="0"/>
                                </a:rPr>
                                <m:t>2</m:t>
                              </m:r>
                            </m:sub>
                          </m:sSub>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𝑦</m:t>
                              </m:r>
                            </m:e>
                            <m:sub>
                              <m:r>
                                <a:rPr lang="es-MX" sz="1400" i="1">
                                  <a:latin typeface="Cambria Math" panose="02040503050406030204" pitchFamily="18" charset="0"/>
                                  <a:ea typeface="Times New Roman" panose="02020603050405020304" pitchFamily="18" charset="0"/>
                                  <a:cs typeface="Arial" panose="020B0604020202020204" pitchFamily="34" charset="0"/>
                                </a:rPr>
                                <m:t>1</m:t>
                              </m:r>
                            </m:sub>
                          </m:sSub>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𝑦</m:t>
                              </m:r>
                            </m:e>
                            <m:sub>
                              <m:r>
                                <a:rPr lang="es-MX" sz="1400" i="1">
                                  <a:latin typeface="Cambria Math" panose="02040503050406030204" pitchFamily="18" charset="0"/>
                                  <a:ea typeface="Times New Roman" panose="02020603050405020304" pitchFamily="18" charset="0"/>
                                  <a:cs typeface="Arial" panose="020B0604020202020204" pitchFamily="34" charset="0"/>
                                </a:rPr>
                                <m:t>0</m:t>
                              </m:r>
                            </m:sub>
                          </m:sSub>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𝑆</m:t>
                              </m:r>
                            </m:e>
                            <m:sub>
                              <m:r>
                                <a:rPr lang="es-MX" sz="1400" i="1">
                                  <a:latin typeface="Cambria Math" panose="02040503050406030204" pitchFamily="18" charset="0"/>
                                  <a:ea typeface="Times New Roman" panose="02020603050405020304" pitchFamily="18" charset="0"/>
                                  <a:cs typeface="Arial" panose="020B0604020202020204" pitchFamily="34" charset="0"/>
                                </a:rPr>
                                <m:t>1</m:t>
                              </m:r>
                            </m:sub>
                          </m:sSub>
                          <m:r>
                            <a:rPr lang="es-MX" sz="1400" i="1">
                              <a:latin typeface="Cambria Math" panose="02040503050406030204" pitchFamily="18" charset="0"/>
                              <a:ea typeface="Times New Roman" panose="02020603050405020304" pitchFamily="18" charset="0"/>
                              <a:cs typeface="Arial" panose="020B0604020202020204" pitchFamily="34" charset="0"/>
                            </a:rPr>
                            <m:t>𝑇</m:t>
                          </m:r>
                        </m:e>
                      </m:d>
                      <m:r>
                        <a:rPr lang="es-MX" sz="1400" i="1">
                          <a:latin typeface="Cambria Math" panose="02040503050406030204" pitchFamily="18" charset="0"/>
                          <a:ea typeface="Times New Roman" panose="02020603050405020304" pitchFamily="18" charset="0"/>
                          <a:cs typeface="Arial" panose="020B0604020202020204" pitchFamily="34" charset="0"/>
                        </a:rPr>
                        <m:t>=</m:t>
                      </m:r>
                      <m:nary>
                        <m:naryPr>
                          <m:chr m:val="∑"/>
                          <m:limLoc m:val="undOvr"/>
                          <m:supHide m:val="on"/>
                          <m:ctrlPr>
                            <a:rPr lang="es-EC" sz="1400" i="1">
                              <a:latin typeface="Cambria Math" panose="02040503050406030204" pitchFamily="18" charset="0"/>
                              <a:ea typeface="Times New Roman" panose="02020603050405020304" pitchFamily="18" charset="0"/>
                              <a:cs typeface="Arial" panose="020B0604020202020204" pitchFamily="34" charset="0"/>
                            </a:rPr>
                          </m:ctrlPr>
                        </m:naryPr>
                        <m:sub>
                          <m:r>
                            <a:rPr lang="es-MX" sz="1400" i="1">
                              <a:latin typeface="Cambria Math" panose="02040503050406030204" pitchFamily="18" charset="0"/>
                              <a:ea typeface="Times New Roman" panose="02020603050405020304" pitchFamily="18" charset="0"/>
                              <a:cs typeface="Arial" panose="020B0604020202020204" pitchFamily="34" charset="0"/>
                            </a:rPr>
                            <m:t>1</m:t>
                          </m:r>
                        </m:sub>
                        <m:sup/>
                        <m:e>
                          <m:d>
                            <m:dPr>
                              <m:ctrlPr>
                                <a:rPr lang="es-EC" sz="1400" i="1">
                                  <a:latin typeface="Cambria Math" panose="02040503050406030204" pitchFamily="18" charset="0"/>
                                  <a:ea typeface="Times New Roman" panose="02020603050405020304" pitchFamily="18" charset="0"/>
                                  <a:cs typeface="Arial" panose="020B0604020202020204" pitchFamily="34" charset="0"/>
                                </a:rPr>
                              </m:ctrlPr>
                            </m:dPr>
                            <m:e>
                              <m:r>
                                <a:rPr lang="es-MX" sz="1400" i="1">
                                  <a:latin typeface="Cambria Math" panose="02040503050406030204" pitchFamily="18" charset="0"/>
                                  <a:ea typeface="Times New Roman" panose="02020603050405020304" pitchFamily="18" charset="0"/>
                                  <a:cs typeface="Arial" panose="020B0604020202020204" pitchFamily="34" charset="0"/>
                                </a:rPr>
                                <m:t>2,3,6,7,10,11,14,15,29,31</m:t>
                              </m:r>
                            </m:e>
                          </m:d>
                          <m:r>
                            <a:rPr lang="es-MX" sz="1400" i="1">
                              <a:latin typeface="Cambria Math" panose="02040503050406030204" pitchFamily="18" charset="0"/>
                              <a:ea typeface="Times New Roman" panose="02020603050405020304" pitchFamily="18" charset="0"/>
                              <a:cs typeface="Arial" panose="020B0604020202020204" pitchFamily="34" charset="0"/>
                            </a:rPr>
                            <m:t>+</m:t>
                          </m:r>
                          <m:nary>
                            <m:naryPr>
                              <m:chr m:val="∑"/>
                              <m:limLoc m:val="undOvr"/>
                              <m:supHide m:val="on"/>
                              <m:ctrlPr>
                                <a:rPr lang="es-EC" sz="1400" i="1">
                                  <a:latin typeface="Cambria Math" panose="02040503050406030204" pitchFamily="18" charset="0"/>
                                  <a:ea typeface="Times New Roman" panose="02020603050405020304" pitchFamily="18" charset="0"/>
                                  <a:cs typeface="Arial" panose="020B0604020202020204" pitchFamily="34" charset="0"/>
                                </a:rPr>
                              </m:ctrlPr>
                            </m:naryPr>
                            <m:sub>
                              <m:r>
                                <a:rPr lang="es-MX" sz="1400" i="1">
                                  <a:latin typeface="Cambria Math" panose="02040503050406030204" pitchFamily="18" charset="0"/>
                                  <a:ea typeface="Times New Roman" panose="02020603050405020304" pitchFamily="18" charset="0"/>
                                  <a:cs typeface="Arial" panose="020B0604020202020204" pitchFamily="34" charset="0"/>
                                </a:rPr>
                                <m:t>∅</m:t>
                              </m:r>
                            </m:sub>
                            <m:sup/>
                            <m:e>
                              <m:r>
                                <a:rPr lang="es-MX" sz="1400" i="1">
                                  <a:latin typeface="Cambria Math" panose="02040503050406030204" pitchFamily="18" charset="0"/>
                                  <a:ea typeface="Times New Roman" panose="02020603050405020304" pitchFamily="18" charset="0"/>
                                  <a:cs typeface="Arial" panose="020B0604020202020204" pitchFamily="34" charset="0"/>
                                </a:rPr>
                                <m:t>(16−27)</m:t>
                              </m:r>
                            </m:e>
                          </m:nary>
                        </m:e>
                      </m:nary>
                    </m:oMath>
                  </m:oMathPara>
                </a14:m>
                <a:endParaRPr lang="es-EC" sz="1400" dirty="0" smtClean="0">
                  <a:latin typeface="Times New Roman" panose="02020603050405020304" pitchFamily="18" charset="0"/>
                  <a:ea typeface="Times New Roman" panose="02020603050405020304" pitchFamily="18" charset="0"/>
                </a:endParaRPr>
              </a:p>
              <a:p>
                <a:pPr>
                  <a:spcBef>
                    <a:spcPts val="1200"/>
                  </a:spcBef>
                  <a:spcAft>
                    <a:spcPts val="0"/>
                  </a:spcAft>
                </a:pPr>
                <a:endParaRPr lang="es-EC" sz="1400" dirty="0">
                  <a:latin typeface="Times New Roman" panose="02020603050405020304" pitchFamily="18" charset="0"/>
                  <a:ea typeface="Times New Roman" panose="02020603050405020304" pitchFamily="18" charset="0"/>
                </a:endParaRPr>
              </a:p>
              <a:p>
                <a:pPr algn="ctr">
                  <a:spcBef>
                    <a:spcPts val="1200"/>
                  </a:spcBef>
                  <a:spcAft>
                    <a:spcPts val="0"/>
                  </a:spcAft>
                </a:pPr>
                <a:r>
                  <a:rPr lang="es-ES" sz="1400" dirty="0">
                    <a:latin typeface="Times New Roman" panose="02020603050405020304" pitchFamily="18" charset="0"/>
                    <a:ea typeface="Times New Roman" panose="02020603050405020304" pitchFamily="18" charset="0"/>
                  </a:rPr>
                  <a:t>                    </a:t>
                </a:r>
                <a14:m>
                  <m:oMath xmlns:m="http://schemas.openxmlformats.org/officeDocument/2006/math">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𝑂</m:t>
                        </m:r>
                      </m:e>
                      <m:sub>
                        <m:r>
                          <a:rPr lang="es-MX" sz="1400" i="1">
                            <a:latin typeface="Cambria Math" panose="02040503050406030204" pitchFamily="18" charset="0"/>
                            <a:ea typeface="Times New Roman" panose="02020603050405020304" pitchFamily="18" charset="0"/>
                            <a:cs typeface="Arial" panose="020B0604020202020204" pitchFamily="34" charset="0"/>
                          </a:rPr>
                          <m:t>1</m:t>
                        </m:r>
                      </m:sub>
                    </m:sSub>
                    <m:d>
                      <m:dPr>
                        <m:ctrlPr>
                          <a:rPr lang="es-EC" sz="1400" i="1">
                            <a:latin typeface="Cambria Math" panose="02040503050406030204" pitchFamily="18" charset="0"/>
                            <a:ea typeface="Times New Roman" panose="02020603050405020304" pitchFamily="18" charset="0"/>
                            <a:cs typeface="Arial" panose="020B0604020202020204" pitchFamily="34" charset="0"/>
                          </a:rPr>
                        </m:ctrlPr>
                      </m:dPr>
                      <m:e>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𝑦</m:t>
                            </m:r>
                          </m:e>
                          <m:sub>
                            <m:r>
                              <a:rPr lang="es-MX" sz="1400" i="1">
                                <a:latin typeface="Cambria Math" panose="02040503050406030204" pitchFamily="18" charset="0"/>
                                <a:ea typeface="Times New Roman" panose="02020603050405020304" pitchFamily="18" charset="0"/>
                                <a:cs typeface="Arial" panose="020B0604020202020204" pitchFamily="34" charset="0"/>
                              </a:rPr>
                              <m:t>2</m:t>
                            </m:r>
                          </m:sub>
                        </m:sSub>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𝑦</m:t>
                            </m:r>
                          </m:e>
                          <m:sub>
                            <m:r>
                              <a:rPr lang="es-MX" sz="1400" i="1">
                                <a:latin typeface="Cambria Math" panose="02040503050406030204" pitchFamily="18" charset="0"/>
                                <a:ea typeface="Times New Roman" panose="02020603050405020304" pitchFamily="18" charset="0"/>
                                <a:cs typeface="Arial" panose="020B0604020202020204" pitchFamily="34" charset="0"/>
                              </a:rPr>
                              <m:t>1</m:t>
                            </m:r>
                          </m:sub>
                        </m:sSub>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𝑦</m:t>
                            </m:r>
                          </m:e>
                          <m:sub>
                            <m:r>
                              <a:rPr lang="es-MX" sz="1400" i="1">
                                <a:latin typeface="Cambria Math" panose="02040503050406030204" pitchFamily="18" charset="0"/>
                                <a:ea typeface="Times New Roman" panose="02020603050405020304" pitchFamily="18" charset="0"/>
                                <a:cs typeface="Arial" panose="020B0604020202020204" pitchFamily="34" charset="0"/>
                              </a:rPr>
                              <m:t>0</m:t>
                            </m:r>
                          </m:sub>
                        </m:sSub>
                      </m:e>
                    </m:d>
                    <m:r>
                      <a:rPr lang="es-MX" sz="1400" i="1">
                        <a:latin typeface="Cambria Math" panose="02040503050406030204" pitchFamily="18" charset="0"/>
                        <a:ea typeface="Times New Roman" panose="02020603050405020304" pitchFamily="18" charset="0"/>
                        <a:cs typeface="Arial" panose="020B0604020202020204" pitchFamily="34" charset="0"/>
                      </a:rPr>
                      <m:t>=</m:t>
                    </m:r>
                    <m:nary>
                      <m:naryPr>
                        <m:chr m:val="∑"/>
                        <m:limLoc m:val="undOvr"/>
                        <m:supHide m:val="on"/>
                        <m:ctrlPr>
                          <a:rPr lang="es-EC" sz="1400" i="1">
                            <a:latin typeface="Cambria Math" panose="02040503050406030204" pitchFamily="18" charset="0"/>
                            <a:ea typeface="Times New Roman" panose="02020603050405020304" pitchFamily="18" charset="0"/>
                            <a:cs typeface="Arial" panose="020B0604020202020204" pitchFamily="34" charset="0"/>
                          </a:rPr>
                        </m:ctrlPr>
                      </m:naryPr>
                      <m:sub>
                        <m:r>
                          <a:rPr lang="es-MX" sz="1400" i="1">
                            <a:latin typeface="Cambria Math" panose="02040503050406030204" pitchFamily="18" charset="0"/>
                            <a:ea typeface="Times New Roman" panose="02020603050405020304" pitchFamily="18" charset="0"/>
                            <a:cs typeface="Arial" panose="020B0604020202020204" pitchFamily="34" charset="0"/>
                          </a:rPr>
                          <m:t>0</m:t>
                        </m:r>
                      </m:sub>
                      <m:sup/>
                      <m:e>
                        <m:d>
                          <m:dPr>
                            <m:ctrlPr>
                              <a:rPr lang="es-EC" sz="1400" i="1">
                                <a:latin typeface="Cambria Math" panose="02040503050406030204" pitchFamily="18" charset="0"/>
                                <a:ea typeface="Times New Roman" panose="02020603050405020304" pitchFamily="18" charset="0"/>
                                <a:cs typeface="Arial" panose="020B0604020202020204" pitchFamily="34" charset="0"/>
                              </a:rPr>
                            </m:ctrlPr>
                          </m:dPr>
                          <m:e>
                            <m:r>
                              <a:rPr lang="es-MX" sz="1400" i="1">
                                <a:latin typeface="Cambria Math" panose="02040503050406030204" pitchFamily="18" charset="0"/>
                                <a:ea typeface="Times New Roman" panose="02020603050405020304" pitchFamily="18" charset="0"/>
                                <a:cs typeface="Arial" panose="020B0604020202020204" pitchFamily="34" charset="0"/>
                              </a:rPr>
                              <m:t>0,3</m:t>
                            </m:r>
                          </m:e>
                        </m:d>
                        <m:r>
                          <a:rPr lang="es-MX" sz="1400" i="1">
                            <a:latin typeface="Cambria Math" panose="02040503050406030204" pitchFamily="18" charset="0"/>
                            <a:ea typeface="Times New Roman" panose="02020603050405020304" pitchFamily="18" charset="0"/>
                            <a:cs typeface="Arial" panose="020B0604020202020204" pitchFamily="34" charset="0"/>
                          </a:rPr>
                          <m:t>+</m:t>
                        </m:r>
                        <m:nary>
                          <m:naryPr>
                            <m:chr m:val="∑"/>
                            <m:limLoc m:val="undOvr"/>
                            <m:supHide m:val="on"/>
                            <m:ctrlPr>
                              <a:rPr lang="es-EC" sz="1400" i="1">
                                <a:latin typeface="Cambria Math" panose="02040503050406030204" pitchFamily="18" charset="0"/>
                                <a:ea typeface="Times New Roman" panose="02020603050405020304" pitchFamily="18" charset="0"/>
                                <a:cs typeface="Arial" panose="020B0604020202020204" pitchFamily="34" charset="0"/>
                              </a:rPr>
                            </m:ctrlPr>
                          </m:naryPr>
                          <m:sub>
                            <m:r>
                              <a:rPr lang="es-MX" sz="1400" i="1">
                                <a:latin typeface="Cambria Math" panose="02040503050406030204" pitchFamily="18" charset="0"/>
                                <a:ea typeface="Times New Roman" panose="02020603050405020304" pitchFamily="18" charset="0"/>
                                <a:cs typeface="Arial" panose="020B0604020202020204" pitchFamily="34" charset="0"/>
                              </a:rPr>
                              <m:t>∅</m:t>
                            </m:r>
                          </m:sub>
                          <m:sup/>
                          <m:e>
                            <m:r>
                              <a:rPr lang="es-MX" sz="1400" i="1">
                                <a:latin typeface="Cambria Math" panose="02040503050406030204" pitchFamily="18" charset="0"/>
                                <a:ea typeface="Times New Roman" panose="02020603050405020304" pitchFamily="18" charset="0"/>
                                <a:cs typeface="Arial" panose="020B0604020202020204" pitchFamily="34" charset="0"/>
                              </a:rPr>
                              <m:t>(4,5,6)</m:t>
                            </m:r>
                          </m:e>
                        </m:nary>
                      </m:e>
                    </m:nary>
                  </m:oMath>
                </a14:m>
                <a:endParaRPr lang="es-EC" sz="1400" dirty="0">
                  <a:latin typeface="Times New Roman" panose="02020603050405020304" pitchFamily="18" charset="0"/>
                  <a:ea typeface="Times New Roman" panose="02020603050405020304" pitchFamily="18" charset="0"/>
                </a:endParaRPr>
              </a:p>
              <a:p>
                <a:pPr>
                  <a:spcBef>
                    <a:spcPts val="1200"/>
                  </a:spcBef>
                  <a:spcAft>
                    <a:spcPts val="0"/>
                  </a:spcAft>
                </a:pPr>
                <a14:m>
                  <m:oMathPara xmlns:m="http://schemas.openxmlformats.org/officeDocument/2006/math">
                    <m:oMathParaPr>
                      <m:jc m:val="centerGroup"/>
                    </m:oMathParaPr>
                    <m:oMath xmlns:m="http://schemas.openxmlformats.org/officeDocument/2006/math">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𝑂</m:t>
                          </m:r>
                        </m:e>
                        <m:sub>
                          <m:r>
                            <a:rPr lang="es-MX" sz="1400" i="1">
                              <a:latin typeface="Cambria Math" panose="02040503050406030204" pitchFamily="18" charset="0"/>
                              <a:ea typeface="Times New Roman" panose="02020603050405020304" pitchFamily="18" charset="0"/>
                              <a:cs typeface="Arial" panose="020B0604020202020204" pitchFamily="34" charset="0"/>
                            </a:rPr>
                            <m:t>2</m:t>
                          </m:r>
                        </m:sub>
                      </m:sSub>
                      <m:d>
                        <m:dPr>
                          <m:ctrlPr>
                            <a:rPr lang="es-EC" sz="1400" i="1">
                              <a:latin typeface="Cambria Math" panose="02040503050406030204" pitchFamily="18" charset="0"/>
                              <a:ea typeface="Times New Roman" panose="02020603050405020304" pitchFamily="18" charset="0"/>
                              <a:cs typeface="Arial" panose="020B0604020202020204" pitchFamily="34" charset="0"/>
                            </a:rPr>
                          </m:ctrlPr>
                        </m:dPr>
                        <m:e>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𝑦</m:t>
                              </m:r>
                            </m:e>
                            <m:sub>
                              <m:r>
                                <a:rPr lang="es-MX" sz="1400" i="1">
                                  <a:latin typeface="Cambria Math" panose="02040503050406030204" pitchFamily="18" charset="0"/>
                                  <a:ea typeface="Times New Roman" panose="02020603050405020304" pitchFamily="18" charset="0"/>
                                  <a:cs typeface="Arial" panose="020B0604020202020204" pitchFamily="34" charset="0"/>
                                </a:rPr>
                                <m:t>2</m:t>
                              </m:r>
                            </m:sub>
                          </m:sSub>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𝑦</m:t>
                              </m:r>
                            </m:e>
                            <m:sub>
                              <m:r>
                                <a:rPr lang="es-MX" sz="1400" i="1">
                                  <a:latin typeface="Cambria Math" panose="02040503050406030204" pitchFamily="18" charset="0"/>
                                  <a:ea typeface="Times New Roman" panose="02020603050405020304" pitchFamily="18" charset="0"/>
                                  <a:cs typeface="Arial" panose="020B0604020202020204" pitchFamily="34" charset="0"/>
                                </a:rPr>
                                <m:t>1</m:t>
                              </m:r>
                            </m:sub>
                          </m:sSub>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𝑦</m:t>
                              </m:r>
                            </m:e>
                            <m:sub>
                              <m:r>
                                <a:rPr lang="es-MX" sz="1400" i="1">
                                  <a:latin typeface="Cambria Math" panose="02040503050406030204" pitchFamily="18" charset="0"/>
                                  <a:ea typeface="Times New Roman" panose="02020603050405020304" pitchFamily="18" charset="0"/>
                                  <a:cs typeface="Arial" panose="020B0604020202020204" pitchFamily="34" charset="0"/>
                                </a:rPr>
                                <m:t>0</m:t>
                              </m:r>
                            </m:sub>
                          </m:sSub>
                        </m:e>
                      </m:d>
                      <m:r>
                        <a:rPr lang="es-MX" sz="1400" i="1">
                          <a:latin typeface="Cambria Math" panose="02040503050406030204" pitchFamily="18" charset="0"/>
                          <a:ea typeface="Times New Roman" panose="02020603050405020304" pitchFamily="18" charset="0"/>
                          <a:cs typeface="Arial" panose="020B0604020202020204" pitchFamily="34" charset="0"/>
                        </a:rPr>
                        <m:t>=</m:t>
                      </m:r>
                      <m:nary>
                        <m:naryPr>
                          <m:chr m:val="∑"/>
                          <m:limLoc m:val="undOvr"/>
                          <m:supHide m:val="on"/>
                          <m:ctrlPr>
                            <a:rPr lang="es-EC" sz="1400" i="1">
                              <a:latin typeface="Cambria Math" panose="02040503050406030204" pitchFamily="18" charset="0"/>
                              <a:ea typeface="Times New Roman" panose="02020603050405020304" pitchFamily="18" charset="0"/>
                              <a:cs typeface="Arial" panose="020B0604020202020204" pitchFamily="34" charset="0"/>
                            </a:rPr>
                          </m:ctrlPr>
                        </m:naryPr>
                        <m:sub>
                          <m:r>
                            <a:rPr lang="es-MX" sz="1400" i="1">
                              <a:latin typeface="Cambria Math" panose="02040503050406030204" pitchFamily="18" charset="0"/>
                              <a:ea typeface="Times New Roman" panose="02020603050405020304" pitchFamily="18" charset="0"/>
                              <a:cs typeface="Arial" panose="020B0604020202020204" pitchFamily="34" charset="0"/>
                            </a:rPr>
                            <m:t>0</m:t>
                          </m:r>
                        </m:sub>
                        <m:sup/>
                        <m:e>
                          <m:d>
                            <m:dPr>
                              <m:ctrlPr>
                                <a:rPr lang="es-EC" sz="1400" i="1">
                                  <a:latin typeface="Cambria Math" panose="02040503050406030204" pitchFamily="18" charset="0"/>
                                  <a:ea typeface="Times New Roman" panose="02020603050405020304" pitchFamily="18" charset="0"/>
                                  <a:cs typeface="Arial" panose="020B0604020202020204" pitchFamily="34" charset="0"/>
                                </a:rPr>
                              </m:ctrlPr>
                            </m:dPr>
                            <m:e>
                              <m:r>
                                <a:rPr lang="es-MX" sz="1400" i="1">
                                  <a:latin typeface="Cambria Math" panose="02040503050406030204" pitchFamily="18" charset="0"/>
                                  <a:ea typeface="Times New Roman" panose="02020603050405020304" pitchFamily="18" charset="0"/>
                                  <a:cs typeface="Arial" panose="020B0604020202020204" pitchFamily="34" charset="0"/>
                                </a:rPr>
                                <m:t>0,1,7</m:t>
                              </m:r>
                            </m:e>
                          </m:d>
                          <m:r>
                            <a:rPr lang="es-MX" sz="1400" i="1">
                              <a:latin typeface="Cambria Math" panose="02040503050406030204" pitchFamily="18" charset="0"/>
                              <a:ea typeface="Times New Roman" panose="02020603050405020304" pitchFamily="18" charset="0"/>
                              <a:cs typeface="Arial" panose="020B0604020202020204" pitchFamily="34" charset="0"/>
                            </a:rPr>
                            <m:t>+</m:t>
                          </m:r>
                          <m:nary>
                            <m:naryPr>
                              <m:chr m:val="∑"/>
                              <m:limLoc m:val="undOvr"/>
                              <m:supHide m:val="on"/>
                              <m:ctrlPr>
                                <a:rPr lang="es-EC" sz="1400" i="1">
                                  <a:latin typeface="Cambria Math" panose="02040503050406030204" pitchFamily="18" charset="0"/>
                                  <a:ea typeface="Times New Roman" panose="02020603050405020304" pitchFamily="18" charset="0"/>
                                  <a:cs typeface="Arial" panose="020B0604020202020204" pitchFamily="34" charset="0"/>
                                </a:rPr>
                              </m:ctrlPr>
                            </m:naryPr>
                            <m:sub>
                              <m:r>
                                <a:rPr lang="es-MX" sz="1400" i="1">
                                  <a:latin typeface="Cambria Math" panose="02040503050406030204" pitchFamily="18" charset="0"/>
                                  <a:ea typeface="Times New Roman" panose="02020603050405020304" pitchFamily="18" charset="0"/>
                                  <a:cs typeface="Arial" panose="020B0604020202020204" pitchFamily="34" charset="0"/>
                                </a:rPr>
                                <m:t>∅</m:t>
                              </m:r>
                            </m:sub>
                            <m:sup/>
                            <m:e>
                              <m:r>
                                <a:rPr lang="es-MX" sz="1400" i="1">
                                  <a:latin typeface="Cambria Math" panose="02040503050406030204" pitchFamily="18" charset="0"/>
                                  <a:ea typeface="Times New Roman" panose="02020603050405020304" pitchFamily="18" charset="0"/>
                                  <a:cs typeface="Arial" panose="020B0604020202020204" pitchFamily="34" charset="0"/>
                                </a:rPr>
                                <m:t>(4,5,6)</m:t>
                              </m:r>
                            </m:e>
                          </m:nary>
                        </m:e>
                      </m:nary>
                    </m:oMath>
                  </m:oMathPara>
                </a14:m>
                <a:endParaRPr lang="es-EC" sz="1400" dirty="0">
                  <a:latin typeface="Times New Roman" panose="02020603050405020304" pitchFamily="18" charset="0"/>
                  <a:ea typeface="Times New Roman" panose="02020603050405020304" pitchFamily="18" charset="0"/>
                </a:endParaRPr>
              </a:p>
              <a:p>
                <a:pPr>
                  <a:spcBef>
                    <a:spcPts val="1200"/>
                  </a:spcBef>
                  <a:spcAft>
                    <a:spcPts val="0"/>
                  </a:spcAft>
                </a:pPr>
                <a14:m>
                  <m:oMathPara xmlns:m="http://schemas.openxmlformats.org/officeDocument/2006/math">
                    <m:oMathParaPr>
                      <m:jc m:val="centerGroup"/>
                    </m:oMathParaPr>
                    <m:oMath xmlns:m="http://schemas.openxmlformats.org/officeDocument/2006/math">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𝑂</m:t>
                          </m:r>
                        </m:e>
                        <m:sub>
                          <m:r>
                            <a:rPr lang="es-MX" sz="1400" i="1">
                              <a:latin typeface="Cambria Math" panose="02040503050406030204" pitchFamily="18" charset="0"/>
                              <a:ea typeface="Times New Roman" panose="02020603050405020304" pitchFamily="18" charset="0"/>
                              <a:cs typeface="Arial" panose="020B0604020202020204" pitchFamily="34" charset="0"/>
                            </a:rPr>
                            <m:t>3</m:t>
                          </m:r>
                        </m:sub>
                      </m:sSub>
                      <m:d>
                        <m:dPr>
                          <m:ctrlPr>
                            <a:rPr lang="es-EC" sz="1400" i="1">
                              <a:latin typeface="Cambria Math" panose="02040503050406030204" pitchFamily="18" charset="0"/>
                              <a:ea typeface="Times New Roman" panose="02020603050405020304" pitchFamily="18" charset="0"/>
                              <a:cs typeface="Arial" panose="020B0604020202020204" pitchFamily="34" charset="0"/>
                            </a:rPr>
                          </m:ctrlPr>
                        </m:dPr>
                        <m:e>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𝑦</m:t>
                              </m:r>
                            </m:e>
                            <m:sub>
                              <m:r>
                                <a:rPr lang="es-MX" sz="1400" i="1">
                                  <a:latin typeface="Cambria Math" panose="02040503050406030204" pitchFamily="18" charset="0"/>
                                  <a:ea typeface="Times New Roman" panose="02020603050405020304" pitchFamily="18" charset="0"/>
                                  <a:cs typeface="Arial" panose="020B0604020202020204" pitchFamily="34" charset="0"/>
                                </a:rPr>
                                <m:t>2</m:t>
                              </m:r>
                            </m:sub>
                          </m:sSub>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𝑦</m:t>
                              </m:r>
                            </m:e>
                            <m:sub>
                              <m:r>
                                <a:rPr lang="es-MX" sz="1400" i="1">
                                  <a:latin typeface="Cambria Math" panose="02040503050406030204" pitchFamily="18" charset="0"/>
                                  <a:ea typeface="Times New Roman" panose="02020603050405020304" pitchFamily="18" charset="0"/>
                                  <a:cs typeface="Arial" panose="020B0604020202020204" pitchFamily="34" charset="0"/>
                                </a:rPr>
                                <m:t>1</m:t>
                              </m:r>
                            </m:sub>
                          </m:sSub>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𝑦</m:t>
                              </m:r>
                            </m:e>
                            <m:sub>
                              <m:r>
                                <a:rPr lang="es-MX" sz="1400" i="1">
                                  <a:latin typeface="Cambria Math" panose="02040503050406030204" pitchFamily="18" charset="0"/>
                                  <a:ea typeface="Times New Roman" panose="02020603050405020304" pitchFamily="18" charset="0"/>
                                  <a:cs typeface="Arial" panose="020B0604020202020204" pitchFamily="34" charset="0"/>
                                </a:rPr>
                                <m:t>0</m:t>
                              </m:r>
                            </m:sub>
                          </m:sSub>
                        </m:e>
                      </m:d>
                      <m:r>
                        <a:rPr lang="es-MX" sz="1400" i="1">
                          <a:latin typeface="Cambria Math" panose="02040503050406030204" pitchFamily="18" charset="0"/>
                          <a:ea typeface="Times New Roman" panose="02020603050405020304" pitchFamily="18" charset="0"/>
                          <a:cs typeface="Arial" panose="020B0604020202020204" pitchFamily="34" charset="0"/>
                        </a:rPr>
                        <m:t>=</m:t>
                      </m:r>
                      <m:nary>
                        <m:naryPr>
                          <m:chr m:val="∑"/>
                          <m:limLoc m:val="undOvr"/>
                          <m:supHide m:val="on"/>
                          <m:ctrlPr>
                            <a:rPr lang="es-EC" sz="1400" i="1">
                              <a:latin typeface="Cambria Math" panose="02040503050406030204" pitchFamily="18" charset="0"/>
                              <a:ea typeface="Times New Roman" panose="02020603050405020304" pitchFamily="18" charset="0"/>
                              <a:cs typeface="Arial" panose="020B0604020202020204" pitchFamily="34" charset="0"/>
                            </a:rPr>
                          </m:ctrlPr>
                        </m:naryPr>
                        <m:sub>
                          <m:r>
                            <a:rPr lang="es-MX" sz="1400" i="1">
                              <a:latin typeface="Cambria Math" panose="02040503050406030204" pitchFamily="18" charset="0"/>
                              <a:ea typeface="Times New Roman" panose="02020603050405020304" pitchFamily="18" charset="0"/>
                              <a:cs typeface="Arial" panose="020B0604020202020204" pitchFamily="34" charset="0"/>
                            </a:rPr>
                            <m:t>0</m:t>
                          </m:r>
                        </m:sub>
                        <m:sup/>
                        <m:e>
                          <m:r>
                            <a:rPr lang="es-MX" sz="1400" i="1">
                              <a:latin typeface="Cambria Math" panose="02040503050406030204" pitchFamily="18" charset="0"/>
                              <a:ea typeface="Times New Roman" panose="02020603050405020304" pitchFamily="18" charset="0"/>
                              <a:cs typeface="Arial" panose="020B0604020202020204" pitchFamily="34" charset="0"/>
                            </a:rPr>
                            <m:t>(0,1,2,3,7)</m:t>
                          </m:r>
                        </m:e>
                      </m:nary>
                      <m:r>
                        <a:rPr lang="es-MX" sz="1400" i="1">
                          <a:latin typeface="Cambria Math" panose="02040503050406030204" pitchFamily="18" charset="0"/>
                          <a:ea typeface="Times New Roman" panose="02020603050405020304" pitchFamily="18" charset="0"/>
                          <a:cs typeface="Arial" panose="020B0604020202020204" pitchFamily="34" charset="0"/>
                        </a:rPr>
                        <m:t>+</m:t>
                      </m:r>
                      <m:nary>
                        <m:naryPr>
                          <m:chr m:val="∑"/>
                          <m:limLoc m:val="undOvr"/>
                          <m:supHide m:val="on"/>
                          <m:ctrlPr>
                            <a:rPr lang="es-EC" sz="1400" i="1">
                              <a:latin typeface="Cambria Math" panose="02040503050406030204" pitchFamily="18" charset="0"/>
                              <a:ea typeface="Times New Roman" panose="02020603050405020304" pitchFamily="18" charset="0"/>
                              <a:cs typeface="Arial" panose="020B0604020202020204" pitchFamily="34" charset="0"/>
                            </a:rPr>
                          </m:ctrlPr>
                        </m:naryPr>
                        <m:sub>
                          <m:r>
                            <a:rPr lang="es-MX" sz="1400" i="1">
                              <a:latin typeface="Cambria Math" panose="02040503050406030204" pitchFamily="18" charset="0"/>
                              <a:ea typeface="Times New Roman" panose="02020603050405020304" pitchFamily="18" charset="0"/>
                              <a:cs typeface="Arial" panose="020B0604020202020204" pitchFamily="34" charset="0"/>
                            </a:rPr>
                            <m:t>∅</m:t>
                          </m:r>
                        </m:sub>
                        <m:sup/>
                        <m:e>
                          <m:r>
                            <a:rPr lang="es-MX" sz="1400" i="1">
                              <a:latin typeface="Cambria Math" panose="02040503050406030204" pitchFamily="18" charset="0"/>
                              <a:ea typeface="Times New Roman" panose="02020603050405020304" pitchFamily="18" charset="0"/>
                              <a:cs typeface="Arial" panose="020B0604020202020204" pitchFamily="34" charset="0"/>
                            </a:rPr>
                            <m:t>(4,5,6)</m:t>
                          </m:r>
                        </m:e>
                      </m:nary>
                    </m:oMath>
                  </m:oMathPara>
                </a14:m>
                <a:endParaRPr lang="es-EC" sz="1400" dirty="0">
                  <a:latin typeface="Times New Roman" panose="02020603050405020304" pitchFamily="18" charset="0"/>
                  <a:ea typeface="Times New Roman" panose="02020603050405020304" pitchFamily="18" charset="0"/>
                </a:endParaRPr>
              </a:p>
              <a:p>
                <a:pPr>
                  <a:spcBef>
                    <a:spcPts val="1200"/>
                  </a:spcBef>
                  <a:spcAft>
                    <a:spcPts val="0"/>
                  </a:spcAft>
                </a:pPr>
                <a14:m>
                  <m:oMathPara xmlns:m="http://schemas.openxmlformats.org/officeDocument/2006/math">
                    <m:oMathParaPr>
                      <m:jc m:val="centerGroup"/>
                    </m:oMathParaPr>
                    <m:oMath xmlns:m="http://schemas.openxmlformats.org/officeDocument/2006/math">
                      <m:r>
                        <a:rPr lang="es-MX" sz="1400" i="1">
                          <a:latin typeface="Cambria Math" panose="02040503050406030204" pitchFamily="18" charset="0"/>
                          <a:ea typeface="Times New Roman" panose="02020603050405020304" pitchFamily="18" charset="0"/>
                          <a:cs typeface="Arial" panose="020B0604020202020204" pitchFamily="34" charset="0"/>
                        </a:rPr>
                        <m:t>𝐿𝑒𝑑</m:t>
                      </m:r>
                      <m:d>
                        <m:dPr>
                          <m:ctrlPr>
                            <a:rPr lang="es-EC" sz="1400" i="1">
                              <a:latin typeface="Cambria Math" panose="02040503050406030204" pitchFamily="18" charset="0"/>
                              <a:ea typeface="Times New Roman" panose="02020603050405020304" pitchFamily="18" charset="0"/>
                              <a:cs typeface="Arial" panose="020B0604020202020204" pitchFamily="34" charset="0"/>
                            </a:rPr>
                          </m:ctrlPr>
                        </m:dPr>
                        <m:e>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𝑦</m:t>
                              </m:r>
                            </m:e>
                            <m:sub>
                              <m:r>
                                <a:rPr lang="es-MX" sz="1400" i="1">
                                  <a:latin typeface="Cambria Math" panose="02040503050406030204" pitchFamily="18" charset="0"/>
                                  <a:ea typeface="Times New Roman" panose="02020603050405020304" pitchFamily="18" charset="0"/>
                                  <a:cs typeface="Arial" panose="020B0604020202020204" pitchFamily="34" charset="0"/>
                                </a:rPr>
                                <m:t>2</m:t>
                              </m:r>
                            </m:sub>
                          </m:sSub>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𝑦</m:t>
                              </m:r>
                            </m:e>
                            <m:sub>
                              <m:r>
                                <a:rPr lang="es-MX" sz="1400" i="1">
                                  <a:latin typeface="Cambria Math" panose="02040503050406030204" pitchFamily="18" charset="0"/>
                                  <a:ea typeface="Times New Roman" panose="02020603050405020304" pitchFamily="18" charset="0"/>
                                  <a:cs typeface="Arial" panose="020B0604020202020204" pitchFamily="34" charset="0"/>
                                </a:rPr>
                                <m:t>1</m:t>
                              </m:r>
                            </m:sub>
                          </m:sSub>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𝑦</m:t>
                              </m:r>
                            </m:e>
                            <m:sub>
                              <m:r>
                                <a:rPr lang="es-MX" sz="1400" i="1">
                                  <a:latin typeface="Cambria Math" panose="02040503050406030204" pitchFamily="18" charset="0"/>
                                  <a:ea typeface="Times New Roman" panose="02020603050405020304" pitchFamily="18" charset="0"/>
                                  <a:cs typeface="Arial" panose="020B0604020202020204" pitchFamily="34" charset="0"/>
                                </a:rPr>
                                <m:t>0</m:t>
                              </m:r>
                            </m:sub>
                          </m:sSub>
                        </m:e>
                      </m:d>
                      <m:r>
                        <a:rPr lang="es-MX" sz="1400" i="1">
                          <a:latin typeface="Cambria Math" panose="02040503050406030204" pitchFamily="18" charset="0"/>
                          <a:ea typeface="Times New Roman" panose="02020603050405020304" pitchFamily="18" charset="0"/>
                          <a:cs typeface="Arial" panose="020B0604020202020204" pitchFamily="34" charset="0"/>
                        </a:rPr>
                        <m:t>=</m:t>
                      </m:r>
                      <m:nary>
                        <m:naryPr>
                          <m:chr m:val="∑"/>
                          <m:limLoc m:val="undOvr"/>
                          <m:supHide m:val="on"/>
                          <m:ctrlPr>
                            <a:rPr lang="es-EC" sz="1400" i="1">
                              <a:latin typeface="Cambria Math" panose="02040503050406030204" pitchFamily="18" charset="0"/>
                              <a:ea typeface="Times New Roman" panose="02020603050405020304" pitchFamily="18" charset="0"/>
                              <a:cs typeface="Arial" panose="020B0604020202020204" pitchFamily="34" charset="0"/>
                            </a:rPr>
                          </m:ctrlPr>
                        </m:naryPr>
                        <m:sub>
                          <m:r>
                            <a:rPr lang="es-MX" sz="1400" i="1">
                              <a:latin typeface="Cambria Math" panose="02040503050406030204" pitchFamily="18" charset="0"/>
                              <a:ea typeface="Times New Roman" panose="02020603050405020304" pitchFamily="18" charset="0"/>
                              <a:cs typeface="Arial" panose="020B0604020202020204" pitchFamily="34" charset="0"/>
                            </a:rPr>
                            <m:t>0</m:t>
                          </m:r>
                        </m:sub>
                        <m:sup/>
                        <m:e>
                          <m:d>
                            <m:dPr>
                              <m:ctrlPr>
                                <a:rPr lang="es-EC" sz="1400" i="1">
                                  <a:latin typeface="Cambria Math" panose="02040503050406030204" pitchFamily="18" charset="0"/>
                                  <a:ea typeface="Times New Roman" panose="02020603050405020304" pitchFamily="18" charset="0"/>
                                  <a:cs typeface="Arial" panose="020B0604020202020204" pitchFamily="34" charset="0"/>
                                </a:rPr>
                              </m:ctrlPr>
                            </m:dPr>
                            <m:e>
                              <m:r>
                                <a:rPr lang="es-MX" sz="1400" i="1">
                                  <a:latin typeface="Cambria Math" panose="02040503050406030204" pitchFamily="18" charset="0"/>
                                  <a:ea typeface="Times New Roman" panose="02020603050405020304" pitchFamily="18" charset="0"/>
                                  <a:cs typeface="Arial" panose="020B0604020202020204" pitchFamily="34" charset="0"/>
                                </a:rPr>
                                <m:t>0,1,2,3</m:t>
                              </m:r>
                            </m:e>
                          </m:d>
                          <m:r>
                            <a:rPr lang="es-MX" sz="1400" i="1">
                              <a:latin typeface="Cambria Math" panose="02040503050406030204" pitchFamily="18" charset="0"/>
                              <a:ea typeface="Times New Roman" panose="02020603050405020304" pitchFamily="18" charset="0"/>
                              <a:cs typeface="Arial" panose="020B0604020202020204" pitchFamily="34" charset="0"/>
                            </a:rPr>
                            <m:t>+</m:t>
                          </m:r>
                          <m:nary>
                            <m:naryPr>
                              <m:chr m:val="∑"/>
                              <m:limLoc m:val="undOvr"/>
                              <m:supHide m:val="on"/>
                              <m:ctrlPr>
                                <a:rPr lang="es-EC" sz="1400" i="1">
                                  <a:latin typeface="Cambria Math" panose="02040503050406030204" pitchFamily="18" charset="0"/>
                                  <a:ea typeface="Times New Roman" panose="02020603050405020304" pitchFamily="18" charset="0"/>
                                  <a:cs typeface="Arial" panose="020B0604020202020204" pitchFamily="34" charset="0"/>
                                </a:rPr>
                              </m:ctrlPr>
                            </m:naryPr>
                            <m:sub>
                              <m:r>
                                <a:rPr lang="es-MX" sz="1400" i="1">
                                  <a:latin typeface="Cambria Math" panose="02040503050406030204" pitchFamily="18" charset="0"/>
                                  <a:ea typeface="Times New Roman" panose="02020603050405020304" pitchFamily="18" charset="0"/>
                                  <a:cs typeface="Arial" panose="020B0604020202020204" pitchFamily="34" charset="0"/>
                                </a:rPr>
                                <m:t>∅</m:t>
                              </m:r>
                            </m:sub>
                            <m:sup/>
                            <m:e>
                              <m:r>
                                <a:rPr lang="es-MX" sz="1400" i="1">
                                  <a:latin typeface="Cambria Math" panose="02040503050406030204" pitchFamily="18" charset="0"/>
                                  <a:ea typeface="Times New Roman" panose="02020603050405020304" pitchFamily="18" charset="0"/>
                                  <a:cs typeface="Arial" panose="020B0604020202020204" pitchFamily="34" charset="0"/>
                                </a:rPr>
                                <m:t>(4,5,6)</m:t>
                              </m:r>
                            </m:e>
                          </m:nary>
                        </m:e>
                      </m:nary>
                    </m:oMath>
                  </m:oMathPara>
                </a14:m>
                <a:endParaRPr lang="es-EC" sz="1600" dirty="0">
                  <a:latin typeface="Times New Roman" panose="02020603050405020304" pitchFamily="18" charset="0"/>
                  <a:ea typeface="Times New Roman" panose="02020603050405020304" pitchFamily="18" charset="0"/>
                </a:endParaRPr>
              </a:p>
            </p:txBody>
          </p:sp>
        </mc:Choice>
        <mc:Fallback xmlns="">
          <p:sp>
            <p:nvSpPr>
              <p:cNvPr id="20" name="Rectángulo 19"/>
              <p:cNvSpPr>
                <a:spLocks noRot="1" noChangeAspect="1" noMove="1" noResize="1" noEditPoints="1" noAdjustHandles="1" noChangeArrowheads="1" noChangeShapeType="1" noTextEdit="1"/>
              </p:cNvSpPr>
              <p:nvPr/>
            </p:nvSpPr>
            <p:spPr>
              <a:xfrm>
                <a:off x="107504" y="2485007"/>
                <a:ext cx="5503170" cy="4040337"/>
              </a:xfrm>
              <a:prstGeom prst="rect">
                <a:avLst/>
              </a:prstGeom>
              <a:blipFill>
                <a:blip r:embed="rId9"/>
                <a:stretch>
                  <a:fillRect t="-17674" r="-4102" b="-24320"/>
                </a:stretch>
              </a:blipFill>
            </p:spPr>
            <p:txBody>
              <a:bodyPr/>
              <a:lstStyle/>
              <a:p>
                <a:r>
                  <a:rPr lang="es-EC">
                    <a:noFill/>
                  </a:rPr>
                  <a:t> </a:t>
                </a:r>
              </a:p>
            </p:txBody>
          </p:sp>
        </mc:Fallback>
      </mc:AlternateContent>
      <p:sp>
        <p:nvSpPr>
          <p:cNvPr id="30" name="CuadroTexto 29"/>
          <p:cNvSpPr txBox="1"/>
          <p:nvPr/>
        </p:nvSpPr>
        <p:spPr>
          <a:xfrm>
            <a:off x="307975" y="2219904"/>
            <a:ext cx="3532314" cy="369332"/>
          </a:xfrm>
          <a:prstGeom prst="rect">
            <a:avLst/>
          </a:prstGeom>
          <a:noFill/>
        </p:spPr>
        <p:txBody>
          <a:bodyPr wrap="none" rtlCol="0">
            <a:spAutoFit/>
          </a:bodyPr>
          <a:lstStyle/>
          <a:p>
            <a:r>
              <a:rPr lang="es-EC" dirty="0" smtClean="0"/>
              <a:t>Decodificador de Estados Siguiente:</a:t>
            </a:r>
            <a:endParaRPr lang="es-EC" dirty="0"/>
          </a:p>
        </p:txBody>
      </p:sp>
      <p:sp>
        <p:nvSpPr>
          <p:cNvPr id="31" name="CuadroTexto 30"/>
          <p:cNvSpPr txBox="1"/>
          <p:nvPr/>
        </p:nvSpPr>
        <p:spPr>
          <a:xfrm>
            <a:off x="473160" y="4256390"/>
            <a:ext cx="2449068" cy="369332"/>
          </a:xfrm>
          <a:prstGeom prst="rect">
            <a:avLst/>
          </a:prstGeom>
          <a:noFill/>
        </p:spPr>
        <p:txBody>
          <a:bodyPr wrap="none" rtlCol="0">
            <a:spAutoFit/>
          </a:bodyPr>
          <a:lstStyle/>
          <a:p>
            <a:r>
              <a:rPr lang="es-EC" dirty="0" smtClean="0"/>
              <a:t>Decodificador de Salida:</a:t>
            </a:r>
            <a:endParaRPr lang="es-EC" dirty="0"/>
          </a:p>
        </p:txBody>
      </p:sp>
      <p:sp>
        <p:nvSpPr>
          <p:cNvPr id="32" name="39 Rectángulo"/>
          <p:cNvSpPr/>
          <p:nvPr/>
        </p:nvSpPr>
        <p:spPr>
          <a:xfrm>
            <a:off x="6186359" y="4139317"/>
            <a:ext cx="1260022" cy="97281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MX" sz="2800" dirty="0">
                <a:effectLst/>
                <a:ea typeface="Calibri" panose="020F0502020204030204" pitchFamily="34" charset="0"/>
                <a:cs typeface="Times New Roman" panose="02020603050405020304" pitchFamily="18" charset="0"/>
              </a:rPr>
              <a:t>MSS</a:t>
            </a:r>
            <a:endParaRPr lang="es-EC" sz="2800" dirty="0">
              <a:effectLst/>
              <a:ea typeface="Calibri" panose="020F0502020204030204" pitchFamily="34" charset="0"/>
              <a:cs typeface="Times New Roman" panose="02020603050405020304" pitchFamily="18" charset="0"/>
            </a:endParaRPr>
          </a:p>
        </p:txBody>
      </p:sp>
      <p:cxnSp>
        <p:nvCxnSpPr>
          <p:cNvPr id="33" name="40 Conector recto de flecha"/>
          <p:cNvCxnSpPr/>
          <p:nvPr/>
        </p:nvCxnSpPr>
        <p:spPr>
          <a:xfrm>
            <a:off x="5421183" y="4263777"/>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42 Conector recto de flecha"/>
          <p:cNvCxnSpPr/>
          <p:nvPr/>
        </p:nvCxnSpPr>
        <p:spPr>
          <a:xfrm>
            <a:off x="7451053" y="4268222"/>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6" name="43 Conector recto de flecha"/>
          <p:cNvCxnSpPr/>
          <p:nvPr/>
        </p:nvCxnSpPr>
        <p:spPr>
          <a:xfrm>
            <a:off x="7452958" y="4486662"/>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7" name="CuadroTexto 36"/>
              <p:cNvSpPr txBox="1"/>
              <p:nvPr/>
            </p:nvSpPr>
            <p:spPr>
              <a:xfrm>
                <a:off x="8227139" y="4048708"/>
                <a:ext cx="4849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EC" i="1" smtClean="0">
                              <a:latin typeface="Cambria Math" panose="02040503050406030204" pitchFamily="18" charset="0"/>
                              <a:ea typeface="Calibri" panose="020F0502020204030204" pitchFamily="34" charset="0"/>
                              <a:cs typeface="Times New Roman" panose="02020603050405020304" pitchFamily="18" charset="0"/>
                            </a:rPr>
                          </m:ctrlPr>
                        </m:sSubPr>
                        <m:e>
                          <m:r>
                            <a:rPr lang="es-ES" i="1">
                              <a:latin typeface="Cambria Math" panose="02040503050406030204" pitchFamily="18" charset="0"/>
                              <a:ea typeface="Calibri" panose="020F0502020204030204" pitchFamily="34" charset="0"/>
                              <a:cs typeface="Times New Roman" panose="02020603050405020304" pitchFamily="18" charset="0"/>
                            </a:rPr>
                            <m:t>𝑂</m:t>
                          </m:r>
                        </m:e>
                        <m:sub>
                          <m:r>
                            <a:rPr lang="es-EC" b="0" i="1" smtClean="0">
                              <a:latin typeface="Cambria Math" panose="02040503050406030204" pitchFamily="18" charset="0"/>
                              <a:ea typeface="Calibri" panose="020F0502020204030204" pitchFamily="34" charset="0"/>
                              <a:cs typeface="Times New Roman" panose="02020603050405020304" pitchFamily="18" charset="0"/>
                            </a:rPr>
                            <m:t>1</m:t>
                          </m:r>
                        </m:sub>
                      </m:sSub>
                    </m:oMath>
                  </m:oMathPara>
                </a14:m>
                <a:endParaRPr lang="es-EC" b="1" dirty="0"/>
              </a:p>
            </p:txBody>
          </p:sp>
        </mc:Choice>
        <mc:Fallback xmlns="">
          <p:sp>
            <p:nvSpPr>
              <p:cNvPr id="37" name="CuadroTexto 36"/>
              <p:cNvSpPr txBox="1">
                <a:spLocks noRot="1" noChangeAspect="1" noMove="1" noResize="1" noEditPoints="1" noAdjustHandles="1" noChangeArrowheads="1" noChangeShapeType="1" noTextEdit="1"/>
              </p:cNvSpPr>
              <p:nvPr/>
            </p:nvSpPr>
            <p:spPr>
              <a:xfrm>
                <a:off x="8227139" y="4048708"/>
                <a:ext cx="484940" cy="369332"/>
              </a:xfrm>
              <a:prstGeom prst="rect">
                <a:avLst/>
              </a:prstGeom>
              <a:blipFill>
                <a:blip r:embed="rId10"/>
                <a:stretch>
                  <a:fillRect/>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38" name="CuadroTexto 37"/>
              <p:cNvSpPr txBox="1"/>
              <p:nvPr/>
            </p:nvSpPr>
            <p:spPr>
              <a:xfrm>
                <a:off x="8213154" y="4305806"/>
                <a:ext cx="49026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EC" i="1" smtClean="0">
                              <a:latin typeface="Cambria Math" panose="02040503050406030204" pitchFamily="18" charset="0"/>
                              <a:ea typeface="Calibri" panose="020F0502020204030204" pitchFamily="34" charset="0"/>
                              <a:cs typeface="Times New Roman" panose="02020603050405020304" pitchFamily="18" charset="0"/>
                            </a:rPr>
                          </m:ctrlPr>
                        </m:sSubPr>
                        <m:e>
                          <m:r>
                            <a:rPr lang="es-ES" i="1">
                              <a:latin typeface="Cambria Math" panose="02040503050406030204" pitchFamily="18" charset="0"/>
                              <a:ea typeface="Calibri" panose="020F0502020204030204" pitchFamily="34" charset="0"/>
                              <a:cs typeface="Times New Roman" panose="02020603050405020304" pitchFamily="18" charset="0"/>
                            </a:rPr>
                            <m:t>𝑂</m:t>
                          </m:r>
                        </m:e>
                        <m:sub>
                          <m:r>
                            <a:rPr lang="es-EC" b="0" i="1" smtClean="0">
                              <a:latin typeface="Cambria Math" panose="02040503050406030204" pitchFamily="18" charset="0"/>
                              <a:ea typeface="Calibri" panose="020F0502020204030204" pitchFamily="34" charset="0"/>
                              <a:cs typeface="Times New Roman" panose="02020603050405020304" pitchFamily="18" charset="0"/>
                            </a:rPr>
                            <m:t>2</m:t>
                          </m:r>
                        </m:sub>
                      </m:sSub>
                    </m:oMath>
                  </m:oMathPara>
                </a14:m>
                <a:endParaRPr lang="es-EC" b="1" dirty="0"/>
              </a:p>
            </p:txBody>
          </p:sp>
        </mc:Choice>
        <mc:Fallback xmlns="">
          <p:sp>
            <p:nvSpPr>
              <p:cNvPr id="38" name="CuadroTexto 37"/>
              <p:cNvSpPr txBox="1">
                <a:spLocks noRot="1" noChangeAspect="1" noMove="1" noResize="1" noEditPoints="1" noAdjustHandles="1" noChangeArrowheads="1" noChangeShapeType="1" noTextEdit="1"/>
              </p:cNvSpPr>
              <p:nvPr/>
            </p:nvSpPr>
            <p:spPr>
              <a:xfrm>
                <a:off x="8213154" y="4305806"/>
                <a:ext cx="490262" cy="369332"/>
              </a:xfrm>
              <a:prstGeom prst="rect">
                <a:avLst/>
              </a:prstGeom>
              <a:blipFill>
                <a:blip r:embed="rId11"/>
                <a:stretch>
                  <a:fillRect/>
                </a:stretch>
              </a:blipFill>
            </p:spPr>
            <p:txBody>
              <a:bodyPr/>
              <a:lstStyle/>
              <a:p>
                <a:r>
                  <a:rPr lang="es-EC">
                    <a:noFill/>
                  </a:rPr>
                  <a:t> </a:t>
                </a:r>
              </a:p>
            </p:txBody>
          </p:sp>
        </mc:Fallback>
      </mc:AlternateContent>
      <p:cxnSp>
        <p:nvCxnSpPr>
          <p:cNvPr id="39" name="43 Conector recto de flecha"/>
          <p:cNvCxnSpPr/>
          <p:nvPr/>
        </p:nvCxnSpPr>
        <p:spPr>
          <a:xfrm>
            <a:off x="7434253" y="4747146"/>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40" name="CuadroTexto 39"/>
              <p:cNvSpPr txBox="1"/>
              <p:nvPr/>
            </p:nvSpPr>
            <p:spPr>
              <a:xfrm>
                <a:off x="8202780" y="4593838"/>
                <a:ext cx="49026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EC" i="1" smtClean="0">
                              <a:latin typeface="Cambria Math" panose="02040503050406030204" pitchFamily="18" charset="0"/>
                              <a:ea typeface="Calibri" panose="020F0502020204030204" pitchFamily="34" charset="0"/>
                              <a:cs typeface="Times New Roman" panose="02020603050405020304" pitchFamily="18" charset="0"/>
                            </a:rPr>
                          </m:ctrlPr>
                        </m:sSubPr>
                        <m:e>
                          <m:r>
                            <a:rPr lang="es-ES" i="1">
                              <a:latin typeface="Cambria Math" panose="02040503050406030204" pitchFamily="18" charset="0"/>
                              <a:ea typeface="Calibri" panose="020F0502020204030204" pitchFamily="34" charset="0"/>
                              <a:cs typeface="Times New Roman" panose="02020603050405020304" pitchFamily="18" charset="0"/>
                            </a:rPr>
                            <m:t>𝑂</m:t>
                          </m:r>
                        </m:e>
                        <m:sub>
                          <m:r>
                            <a:rPr lang="es-EC" b="0" i="1" smtClean="0">
                              <a:latin typeface="Cambria Math" panose="02040503050406030204" pitchFamily="18" charset="0"/>
                              <a:ea typeface="Calibri" panose="020F0502020204030204" pitchFamily="34" charset="0"/>
                              <a:cs typeface="Times New Roman" panose="02020603050405020304" pitchFamily="18" charset="0"/>
                            </a:rPr>
                            <m:t>3</m:t>
                          </m:r>
                        </m:sub>
                      </m:sSub>
                    </m:oMath>
                  </m:oMathPara>
                </a14:m>
                <a:endParaRPr lang="es-EC" b="1" dirty="0"/>
              </a:p>
            </p:txBody>
          </p:sp>
        </mc:Choice>
        <mc:Fallback xmlns="">
          <p:sp>
            <p:nvSpPr>
              <p:cNvPr id="40" name="CuadroTexto 39"/>
              <p:cNvSpPr txBox="1">
                <a:spLocks noRot="1" noChangeAspect="1" noMove="1" noResize="1" noEditPoints="1" noAdjustHandles="1" noChangeArrowheads="1" noChangeShapeType="1" noTextEdit="1"/>
              </p:cNvSpPr>
              <p:nvPr/>
            </p:nvSpPr>
            <p:spPr>
              <a:xfrm>
                <a:off x="8202780" y="4593838"/>
                <a:ext cx="490262" cy="369332"/>
              </a:xfrm>
              <a:prstGeom prst="rect">
                <a:avLst/>
              </a:prstGeom>
              <a:blipFill>
                <a:blip r:embed="rId12"/>
                <a:stretch>
                  <a:fillRect/>
                </a:stretch>
              </a:blipFill>
            </p:spPr>
            <p:txBody>
              <a:bodyPr/>
              <a:lstStyle/>
              <a:p>
                <a:r>
                  <a:rPr lang="es-EC">
                    <a:noFill/>
                  </a:rPr>
                  <a:t> </a:t>
                </a:r>
              </a:p>
            </p:txBody>
          </p:sp>
        </mc:Fallback>
      </mc:AlternateContent>
      <p:cxnSp>
        <p:nvCxnSpPr>
          <p:cNvPr id="41" name="43 Conector recto de flecha"/>
          <p:cNvCxnSpPr/>
          <p:nvPr/>
        </p:nvCxnSpPr>
        <p:spPr>
          <a:xfrm>
            <a:off x="7473742" y="4977403"/>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2" name="CuadroTexto 41"/>
          <p:cNvSpPr txBox="1"/>
          <p:nvPr/>
        </p:nvSpPr>
        <p:spPr>
          <a:xfrm>
            <a:off x="8242269" y="4824095"/>
            <a:ext cx="521297" cy="369332"/>
          </a:xfrm>
          <a:prstGeom prst="rect">
            <a:avLst/>
          </a:prstGeom>
          <a:noFill/>
        </p:spPr>
        <p:txBody>
          <a:bodyPr wrap="none" rtlCol="0">
            <a:spAutoFit/>
          </a:bodyPr>
          <a:lstStyle/>
          <a:p>
            <a:r>
              <a:rPr lang="es-EC" dirty="0" smtClean="0"/>
              <a:t>Led</a:t>
            </a:r>
            <a:endParaRPr lang="es-EC" dirty="0"/>
          </a:p>
        </p:txBody>
      </p:sp>
      <p:cxnSp>
        <p:nvCxnSpPr>
          <p:cNvPr id="43" name="40 Conector recto de flecha"/>
          <p:cNvCxnSpPr/>
          <p:nvPr/>
        </p:nvCxnSpPr>
        <p:spPr>
          <a:xfrm>
            <a:off x="5421819" y="4786832"/>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44" name="CuadroTexto 43"/>
              <p:cNvSpPr txBox="1"/>
              <p:nvPr/>
            </p:nvSpPr>
            <p:spPr>
              <a:xfrm>
                <a:off x="5447356" y="3856058"/>
                <a:ext cx="36388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C" i="1" smtClean="0">
                          <a:latin typeface="Cambria Math" panose="02040503050406030204" pitchFamily="18" charset="0"/>
                          <a:ea typeface="Calibri" panose="020F0502020204030204" pitchFamily="34" charset="0"/>
                          <a:cs typeface="Times New Roman" panose="02020603050405020304" pitchFamily="18" charset="0"/>
                        </a:rPr>
                        <m:t>𝑆</m:t>
                      </m:r>
                    </m:oMath>
                  </m:oMathPara>
                </a14:m>
                <a:endParaRPr lang="es-EC" b="1" dirty="0"/>
              </a:p>
            </p:txBody>
          </p:sp>
        </mc:Choice>
        <mc:Fallback xmlns="">
          <p:sp>
            <p:nvSpPr>
              <p:cNvPr id="44" name="CuadroTexto 43"/>
              <p:cNvSpPr txBox="1">
                <a:spLocks noRot="1" noChangeAspect="1" noMove="1" noResize="1" noEditPoints="1" noAdjustHandles="1" noChangeArrowheads="1" noChangeShapeType="1" noTextEdit="1"/>
              </p:cNvSpPr>
              <p:nvPr/>
            </p:nvSpPr>
            <p:spPr>
              <a:xfrm>
                <a:off x="5447356" y="3856058"/>
                <a:ext cx="363882" cy="369332"/>
              </a:xfrm>
              <a:prstGeom prst="rect">
                <a:avLst/>
              </a:prstGeom>
              <a:blipFill>
                <a:blip r:embed="rId13"/>
                <a:stretch>
                  <a:fillRect/>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45" name="CuadroTexto 44"/>
              <p:cNvSpPr txBox="1"/>
              <p:nvPr/>
            </p:nvSpPr>
            <p:spPr>
              <a:xfrm>
                <a:off x="5456813" y="4427715"/>
                <a:ext cx="3804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C" i="1" smtClean="0">
                          <a:latin typeface="Cambria Math" panose="02040503050406030204" pitchFamily="18" charset="0"/>
                          <a:ea typeface="Calibri" panose="020F0502020204030204" pitchFamily="34" charset="0"/>
                          <a:cs typeface="Times New Roman" panose="02020603050405020304" pitchFamily="18" charset="0"/>
                        </a:rPr>
                        <m:t>𝑇</m:t>
                      </m:r>
                    </m:oMath>
                  </m:oMathPara>
                </a14:m>
                <a:endParaRPr lang="es-EC" b="1" dirty="0"/>
              </a:p>
            </p:txBody>
          </p:sp>
        </mc:Choice>
        <mc:Fallback xmlns="">
          <p:sp>
            <p:nvSpPr>
              <p:cNvPr id="45" name="CuadroTexto 44"/>
              <p:cNvSpPr txBox="1">
                <a:spLocks noRot="1" noChangeAspect="1" noMove="1" noResize="1" noEditPoints="1" noAdjustHandles="1" noChangeArrowheads="1" noChangeShapeType="1" noTextEdit="1"/>
              </p:cNvSpPr>
              <p:nvPr/>
            </p:nvSpPr>
            <p:spPr>
              <a:xfrm>
                <a:off x="5456813" y="4427715"/>
                <a:ext cx="380489" cy="369332"/>
              </a:xfrm>
              <a:prstGeom prst="rect">
                <a:avLst/>
              </a:prstGeom>
              <a:blipFill>
                <a:blip r:embed="rId14"/>
                <a:stretch>
                  <a:fillRect/>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22" name="Rectángulo 21"/>
              <p:cNvSpPr/>
              <p:nvPr/>
            </p:nvSpPr>
            <p:spPr>
              <a:xfrm>
                <a:off x="5558649" y="5180758"/>
                <a:ext cx="3132909" cy="369332"/>
              </a:xfrm>
              <a:prstGeom prst="rect">
                <a:avLst/>
              </a:prstGeom>
            </p:spPr>
            <p:txBody>
              <a:bodyPr wrap="none">
                <a:spAutoFit/>
              </a:bodyPr>
              <a:lstStyle/>
              <a:p>
                <a:r>
                  <a:rPr lang="es-MX" i="1" dirty="0"/>
                  <a:t>Formato: </a:t>
                </a:r>
                <a14:m>
                  <m:oMath xmlns:m="http://schemas.openxmlformats.org/officeDocument/2006/math">
                    <m:r>
                      <a:rPr lang="es-EC" i="1">
                        <a:latin typeface="Cambria Math" panose="02040503050406030204" pitchFamily="18" charset="0"/>
                      </a:rPr>
                      <m:t>𝑆</m:t>
                    </m:r>
                    <m:r>
                      <a:rPr lang="es-EC" i="1">
                        <a:latin typeface="Cambria Math" panose="02040503050406030204" pitchFamily="18" charset="0"/>
                      </a:rPr>
                      <m:t>,</m:t>
                    </m:r>
                    <m:r>
                      <a:rPr lang="es-MX" i="1">
                        <a:latin typeface="Cambria Math" panose="02040503050406030204" pitchFamily="18" charset="0"/>
                      </a:rPr>
                      <m:t>𝑇</m:t>
                    </m:r>
                    <m:r>
                      <a:rPr lang="es-MX" i="1">
                        <a:latin typeface="Cambria Math" panose="02040503050406030204" pitchFamily="18" charset="0"/>
                      </a:rPr>
                      <m:t> / </m:t>
                    </m:r>
                    <m:sSub>
                      <m:sSubPr>
                        <m:ctrlPr>
                          <a:rPr lang="es-EC" i="1">
                            <a:latin typeface="Cambria Math" panose="02040503050406030204" pitchFamily="18" charset="0"/>
                          </a:rPr>
                        </m:ctrlPr>
                      </m:sSubPr>
                      <m:e>
                        <m:r>
                          <a:rPr lang="es-MX" i="1">
                            <a:latin typeface="Cambria Math" panose="02040503050406030204" pitchFamily="18" charset="0"/>
                          </a:rPr>
                          <m:t>𝑂</m:t>
                        </m:r>
                      </m:e>
                      <m:sub>
                        <m:r>
                          <a:rPr lang="es-MX" i="1">
                            <a:latin typeface="Cambria Math" panose="02040503050406030204" pitchFamily="18" charset="0"/>
                          </a:rPr>
                          <m:t>1</m:t>
                        </m:r>
                      </m:sub>
                    </m:sSub>
                    <m:sSub>
                      <m:sSubPr>
                        <m:ctrlPr>
                          <a:rPr lang="es-EC" i="1">
                            <a:latin typeface="Cambria Math" panose="02040503050406030204" pitchFamily="18" charset="0"/>
                          </a:rPr>
                        </m:ctrlPr>
                      </m:sSubPr>
                      <m:e>
                        <m:r>
                          <a:rPr lang="es-EC" i="1">
                            <a:latin typeface="Cambria Math" panose="02040503050406030204" pitchFamily="18" charset="0"/>
                          </a:rPr>
                          <m:t>,</m:t>
                        </m:r>
                        <m:r>
                          <a:rPr lang="es-MX" i="1">
                            <a:latin typeface="Cambria Math" panose="02040503050406030204" pitchFamily="18" charset="0"/>
                          </a:rPr>
                          <m:t>𝑂</m:t>
                        </m:r>
                      </m:e>
                      <m:sub>
                        <m:r>
                          <a:rPr lang="es-MX" i="1">
                            <a:latin typeface="Cambria Math" panose="02040503050406030204" pitchFamily="18" charset="0"/>
                          </a:rPr>
                          <m:t>2</m:t>
                        </m:r>
                      </m:sub>
                    </m:sSub>
                    <m:sSub>
                      <m:sSubPr>
                        <m:ctrlPr>
                          <a:rPr lang="es-EC" i="1">
                            <a:latin typeface="Cambria Math" panose="02040503050406030204" pitchFamily="18" charset="0"/>
                          </a:rPr>
                        </m:ctrlPr>
                      </m:sSubPr>
                      <m:e>
                        <m:r>
                          <a:rPr lang="es-EC" i="1">
                            <a:latin typeface="Cambria Math" panose="02040503050406030204" pitchFamily="18" charset="0"/>
                          </a:rPr>
                          <m:t>,</m:t>
                        </m:r>
                        <m:r>
                          <a:rPr lang="es-MX" i="1">
                            <a:latin typeface="Cambria Math" panose="02040503050406030204" pitchFamily="18" charset="0"/>
                          </a:rPr>
                          <m:t>𝑂</m:t>
                        </m:r>
                      </m:e>
                      <m:sub>
                        <m:r>
                          <a:rPr lang="es-MX" i="1">
                            <a:latin typeface="Cambria Math" panose="02040503050406030204" pitchFamily="18" charset="0"/>
                          </a:rPr>
                          <m:t>3</m:t>
                        </m:r>
                      </m:sub>
                    </m:sSub>
                    <m:r>
                      <a:rPr lang="es-EC" i="1">
                        <a:latin typeface="Cambria Math" panose="02040503050406030204" pitchFamily="18" charset="0"/>
                      </a:rPr>
                      <m:t>,</m:t>
                    </m:r>
                    <m:r>
                      <a:rPr lang="es-MX" i="1">
                        <a:latin typeface="Cambria Math" panose="02040503050406030204" pitchFamily="18" charset="0"/>
                      </a:rPr>
                      <m:t>𝐿𝑒𝑑</m:t>
                    </m:r>
                  </m:oMath>
                </a14:m>
                <a:endParaRPr lang="es-EC" dirty="0"/>
              </a:p>
            </p:txBody>
          </p:sp>
        </mc:Choice>
        <mc:Fallback xmlns="">
          <p:sp>
            <p:nvSpPr>
              <p:cNvPr id="22" name="Rectángulo 21"/>
              <p:cNvSpPr>
                <a:spLocks noRot="1" noChangeAspect="1" noMove="1" noResize="1" noEditPoints="1" noAdjustHandles="1" noChangeArrowheads="1" noChangeShapeType="1" noTextEdit="1"/>
              </p:cNvSpPr>
              <p:nvPr/>
            </p:nvSpPr>
            <p:spPr>
              <a:xfrm>
                <a:off x="5558649" y="5180758"/>
                <a:ext cx="3132909" cy="369332"/>
              </a:xfrm>
              <a:prstGeom prst="rect">
                <a:avLst/>
              </a:prstGeom>
              <a:blipFill>
                <a:blip r:embed="rId15"/>
                <a:stretch>
                  <a:fillRect l="-1751" t="-10000" b="-26667"/>
                </a:stretch>
              </a:blipFill>
            </p:spPr>
            <p:txBody>
              <a:bodyPr/>
              <a:lstStyle/>
              <a:p>
                <a:r>
                  <a:rPr lang="es-EC">
                    <a:noFill/>
                  </a:rPr>
                  <a:t> </a:t>
                </a:r>
              </a:p>
            </p:txBody>
          </p:sp>
        </mc:Fallback>
      </mc:AlternateContent>
    </p:spTree>
    <p:extLst>
      <p:ext uri="{BB962C8B-B14F-4D97-AF65-F5344CB8AC3E}">
        <p14:creationId xmlns:p14="http://schemas.microsoft.com/office/powerpoint/2010/main" val="23345893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fld id="{132FADFE-3B8F-471C-ABF0-DBC7717ECBBC}" type="slidenum">
              <a:rPr lang="es-ES" smtClean="0"/>
              <a:pPr/>
              <a:t>24</a:t>
            </a:fld>
            <a:endParaRPr lang="es-ES"/>
          </a:p>
        </p:txBody>
      </p:sp>
      <p:sp>
        <p:nvSpPr>
          <p:cNvPr id="6" name="AutoShape 4"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7" name="AutoShape 6"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AutoShape 8"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11" name="10 Rectángulo"/>
          <p:cNvSpPr/>
          <p:nvPr/>
        </p:nvSpPr>
        <p:spPr>
          <a:xfrm>
            <a:off x="8676456" y="1124744"/>
            <a:ext cx="432048" cy="5616624"/>
          </a:xfrm>
          <a:prstGeom prst="rect">
            <a:avLst/>
          </a:prstGeom>
          <a:gradFill flip="none" rotWithShape="1">
            <a:gsLst>
              <a:gs pos="0">
                <a:schemeClr val="tx2">
                  <a:lumMod val="75000"/>
                </a:schemeClr>
              </a:gs>
              <a:gs pos="50000">
                <a:schemeClr val="accent1">
                  <a:tint val="44500"/>
                  <a:satMod val="160000"/>
                </a:schemeClr>
              </a:gs>
              <a:gs pos="100000">
                <a:schemeClr val="bg1"/>
              </a:gs>
            </a:gsLst>
            <a:lin ang="54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s-MX" sz="2400" b="1" dirty="0"/>
              <a:t>01101010011001010110000101101110</a:t>
            </a:r>
          </a:p>
        </p:txBody>
      </p:sp>
      <p:sp>
        <p:nvSpPr>
          <p:cNvPr id="25" name="11 CuadroTexto"/>
          <p:cNvSpPr txBox="1"/>
          <p:nvPr/>
        </p:nvSpPr>
        <p:spPr>
          <a:xfrm>
            <a:off x="395536" y="6444044"/>
            <a:ext cx="2951385" cy="369332"/>
          </a:xfrm>
          <a:prstGeom prst="rect">
            <a:avLst/>
          </a:prstGeom>
          <a:noFill/>
        </p:spPr>
        <p:txBody>
          <a:bodyPr wrap="none" rtlCol="0">
            <a:spAutoFit/>
          </a:bodyPr>
          <a:lstStyle/>
          <a:p>
            <a:r>
              <a:rPr lang="es-MX" dirty="0" smtClean="0"/>
              <a:t>Ejercicios Sistemas Digitales II</a:t>
            </a:r>
            <a:endParaRPr lang="es-MX" dirty="0"/>
          </a:p>
        </p:txBody>
      </p:sp>
      <p:sp>
        <p:nvSpPr>
          <p:cNvPr id="27" name="2 Rectángulo"/>
          <p:cNvSpPr/>
          <p:nvPr/>
        </p:nvSpPr>
        <p:spPr>
          <a:xfrm>
            <a:off x="35496" y="24705"/>
            <a:ext cx="7584504" cy="451967"/>
          </a:xfrm>
          <a:prstGeom prst="rect">
            <a:avLst/>
          </a:prstGeom>
          <a:gradFill flip="none" rotWithShape="1">
            <a:gsLst>
              <a:gs pos="0">
                <a:schemeClr val="tx2">
                  <a:lumMod val="75000"/>
                </a:schemeClr>
              </a:gs>
              <a:gs pos="50000">
                <a:schemeClr val="accent1">
                  <a:tint val="44500"/>
                  <a:satMod val="160000"/>
                </a:schemeClr>
              </a:gs>
              <a:gs pos="100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t>011000010111001101100001011011100111101001100001</a:t>
            </a:r>
          </a:p>
        </p:txBody>
      </p:sp>
      <p:sp>
        <p:nvSpPr>
          <p:cNvPr id="2" name="Rectángulo 1"/>
          <p:cNvSpPr/>
          <p:nvPr/>
        </p:nvSpPr>
        <p:spPr>
          <a:xfrm>
            <a:off x="307975" y="620688"/>
            <a:ext cx="8280920" cy="369332"/>
          </a:xfrm>
          <a:prstGeom prst="rect">
            <a:avLst/>
          </a:prstGeom>
        </p:spPr>
        <p:txBody>
          <a:bodyPr wrap="square">
            <a:spAutoFit/>
          </a:bodyPr>
          <a:lstStyle/>
          <a:p>
            <a:r>
              <a:rPr lang="es-MX" b="1" dirty="0" smtClean="0"/>
              <a:t>20.)</a:t>
            </a:r>
            <a:r>
              <a:rPr lang="es-MX" dirty="0" smtClean="0"/>
              <a:t> </a:t>
            </a:r>
            <a:r>
              <a:rPr lang="es-MX" dirty="0"/>
              <a:t>Dado el siguiente </a:t>
            </a:r>
            <a:r>
              <a:rPr lang="es-MX" b="1" dirty="0"/>
              <a:t>Diagrama de Tiempos </a:t>
            </a:r>
            <a:r>
              <a:rPr lang="es-MX" dirty="0"/>
              <a:t>de una </a:t>
            </a:r>
            <a:r>
              <a:rPr lang="es-MX" b="1" dirty="0"/>
              <a:t>MSS</a:t>
            </a:r>
            <a:r>
              <a:rPr lang="es-MX" dirty="0" smtClean="0"/>
              <a:t>:</a:t>
            </a:r>
            <a:endParaRPr lang="es-EC" dirty="0"/>
          </a:p>
        </p:txBody>
      </p:sp>
      <p:pic>
        <p:nvPicPr>
          <p:cNvPr id="22" name="Imagen 2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844824"/>
            <a:ext cx="7695256" cy="2596688"/>
          </a:xfrm>
          <a:prstGeom prst="rect">
            <a:avLst/>
          </a:prstGeom>
          <a:noFill/>
          <a:ln>
            <a:noFill/>
          </a:ln>
        </p:spPr>
      </p:pic>
      <p:sp>
        <p:nvSpPr>
          <p:cNvPr id="4" name="Rectángulo 3"/>
          <p:cNvSpPr/>
          <p:nvPr/>
        </p:nvSpPr>
        <p:spPr>
          <a:xfrm>
            <a:off x="318716" y="4437112"/>
            <a:ext cx="8141716" cy="2072875"/>
          </a:xfrm>
          <a:prstGeom prst="rect">
            <a:avLst/>
          </a:prstGeom>
        </p:spPr>
        <p:txBody>
          <a:bodyPr wrap="square">
            <a:spAutoFit/>
          </a:bodyPr>
          <a:lstStyle/>
          <a:p>
            <a:pPr algn="just">
              <a:spcBef>
                <a:spcPts val="1200"/>
              </a:spcBef>
              <a:spcAft>
                <a:spcPts val="0"/>
              </a:spcAft>
            </a:pPr>
            <a:r>
              <a:rPr lang="es-MX" dirty="0" smtClean="0"/>
              <a:t>Se pide:</a:t>
            </a:r>
          </a:p>
          <a:p>
            <a:pPr marL="285750" indent="-285750" algn="just">
              <a:lnSpc>
                <a:spcPct val="115000"/>
              </a:lnSpc>
              <a:spcAft>
                <a:spcPts val="0"/>
              </a:spcAft>
              <a:buFont typeface="Arial" panose="020B0604020202020204" pitchFamily="34" charset="0"/>
              <a:buChar char="•"/>
            </a:pPr>
            <a:r>
              <a:rPr lang="es-MX" dirty="0"/>
              <a:t>Diagrama </a:t>
            </a:r>
            <a:r>
              <a:rPr lang="es-MX" b="1" dirty="0">
                <a:solidFill>
                  <a:srgbClr val="FF0000"/>
                </a:solidFill>
              </a:rPr>
              <a:t>ASM</a:t>
            </a:r>
            <a:r>
              <a:rPr lang="es-MX" dirty="0"/>
              <a:t>.</a:t>
            </a:r>
            <a:endParaRPr lang="es-EC" dirty="0"/>
          </a:p>
          <a:p>
            <a:pPr marL="285750" lvl="0" indent="-285750" algn="just">
              <a:buFont typeface="Arial" panose="020B0604020202020204" pitchFamily="34" charset="0"/>
              <a:buChar char="•"/>
            </a:pPr>
            <a:r>
              <a:rPr lang="es-MX" dirty="0"/>
              <a:t>Implementación el circuito completo de la MSS: Memoria de Estados, Decodificador de Estado Siguientes y Salida (Usar </a:t>
            </a:r>
            <a:r>
              <a:rPr lang="es-MX" b="1" dirty="0"/>
              <a:t>Multiplexores</a:t>
            </a:r>
            <a:r>
              <a:rPr lang="es-MX" dirty="0"/>
              <a:t> 2 a 1).</a:t>
            </a:r>
          </a:p>
          <a:p>
            <a:pPr marL="285750" indent="-285750" algn="just">
              <a:buFont typeface="Arial" panose="020B0604020202020204" pitchFamily="34" charset="0"/>
              <a:buChar char="•"/>
            </a:pPr>
            <a:r>
              <a:rPr lang="es-ES" dirty="0"/>
              <a:t>Escribir el código </a:t>
            </a:r>
            <a:r>
              <a:rPr lang="es-ES" b="1" dirty="0"/>
              <a:t>VHDL</a:t>
            </a:r>
            <a:r>
              <a:rPr lang="es-ES" dirty="0"/>
              <a:t> completo de la MSS, usar un </a:t>
            </a:r>
            <a:r>
              <a:rPr lang="es-ES" b="1" dirty="0" err="1">
                <a:solidFill>
                  <a:srgbClr val="0070C0"/>
                </a:solidFill>
              </a:rPr>
              <a:t>process</a:t>
            </a:r>
            <a:r>
              <a:rPr lang="es-ES" dirty="0"/>
              <a:t> para decodificador de estados siguiente–memoria de estados y un </a:t>
            </a:r>
            <a:r>
              <a:rPr lang="es-ES" b="1" dirty="0" err="1">
                <a:solidFill>
                  <a:srgbClr val="0070C0"/>
                </a:solidFill>
              </a:rPr>
              <a:t>process</a:t>
            </a:r>
            <a:r>
              <a:rPr lang="es-ES" dirty="0"/>
              <a:t> para el decodificador de salidas.</a:t>
            </a:r>
          </a:p>
        </p:txBody>
      </p:sp>
      <p:sp>
        <p:nvSpPr>
          <p:cNvPr id="24" name="39 Rectángulo"/>
          <p:cNvSpPr/>
          <p:nvPr/>
        </p:nvSpPr>
        <p:spPr>
          <a:xfrm>
            <a:off x="3757146" y="1115767"/>
            <a:ext cx="1703705" cy="69008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MX" sz="2400" dirty="0">
                <a:effectLst/>
                <a:ea typeface="Calibri" panose="020F0502020204030204" pitchFamily="34" charset="0"/>
                <a:cs typeface="Times New Roman" panose="02020603050405020304" pitchFamily="18" charset="0"/>
              </a:rPr>
              <a:t>MSS</a:t>
            </a:r>
            <a:endParaRPr lang="es-EC" sz="2400" dirty="0">
              <a:effectLst/>
              <a:ea typeface="Calibri" panose="020F0502020204030204" pitchFamily="34" charset="0"/>
              <a:cs typeface="Times New Roman" panose="02020603050405020304" pitchFamily="18" charset="0"/>
            </a:endParaRPr>
          </a:p>
        </p:txBody>
      </p:sp>
      <p:cxnSp>
        <p:nvCxnSpPr>
          <p:cNvPr id="26" name="40 Conector recto de flecha"/>
          <p:cNvCxnSpPr/>
          <p:nvPr/>
        </p:nvCxnSpPr>
        <p:spPr>
          <a:xfrm>
            <a:off x="2991971" y="1240227"/>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0" name="41 Conector recto de flecha"/>
          <p:cNvCxnSpPr/>
          <p:nvPr/>
        </p:nvCxnSpPr>
        <p:spPr>
          <a:xfrm>
            <a:off x="2994511" y="1466922"/>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42 Conector recto de flecha"/>
          <p:cNvCxnSpPr/>
          <p:nvPr/>
        </p:nvCxnSpPr>
        <p:spPr>
          <a:xfrm>
            <a:off x="5457041" y="1359382"/>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43 Conector recto de flecha"/>
          <p:cNvCxnSpPr/>
          <p:nvPr/>
        </p:nvCxnSpPr>
        <p:spPr>
          <a:xfrm>
            <a:off x="5458946" y="1577822"/>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3" name="CuadroTexto 32"/>
          <p:cNvSpPr txBox="1"/>
          <p:nvPr/>
        </p:nvSpPr>
        <p:spPr>
          <a:xfrm>
            <a:off x="2411760" y="1052736"/>
            <a:ext cx="647293" cy="369332"/>
          </a:xfrm>
          <a:prstGeom prst="rect">
            <a:avLst/>
          </a:prstGeom>
          <a:noFill/>
        </p:spPr>
        <p:txBody>
          <a:bodyPr wrap="none" rtlCol="0">
            <a:spAutoFit/>
          </a:bodyPr>
          <a:lstStyle/>
          <a:p>
            <a:r>
              <a:rPr lang="es-EC" b="1" dirty="0" err="1" smtClean="0"/>
              <a:t>Start</a:t>
            </a:r>
            <a:endParaRPr lang="es-EC" b="1" dirty="0"/>
          </a:p>
        </p:txBody>
      </p:sp>
      <mc:AlternateContent xmlns:mc="http://schemas.openxmlformats.org/markup-compatibility/2006" xmlns:a14="http://schemas.microsoft.com/office/drawing/2010/main">
        <mc:Choice Requires="a14">
          <p:sp>
            <p:nvSpPr>
              <p:cNvPr id="35" name="CuadroTexto 34"/>
              <p:cNvSpPr txBox="1"/>
              <p:nvPr/>
            </p:nvSpPr>
            <p:spPr>
              <a:xfrm>
                <a:off x="2522748" y="1284274"/>
                <a:ext cx="4828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C" b="1" i="1" smtClean="0">
                          <a:latin typeface="Cambria Math" panose="02040503050406030204" pitchFamily="18" charset="0"/>
                        </a:rPr>
                        <m:t>𝑰𝑻</m:t>
                      </m:r>
                    </m:oMath>
                  </m:oMathPara>
                </a14:m>
                <a:endParaRPr lang="es-EC" b="1" dirty="0"/>
              </a:p>
            </p:txBody>
          </p:sp>
        </mc:Choice>
        <mc:Fallback xmlns="">
          <p:sp>
            <p:nvSpPr>
              <p:cNvPr id="35" name="CuadroTexto 34"/>
              <p:cNvSpPr txBox="1">
                <a:spLocks noRot="1" noChangeAspect="1" noMove="1" noResize="1" noEditPoints="1" noAdjustHandles="1" noChangeArrowheads="1" noChangeShapeType="1" noTextEdit="1"/>
              </p:cNvSpPr>
              <p:nvPr/>
            </p:nvSpPr>
            <p:spPr>
              <a:xfrm>
                <a:off x="2522748" y="1284274"/>
                <a:ext cx="482824" cy="369332"/>
              </a:xfrm>
              <a:prstGeom prst="rect">
                <a:avLst/>
              </a:prstGeom>
              <a:blipFill>
                <a:blip r:embed="rId10"/>
                <a:stretch>
                  <a:fillRect/>
                </a:stretch>
              </a:blipFill>
            </p:spPr>
            <p:txBody>
              <a:bodyPr/>
              <a:lstStyle/>
              <a:p>
                <a:r>
                  <a:rPr lang="es-EC">
                    <a:noFill/>
                  </a:rPr>
                  <a:t> </a:t>
                </a:r>
              </a:p>
            </p:txBody>
          </p:sp>
        </mc:Fallback>
      </mc:AlternateContent>
      <p:sp>
        <p:nvSpPr>
          <p:cNvPr id="36" name="CuadroTexto 35"/>
          <p:cNvSpPr txBox="1"/>
          <p:nvPr/>
        </p:nvSpPr>
        <p:spPr>
          <a:xfrm>
            <a:off x="6251069" y="1168487"/>
            <a:ext cx="261610" cy="369332"/>
          </a:xfrm>
          <a:prstGeom prst="rect">
            <a:avLst/>
          </a:prstGeom>
          <a:noFill/>
        </p:spPr>
        <p:txBody>
          <a:bodyPr wrap="none" rtlCol="0">
            <a:spAutoFit/>
          </a:bodyPr>
          <a:lstStyle/>
          <a:p>
            <a:r>
              <a:rPr lang="es-EC" b="1" dirty="0" smtClean="0"/>
              <a:t>J</a:t>
            </a:r>
            <a:endParaRPr lang="es-EC" b="1" dirty="0"/>
          </a:p>
        </p:txBody>
      </p:sp>
      <p:sp>
        <p:nvSpPr>
          <p:cNvPr id="37" name="CuadroTexto 36"/>
          <p:cNvSpPr txBox="1"/>
          <p:nvPr/>
        </p:nvSpPr>
        <p:spPr>
          <a:xfrm>
            <a:off x="6224236" y="1424514"/>
            <a:ext cx="320922" cy="369332"/>
          </a:xfrm>
          <a:prstGeom prst="rect">
            <a:avLst/>
          </a:prstGeom>
          <a:noFill/>
        </p:spPr>
        <p:txBody>
          <a:bodyPr wrap="none" rtlCol="0">
            <a:spAutoFit/>
          </a:bodyPr>
          <a:lstStyle/>
          <a:p>
            <a:r>
              <a:rPr lang="es-EC" b="1" dirty="0" smtClean="0"/>
              <a:t>V</a:t>
            </a:r>
            <a:endParaRPr lang="es-EC" b="1" dirty="0"/>
          </a:p>
        </p:txBody>
      </p:sp>
      <p:cxnSp>
        <p:nvCxnSpPr>
          <p:cNvPr id="38" name="41 Conector recto de flecha"/>
          <p:cNvCxnSpPr/>
          <p:nvPr/>
        </p:nvCxnSpPr>
        <p:spPr>
          <a:xfrm>
            <a:off x="3014593" y="1688462"/>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9" name="CuadroTexto 38"/>
              <p:cNvSpPr txBox="1"/>
              <p:nvPr/>
            </p:nvSpPr>
            <p:spPr>
              <a:xfrm>
                <a:off x="2542830" y="1505814"/>
                <a:ext cx="3898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C" b="1" i="1" smtClean="0">
                          <a:latin typeface="Cambria Math" panose="02040503050406030204" pitchFamily="18" charset="0"/>
                        </a:rPr>
                        <m:t>𝑨</m:t>
                      </m:r>
                    </m:oMath>
                  </m:oMathPara>
                </a14:m>
                <a:endParaRPr lang="es-EC" b="1" dirty="0"/>
              </a:p>
            </p:txBody>
          </p:sp>
        </mc:Choice>
        <mc:Fallback xmlns="">
          <p:sp>
            <p:nvSpPr>
              <p:cNvPr id="39" name="CuadroTexto 38"/>
              <p:cNvSpPr txBox="1">
                <a:spLocks noRot="1" noChangeAspect="1" noMove="1" noResize="1" noEditPoints="1" noAdjustHandles="1" noChangeArrowheads="1" noChangeShapeType="1" noTextEdit="1"/>
              </p:cNvSpPr>
              <p:nvPr/>
            </p:nvSpPr>
            <p:spPr>
              <a:xfrm>
                <a:off x="2542830" y="1505814"/>
                <a:ext cx="389850" cy="369332"/>
              </a:xfrm>
              <a:prstGeom prst="rect">
                <a:avLst/>
              </a:prstGeom>
              <a:blipFill>
                <a:blip r:embed="rId11"/>
                <a:stretch>
                  <a:fillRect/>
                </a:stretch>
              </a:blipFill>
            </p:spPr>
            <p:txBody>
              <a:bodyPr/>
              <a:lstStyle/>
              <a:p>
                <a:r>
                  <a:rPr lang="es-EC">
                    <a:noFill/>
                  </a:rPr>
                  <a:t> </a:t>
                </a:r>
              </a:p>
            </p:txBody>
          </p:sp>
        </mc:Fallback>
      </mc:AlternateContent>
      <p:pic>
        <p:nvPicPr>
          <p:cNvPr id="41" name="Picture 2" descr="https://encrypted-tbn1.google.com/images?q=tbn:ANd9GcQje8dmqPgk2_qta2WsfdEUbxqb3B7GJwMo_uHo0h53NVVGZjE29w"/>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028384" y="57944"/>
            <a:ext cx="1071562"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5427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descr="https://encrypted-tbn1.google.com/images?q=tbn:ANd9GcQje8dmqPgk2_qta2WsfdEUbxqb3B7GJwMo_uHo0h53NVVGZjE29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57850" y="57944"/>
            <a:ext cx="742096" cy="738798"/>
          </a:xfrm>
          <a:prstGeom prst="rect">
            <a:avLst/>
          </a:prstGeom>
          <a:noFill/>
          <a:extLst>
            <a:ext uri="{909E8E84-426E-40DD-AFC4-6F175D3DCCD1}">
              <a14:hiddenFill xmlns:a14="http://schemas.microsoft.com/office/drawing/2010/main">
                <a:solidFill>
                  <a:srgbClr val="FFFFFF"/>
                </a:solidFill>
              </a14:hiddenFill>
            </a:ext>
          </a:extLst>
        </p:spPr>
      </p:pic>
      <p:sp>
        <p:nvSpPr>
          <p:cNvPr id="5" name="4 Marcador de número de diapositiva"/>
          <p:cNvSpPr>
            <a:spLocks noGrp="1"/>
          </p:cNvSpPr>
          <p:nvPr>
            <p:ph type="sldNum" sz="quarter" idx="12"/>
          </p:nvPr>
        </p:nvSpPr>
        <p:spPr/>
        <p:txBody>
          <a:bodyPr/>
          <a:lstStyle/>
          <a:p>
            <a:fld id="{132FADFE-3B8F-471C-ABF0-DBC7717ECBBC}" type="slidenum">
              <a:rPr lang="es-ES" smtClean="0"/>
              <a:pPr/>
              <a:t>25</a:t>
            </a:fld>
            <a:endParaRPr lang="es-ES"/>
          </a:p>
        </p:txBody>
      </p:sp>
      <p:sp>
        <p:nvSpPr>
          <p:cNvPr id="6" name="AutoShape 4"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7" name="AutoShape 6"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AutoShape 8"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11" name="10 Rectángulo"/>
          <p:cNvSpPr/>
          <p:nvPr/>
        </p:nvSpPr>
        <p:spPr>
          <a:xfrm>
            <a:off x="8676456" y="1124744"/>
            <a:ext cx="432048" cy="5616624"/>
          </a:xfrm>
          <a:prstGeom prst="rect">
            <a:avLst/>
          </a:prstGeom>
          <a:gradFill flip="none" rotWithShape="1">
            <a:gsLst>
              <a:gs pos="0">
                <a:schemeClr val="tx2">
                  <a:lumMod val="75000"/>
                </a:schemeClr>
              </a:gs>
              <a:gs pos="50000">
                <a:schemeClr val="accent1">
                  <a:tint val="44500"/>
                  <a:satMod val="160000"/>
                </a:schemeClr>
              </a:gs>
              <a:gs pos="100000">
                <a:schemeClr val="bg1"/>
              </a:gs>
            </a:gsLst>
            <a:lin ang="54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s-MX" sz="2400" b="1" dirty="0"/>
              <a:t>01101010011001010110000101101110</a:t>
            </a:r>
          </a:p>
        </p:txBody>
      </p:sp>
      <p:sp>
        <p:nvSpPr>
          <p:cNvPr id="25" name="11 CuadroTexto"/>
          <p:cNvSpPr txBox="1"/>
          <p:nvPr/>
        </p:nvSpPr>
        <p:spPr>
          <a:xfrm>
            <a:off x="395536" y="6444044"/>
            <a:ext cx="2951385" cy="369332"/>
          </a:xfrm>
          <a:prstGeom prst="rect">
            <a:avLst/>
          </a:prstGeom>
          <a:noFill/>
        </p:spPr>
        <p:txBody>
          <a:bodyPr wrap="none" rtlCol="0">
            <a:spAutoFit/>
          </a:bodyPr>
          <a:lstStyle/>
          <a:p>
            <a:r>
              <a:rPr lang="es-MX" dirty="0" smtClean="0"/>
              <a:t>Ejercicios Sistemas Digitales II</a:t>
            </a:r>
            <a:endParaRPr lang="es-MX" dirty="0"/>
          </a:p>
        </p:txBody>
      </p:sp>
      <p:sp>
        <p:nvSpPr>
          <p:cNvPr id="27" name="2 Rectángulo"/>
          <p:cNvSpPr/>
          <p:nvPr/>
        </p:nvSpPr>
        <p:spPr>
          <a:xfrm>
            <a:off x="35496" y="24705"/>
            <a:ext cx="7584504" cy="451967"/>
          </a:xfrm>
          <a:prstGeom prst="rect">
            <a:avLst/>
          </a:prstGeom>
          <a:gradFill flip="none" rotWithShape="1">
            <a:gsLst>
              <a:gs pos="0">
                <a:schemeClr val="tx2">
                  <a:lumMod val="75000"/>
                </a:schemeClr>
              </a:gs>
              <a:gs pos="50000">
                <a:schemeClr val="accent1">
                  <a:tint val="44500"/>
                  <a:satMod val="160000"/>
                </a:schemeClr>
              </a:gs>
              <a:gs pos="100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t>011000010111001101100001011011100111101001100001</a:t>
            </a:r>
          </a:p>
        </p:txBody>
      </p:sp>
      <p:sp>
        <p:nvSpPr>
          <p:cNvPr id="2" name="Rectángulo 1"/>
          <p:cNvSpPr/>
          <p:nvPr/>
        </p:nvSpPr>
        <p:spPr>
          <a:xfrm>
            <a:off x="307975" y="620688"/>
            <a:ext cx="8280920" cy="1754326"/>
          </a:xfrm>
          <a:prstGeom prst="rect">
            <a:avLst/>
          </a:prstGeom>
        </p:spPr>
        <p:txBody>
          <a:bodyPr wrap="square">
            <a:spAutoFit/>
          </a:bodyPr>
          <a:lstStyle/>
          <a:p>
            <a:pPr algn="just"/>
            <a:r>
              <a:rPr lang="es-MX" b="1" dirty="0" smtClean="0"/>
              <a:t>21.)</a:t>
            </a:r>
            <a:r>
              <a:rPr lang="es-MX" dirty="0" smtClean="0"/>
              <a:t> </a:t>
            </a:r>
            <a:r>
              <a:rPr lang="es-MX" dirty="0"/>
              <a:t>Diseñar una </a:t>
            </a:r>
            <a:r>
              <a:rPr lang="es-MX" b="1" dirty="0"/>
              <a:t>MSS</a:t>
            </a:r>
            <a:r>
              <a:rPr lang="es-MX" dirty="0"/>
              <a:t> modelo </a:t>
            </a:r>
            <a:r>
              <a:rPr lang="es-MX" b="1" dirty="0"/>
              <a:t>MOORE</a:t>
            </a:r>
            <a:r>
              <a:rPr lang="es-MX" dirty="0"/>
              <a:t> que controla un sistema CONTADOR DE PERSONAS EN UN AUTOBÚS, para dar inicio se debe presiona y soltar el botón de START. El circuito debe tener tres botones, dos de ellos representan los sensores a un lado de la puerta de ingreso de un autobús, el tercer botón permitirá hacer un </a:t>
            </a:r>
            <a:r>
              <a:rPr lang="es-MX" dirty="0" err="1"/>
              <a:t>reset</a:t>
            </a:r>
            <a:r>
              <a:rPr lang="es-MX" dirty="0"/>
              <a:t> que pone en cero el contador</a:t>
            </a:r>
            <a:r>
              <a:rPr lang="es-MX" dirty="0" smtClean="0"/>
              <a:t>. Una </a:t>
            </a:r>
            <a:r>
              <a:rPr lang="es-MX" dirty="0"/>
              <a:t>vez presionada la tecla START (ST) el controlador detectará el ingreso o salida de una persona, el orden de detección de los sensores es:</a:t>
            </a:r>
            <a:endParaRPr lang="es-EC" dirty="0"/>
          </a:p>
        </p:txBody>
      </p:sp>
      <p:graphicFrame>
        <p:nvGraphicFramePr>
          <p:cNvPr id="3" name="Tabla 2"/>
          <p:cNvGraphicFramePr>
            <a:graphicFrameLocks noGrp="1"/>
          </p:cNvGraphicFramePr>
          <p:nvPr>
            <p:extLst>
              <p:ext uri="{D42A27DB-BD31-4B8C-83A1-F6EECF244321}">
                <p14:modId xmlns:p14="http://schemas.microsoft.com/office/powerpoint/2010/main" val="32058826"/>
              </p:ext>
            </p:extLst>
          </p:nvPr>
        </p:nvGraphicFramePr>
        <p:xfrm>
          <a:off x="1259631" y="2348880"/>
          <a:ext cx="6187014" cy="1721951"/>
        </p:xfrm>
        <a:graphic>
          <a:graphicData uri="http://schemas.openxmlformats.org/drawingml/2006/table">
            <a:tbl>
              <a:tblPr firstRow="1" firstCol="1" bandRow="1">
                <a:tableStyleId>{5940675A-B579-460E-94D1-54222C63F5DA}</a:tableStyleId>
              </a:tblPr>
              <a:tblGrid>
                <a:gridCol w="777648">
                  <a:extLst>
                    <a:ext uri="{9D8B030D-6E8A-4147-A177-3AD203B41FA5}">
                      <a16:colId xmlns:a16="http://schemas.microsoft.com/office/drawing/2014/main" val="1991203772"/>
                    </a:ext>
                  </a:extLst>
                </a:gridCol>
                <a:gridCol w="769447">
                  <a:extLst>
                    <a:ext uri="{9D8B030D-6E8A-4147-A177-3AD203B41FA5}">
                      <a16:colId xmlns:a16="http://schemas.microsoft.com/office/drawing/2014/main" val="1483653339"/>
                    </a:ext>
                  </a:extLst>
                </a:gridCol>
                <a:gridCol w="776964">
                  <a:extLst>
                    <a:ext uri="{9D8B030D-6E8A-4147-A177-3AD203B41FA5}">
                      <a16:colId xmlns:a16="http://schemas.microsoft.com/office/drawing/2014/main" val="3972710975"/>
                    </a:ext>
                  </a:extLst>
                </a:gridCol>
                <a:gridCol w="770131">
                  <a:extLst>
                    <a:ext uri="{9D8B030D-6E8A-4147-A177-3AD203B41FA5}">
                      <a16:colId xmlns:a16="http://schemas.microsoft.com/office/drawing/2014/main" val="671414984"/>
                    </a:ext>
                  </a:extLst>
                </a:gridCol>
                <a:gridCol w="777648">
                  <a:extLst>
                    <a:ext uri="{9D8B030D-6E8A-4147-A177-3AD203B41FA5}">
                      <a16:colId xmlns:a16="http://schemas.microsoft.com/office/drawing/2014/main" val="1159766183"/>
                    </a:ext>
                  </a:extLst>
                </a:gridCol>
                <a:gridCol w="770131">
                  <a:extLst>
                    <a:ext uri="{9D8B030D-6E8A-4147-A177-3AD203B41FA5}">
                      <a16:colId xmlns:a16="http://schemas.microsoft.com/office/drawing/2014/main" val="3232396990"/>
                    </a:ext>
                  </a:extLst>
                </a:gridCol>
                <a:gridCol w="814548">
                  <a:extLst>
                    <a:ext uri="{9D8B030D-6E8A-4147-A177-3AD203B41FA5}">
                      <a16:colId xmlns:a16="http://schemas.microsoft.com/office/drawing/2014/main" val="772966647"/>
                    </a:ext>
                  </a:extLst>
                </a:gridCol>
                <a:gridCol w="730497">
                  <a:extLst>
                    <a:ext uri="{9D8B030D-6E8A-4147-A177-3AD203B41FA5}">
                      <a16:colId xmlns:a16="http://schemas.microsoft.com/office/drawing/2014/main" val="2085231637"/>
                    </a:ext>
                  </a:extLst>
                </a:gridCol>
              </a:tblGrid>
              <a:tr h="235123">
                <a:tc gridSpan="6">
                  <a:txBody>
                    <a:bodyPr/>
                    <a:lstStyle/>
                    <a:p>
                      <a:pPr algn="ctr">
                        <a:lnSpc>
                          <a:spcPct val="115000"/>
                        </a:lnSpc>
                        <a:spcAft>
                          <a:spcPts val="0"/>
                        </a:spcAft>
                      </a:pPr>
                      <a:r>
                        <a:rPr lang="es-MX" sz="1400" dirty="0">
                          <a:effectLst/>
                        </a:rPr>
                        <a:t>Entradas (Sensores)</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EC"/>
                    </a:p>
                  </a:txBody>
                  <a:tcPr/>
                </a:tc>
                <a:tc hMerge="1">
                  <a:txBody>
                    <a:bodyPr/>
                    <a:lstStyle/>
                    <a:p>
                      <a:endParaRPr lang="es-EC"/>
                    </a:p>
                  </a:txBody>
                  <a:tcPr/>
                </a:tc>
                <a:tc hMerge="1">
                  <a:txBody>
                    <a:bodyPr/>
                    <a:lstStyle/>
                    <a:p>
                      <a:endParaRPr lang="es-EC"/>
                    </a:p>
                  </a:txBody>
                  <a:tcPr/>
                </a:tc>
                <a:tc hMerge="1">
                  <a:txBody>
                    <a:bodyPr/>
                    <a:lstStyle/>
                    <a:p>
                      <a:endParaRPr lang="es-EC"/>
                    </a:p>
                  </a:txBody>
                  <a:tcPr/>
                </a:tc>
                <a:tc hMerge="1">
                  <a:txBody>
                    <a:bodyPr/>
                    <a:lstStyle/>
                    <a:p>
                      <a:endParaRPr lang="es-EC"/>
                    </a:p>
                  </a:txBody>
                  <a:tcPr/>
                </a:tc>
                <a:tc gridSpan="2">
                  <a:txBody>
                    <a:bodyPr/>
                    <a:lstStyle/>
                    <a:p>
                      <a:pPr algn="ctr">
                        <a:lnSpc>
                          <a:spcPct val="115000"/>
                        </a:lnSpc>
                        <a:spcAft>
                          <a:spcPts val="0"/>
                        </a:spcAft>
                      </a:pPr>
                      <a:r>
                        <a:rPr lang="es-MX" sz="1400" dirty="0">
                          <a:effectLst/>
                        </a:rPr>
                        <a:t>Salidas</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EC"/>
                    </a:p>
                  </a:txBody>
                  <a:tcPr/>
                </a:tc>
                <a:extLst>
                  <a:ext uri="{0D108BD9-81ED-4DB2-BD59-A6C34878D82A}">
                    <a16:rowId xmlns:a16="http://schemas.microsoft.com/office/drawing/2014/main" val="577378681"/>
                  </a:ext>
                </a:extLst>
              </a:tr>
              <a:tr h="235123">
                <a:tc gridSpan="2">
                  <a:txBody>
                    <a:bodyPr/>
                    <a:lstStyle/>
                    <a:p>
                      <a:pPr algn="ctr">
                        <a:lnSpc>
                          <a:spcPct val="115000"/>
                        </a:lnSpc>
                        <a:spcAft>
                          <a:spcPts val="0"/>
                        </a:spcAft>
                      </a:pPr>
                      <a:r>
                        <a:rPr lang="es-MX" sz="1400" dirty="0">
                          <a:effectLst/>
                        </a:rPr>
                        <a:t>Escenario 1</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EC"/>
                    </a:p>
                  </a:txBody>
                  <a:tcPr/>
                </a:tc>
                <a:tc gridSpan="2">
                  <a:txBody>
                    <a:bodyPr/>
                    <a:lstStyle/>
                    <a:p>
                      <a:pPr algn="ctr">
                        <a:lnSpc>
                          <a:spcPct val="115000"/>
                        </a:lnSpc>
                        <a:spcAft>
                          <a:spcPts val="0"/>
                        </a:spcAft>
                      </a:pPr>
                      <a:r>
                        <a:rPr lang="es-MX" sz="1400" dirty="0">
                          <a:effectLst/>
                        </a:rPr>
                        <a:t>Escenario 2</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EC"/>
                    </a:p>
                  </a:txBody>
                  <a:tcPr/>
                </a:tc>
                <a:tc gridSpan="2">
                  <a:txBody>
                    <a:bodyPr/>
                    <a:lstStyle/>
                    <a:p>
                      <a:pPr algn="ctr">
                        <a:lnSpc>
                          <a:spcPct val="115000"/>
                        </a:lnSpc>
                        <a:spcAft>
                          <a:spcPts val="0"/>
                        </a:spcAft>
                      </a:pPr>
                      <a:r>
                        <a:rPr lang="es-MX" sz="1400">
                          <a:effectLst/>
                        </a:rPr>
                        <a:t>Escenario 3</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EC"/>
                    </a:p>
                  </a:txBody>
                  <a:tcPr/>
                </a:tc>
                <a:tc rowSpan="2">
                  <a:txBody>
                    <a:bodyPr/>
                    <a:lstStyle/>
                    <a:p>
                      <a:pPr algn="ctr">
                        <a:lnSpc>
                          <a:spcPct val="115000"/>
                        </a:lnSpc>
                        <a:spcAft>
                          <a:spcPts val="0"/>
                        </a:spcAft>
                      </a:pPr>
                      <a:r>
                        <a:rPr lang="es-MX" sz="1400">
                          <a:effectLst/>
                        </a:rPr>
                        <a:t>Out1 (ingreso)</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gn="ctr">
                        <a:lnSpc>
                          <a:spcPct val="115000"/>
                        </a:lnSpc>
                        <a:spcAft>
                          <a:spcPts val="0"/>
                        </a:spcAft>
                      </a:pPr>
                      <a:r>
                        <a:rPr lang="es-MX" sz="1400">
                          <a:effectLst/>
                        </a:rPr>
                        <a:t>Out2 (salida)</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90136479"/>
                  </a:ext>
                </a:extLst>
              </a:tr>
              <a:tr h="249767">
                <a:tc>
                  <a:txBody>
                    <a:bodyPr/>
                    <a:lstStyle/>
                    <a:p>
                      <a:pPr algn="ctr">
                        <a:lnSpc>
                          <a:spcPct val="115000"/>
                        </a:lnSpc>
                        <a:spcAft>
                          <a:spcPts val="0"/>
                        </a:spcAft>
                      </a:pPr>
                      <a:r>
                        <a:rPr lang="es-MX" sz="1100">
                          <a:effectLst/>
                        </a:rPr>
                        <a:t>S1</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a:effectLst/>
                        </a:rPr>
                        <a:t>S2</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a:effectLst/>
                        </a:rPr>
                        <a:t>S1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dirty="0">
                          <a:effectLst/>
                        </a:rPr>
                        <a:t>S2</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a:effectLst/>
                        </a:rPr>
                        <a:t>S1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a:effectLst/>
                        </a:rPr>
                        <a:t>S2</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s-EC"/>
                    </a:p>
                  </a:txBody>
                  <a:tcPr/>
                </a:tc>
                <a:tc vMerge="1">
                  <a:txBody>
                    <a:bodyPr/>
                    <a:lstStyle/>
                    <a:p>
                      <a:endParaRPr lang="es-EC"/>
                    </a:p>
                  </a:txBody>
                  <a:tcPr/>
                </a:tc>
                <a:extLst>
                  <a:ext uri="{0D108BD9-81ED-4DB2-BD59-A6C34878D82A}">
                    <a16:rowId xmlns:a16="http://schemas.microsoft.com/office/drawing/2014/main" val="3165054919"/>
                  </a:ext>
                </a:extLst>
              </a:tr>
              <a:tr h="235123">
                <a:tc>
                  <a:txBody>
                    <a:bodyPr/>
                    <a:lstStyle/>
                    <a:p>
                      <a:pPr algn="ctr">
                        <a:lnSpc>
                          <a:spcPct val="115000"/>
                        </a:lnSpc>
                        <a:spcAft>
                          <a:spcPts val="0"/>
                        </a:spcAft>
                      </a:pPr>
                      <a:r>
                        <a:rPr lang="es-MX" sz="1100">
                          <a:effectLst/>
                        </a:rPr>
                        <a:t>1</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a:effectLst/>
                        </a:rPr>
                        <a:t>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a:effectLst/>
                        </a:rPr>
                        <a:t>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dirty="0">
                          <a:effectLst/>
                        </a:rPr>
                        <a:t>1</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dirty="0">
                          <a:effectLst/>
                        </a:rPr>
                        <a:t>0</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a:effectLst/>
                        </a:rPr>
                        <a:t>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a:effectLst/>
                        </a:rPr>
                        <a:t>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a:effectLst/>
                        </a:rPr>
                        <a:t>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8897065"/>
                  </a:ext>
                </a:extLst>
              </a:tr>
              <a:tr h="235123">
                <a:tc>
                  <a:txBody>
                    <a:bodyPr/>
                    <a:lstStyle/>
                    <a:p>
                      <a:pPr algn="ctr">
                        <a:lnSpc>
                          <a:spcPct val="115000"/>
                        </a:lnSpc>
                        <a:spcAft>
                          <a:spcPts val="0"/>
                        </a:spcAft>
                      </a:pPr>
                      <a:r>
                        <a:rPr lang="es-MX" sz="1100">
                          <a:effectLst/>
                        </a:rPr>
                        <a:t>1</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a:effectLst/>
                        </a:rPr>
                        <a:t>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a:effectLst/>
                        </a:rPr>
                        <a:t>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a:effectLst/>
                        </a:rPr>
                        <a:t>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dirty="0">
                          <a:effectLst/>
                        </a:rPr>
                        <a:t>0</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dirty="0">
                          <a:effectLst/>
                        </a:rPr>
                        <a:t>1</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a:effectLst/>
                        </a:rPr>
                        <a:t>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a:effectLst/>
                        </a:rPr>
                        <a:t>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6164107"/>
                  </a:ext>
                </a:extLst>
              </a:tr>
              <a:tr h="235123">
                <a:tc>
                  <a:txBody>
                    <a:bodyPr/>
                    <a:lstStyle/>
                    <a:p>
                      <a:pPr algn="ctr">
                        <a:lnSpc>
                          <a:spcPct val="115000"/>
                        </a:lnSpc>
                        <a:spcAft>
                          <a:spcPts val="0"/>
                        </a:spcAft>
                      </a:pPr>
                      <a:r>
                        <a:rPr lang="es-MX" sz="1100">
                          <a:effectLst/>
                        </a:rPr>
                        <a:t>0</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a:effectLst/>
                        </a:rPr>
                        <a:t>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a:effectLst/>
                        </a:rPr>
                        <a:t>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a:effectLst/>
                        </a:rPr>
                        <a:t>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a:effectLst/>
                        </a:rPr>
                        <a:t>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dirty="0">
                          <a:effectLst/>
                        </a:rPr>
                        <a:t>0</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dirty="0">
                          <a:effectLst/>
                        </a:rPr>
                        <a:t>0</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a:effectLst/>
                        </a:rPr>
                        <a:t>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9408173"/>
                  </a:ext>
                </a:extLst>
              </a:tr>
              <a:tr h="235123">
                <a:tc>
                  <a:txBody>
                    <a:bodyPr/>
                    <a:lstStyle/>
                    <a:p>
                      <a:pPr algn="ctr">
                        <a:lnSpc>
                          <a:spcPct val="115000"/>
                        </a:lnSpc>
                        <a:spcAft>
                          <a:spcPts val="0"/>
                        </a:spcAft>
                      </a:pPr>
                      <a:r>
                        <a:rPr lang="es-MX" sz="1100">
                          <a:effectLst/>
                        </a:rPr>
                        <a:t>0</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a:effectLst/>
                        </a:rPr>
                        <a:t>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a:effectLst/>
                        </a:rPr>
                        <a:t>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a:effectLst/>
                        </a:rPr>
                        <a:t>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a:effectLst/>
                        </a:rPr>
                        <a:t>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a:effectLst/>
                        </a:rPr>
                        <a:t>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dirty="0">
                          <a:effectLst/>
                        </a:rPr>
                        <a:t>0</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dirty="0">
                          <a:effectLst/>
                        </a:rPr>
                        <a:t>1</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85421274"/>
                  </a:ext>
                </a:extLst>
              </a:tr>
            </a:tbl>
          </a:graphicData>
        </a:graphic>
      </p:graphicFrame>
      <p:sp>
        <p:nvSpPr>
          <p:cNvPr id="9" name="Rectángulo 8"/>
          <p:cNvSpPr/>
          <p:nvPr/>
        </p:nvSpPr>
        <p:spPr>
          <a:xfrm>
            <a:off x="395535" y="3933056"/>
            <a:ext cx="8193359" cy="2674578"/>
          </a:xfrm>
          <a:prstGeom prst="rect">
            <a:avLst/>
          </a:prstGeom>
        </p:spPr>
        <p:txBody>
          <a:bodyPr wrap="square">
            <a:spAutoFit/>
          </a:bodyPr>
          <a:lstStyle/>
          <a:p>
            <a:pPr algn="ctr">
              <a:lnSpc>
                <a:spcPct val="115000"/>
              </a:lnSpc>
              <a:spcAft>
                <a:spcPts val="0"/>
              </a:spcAft>
            </a:pPr>
            <a:r>
              <a:rPr lang="es-MX" sz="1600" i="1" dirty="0">
                <a:latin typeface="Calibri" panose="020F0502020204030204" pitchFamily="34" charset="0"/>
                <a:ea typeface="Calibri" panose="020F0502020204030204" pitchFamily="34" charset="0"/>
                <a:cs typeface="Times New Roman" panose="02020603050405020304" pitchFamily="18" charset="0"/>
              </a:rPr>
              <a:t>NOTA: El escenario cero y cuatro son con valores S1=0 y S2=0.</a:t>
            </a:r>
            <a:endParaRPr lang="es-EC" sz="1600" i="1"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MX" dirty="0" smtClean="0">
                <a:latin typeface="Calibri" panose="020F0502020204030204" pitchFamily="34" charset="0"/>
                <a:ea typeface="Calibri" panose="020F0502020204030204" pitchFamily="34" charset="0"/>
                <a:cs typeface="Times New Roman" panose="02020603050405020304" pitchFamily="18" charset="0"/>
              </a:rPr>
              <a:t>Se pide:</a:t>
            </a:r>
          </a:p>
          <a:p>
            <a:pPr marL="285750" indent="-285750" algn="just">
              <a:lnSpc>
                <a:spcPct val="115000"/>
              </a:lnSpc>
              <a:spcAft>
                <a:spcPts val="0"/>
              </a:spcAft>
              <a:buFont typeface="Arial" panose="020B0604020202020204" pitchFamily="34" charset="0"/>
              <a:buChar char="•"/>
            </a:pPr>
            <a:r>
              <a:rPr lang="es-MX" dirty="0" smtClean="0">
                <a:latin typeface="Calibri" panose="020F0502020204030204" pitchFamily="34" charset="0"/>
                <a:ea typeface="Calibri" panose="020F0502020204030204" pitchFamily="34" charset="0"/>
                <a:cs typeface="Times New Roman" panose="02020603050405020304" pitchFamily="18" charset="0"/>
              </a:rPr>
              <a:t>Dibujar </a:t>
            </a:r>
            <a:r>
              <a:rPr lang="es-MX" dirty="0">
                <a:latin typeface="Calibri" panose="020F0502020204030204" pitchFamily="34" charset="0"/>
                <a:ea typeface="Calibri" panose="020F0502020204030204" pitchFamily="34" charset="0"/>
                <a:cs typeface="Times New Roman" panose="02020603050405020304" pitchFamily="18" charset="0"/>
              </a:rPr>
              <a:t>el diagrama de estados primitivo con el formato: </a:t>
            </a:r>
            <a:r>
              <a:rPr lang="es-MX" b="1" dirty="0">
                <a:latin typeface="Calibri" panose="020F0502020204030204" pitchFamily="34" charset="0"/>
                <a:ea typeface="Calibri" panose="020F0502020204030204" pitchFamily="34" charset="0"/>
                <a:cs typeface="Times New Roman" panose="02020603050405020304" pitchFamily="18" charset="0"/>
              </a:rPr>
              <a:t>S1,S2/Out1,Out2.</a:t>
            </a:r>
            <a:endParaRPr lang="es-EC" b="1" dirty="0">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buFont typeface="Arial" panose="020B0604020202020204" pitchFamily="34" charset="0"/>
              <a:buChar char="•"/>
            </a:pPr>
            <a:r>
              <a:rPr lang="es-MX" dirty="0"/>
              <a:t>Hacer los Mapas </a:t>
            </a:r>
            <a:r>
              <a:rPr lang="es-MX" dirty="0" err="1"/>
              <a:t>Karnaugh</a:t>
            </a:r>
            <a:r>
              <a:rPr lang="es-MX" dirty="0"/>
              <a:t> y encontrar las expresiones booleanas de los decodificadores de estados siguiente y salida.</a:t>
            </a:r>
          </a:p>
          <a:p>
            <a:pPr marL="285750" lvl="0" indent="-285750" algn="just">
              <a:buFont typeface="Arial" panose="020B0604020202020204" pitchFamily="34" charset="0"/>
              <a:buChar char="•"/>
            </a:pPr>
            <a:r>
              <a:rPr lang="es-MX" dirty="0"/>
              <a:t>Implementar el circuito completo de la MSS usando </a:t>
            </a:r>
            <a:r>
              <a:rPr lang="es-MX" b="1" dirty="0"/>
              <a:t>puertas lógicas</a:t>
            </a:r>
            <a:r>
              <a:rPr lang="es-MX" dirty="0" smtClean="0"/>
              <a:t>.</a:t>
            </a:r>
          </a:p>
          <a:p>
            <a:pPr marL="285750" indent="-285750" algn="just">
              <a:buFont typeface="Arial" panose="020B0604020202020204" pitchFamily="34" charset="0"/>
              <a:buChar char="•"/>
            </a:pPr>
            <a:r>
              <a:rPr lang="es-ES" dirty="0"/>
              <a:t>Escribir el código </a:t>
            </a:r>
            <a:r>
              <a:rPr lang="es-ES" b="1" dirty="0"/>
              <a:t>VHDL</a:t>
            </a:r>
            <a:r>
              <a:rPr lang="es-ES" dirty="0"/>
              <a:t> completo de la MSS, usar un </a:t>
            </a:r>
            <a:r>
              <a:rPr lang="es-ES" b="1" dirty="0" err="1">
                <a:solidFill>
                  <a:srgbClr val="0070C0"/>
                </a:solidFill>
              </a:rPr>
              <a:t>process</a:t>
            </a:r>
            <a:r>
              <a:rPr lang="es-ES" dirty="0"/>
              <a:t> para decodificador de estados siguiente–memoria de estados y un </a:t>
            </a:r>
            <a:r>
              <a:rPr lang="es-ES" b="1" dirty="0" err="1">
                <a:solidFill>
                  <a:srgbClr val="0070C0"/>
                </a:solidFill>
              </a:rPr>
              <a:t>process</a:t>
            </a:r>
            <a:r>
              <a:rPr lang="es-ES" dirty="0"/>
              <a:t> para el decodificador de salidas</a:t>
            </a:r>
            <a:r>
              <a:rPr lang="es-ES" dirty="0" smtClean="0"/>
              <a:t>.</a:t>
            </a:r>
            <a:endParaRPr lang="es-ES" dirty="0"/>
          </a:p>
        </p:txBody>
      </p:sp>
    </p:spTree>
    <p:extLst>
      <p:ext uri="{BB962C8B-B14F-4D97-AF65-F5344CB8AC3E}">
        <p14:creationId xmlns:p14="http://schemas.microsoft.com/office/powerpoint/2010/main" val="24155508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descr="https://encrypted-tbn1.google.com/images?q=tbn:ANd9GcQje8dmqPgk2_qta2WsfdEUbxqb3B7GJwMo_uHo0h53NVVGZjE29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57850" y="57944"/>
            <a:ext cx="742096" cy="738798"/>
          </a:xfrm>
          <a:prstGeom prst="rect">
            <a:avLst/>
          </a:prstGeom>
          <a:noFill/>
          <a:extLst>
            <a:ext uri="{909E8E84-426E-40DD-AFC4-6F175D3DCCD1}">
              <a14:hiddenFill xmlns:a14="http://schemas.microsoft.com/office/drawing/2010/main">
                <a:solidFill>
                  <a:srgbClr val="FFFFFF"/>
                </a:solidFill>
              </a14:hiddenFill>
            </a:ext>
          </a:extLst>
        </p:spPr>
      </p:pic>
      <p:sp>
        <p:nvSpPr>
          <p:cNvPr id="5" name="4 Marcador de número de diapositiva"/>
          <p:cNvSpPr>
            <a:spLocks noGrp="1"/>
          </p:cNvSpPr>
          <p:nvPr>
            <p:ph type="sldNum" sz="quarter" idx="12"/>
          </p:nvPr>
        </p:nvSpPr>
        <p:spPr/>
        <p:txBody>
          <a:bodyPr/>
          <a:lstStyle/>
          <a:p>
            <a:fld id="{132FADFE-3B8F-471C-ABF0-DBC7717ECBBC}" type="slidenum">
              <a:rPr lang="es-ES" smtClean="0"/>
              <a:pPr/>
              <a:t>26</a:t>
            </a:fld>
            <a:endParaRPr lang="es-ES"/>
          </a:p>
        </p:txBody>
      </p:sp>
      <p:sp>
        <p:nvSpPr>
          <p:cNvPr id="6" name="AutoShape 4"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7" name="AutoShape 6"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AutoShape 8"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11" name="10 Rectángulo"/>
          <p:cNvSpPr/>
          <p:nvPr/>
        </p:nvSpPr>
        <p:spPr>
          <a:xfrm>
            <a:off x="8676456" y="1124744"/>
            <a:ext cx="432048" cy="5616624"/>
          </a:xfrm>
          <a:prstGeom prst="rect">
            <a:avLst/>
          </a:prstGeom>
          <a:gradFill flip="none" rotWithShape="1">
            <a:gsLst>
              <a:gs pos="0">
                <a:schemeClr val="tx2">
                  <a:lumMod val="75000"/>
                </a:schemeClr>
              </a:gs>
              <a:gs pos="50000">
                <a:schemeClr val="accent1">
                  <a:tint val="44500"/>
                  <a:satMod val="160000"/>
                </a:schemeClr>
              </a:gs>
              <a:gs pos="100000">
                <a:schemeClr val="bg1"/>
              </a:gs>
            </a:gsLst>
            <a:lin ang="54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s-MX" sz="2400" b="1" dirty="0"/>
              <a:t>01101010011001010110000101101110</a:t>
            </a:r>
          </a:p>
        </p:txBody>
      </p:sp>
      <p:sp>
        <p:nvSpPr>
          <p:cNvPr id="25" name="11 CuadroTexto"/>
          <p:cNvSpPr txBox="1"/>
          <p:nvPr/>
        </p:nvSpPr>
        <p:spPr>
          <a:xfrm>
            <a:off x="395536" y="6444044"/>
            <a:ext cx="2951385" cy="369332"/>
          </a:xfrm>
          <a:prstGeom prst="rect">
            <a:avLst/>
          </a:prstGeom>
          <a:noFill/>
        </p:spPr>
        <p:txBody>
          <a:bodyPr wrap="none" rtlCol="0">
            <a:spAutoFit/>
          </a:bodyPr>
          <a:lstStyle/>
          <a:p>
            <a:r>
              <a:rPr lang="es-MX" dirty="0" smtClean="0"/>
              <a:t>Ejercicios Sistemas Digitales II</a:t>
            </a:r>
            <a:endParaRPr lang="es-MX" dirty="0"/>
          </a:p>
        </p:txBody>
      </p:sp>
      <p:sp>
        <p:nvSpPr>
          <p:cNvPr id="27" name="2 Rectángulo"/>
          <p:cNvSpPr/>
          <p:nvPr/>
        </p:nvSpPr>
        <p:spPr>
          <a:xfrm>
            <a:off x="35496" y="24705"/>
            <a:ext cx="7584504" cy="451967"/>
          </a:xfrm>
          <a:prstGeom prst="rect">
            <a:avLst/>
          </a:prstGeom>
          <a:gradFill flip="none" rotWithShape="1">
            <a:gsLst>
              <a:gs pos="0">
                <a:schemeClr val="tx2">
                  <a:lumMod val="75000"/>
                </a:schemeClr>
              </a:gs>
              <a:gs pos="50000">
                <a:schemeClr val="accent1">
                  <a:tint val="44500"/>
                  <a:satMod val="160000"/>
                </a:schemeClr>
              </a:gs>
              <a:gs pos="100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t>011000010111001101100001011011100111101001100001</a:t>
            </a:r>
          </a:p>
        </p:txBody>
      </p:sp>
      <p:sp>
        <p:nvSpPr>
          <p:cNvPr id="2" name="Rectángulo 1"/>
          <p:cNvSpPr/>
          <p:nvPr/>
        </p:nvSpPr>
        <p:spPr>
          <a:xfrm>
            <a:off x="307975" y="620688"/>
            <a:ext cx="8280920" cy="1754326"/>
          </a:xfrm>
          <a:prstGeom prst="rect">
            <a:avLst/>
          </a:prstGeom>
        </p:spPr>
        <p:txBody>
          <a:bodyPr wrap="square">
            <a:spAutoFit/>
          </a:bodyPr>
          <a:lstStyle/>
          <a:p>
            <a:pPr algn="just"/>
            <a:r>
              <a:rPr lang="es-MX" b="1" dirty="0" smtClean="0"/>
              <a:t>22.)</a:t>
            </a:r>
            <a:r>
              <a:rPr lang="es-MX" dirty="0" smtClean="0"/>
              <a:t> </a:t>
            </a:r>
            <a:r>
              <a:rPr lang="es-MX" dirty="0"/>
              <a:t>Diseñar una MSS modelo </a:t>
            </a:r>
            <a:r>
              <a:rPr lang="es-MX" b="1" dirty="0"/>
              <a:t>MOORE</a:t>
            </a:r>
            <a:r>
              <a:rPr lang="es-MX" dirty="0"/>
              <a:t> que controla un sistema CONTADOR DE PERSONAS EN UN AUTOBÚS, para dar inicio se debe presiona y soltar el botón de START. El circuito debe tener tres botones, dos de ellos representan los sensores a un lado de la puerta de ingreso de un autobús, el tercer botón permitirá hacer un </a:t>
            </a:r>
            <a:r>
              <a:rPr lang="es-MX" dirty="0" err="1"/>
              <a:t>reset</a:t>
            </a:r>
            <a:r>
              <a:rPr lang="es-MX" dirty="0"/>
              <a:t> que pone en cero el contador</a:t>
            </a:r>
            <a:r>
              <a:rPr lang="es-MX" dirty="0" smtClean="0"/>
              <a:t>. Una </a:t>
            </a:r>
            <a:r>
              <a:rPr lang="es-MX" dirty="0"/>
              <a:t>vez presionada la tecla START (ST) el controlador detectará el ingreso o salida de una persona, el orden de detección de los sensores es:</a:t>
            </a:r>
            <a:endParaRPr lang="es-EC" dirty="0"/>
          </a:p>
        </p:txBody>
      </p:sp>
      <p:graphicFrame>
        <p:nvGraphicFramePr>
          <p:cNvPr id="4" name="Tabla 3"/>
          <p:cNvGraphicFramePr>
            <a:graphicFrameLocks noGrp="1"/>
          </p:cNvGraphicFramePr>
          <p:nvPr>
            <p:extLst>
              <p:ext uri="{D42A27DB-BD31-4B8C-83A1-F6EECF244321}">
                <p14:modId xmlns:p14="http://schemas.microsoft.com/office/powerpoint/2010/main" val="1203415780"/>
              </p:ext>
            </p:extLst>
          </p:nvPr>
        </p:nvGraphicFramePr>
        <p:xfrm>
          <a:off x="1467492" y="2420888"/>
          <a:ext cx="5912820" cy="1564116"/>
        </p:xfrm>
        <a:graphic>
          <a:graphicData uri="http://schemas.openxmlformats.org/drawingml/2006/table">
            <a:tbl>
              <a:tblPr firstRow="1" firstCol="1" bandRow="1">
                <a:tableStyleId>{5940675A-B579-460E-94D1-54222C63F5DA}</a:tableStyleId>
              </a:tblPr>
              <a:tblGrid>
                <a:gridCol w="985014">
                  <a:extLst>
                    <a:ext uri="{9D8B030D-6E8A-4147-A177-3AD203B41FA5}">
                      <a16:colId xmlns:a16="http://schemas.microsoft.com/office/drawing/2014/main" val="3291508500"/>
                    </a:ext>
                  </a:extLst>
                </a:gridCol>
                <a:gridCol w="985014">
                  <a:extLst>
                    <a:ext uri="{9D8B030D-6E8A-4147-A177-3AD203B41FA5}">
                      <a16:colId xmlns:a16="http://schemas.microsoft.com/office/drawing/2014/main" val="3807830887"/>
                    </a:ext>
                  </a:extLst>
                </a:gridCol>
                <a:gridCol w="985698">
                  <a:extLst>
                    <a:ext uri="{9D8B030D-6E8A-4147-A177-3AD203B41FA5}">
                      <a16:colId xmlns:a16="http://schemas.microsoft.com/office/drawing/2014/main" val="1783966004"/>
                    </a:ext>
                  </a:extLst>
                </a:gridCol>
                <a:gridCol w="985698">
                  <a:extLst>
                    <a:ext uri="{9D8B030D-6E8A-4147-A177-3AD203B41FA5}">
                      <a16:colId xmlns:a16="http://schemas.microsoft.com/office/drawing/2014/main" val="4140558051"/>
                    </a:ext>
                  </a:extLst>
                </a:gridCol>
                <a:gridCol w="985698">
                  <a:extLst>
                    <a:ext uri="{9D8B030D-6E8A-4147-A177-3AD203B41FA5}">
                      <a16:colId xmlns:a16="http://schemas.microsoft.com/office/drawing/2014/main" val="232305138"/>
                    </a:ext>
                  </a:extLst>
                </a:gridCol>
                <a:gridCol w="985698">
                  <a:extLst>
                    <a:ext uri="{9D8B030D-6E8A-4147-A177-3AD203B41FA5}">
                      <a16:colId xmlns:a16="http://schemas.microsoft.com/office/drawing/2014/main" val="1456321355"/>
                    </a:ext>
                  </a:extLst>
                </a:gridCol>
              </a:tblGrid>
              <a:tr h="260686">
                <a:tc gridSpan="4">
                  <a:txBody>
                    <a:bodyPr/>
                    <a:lstStyle/>
                    <a:p>
                      <a:pPr algn="ctr">
                        <a:lnSpc>
                          <a:spcPct val="115000"/>
                        </a:lnSpc>
                        <a:spcAft>
                          <a:spcPts val="0"/>
                        </a:spcAft>
                      </a:pPr>
                      <a:r>
                        <a:rPr lang="es-ES" sz="1400">
                          <a:effectLst/>
                        </a:rPr>
                        <a:t>Muestreos de la señal de 1bit ISS</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EC"/>
                    </a:p>
                  </a:txBody>
                  <a:tcPr/>
                </a:tc>
                <a:tc hMerge="1">
                  <a:txBody>
                    <a:bodyPr/>
                    <a:lstStyle/>
                    <a:p>
                      <a:endParaRPr lang="es-EC"/>
                    </a:p>
                  </a:txBody>
                  <a:tcPr/>
                </a:tc>
                <a:tc hMerge="1">
                  <a:txBody>
                    <a:bodyPr/>
                    <a:lstStyle/>
                    <a:p>
                      <a:endParaRPr lang="es-EC"/>
                    </a:p>
                  </a:txBody>
                  <a:tcPr/>
                </a:tc>
                <a:tc gridSpan="2">
                  <a:txBody>
                    <a:bodyPr/>
                    <a:lstStyle/>
                    <a:p>
                      <a:pPr algn="ctr">
                        <a:lnSpc>
                          <a:spcPct val="115000"/>
                        </a:lnSpc>
                        <a:spcAft>
                          <a:spcPts val="0"/>
                        </a:spcAft>
                      </a:pPr>
                      <a:r>
                        <a:rPr lang="es-ES" sz="1400">
                          <a:effectLst/>
                        </a:rPr>
                        <a:t>Salidas</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EC"/>
                    </a:p>
                  </a:txBody>
                  <a:tcPr/>
                </a:tc>
                <a:extLst>
                  <a:ext uri="{0D108BD9-81ED-4DB2-BD59-A6C34878D82A}">
                    <a16:rowId xmlns:a16="http://schemas.microsoft.com/office/drawing/2014/main" val="2023382159"/>
                  </a:ext>
                </a:extLst>
              </a:tr>
              <a:tr h="260686">
                <a:tc>
                  <a:txBody>
                    <a:bodyPr/>
                    <a:lstStyle/>
                    <a:p>
                      <a:pPr algn="ctr">
                        <a:lnSpc>
                          <a:spcPct val="115000"/>
                        </a:lnSpc>
                        <a:spcAft>
                          <a:spcPts val="0"/>
                        </a:spcAft>
                      </a:pPr>
                      <a:r>
                        <a:rPr lang="es-ES" sz="1400">
                          <a:effectLst/>
                        </a:rPr>
                        <a:t>1er</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2da</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3ra</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4ta</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MA</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dirty="0">
                          <a:effectLst/>
                        </a:rPr>
                        <a:t>MB</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8283551"/>
                  </a:ext>
                </a:extLst>
              </a:tr>
              <a:tr h="260686">
                <a:tc>
                  <a:txBody>
                    <a:bodyPr/>
                    <a:lstStyle/>
                    <a:p>
                      <a:pPr algn="ctr">
                        <a:lnSpc>
                          <a:spcPct val="115000"/>
                        </a:lnSpc>
                        <a:spcAft>
                          <a:spcPts val="0"/>
                        </a:spcAft>
                      </a:pPr>
                      <a:r>
                        <a:rPr lang="es-ES" sz="1400">
                          <a:effectLst/>
                        </a:rPr>
                        <a:t>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0265915"/>
                  </a:ext>
                </a:extLst>
              </a:tr>
              <a:tr h="260686">
                <a:tc>
                  <a:txBody>
                    <a:bodyPr/>
                    <a:lstStyle/>
                    <a:p>
                      <a:pPr algn="ctr">
                        <a:lnSpc>
                          <a:spcPct val="115000"/>
                        </a:lnSpc>
                        <a:spcAft>
                          <a:spcPts val="0"/>
                        </a:spcAft>
                      </a:pPr>
                      <a:r>
                        <a:rPr lang="es-ES" sz="1400">
                          <a:effectLst/>
                        </a:rPr>
                        <a:t>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03516"/>
                  </a:ext>
                </a:extLst>
              </a:tr>
              <a:tr h="260686">
                <a:tc>
                  <a:txBody>
                    <a:bodyPr/>
                    <a:lstStyle/>
                    <a:p>
                      <a:pPr algn="ctr">
                        <a:lnSpc>
                          <a:spcPct val="115000"/>
                        </a:lnSpc>
                        <a:spcAft>
                          <a:spcPts val="0"/>
                        </a:spcAft>
                      </a:pPr>
                      <a:r>
                        <a:rPr lang="es-ES" sz="1400">
                          <a:effectLst/>
                        </a:rPr>
                        <a:t>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618077"/>
                  </a:ext>
                </a:extLst>
              </a:tr>
              <a:tr h="260686">
                <a:tc>
                  <a:txBody>
                    <a:bodyPr/>
                    <a:lstStyle/>
                    <a:p>
                      <a:pPr algn="ctr">
                        <a:lnSpc>
                          <a:spcPct val="115000"/>
                        </a:lnSpc>
                        <a:spcAft>
                          <a:spcPts val="0"/>
                        </a:spcAft>
                      </a:pPr>
                      <a:r>
                        <a:rPr lang="es-ES" sz="1400">
                          <a:effectLst/>
                        </a:rPr>
                        <a:t>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a:effectLst/>
                        </a:rPr>
                        <a:t>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400" dirty="0">
                          <a:effectLst/>
                        </a:rPr>
                        <a:t>1</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8694656"/>
                  </a:ext>
                </a:extLst>
              </a:tr>
            </a:tbl>
          </a:graphicData>
        </a:graphic>
      </p:graphicFrame>
      <p:sp>
        <p:nvSpPr>
          <p:cNvPr id="10" name="Rectángulo 9"/>
          <p:cNvSpPr/>
          <p:nvPr/>
        </p:nvSpPr>
        <p:spPr>
          <a:xfrm>
            <a:off x="395536" y="3933056"/>
            <a:ext cx="8193359" cy="2397579"/>
          </a:xfrm>
          <a:prstGeom prst="rect">
            <a:avLst/>
          </a:prstGeom>
        </p:spPr>
        <p:txBody>
          <a:bodyPr wrap="square">
            <a:spAutoFit/>
          </a:bodyPr>
          <a:lstStyle/>
          <a:p>
            <a:pPr algn="ctr">
              <a:lnSpc>
                <a:spcPct val="115000"/>
              </a:lnSpc>
              <a:spcAft>
                <a:spcPts val="0"/>
              </a:spcAft>
            </a:pPr>
            <a:r>
              <a:rPr lang="es-ES" sz="1600" i="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NOTA: Revisar la tabla de forma horizontal.</a:t>
            </a:r>
            <a:endParaRPr lang="es-EC" sz="1600" i="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s-MX" dirty="0">
                <a:latin typeface="Calibri" panose="020F0502020204030204" pitchFamily="34" charset="0"/>
                <a:ea typeface="Calibri" panose="020F0502020204030204" pitchFamily="34" charset="0"/>
                <a:cs typeface="Times New Roman" panose="02020603050405020304" pitchFamily="18" charset="0"/>
              </a:rPr>
              <a:t>Se pide:</a:t>
            </a:r>
          </a:p>
          <a:p>
            <a:pPr marL="285750" indent="-285750" algn="just">
              <a:lnSpc>
                <a:spcPct val="115000"/>
              </a:lnSpc>
              <a:spcAft>
                <a:spcPts val="0"/>
              </a:spcAft>
              <a:buFont typeface="Arial" panose="020B0604020202020204" pitchFamily="34" charset="0"/>
              <a:buChar char="•"/>
            </a:pPr>
            <a:r>
              <a:rPr lang="es-ES" dirty="0" smtClean="0">
                <a:latin typeface="Calibri" panose="020F0502020204030204" pitchFamily="34" charset="0"/>
                <a:ea typeface="Calibri" panose="020F0502020204030204" pitchFamily="34" charset="0"/>
                <a:cs typeface="Times New Roman" panose="02020603050405020304" pitchFamily="18" charset="0"/>
              </a:rPr>
              <a:t>Dibujar </a:t>
            </a:r>
            <a:r>
              <a:rPr lang="es-ES" dirty="0">
                <a:latin typeface="Calibri" panose="020F0502020204030204" pitchFamily="34" charset="0"/>
                <a:ea typeface="Calibri" panose="020F0502020204030204" pitchFamily="34" charset="0"/>
                <a:cs typeface="Times New Roman" panose="02020603050405020304" pitchFamily="18" charset="0"/>
              </a:rPr>
              <a:t>el diagrama de estados primitivo con el formato: </a:t>
            </a:r>
            <a:r>
              <a:rPr lang="es-ES" b="1" dirty="0">
                <a:latin typeface="Calibri" panose="020F0502020204030204" pitchFamily="34" charset="0"/>
                <a:ea typeface="Calibri" panose="020F0502020204030204" pitchFamily="34" charset="0"/>
                <a:cs typeface="Times New Roman" panose="02020603050405020304" pitchFamily="18" charset="0"/>
              </a:rPr>
              <a:t>ISS/MA,MB</a:t>
            </a:r>
            <a:r>
              <a:rPr lang="es-ES" dirty="0">
                <a:latin typeface="Calibri" panose="020F0502020204030204" pitchFamily="34" charset="0"/>
                <a:ea typeface="Calibri" panose="020F0502020204030204" pitchFamily="34" charset="0"/>
                <a:cs typeface="Times New Roman" panose="02020603050405020304" pitchFamily="18" charset="0"/>
              </a:rPr>
              <a:t>.</a:t>
            </a:r>
            <a:endParaRPr lang="es-EC" dirty="0">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buFont typeface="Arial" panose="020B0604020202020204" pitchFamily="34" charset="0"/>
              <a:buChar char="•"/>
            </a:pPr>
            <a:r>
              <a:rPr lang="es-MX" dirty="0"/>
              <a:t>Implementación el circuito completo de la MSS: Memoria de Estados, Decodificador de Estado Siguientes y Salida (Usar </a:t>
            </a:r>
            <a:r>
              <a:rPr lang="es-MX" b="1" dirty="0"/>
              <a:t>Multiplexores</a:t>
            </a:r>
            <a:r>
              <a:rPr lang="es-MX" dirty="0"/>
              <a:t> </a:t>
            </a:r>
            <a:r>
              <a:rPr lang="es-MX" dirty="0" smtClean="0"/>
              <a:t>4 </a:t>
            </a:r>
            <a:r>
              <a:rPr lang="es-MX" dirty="0"/>
              <a:t>a 1).</a:t>
            </a:r>
          </a:p>
          <a:p>
            <a:pPr marL="285750" indent="-285750" algn="just">
              <a:buFont typeface="Arial" panose="020B0604020202020204" pitchFamily="34" charset="0"/>
              <a:buChar char="•"/>
            </a:pPr>
            <a:r>
              <a:rPr lang="es-ES" dirty="0" smtClean="0"/>
              <a:t>Escribir </a:t>
            </a:r>
            <a:r>
              <a:rPr lang="es-ES" dirty="0"/>
              <a:t>el código </a:t>
            </a:r>
            <a:r>
              <a:rPr lang="es-ES" b="1" dirty="0"/>
              <a:t>VHDL</a:t>
            </a:r>
            <a:r>
              <a:rPr lang="es-ES" dirty="0"/>
              <a:t> completo de la MSS, usar un </a:t>
            </a:r>
            <a:r>
              <a:rPr lang="es-ES" b="1" dirty="0" err="1">
                <a:solidFill>
                  <a:srgbClr val="0070C0"/>
                </a:solidFill>
              </a:rPr>
              <a:t>process</a:t>
            </a:r>
            <a:r>
              <a:rPr lang="es-ES" dirty="0"/>
              <a:t> para decodificador de estados siguiente–memoria de estados y un </a:t>
            </a:r>
            <a:r>
              <a:rPr lang="es-ES" b="1" dirty="0" err="1">
                <a:solidFill>
                  <a:srgbClr val="0070C0"/>
                </a:solidFill>
              </a:rPr>
              <a:t>process</a:t>
            </a:r>
            <a:r>
              <a:rPr lang="es-ES" dirty="0"/>
              <a:t> para el decodificador de salidas.</a:t>
            </a:r>
          </a:p>
        </p:txBody>
      </p:sp>
    </p:spTree>
    <p:extLst>
      <p:ext uri="{BB962C8B-B14F-4D97-AF65-F5344CB8AC3E}">
        <p14:creationId xmlns:p14="http://schemas.microsoft.com/office/powerpoint/2010/main" val="26995823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2" descr="https://encrypted-tbn1.google.com/images?q=tbn:ANd9GcQje8dmqPgk2_qta2WsfdEUbxqb3B7GJwMo_uHo0h53NVVGZjE29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57850" y="57944"/>
            <a:ext cx="742096" cy="738798"/>
          </a:xfrm>
          <a:prstGeom prst="rect">
            <a:avLst/>
          </a:prstGeom>
          <a:noFill/>
          <a:extLst>
            <a:ext uri="{909E8E84-426E-40DD-AFC4-6F175D3DCCD1}">
              <a14:hiddenFill xmlns:a14="http://schemas.microsoft.com/office/drawing/2010/main">
                <a:solidFill>
                  <a:srgbClr val="FFFFFF"/>
                </a:solidFill>
              </a14:hiddenFill>
            </a:ext>
          </a:extLst>
        </p:spPr>
      </p:pic>
      <p:sp>
        <p:nvSpPr>
          <p:cNvPr id="5" name="4 Marcador de número de diapositiva"/>
          <p:cNvSpPr>
            <a:spLocks noGrp="1"/>
          </p:cNvSpPr>
          <p:nvPr>
            <p:ph type="sldNum" sz="quarter" idx="12"/>
          </p:nvPr>
        </p:nvSpPr>
        <p:spPr/>
        <p:txBody>
          <a:bodyPr/>
          <a:lstStyle/>
          <a:p>
            <a:fld id="{132FADFE-3B8F-471C-ABF0-DBC7717ECBBC}" type="slidenum">
              <a:rPr lang="es-ES" smtClean="0"/>
              <a:pPr/>
              <a:t>27</a:t>
            </a:fld>
            <a:endParaRPr lang="es-ES"/>
          </a:p>
        </p:txBody>
      </p:sp>
      <p:sp>
        <p:nvSpPr>
          <p:cNvPr id="6" name="AutoShape 4"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7" name="AutoShape 6"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AutoShape 8"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11" name="10 Rectángulo"/>
          <p:cNvSpPr/>
          <p:nvPr/>
        </p:nvSpPr>
        <p:spPr>
          <a:xfrm>
            <a:off x="8676456" y="1124744"/>
            <a:ext cx="432048" cy="5616624"/>
          </a:xfrm>
          <a:prstGeom prst="rect">
            <a:avLst/>
          </a:prstGeom>
          <a:gradFill flip="none" rotWithShape="1">
            <a:gsLst>
              <a:gs pos="0">
                <a:schemeClr val="tx2">
                  <a:lumMod val="75000"/>
                </a:schemeClr>
              </a:gs>
              <a:gs pos="50000">
                <a:schemeClr val="accent1">
                  <a:tint val="44500"/>
                  <a:satMod val="160000"/>
                </a:schemeClr>
              </a:gs>
              <a:gs pos="100000">
                <a:schemeClr val="bg1"/>
              </a:gs>
            </a:gsLst>
            <a:lin ang="54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s-MX" sz="2400" b="1" dirty="0"/>
              <a:t>01101010011001010110000101101110</a:t>
            </a:r>
          </a:p>
        </p:txBody>
      </p:sp>
      <p:sp>
        <p:nvSpPr>
          <p:cNvPr id="25" name="11 CuadroTexto"/>
          <p:cNvSpPr txBox="1"/>
          <p:nvPr/>
        </p:nvSpPr>
        <p:spPr>
          <a:xfrm>
            <a:off x="395536" y="6444044"/>
            <a:ext cx="2951385" cy="369332"/>
          </a:xfrm>
          <a:prstGeom prst="rect">
            <a:avLst/>
          </a:prstGeom>
          <a:noFill/>
        </p:spPr>
        <p:txBody>
          <a:bodyPr wrap="none" rtlCol="0">
            <a:spAutoFit/>
          </a:bodyPr>
          <a:lstStyle/>
          <a:p>
            <a:r>
              <a:rPr lang="es-MX" dirty="0" smtClean="0"/>
              <a:t>Ejercicios Sistemas Digitales II</a:t>
            </a:r>
            <a:endParaRPr lang="es-MX" dirty="0"/>
          </a:p>
        </p:txBody>
      </p:sp>
      <p:sp>
        <p:nvSpPr>
          <p:cNvPr id="27" name="2 Rectángulo"/>
          <p:cNvSpPr/>
          <p:nvPr/>
        </p:nvSpPr>
        <p:spPr>
          <a:xfrm>
            <a:off x="35496" y="24705"/>
            <a:ext cx="7584504" cy="451967"/>
          </a:xfrm>
          <a:prstGeom prst="rect">
            <a:avLst/>
          </a:prstGeom>
          <a:gradFill flip="none" rotWithShape="1">
            <a:gsLst>
              <a:gs pos="0">
                <a:schemeClr val="tx2">
                  <a:lumMod val="75000"/>
                </a:schemeClr>
              </a:gs>
              <a:gs pos="50000">
                <a:schemeClr val="accent1">
                  <a:tint val="44500"/>
                  <a:satMod val="160000"/>
                </a:schemeClr>
              </a:gs>
              <a:gs pos="100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t>011000010111001101100001011011100111101001100001</a:t>
            </a:r>
          </a:p>
        </p:txBody>
      </p:sp>
      <p:sp>
        <p:nvSpPr>
          <p:cNvPr id="2" name="Rectángulo 1"/>
          <p:cNvSpPr/>
          <p:nvPr/>
        </p:nvSpPr>
        <p:spPr>
          <a:xfrm>
            <a:off x="307975" y="620688"/>
            <a:ext cx="8280920" cy="2031325"/>
          </a:xfrm>
          <a:prstGeom prst="rect">
            <a:avLst/>
          </a:prstGeom>
        </p:spPr>
        <p:txBody>
          <a:bodyPr wrap="square">
            <a:spAutoFit/>
          </a:bodyPr>
          <a:lstStyle/>
          <a:p>
            <a:pPr algn="just"/>
            <a:r>
              <a:rPr lang="es-MX" b="1" dirty="0" smtClean="0"/>
              <a:t>23.)</a:t>
            </a:r>
            <a:r>
              <a:rPr lang="es-MX" dirty="0" smtClean="0"/>
              <a:t> </a:t>
            </a:r>
            <a:r>
              <a:rPr lang="es-MX" dirty="0"/>
              <a:t>Dado los siguientes decodificadores de estado siguiente y decodificadores de salida de una </a:t>
            </a:r>
            <a:r>
              <a:rPr lang="es-MX" b="1" dirty="0"/>
              <a:t>MSS</a:t>
            </a:r>
            <a:r>
              <a:rPr lang="es-MX" dirty="0"/>
              <a:t> que funciona como comparadora de tramas de 5 dígitos, se pide:</a:t>
            </a:r>
            <a:endParaRPr lang="es-EC" dirty="0"/>
          </a:p>
          <a:p>
            <a:pPr marL="285750" lvl="0" indent="-285750" algn="just">
              <a:buFont typeface="Arial" panose="020B0604020202020204" pitchFamily="34" charset="0"/>
              <a:buChar char="•"/>
            </a:pPr>
            <a:r>
              <a:rPr lang="es-MX" dirty="0"/>
              <a:t>Hacer el diagrama de estados simplificado y demostrar con la tabla de estados presentes - siguientes que no existen estados equivalentes. Formato: </a:t>
            </a:r>
            <a:r>
              <a:rPr lang="es-MX" b="1" dirty="0" smtClean="0"/>
              <a:t>A,B/Fin.</a:t>
            </a:r>
            <a:endParaRPr lang="es-EC" b="1" dirty="0"/>
          </a:p>
          <a:p>
            <a:pPr marL="285750" lvl="0" indent="-285750" algn="just">
              <a:buFont typeface="Arial" panose="020B0604020202020204" pitchFamily="34" charset="0"/>
              <a:buChar char="•"/>
            </a:pPr>
            <a:r>
              <a:rPr lang="es-MX" dirty="0"/>
              <a:t>Hacer la representación del circuito completo de la MSS que incluye: Memoria de Estados, Decodificador de Estado Siguientes y Decodificador de Salida (usar </a:t>
            </a:r>
            <a:r>
              <a:rPr lang="es-MX" b="1" dirty="0"/>
              <a:t>multiplexores</a:t>
            </a:r>
            <a:r>
              <a:rPr lang="es-MX" dirty="0"/>
              <a:t> 8 a 1).</a:t>
            </a:r>
            <a:endParaRPr lang="es-EC" dirty="0"/>
          </a:p>
        </p:txBody>
      </p:sp>
      <p:graphicFrame>
        <p:nvGraphicFramePr>
          <p:cNvPr id="3" name="Tabla 2"/>
          <p:cNvGraphicFramePr>
            <a:graphicFrameLocks noGrp="1"/>
          </p:cNvGraphicFramePr>
          <p:nvPr>
            <p:extLst>
              <p:ext uri="{D42A27DB-BD31-4B8C-83A1-F6EECF244321}">
                <p14:modId xmlns:p14="http://schemas.microsoft.com/office/powerpoint/2010/main" val="540796583"/>
              </p:ext>
            </p:extLst>
          </p:nvPr>
        </p:nvGraphicFramePr>
        <p:xfrm>
          <a:off x="425864" y="3140968"/>
          <a:ext cx="3673061" cy="904488"/>
        </p:xfrm>
        <a:graphic>
          <a:graphicData uri="http://schemas.openxmlformats.org/drawingml/2006/table">
            <a:tbl>
              <a:tblPr firstRow="1" firstCol="1" bandRow="1">
                <a:tableStyleId>{5940675A-B579-460E-94D1-54222C63F5DA}</a:tableStyleId>
              </a:tblPr>
              <a:tblGrid>
                <a:gridCol w="1060851">
                  <a:extLst>
                    <a:ext uri="{9D8B030D-6E8A-4147-A177-3AD203B41FA5}">
                      <a16:colId xmlns:a16="http://schemas.microsoft.com/office/drawing/2014/main" val="2962041379"/>
                    </a:ext>
                  </a:extLst>
                </a:gridCol>
                <a:gridCol w="653244">
                  <a:extLst>
                    <a:ext uri="{9D8B030D-6E8A-4147-A177-3AD203B41FA5}">
                      <a16:colId xmlns:a16="http://schemas.microsoft.com/office/drawing/2014/main" val="3510189657"/>
                    </a:ext>
                  </a:extLst>
                </a:gridCol>
                <a:gridCol w="651710">
                  <a:extLst>
                    <a:ext uri="{9D8B030D-6E8A-4147-A177-3AD203B41FA5}">
                      <a16:colId xmlns:a16="http://schemas.microsoft.com/office/drawing/2014/main" val="2169921082"/>
                    </a:ext>
                  </a:extLst>
                </a:gridCol>
                <a:gridCol w="652476">
                  <a:extLst>
                    <a:ext uri="{9D8B030D-6E8A-4147-A177-3AD203B41FA5}">
                      <a16:colId xmlns:a16="http://schemas.microsoft.com/office/drawing/2014/main" val="1155991135"/>
                    </a:ext>
                  </a:extLst>
                </a:gridCol>
                <a:gridCol w="654780">
                  <a:extLst>
                    <a:ext uri="{9D8B030D-6E8A-4147-A177-3AD203B41FA5}">
                      <a16:colId xmlns:a16="http://schemas.microsoft.com/office/drawing/2014/main" val="1353089969"/>
                    </a:ext>
                  </a:extLst>
                </a:gridCol>
              </a:tblGrid>
              <a:tr h="301496">
                <a:tc>
                  <a:txBody>
                    <a:bodyPr/>
                    <a:lstStyle/>
                    <a:p>
                      <a:pPr algn="ctr">
                        <a:lnSpc>
                          <a:spcPct val="115000"/>
                        </a:lnSpc>
                        <a:spcAft>
                          <a:spcPts val="0"/>
                        </a:spcAft>
                      </a:pPr>
                      <a:r>
                        <a:rPr lang="es-MX" sz="1400">
                          <a:effectLst/>
                        </a:rPr>
                        <a:t>Y2:  y0\y2y1</a:t>
                      </a:r>
                      <a:endParaRPr lang="es-EC" sz="1400">
                        <a:solidFill>
                          <a:srgbClr val="00000A"/>
                        </a:solidFill>
                        <a:effectLst/>
                        <a:latin typeface="Calibri" panose="020F0502020204030204" pitchFamily="34" charset="0"/>
                        <a:ea typeface="Droid Sans Fallback"/>
                      </a:endParaRPr>
                    </a:p>
                  </a:txBody>
                  <a:tcPr marL="71755" marR="68580" marT="0" marB="0"/>
                </a:tc>
                <a:tc>
                  <a:txBody>
                    <a:bodyPr/>
                    <a:lstStyle/>
                    <a:p>
                      <a:pPr algn="ctr">
                        <a:lnSpc>
                          <a:spcPct val="115000"/>
                        </a:lnSpc>
                        <a:spcAft>
                          <a:spcPts val="0"/>
                        </a:spcAft>
                      </a:pPr>
                      <a:r>
                        <a:rPr lang="es-MX" sz="1400">
                          <a:effectLst/>
                        </a:rPr>
                        <a:t>00</a:t>
                      </a:r>
                      <a:endParaRPr lang="es-EC" sz="1400">
                        <a:solidFill>
                          <a:srgbClr val="00000A"/>
                        </a:solidFill>
                        <a:effectLst/>
                        <a:latin typeface="Calibri" panose="020F0502020204030204" pitchFamily="34" charset="0"/>
                        <a:ea typeface="Droid Sans Fallback"/>
                      </a:endParaRPr>
                    </a:p>
                  </a:txBody>
                  <a:tcPr marL="65405" marR="68580" marT="0" marB="0"/>
                </a:tc>
                <a:tc>
                  <a:txBody>
                    <a:bodyPr/>
                    <a:lstStyle/>
                    <a:p>
                      <a:pPr algn="ctr">
                        <a:lnSpc>
                          <a:spcPct val="115000"/>
                        </a:lnSpc>
                        <a:spcAft>
                          <a:spcPts val="0"/>
                        </a:spcAft>
                      </a:pPr>
                      <a:r>
                        <a:rPr lang="es-MX" sz="1400">
                          <a:effectLst/>
                        </a:rPr>
                        <a:t>01</a:t>
                      </a:r>
                      <a:endParaRPr lang="es-EC" sz="1400">
                        <a:solidFill>
                          <a:srgbClr val="00000A"/>
                        </a:solidFill>
                        <a:effectLst/>
                        <a:latin typeface="Calibri" panose="020F0502020204030204" pitchFamily="34" charset="0"/>
                        <a:ea typeface="Droid Sans Fallback"/>
                      </a:endParaRPr>
                    </a:p>
                  </a:txBody>
                  <a:tcPr marL="65405" marR="68580" marT="0" marB="0"/>
                </a:tc>
                <a:tc>
                  <a:txBody>
                    <a:bodyPr/>
                    <a:lstStyle/>
                    <a:p>
                      <a:pPr algn="ctr">
                        <a:lnSpc>
                          <a:spcPct val="115000"/>
                        </a:lnSpc>
                        <a:spcAft>
                          <a:spcPts val="0"/>
                        </a:spcAft>
                      </a:pPr>
                      <a:r>
                        <a:rPr lang="es-MX" sz="1400">
                          <a:effectLst/>
                        </a:rPr>
                        <a:t>11</a:t>
                      </a:r>
                      <a:endParaRPr lang="es-EC" sz="1400">
                        <a:solidFill>
                          <a:srgbClr val="00000A"/>
                        </a:solidFill>
                        <a:effectLst/>
                        <a:latin typeface="Calibri" panose="020F0502020204030204" pitchFamily="34" charset="0"/>
                        <a:ea typeface="Droid Sans Fallback"/>
                      </a:endParaRPr>
                    </a:p>
                  </a:txBody>
                  <a:tcPr marL="65405" marR="68580" marT="0" marB="0"/>
                </a:tc>
                <a:tc>
                  <a:txBody>
                    <a:bodyPr/>
                    <a:lstStyle/>
                    <a:p>
                      <a:pPr algn="ctr">
                        <a:lnSpc>
                          <a:spcPct val="115000"/>
                        </a:lnSpc>
                        <a:spcAft>
                          <a:spcPts val="0"/>
                        </a:spcAft>
                      </a:pPr>
                      <a:r>
                        <a:rPr lang="es-MX" sz="1400" dirty="0">
                          <a:effectLst/>
                        </a:rPr>
                        <a:t>10</a:t>
                      </a:r>
                      <a:endParaRPr lang="es-EC" sz="1400" dirty="0">
                        <a:solidFill>
                          <a:srgbClr val="00000A"/>
                        </a:solidFill>
                        <a:effectLst/>
                        <a:latin typeface="Calibri" panose="020F0502020204030204" pitchFamily="34" charset="0"/>
                        <a:ea typeface="Droid Sans Fallback"/>
                      </a:endParaRPr>
                    </a:p>
                  </a:txBody>
                  <a:tcPr marL="65405" marR="68580" marT="0" marB="0"/>
                </a:tc>
                <a:extLst>
                  <a:ext uri="{0D108BD9-81ED-4DB2-BD59-A6C34878D82A}">
                    <a16:rowId xmlns:a16="http://schemas.microsoft.com/office/drawing/2014/main" val="1109252689"/>
                  </a:ext>
                </a:extLst>
              </a:tr>
              <a:tr h="301496">
                <a:tc>
                  <a:txBody>
                    <a:bodyPr/>
                    <a:lstStyle/>
                    <a:p>
                      <a:pPr algn="ctr">
                        <a:lnSpc>
                          <a:spcPct val="115000"/>
                        </a:lnSpc>
                        <a:spcAft>
                          <a:spcPts val="0"/>
                        </a:spcAft>
                      </a:pPr>
                      <a:r>
                        <a:rPr lang="es-MX" sz="1400">
                          <a:effectLst/>
                        </a:rPr>
                        <a:t>0</a:t>
                      </a:r>
                      <a:endParaRPr lang="es-EC" sz="1400">
                        <a:solidFill>
                          <a:srgbClr val="00000A"/>
                        </a:solidFill>
                        <a:effectLst/>
                        <a:latin typeface="Calibri" panose="020F0502020204030204" pitchFamily="34" charset="0"/>
                        <a:ea typeface="Droid Sans Fallback"/>
                      </a:endParaRPr>
                    </a:p>
                  </a:txBody>
                  <a:tcPr marL="71755" marR="68580" marT="0" marB="0"/>
                </a:tc>
                <a:tc>
                  <a:txBody>
                    <a:bodyPr/>
                    <a:lstStyle/>
                    <a:p>
                      <a:pPr algn="ctr">
                        <a:lnSpc>
                          <a:spcPct val="115000"/>
                        </a:lnSpc>
                        <a:spcAft>
                          <a:spcPts val="0"/>
                        </a:spcAft>
                      </a:pPr>
                      <a:r>
                        <a:rPr lang="es-MX" sz="1400">
                          <a:effectLst/>
                        </a:rPr>
                        <a:t>A </a:t>
                      </a:r>
                      <a:r>
                        <a:rPr lang="es-ES" sz="1400">
                          <a:effectLst/>
                        </a:rPr>
                        <a:t>+</a:t>
                      </a:r>
                      <a:r>
                        <a:rPr lang="es-MX" sz="1400">
                          <a:effectLst/>
                        </a:rPr>
                        <a:t> B</a:t>
                      </a:r>
                      <a:endParaRPr lang="es-EC" sz="1400">
                        <a:solidFill>
                          <a:srgbClr val="00000A"/>
                        </a:solidFill>
                        <a:effectLst/>
                        <a:latin typeface="Calibri" panose="020F0502020204030204" pitchFamily="34" charset="0"/>
                        <a:ea typeface="Droid Sans Fallback"/>
                      </a:endParaRPr>
                    </a:p>
                  </a:txBody>
                  <a:tcPr marL="65405" marR="68580" marT="0" marB="0"/>
                </a:tc>
                <a:tc>
                  <a:txBody>
                    <a:bodyPr/>
                    <a:lstStyle/>
                    <a:p>
                      <a:pPr algn="ctr">
                        <a:lnSpc>
                          <a:spcPct val="115000"/>
                        </a:lnSpc>
                        <a:spcAft>
                          <a:spcPts val="0"/>
                        </a:spcAft>
                      </a:pPr>
                      <a:r>
                        <a:rPr lang="es-MX" sz="1400">
                          <a:effectLst/>
                        </a:rPr>
                        <a:t>1</a:t>
                      </a:r>
                      <a:endParaRPr lang="es-EC" sz="1400">
                        <a:solidFill>
                          <a:srgbClr val="00000A"/>
                        </a:solidFill>
                        <a:effectLst/>
                        <a:latin typeface="Calibri" panose="020F0502020204030204" pitchFamily="34" charset="0"/>
                        <a:ea typeface="Droid Sans Fallback"/>
                      </a:endParaRPr>
                    </a:p>
                  </a:txBody>
                  <a:tcPr marL="65405" marR="68580" marT="0" marB="0"/>
                </a:tc>
                <a:tc>
                  <a:txBody>
                    <a:bodyPr/>
                    <a:lstStyle/>
                    <a:p>
                      <a:pPr algn="ctr">
                        <a:lnSpc>
                          <a:spcPct val="115000"/>
                        </a:lnSpc>
                        <a:spcAft>
                          <a:spcPts val="0"/>
                        </a:spcAft>
                      </a:pPr>
                      <a:r>
                        <a:rPr lang="es-MX" sz="1400">
                          <a:effectLst/>
                        </a:rPr>
                        <a:t>0</a:t>
                      </a:r>
                      <a:endParaRPr lang="es-EC" sz="1400">
                        <a:solidFill>
                          <a:srgbClr val="00000A"/>
                        </a:solidFill>
                        <a:effectLst/>
                        <a:latin typeface="Calibri" panose="020F0502020204030204" pitchFamily="34" charset="0"/>
                        <a:ea typeface="Droid Sans Fallback"/>
                      </a:endParaRPr>
                    </a:p>
                  </a:txBody>
                  <a:tcPr marL="65405" marR="68580" marT="0" marB="0"/>
                </a:tc>
                <a:tc>
                  <a:txBody>
                    <a:bodyPr/>
                    <a:lstStyle/>
                    <a:p>
                      <a:pPr algn="ctr">
                        <a:lnSpc>
                          <a:spcPct val="115000"/>
                        </a:lnSpc>
                        <a:spcAft>
                          <a:spcPts val="0"/>
                        </a:spcAft>
                      </a:pPr>
                      <a:r>
                        <a:rPr lang="es-MX" sz="1400" dirty="0">
                          <a:effectLst/>
                        </a:rPr>
                        <a:t>0</a:t>
                      </a:r>
                      <a:endParaRPr lang="es-EC" sz="1400" dirty="0">
                        <a:solidFill>
                          <a:srgbClr val="00000A"/>
                        </a:solidFill>
                        <a:effectLst/>
                        <a:latin typeface="Calibri" panose="020F0502020204030204" pitchFamily="34" charset="0"/>
                        <a:ea typeface="Droid Sans Fallback"/>
                      </a:endParaRPr>
                    </a:p>
                  </a:txBody>
                  <a:tcPr marL="65405" marR="68580" marT="0" marB="0"/>
                </a:tc>
                <a:extLst>
                  <a:ext uri="{0D108BD9-81ED-4DB2-BD59-A6C34878D82A}">
                    <a16:rowId xmlns:a16="http://schemas.microsoft.com/office/drawing/2014/main" val="2934509580"/>
                  </a:ext>
                </a:extLst>
              </a:tr>
              <a:tr h="301496">
                <a:tc>
                  <a:txBody>
                    <a:bodyPr/>
                    <a:lstStyle/>
                    <a:p>
                      <a:pPr algn="ctr">
                        <a:lnSpc>
                          <a:spcPct val="115000"/>
                        </a:lnSpc>
                        <a:spcAft>
                          <a:spcPts val="0"/>
                        </a:spcAft>
                      </a:pPr>
                      <a:r>
                        <a:rPr lang="es-MX" sz="1400">
                          <a:effectLst/>
                        </a:rPr>
                        <a:t>1</a:t>
                      </a:r>
                      <a:endParaRPr lang="es-EC" sz="1400">
                        <a:solidFill>
                          <a:srgbClr val="00000A"/>
                        </a:solidFill>
                        <a:effectLst/>
                        <a:latin typeface="Calibri" panose="020F0502020204030204" pitchFamily="34" charset="0"/>
                        <a:ea typeface="Droid Sans Fallback"/>
                      </a:endParaRPr>
                    </a:p>
                  </a:txBody>
                  <a:tcPr marL="71755" marR="68580" marT="0" marB="0"/>
                </a:tc>
                <a:tc>
                  <a:txBody>
                    <a:bodyPr/>
                    <a:lstStyle/>
                    <a:p>
                      <a:pPr algn="ctr">
                        <a:lnSpc>
                          <a:spcPct val="115000"/>
                        </a:lnSpc>
                        <a:spcAft>
                          <a:spcPts val="0"/>
                        </a:spcAft>
                      </a:pPr>
                      <a:r>
                        <a:rPr lang="es-MX" sz="1400">
                          <a:effectLst/>
                        </a:rPr>
                        <a:t>1</a:t>
                      </a:r>
                      <a:endParaRPr lang="es-EC" sz="1400">
                        <a:solidFill>
                          <a:srgbClr val="00000A"/>
                        </a:solidFill>
                        <a:effectLst/>
                        <a:latin typeface="Calibri" panose="020F0502020204030204" pitchFamily="34" charset="0"/>
                        <a:ea typeface="Droid Sans Fallback"/>
                      </a:endParaRPr>
                    </a:p>
                  </a:txBody>
                  <a:tcPr marL="65405" marR="68580" marT="0" marB="0"/>
                </a:tc>
                <a:tc>
                  <a:txBody>
                    <a:bodyPr/>
                    <a:lstStyle/>
                    <a:p>
                      <a:pPr algn="ctr">
                        <a:lnSpc>
                          <a:spcPct val="115000"/>
                        </a:lnSpc>
                        <a:spcAft>
                          <a:spcPts val="0"/>
                        </a:spcAft>
                      </a:pPr>
                      <a:r>
                        <a:rPr lang="es-MX" sz="1400">
                          <a:effectLst/>
                        </a:rPr>
                        <a:t>B</a:t>
                      </a:r>
                      <a:endParaRPr lang="es-EC" sz="1400">
                        <a:solidFill>
                          <a:srgbClr val="00000A"/>
                        </a:solidFill>
                        <a:effectLst/>
                        <a:latin typeface="Calibri" panose="020F0502020204030204" pitchFamily="34" charset="0"/>
                        <a:ea typeface="Droid Sans Fallback"/>
                      </a:endParaRPr>
                    </a:p>
                  </a:txBody>
                  <a:tcPr marL="65405" marR="68580" marT="0" marB="0"/>
                </a:tc>
                <a:tc>
                  <a:txBody>
                    <a:bodyPr/>
                    <a:lstStyle/>
                    <a:p>
                      <a:pPr algn="ctr">
                        <a:lnSpc>
                          <a:spcPct val="115000"/>
                        </a:lnSpc>
                        <a:spcAft>
                          <a:spcPts val="0"/>
                        </a:spcAft>
                      </a:pPr>
                      <a:r>
                        <a:rPr lang="es-MX" sz="1400">
                          <a:effectLst/>
                        </a:rPr>
                        <a:t>1</a:t>
                      </a:r>
                      <a:endParaRPr lang="es-EC" sz="1400">
                        <a:solidFill>
                          <a:srgbClr val="00000A"/>
                        </a:solidFill>
                        <a:effectLst/>
                        <a:latin typeface="Calibri" panose="020F0502020204030204" pitchFamily="34" charset="0"/>
                        <a:ea typeface="Droid Sans Fallback"/>
                      </a:endParaRPr>
                    </a:p>
                  </a:txBody>
                  <a:tcPr marL="65405" marR="68580" marT="0" marB="0"/>
                </a:tc>
                <a:tc>
                  <a:txBody>
                    <a:bodyPr/>
                    <a:lstStyle/>
                    <a:p>
                      <a:pPr algn="ctr">
                        <a:lnSpc>
                          <a:spcPct val="115000"/>
                        </a:lnSpc>
                        <a:spcAft>
                          <a:spcPts val="0"/>
                        </a:spcAft>
                      </a:pPr>
                      <a:r>
                        <a:rPr lang="es-MX" sz="1400" dirty="0">
                          <a:effectLst/>
                        </a:rPr>
                        <a:t>A</a:t>
                      </a:r>
                      <a:endParaRPr lang="es-EC" sz="1400" dirty="0">
                        <a:solidFill>
                          <a:srgbClr val="00000A"/>
                        </a:solidFill>
                        <a:effectLst/>
                        <a:latin typeface="Calibri" panose="020F0502020204030204" pitchFamily="34" charset="0"/>
                        <a:ea typeface="Droid Sans Fallback"/>
                      </a:endParaRPr>
                    </a:p>
                  </a:txBody>
                  <a:tcPr marL="65405" marR="68580" marT="0" marB="0"/>
                </a:tc>
                <a:extLst>
                  <a:ext uri="{0D108BD9-81ED-4DB2-BD59-A6C34878D82A}">
                    <a16:rowId xmlns:a16="http://schemas.microsoft.com/office/drawing/2014/main" val="2248878426"/>
                  </a:ext>
                </a:extLst>
              </a:tr>
            </a:tbl>
          </a:graphicData>
        </a:graphic>
      </p:graphicFrame>
      <p:graphicFrame>
        <p:nvGraphicFramePr>
          <p:cNvPr id="9" name="Tabla 8"/>
          <p:cNvGraphicFramePr>
            <a:graphicFrameLocks noGrp="1"/>
          </p:cNvGraphicFramePr>
          <p:nvPr>
            <p:extLst>
              <p:ext uri="{D42A27DB-BD31-4B8C-83A1-F6EECF244321}">
                <p14:modId xmlns:p14="http://schemas.microsoft.com/office/powerpoint/2010/main" val="1115947814"/>
              </p:ext>
            </p:extLst>
          </p:nvPr>
        </p:nvGraphicFramePr>
        <p:xfrm>
          <a:off x="395536" y="4252704"/>
          <a:ext cx="3703389" cy="904488"/>
        </p:xfrm>
        <a:graphic>
          <a:graphicData uri="http://schemas.openxmlformats.org/drawingml/2006/table">
            <a:tbl>
              <a:tblPr firstRow="1" firstCol="1" bandRow="1">
                <a:tableStyleId>{5940675A-B579-460E-94D1-54222C63F5DA}</a:tableStyleId>
              </a:tblPr>
              <a:tblGrid>
                <a:gridCol w="1069163">
                  <a:extLst>
                    <a:ext uri="{9D8B030D-6E8A-4147-A177-3AD203B41FA5}">
                      <a16:colId xmlns:a16="http://schemas.microsoft.com/office/drawing/2014/main" val="400014202"/>
                    </a:ext>
                  </a:extLst>
                </a:gridCol>
                <a:gridCol w="767445">
                  <a:extLst>
                    <a:ext uri="{9D8B030D-6E8A-4147-A177-3AD203B41FA5}">
                      <a16:colId xmlns:a16="http://schemas.microsoft.com/office/drawing/2014/main" val="1335337967"/>
                    </a:ext>
                  </a:extLst>
                </a:gridCol>
                <a:gridCol w="768993">
                  <a:extLst>
                    <a:ext uri="{9D8B030D-6E8A-4147-A177-3AD203B41FA5}">
                      <a16:colId xmlns:a16="http://schemas.microsoft.com/office/drawing/2014/main" val="1949758996"/>
                    </a:ext>
                  </a:extLst>
                </a:gridCol>
                <a:gridCol w="547734">
                  <a:extLst>
                    <a:ext uri="{9D8B030D-6E8A-4147-A177-3AD203B41FA5}">
                      <a16:colId xmlns:a16="http://schemas.microsoft.com/office/drawing/2014/main" val="28146284"/>
                    </a:ext>
                  </a:extLst>
                </a:gridCol>
                <a:gridCol w="550054">
                  <a:extLst>
                    <a:ext uri="{9D8B030D-6E8A-4147-A177-3AD203B41FA5}">
                      <a16:colId xmlns:a16="http://schemas.microsoft.com/office/drawing/2014/main" val="1235605263"/>
                    </a:ext>
                  </a:extLst>
                </a:gridCol>
              </a:tblGrid>
              <a:tr h="301496">
                <a:tc>
                  <a:txBody>
                    <a:bodyPr/>
                    <a:lstStyle/>
                    <a:p>
                      <a:pPr algn="ctr">
                        <a:lnSpc>
                          <a:spcPct val="115000"/>
                        </a:lnSpc>
                        <a:spcAft>
                          <a:spcPts val="0"/>
                        </a:spcAft>
                      </a:pPr>
                      <a:r>
                        <a:rPr lang="es-MX" sz="1400" dirty="0">
                          <a:effectLst/>
                        </a:rPr>
                        <a:t>Y1:  y0\y2y1</a:t>
                      </a:r>
                      <a:endParaRPr lang="es-EC" sz="1400" dirty="0">
                        <a:solidFill>
                          <a:srgbClr val="00000A"/>
                        </a:solidFill>
                        <a:effectLst/>
                        <a:latin typeface="Calibri" panose="020F0502020204030204" pitchFamily="34" charset="0"/>
                        <a:ea typeface="Droid Sans Fallback"/>
                      </a:endParaRPr>
                    </a:p>
                  </a:txBody>
                  <a:tcPr marL="71755" marR="68580" marT="0" marB="0"/>
                </a:tc>
                <a:tc>
                  <a:txBody>
                    <a:bodyPr/>
                    <a:lstStyle/>
                    <a:p>
                      <a:pPr algn="ctr">
                        <a:lnSpc>
                          <a:spcPct val="115000"/>
                        </a:lnSpc>
                        <a:spcAft>
                          <a:spcPts val="0"/>
                        </a:spcAft>
                      </a:pPr>
                      <a:r>
                        <a:rPr lang="es-MX" sz="1400">
                          <a:effectLst/>
                        </a:rPr>
                        <a:t>00</a:t>
                      </a:r>
                      <a:endParaRPr lang="es-EC" sz="1400">
                        <a:solidFill>
                          <a:srgbClr val="00000A"/>
                        </a:solidFill>
                        <a:effectLst/>
                        <a:latin typeface="Calibri" panose="020F0502020204030204" pitchFamily="34" charset="0"/>
                        <a:ea typeface="Droid Sans Fallback"/>
                      </a:endParaRPr>
                    </a:p>
                  </a:txBody>
                  <a:tcPr marL="65405" marR="68580" marT="0" marB="0"/>
                </a:tc>
                <a:tc>
                  <a:txBody>
                    <a:bodyPr/>
                    <a:lstStyle/>
                    <a:p>
                      <a:pPr algn="ctr">
                        <a:lnSpc>
                          <a:spcPct val="115000"/>
                        </a:lnSpc>
                        <a:spcAft>
                          <a:spcPts val="0"/>
                        </a:spcAft>
                      </a:pPr>
                      <a:r>
                        <a:rPr lang="es-MX" sz="1400">
                          <a:effectLst/>
                        </a:rPr>
                        <a:t>01</a:t>
                      </a:r>
                      <a:endParaRPr lang="es-EC" sz="1400">
                        <a:solidFill>
                          <a:srgbClr val="00000A"/>
                        </a:solidFill>
                        <a:effectLst/>
                        <a:latin typeface="Calibri" panose="020F0502020204030204" pitchFamily="34" charset="0"/>
                        <a:ea typeface="Droid Sans Fallback"/>
                      </a:endParaRPr>
                    </a:p>
                  </a:txBody>
                  <a:tcPr marL="65405" marR="68580" marT="0" marB="0"/>
                </a:tc>
                <a:tc>
                  <a:txBody>
                    <a:bodyPr/>
                    <a:lstStyle/>
                    <a:p>
                      <a:pPr algn="ctr">
                        <a:lnSpc>
                          <a:spcPct val="115000"/>
                        </a:lnSpc>
                        <a:spcAft>
                          <a:spcPts val="0"/>
                        </a:spcAft>
                      </a:pPr>
                      <a:r>
                        <a:rPr lang="es-MX" sz="1400">
                          <a:effectLst/>
                        </a:rPr>
                        <a:t>11</a:t>
                      </a:r>
                      <a:endParaRPr lang="es-EC" sz="1400">
                        <a:solidFill>
                          <a:srgbClr val="00000A"/>
                        </a:solidFill>
                        <a:effectLst/>
                        <a:latin typeface="Calibri" panose="020F0502020204030204" pitchFamily="34" charset="0"/>
                        <a:ea typeface="Droid Sans Fallback"/>
                      </a:endParaRPr>
                    </a:p>
                  </a:txBody>
                  <a:tcPr marL="65405" marR="68580" marT="0" marB="0"/>
                </a:tc>
                <a:tc>
                  <a:txBody>
                    <a:bodyPr/>
                    <a:lstStyle/>
                    <a:p>
                      <a:pPr algn="ctr">
                        <a:lnSpc>
                          <a:spcPct val="115000"/>
                        </a:lnSpc>
                        <a:spcAft>
                          <a:spcPts val="0"/>
                        </a:spcAft>
                      </a:pPr>
                      <a:r>
                        <a:rPr lang="es-MX" sz="1400">
                          <a:effectLst/>
                        </a:rPr>
                        <a:t>10</a:t>
                      </a:r>
                      <a:endParaRPr lang="es-EC" sz="1400">
                        <a:solidFill>
                          <a:srgbClr val="00000A"/>
                        </a:solidFill>
                        <a:effectLst/>
                        <a:latin typeface="Calibri" panose="020F0502020204030204" pitchFamily="34" charset="0"/>
                        <a:ea typeface="Droid Sans Fallback"/>
                      </a:endParaRPr>
                    </a:p>
                  </a:txBody>
                  <a:tcPr marL="65405" marR="68580" marT="0" marB="0"/>
                </a:tc>
                <a:extLst>
                  <a:ext uri="{0D108BD9-81ED-4DB2-BD59-A6C34878D82A}">
                    <a16:rowId xmlns:a16="http://schemas.microsoft.com/office/drawing/2014/main" val="4130391831"/>
                  </a:ext>
                </a:extLst>
              </a:tr>
              <a:tr h="301496">
                <a:tc>
                  <a:txBody>
                    <a:bodyPr/>
                    <a:lstStyle/>
                    <a:p>
                      <a:pPr algn="ctr">
                        <a:lnSpc>
                          <a:spcPct val="115000"/>
                        </a:lnSpc>
                        <a:spcAft>
                          <a:spcPts val="0"/>
                        </a:spcAft>
                      </a:pPr>
                      <a:r>
                        <a:rPr lang="es-MX" sz="1400" dirty="0">
                          <a:effectLst/>
                        </a:rPr>
                        <a:t>0</a:t>
                      </a:r>
                      <a:endParaRPr lang="es-EC" sz="1400" dirty="0">
                        <a:solidFill>
                          <a:srgbClr val="00000A"/>
                        </a:solidFill>
                        <a:effectLst/>
                        <a:latin typeface="Calibri" panose="020F0502020204030204" pitchFamily="34" charset="0"/>
                        <a:ea typeface="Droid Sans Fallback"/>
                      </a:endParaRPr>
                    </a:p>
                  </a:txBody>
                  <a:tcPr marL="71755" marR="68580" marT="0" marB="0"/>
                </a:tc>
                <a:tc>
                  <a:txBody>
                    <a:bodyPr/>
                    <a:lstStyle/>
                    <a:p>
                      <a:pPr algn="ctr">
                        <a:lnSpc>
                          <a:spcPct val="115000"/>
                        </a:lnSpc>
                        <a:spcAft>
                          <a:spcPts val="0"/>
                        </a:spcAft>
                      </a:pPr>
                      <a:r>
                        <a:rPr lang="es-MX" sz="1400" dirty="0">
                          <a:effectLst/>
                        </a:rPr>
                        <a:t>0</a:t>
                      </a:r>
                      <a:endParaRPr lang="es-EC" sz="1400" dirty="0">
                        <a:solidFill>
                          <a:srgbClr val="00000A"/>
                        </a:solidFill>
                        <a:effectLst/>
                        <a:latin typeface="Calibri" panose="020F0502020204030204" pitchFamily="34" charset="0"/>
                        <a:ea typeface="Droid Sans Fallback"/>
                      </a:endParaRPr>
                    </a:p>
                  </a:txBody>
                  <a:tcPr marL="65405" marR="68580" marT="0" marB="0"/>
                </a:tc>
                <a:tc>
                  <a:txBody>
                    <a:bodyPr/>
                    <a:lstStyle/>
                    <a:p>
                      <a:pPr algn="ctr">
                        <a:lnSpc>
                          <a:spcPct val="115000"/>
                        </a:lnSpc>
                        <a:spcAft>
                          <a:spcPts val="0"/>
                        </a:spcAft>
                      </a:pPr>
                      <a:r>
                        <a:rPr lang="es-MX" sz="1400" dirty="0">
                          <a:effectLst/>
                        </a:rPr>
                        <a:t>B</a:t>
                      </a:r>
                      <a:endParaRPr lang="es-EC" sz="1400" dirty="0">
                        <a:solidFill>
                          <a:srgbClr val="00000A"/>
                        </a:solidFill>
                        <a:effectLst/>
                        <a:latin typeface="Calibri" panose="020F0502020204030204" pitchFamily="34" charset="0"/>
                        <a:ea typeface="Droid Sans Fallback"/>
                      </a:endParaRPr>
                    </a:p>
                  </a:txBody>
                  <a:tcPr marL="65405" marR="68580" marT="0" marB="0"/>
                </a:tc>
                <a:tc>
                  <a:txBody>
                    <a:bodyPr/>
                    <a:lstStyle/>
                    <a:p>
                      <a:pPr algn="ctr">
                        <a:lnSpc>
                          <a:spcPct val="115000"/>
                        </a:lnSpc>
                        <a:spcAft>
                          <a:spcPts val="0"/>
                        </a:spcAft>
                      </a:pPr>
                      <a:r>
                        <a:rPr lang="es-MX" sz="1400">
                          <a:effectLst/>
                        </a:rPr>
                        <a:t>0</a:t>
                      </a:r>
                      <a:endParaRPr lang="es-EC" sz="1400">
                        <a:solidFill>
                          <a:srgbClr val="00000A"/>
                        </a:solidFill>
                        <a:effectLst/>
                        <a:latin typeface="Calibri" panose="020F0502020204030204" pitchFamily="34" charset="0"/>
                        <a:ea typeface="Droid Sans Fallback"/>
                      </a:endParaRPr>
                    </a:p>
                  </a:txBody>
                  <a:tcPr marL="65405" marR="68580" marT="0" marB="0"/>
                </a:tc>
                <a:tc>
                  <a:txBody>
                    <a:bodyPr/>
                    <a:lstStyle/>
                    <a:p>
                      <a:pPr algn="ctr">
                        <a:lnSpc>
                          <a:spcPct val="115000"/>
                        </a:lnSpc>
                        <a:spcAft>
                          <a:spcPts val="0"/>
                        </a:spcAft>
                      </a:pPr>
                      <a:r>
                        <a:rPr lang="es-MX" sz="1400">
                          <a:effectLst/>
                        </a:rPr>
                        <a:t>0</a:t>
                      </a:r>
                      <a:endParaRPr lang="es-EC" sz="1400">
                        <a:solidFill>
                          <a:srgbClr val="00000A"/>
                        </a:solidFill>
                        <a:effectLst/>
                        <a:latin typeface="Calibri" panose="020F0502020204030204" pitchFamily="34" charset="0"/>
                        <a:ea typeface="Droid Sans Fallback"/>
                      </a:endParaRPr>
                    </a:p>
                  </a:txBody>
                  <a:tcPr marL="65405" marR="68580" marT="0" marB="0"/>
                </a:tc>
                <a:extLst>
                  <a:ext uri="{0D108BD9-81ED-4DB2-BD59-A6C34878D82A}">
                    <a16:rowId xmlns:a16="http://schemas.microsoft.com/office/drawing/2014/main" val="4113616541"/>
                  </a:ext>
                </a:extLst>
              </a:tr>
              <a:tr h="301496">
                <a:tc>
                  <a:txBody>
                    <a:bodyPr/>
                    <a:lstStyle/>
                    <a:p>
                      <a:pPr algn="ctr">
                        <a:lnSpc>
                          <a:spcPct val="115000"/>
                        </a:lnSpc>
                        <a:spcAft>
                          <a:spcPts val="0"/>
                        </a:spcAft>
                      </a:pPr>
                      <a:r>
                        <a:rPr lang="es-MX" sz="1400" dirty="0">
                          <a:effectLst/>
                        </a:rPr>
                        <a:t>1</a:t>
                      </a:r>
                      <a:endParaRPr lang="es-EC" sz="1400" dirty="0">
                        <a:solidFill>
                          <a:srgbClr val="00000A"/>
                        </a:solidFill>
                        <a:effectLst/>
                        <a:latin typeface="Calibri" panose="020F0502020204030204" pitchFamily="34" charset="0"/>
                        <a:ea typeface="Droid Sans Fallback"/>
                      </a:endParaRPr>
                    </a:p>
                  </a:txBody>
                  <a:tcPr marL="71755" marR="68580" marT="0" marB="0"/>
                </a:tc>
                <a:tc>
                  <a:txBody>
                    <a:bodyPr/>
                    <a:lstStyle/>
                    <a:p>
                      <a:pPr algn="ctr">
                        <a:lnSpc>
                          <a:spcPct val="115000"/>
                        </a:lnSpc>
                        <a:spcAft>
                          <a:spcPts val="0"/>
                        </a:spcAft>
                      </a:pPr>
                      <a:r>
                        <a:rPr lang="es-MX" sz="1400" dirty="0">
                          <a:effectLst/>
                        </a:rPr>
                        <a:t>A</a:t>
                      </a:r>
                      <a:endParaRPr lang="es-EC" sz="1400" dirty="0">
                        <a:solidFill>
                          <a:srgbClr val="00000A"/>
                        </a:solidFill>
                        <a:effectLst/>
                        <a:latin typeface="Calibri" panose="020F0502020204030204" pitchFamily="34" charset="0"/>
                        <a:ea typeface="Droid Sans Fallback"/>
                      </a:endParaRPr>
                    </a:p>
                  </a:txBody>
                  <a:tcPr marL="65405" marR="68580" marT="0" marB="0"/>
                </a:tc>
                <a:tc>
                  <a:txBody>
                    <a:bodyPr/>
                    <a:lstStyle/>
                    <a:p>
                      <a:pPr algn="ctr">
                        <a:lnSpc>
                          <a:spcPct val="115000"/>
                        </a:lnSpc>
                        <a:spcAft>
                          <a:spcPts val="0"/>
                        </a:spcAft>
                      </a:pPr>
                      <a:r>
                        <a:rPr lang="es-MX" sz="1400" dirty="0">
                          <a:effectLst/>
                        </a:rPr>
                        <a:t>A + B</a:t>
                      </a:r>
                      <a:endParaRPr lang="es-EC" sz="1400" dirty="0">
                        <a:solidFill>
                          <a:srgbClr val="00000A"/>
                        </a:solidFill>
                        <a:effectLst/>
                        <a:latin typeface="Calibri" panose="020F0502020204030204" pitchFamily="34" charset="0"/>
                        <a:ea typeface="Droid Sans Fallback"/>
                      </a:endParaRPr>
                    </a:p>
                  </a:txBody>
                  <a:tcPr marL="65405" marR="68580" marT="0" marB="0"/>
                </a:tc>
                <a:tc>
                  <a:txBody>
                    <a:bodyPr/>
                    <a:lstStyle/>
                    <a:p>
                      <a:pPr algn="ctr">
                        <a:lnSpc>
                          <a:spcPct val="115000"/>
                        </a:lnSpc>
                        <a:spcAft>
                          <a:spcPts val="0"/>
                        </a:spcAft>
                      </a:pPr>
                      <a:r>
                        <a:rPr lang="es-MX" sz="1400" dirty="0">
                          <a:effectLst/>
                        </a:rPr>
                        <a:t>1</a:t>
                      </a:r>
                      <a:endParaRPr lang="es-EC" sz="1400" dirty="0">
                        <a:solidFill>
                          <a:srgbClr val="00000A"/>
                        </a:solidFill>
                        <a:effectLst/>
                        <a:latin typeface="Calibri" panose="020F0502020204030204" pitchFamily="34" charset="0"/>
                        <a:ea typeface="Droid Sans Fallback"/>
                      </a:endParaRPr>
                    </a:p>
                  </a:txBody>
                  <a:tcPr marL="65405" marR="68580" marT="0" marB="0"/>
                </a:tc>
                <a:tc>
                  <a:txBody>
                    <a:bodyPr/>
                    <a:lstStyle/>
                    <a:p>
                      <a:pPr algn="ctr">
                        <a:lnSpc>
                          <a:spcPct val="115000"/>
                        </a:lnSpc>
                        <a:spcAft>
                          <a:spcPts val="0"/>
                        </a:spcAft>
                      </a:pPr>
                      <a:r>
                        <a:rPr lang="es-MX" sz="1400" dirty="0">
                          <a:effectLst/>
                        </a:rPr>
                        <a:t>1</a:t>
                      </a:r>
                      <a:endParaRPr lang="es-EC" sz="1400" dirty="0">
                        <a:solidFill>
                          <a:srgbClr val="00000A"/>
                        </a:solidFill>
                        <a:effectLst/>
                        <a:latin typeface="Calibri" panose="020F0502020204030204" pitchFamily="34" charset="0"/>
                        <a:ea typeface="Droid Sans Fallback"/>
                      </a:endParaRPr>
                    </a:p>
                  </a:txBody>
                  <a:tcPr marL="65405" marR="68580" marT="0" marB="0"/>
                </a:tc>
                <a:extLst>
                  <a:ext uri="{0D108BD9-81ED-4DB2-BD59-A6C34878D82A}">
                    <a16:rowId xmlns:a16="http://schemas.microsoft.com/office/drawing/2014/main" val="3301842207"/>
                  </a:ext>
                </a:extLst>
              </a:tr>
            </a:tbl>
          </a:graphicData>
        </a:graphic>
      </p:graphicFrame>
      <p:graphicFrame>
        <p:nvGraphicFramePr>
          <p:cNvPr id="12" name="Tabla 11"/>
          <p:cNvGraphicFramePr>
            <a:graphicFrameLocks noGrp="1"/>
          </p:cNvGraphicFramePr>
          <p:nvPr>
            <p:extLst>
              <p:ext uri="{D42A27DB-BD31-4B8C-83A1-F6EECF244321}">
                <p14:modId xmlns:p14="http://schemas.microsoft.com/office/powerpoint/2010/main" val="1615139329"/>
              </p:ext>
            </p:extLst>
          </p:nvPr>
        </p:nvGraphicFramePr>
        <p:xfrm>
          <a:off x="404477" y="5404832"/>
          <a:ext cx="3694448" cy="904488"/>
        </p:xfrm>
        <a:graphic>
          <a:graphicData uri="http://schemas.openxmlformats.org/drawingml/2006/table">
            <a:tbl>
              <a:tblPr firstRow="1" firstCol="1" bandRow="1">
                <a:tableStyleId>{5940675A-B579-460E-94D1-54222C63F5DA}</a:tableStyleId>
              </a:tblPr>
              <a:tblGrid>
                <a:gridCol w="1067028">
                  <a:extLst>
                    <a:ext uri="{9D8B030D-6E8A-4147-A177-3AD203B41FA5}">
                      <a16:colId xmlns:a16="http://schemas.microsoft.com/office/drawing/2014/main" val="865425323"/>
                    </a:ext>
                  </a:extLst>
                </a:gridCol>
                <a:gridCol w="657048">
                  <a:extLst>
                    <a:ext uri="{9D8B030D-6E8A-4147-A177-3AD203B41FA5}">
                      <a16:colId xmlns:a16="http://schemas.microsoft.com/office/drawing/2014/main" val="1582028472"/>
                    </a:ext>
                  </a:extLst>
                </a:gridCol>
                <a:gridCol w="655504">
                  <a:extLst>
                    <a:ext uri="{9D8B030D-6E8A-4147-A177-3AD203B41FA5}">
                      <a16:colId xmlns:a16="http://schemas.microsoft.com/office/drawing/2014/main" val="2352526570"/>
                    </a:ext>
                  </a:extLst>
                </a:gridCol>
                <a:gridCol w="656276">
                  <a:extLst>
                    <a:ext uri="{9D8B030D-6E8A-4147-A177-3AD203B41FA5}">
                      <a16:colId xmlns:a16="http://schemas.microsoft.com/office/drawing/2014/main" val="2344170901"/>
                    </a:ext>
                  </a:extLst>
                </a:gridCol>
                <a:gridCol w="658592">
                  <a:extLst>
                    <a:ext uri="{9D8B030D-6E8A-4147-A177-3AD203B41FA5}">
                      <a16:colId xmlns:a16="http://schemas.microsoft.com/office/drawing/2014/main" val="1749446392"/>
                    </a:ext>
                  </a:extLst>
                </a:gridCol>
              </a:tblGrid>
              <a:tr h="301496">
                <a:tc>
                  <a:txBody>
                    <a:bodyPr/>
                    <a:lstStyle/>
                    <a:p>
                      <a:pPr algn="ctr">
                        <a:lnSpc>
                          <a:spcPct val="115000"/>
                        </a:lnSpc>
                        <a:spcAft>
                          <a:spcPts val="0"/>
                        </a:spcAft>
                      </a:pPr>
                      <a:r>
                        <a:rPr lang="es-MX" sz="1400">
                          <a:effectLst/>
                        </a:rPr>
                        <a:t>Y0:  y0\y2y1</a:t>
                      </a:r>
                      <a:endParaRPr lang="es-EC" sz="1400">
                        <a:solidFill>
                          <a:srgbClr val="00000A"/>
                        </a:solidFill>
                        <a:effectLst/>
                        <a:latin typeface="Calibri" panose="020F0502020204030204" pitchFamily="34" charset="0"/>
                        <a:ea typeface="Droid Sans Fallback"/>
                      </a:endParaRPr>
                    </a:p>
                  </a:txBody>
                  <a:tcPr marL="71755" marR="68580" marT="0" marB="0"/>
                </a:tc>
                <a:tc>
                  <a:txBody>
                    <a:bodyPr/>
                    <a:lstStyle/>
                    <a:p>
                      <a:pPr algn="ctr">
                        <a:lnSpc>
                          <a:spcPct val="115000"/>
                        </a:lnSpc>
                        <a:spcAft>
                          <a:spcPts val="0"/>
                        </a:spcAft>
                      </a:pPr>
                      <a:r>
                        <a:rPr lang="es-MX" sz="1400">
                          <a:effectLst/>
                        </a:rPr>
                        <a:t>00</a:t>
                      </a:r>
                      <a:endParaRPr lang="es-EC" sz="1400">
                        <a:solidFill>
                          <a:srgbClr val="00000A"/>
                        </a:solidFill>
                        <a:effectLst/>
                        <a:latin typeface="Calibri" panose="020F0502020204030204" pitchFamily="34" charset="0"/>
                        <a:ea typeface="Droid Sans Fallback"/>
                      </a:endParaRPr>
                    </a:p>
                  </a:txBody>
                  <a:tcPr marL="65405" marR="68580" marT="0" marB="0"/>
                </a:tc>
                <a:tc>
                  <a:txBody>
                    <a:bodyPr/>
                    <a:lstStyle/>
                    <a:p>
                      <a:pPr algn="ctr">
                        <a:lnSpc>
                          <a:spcPct val="115000"/>
                        </a:lnSpc>
                        <a:spcAft>
                          <a:spcPts val="0"/>
                        </a:spcAft>
                      </a:pPr>
                      <a:r>
                        <a:rPr lang="es-MX" sz="1400" dirty="0">
                          <a:effectLst/>
                        </a:rPr>
                        <a:t>01</a:t>
                      </a:r>
                      <a:endParaRPr lang="es-EC" sz="1400" dirty="0">
                        <a:solidFill>
                          <a:srgbClr val="00000A"/>
                        </a:solidFill>
                        <a:effectLst/>
                        <a:latin typeface="Calibri" panose="020F0502020204030204" pitchFamily="34" charset="0"/>
                        <a:ea typeface="Droid Sans Fallback"/>
                      </a:endParaRPr>
                    </a:p>
                  </a:txBody>
                  <a:tcPr marL="65405" marR="68580" marT="0" marB="0"/>
                </a:tc>
                <a:tc>
                  <a:txBody>
                    <a:bodyPr/>
                    <a:lstStyle/>
                    <a:p>
                      <a:pPr algn="ctr">
                        <a:lnSpc>
                          <a:spcPct val="115000"/>
                        </a:lnSpc>
                        <a:spcAft>
                          <a:spcPts val="0"/>
                        </a:spcAft>
                      </a:pPr>
                      <a:r>
                        <a:rPr lang="es-MX" sz="1400">
                          <a:effectLst/>
                        </a:rPr>
                        <a:t>11</a:t>
                      </a:r>
                      <a:endParaRPr lang="es-EC" sz="1400">
                        <a:solidFill>
                          <a:srgbClr val="00000A"/>
                        </a:solidFill>
                        <a:effectLst/>
                        <a:latin typeface="Calibri" panose="020F0502020204030204" pitchFamily="34" charset="0"/>
                        <a:ea typeface="Droid Sans Fallback"/>
                      </a:endParaRPr>
                    </a:p>
                  </a:txBody>
                  <a:tcPr marL="65405" marR="68580" marT="0" marB="0"/>
                </a:tc>
                <a:tc>
                  <a:txBody>
                    <a:bodyPr/>
                    <a:lstStyle/>
                    <a:p>
                      <a:pPr algn="ctr">
                        <a:lnSpc>
                          <a:spcPct val="115000"/>
                        </a:lnSpc>
                        <a:spcAft>
                          <a:spcPts val="0"/>
                        </a:spcAft>
                      </a:pPr>
                      <a:r>
                        <a:rPr lang="es-MX" sz="1400">
                          <a:effectLst/>
                        </a:rPr>
                        <a:t>10</a:t>
                      </a:r>
                      <a:endParaRPr lang="es-EC" sz="1400">
                        <a:solidFill>
                          <a:srgbClr val="00000A"/>
                        </a:solidFill>
                        <a:effectLst/>
                        <a:latin typeface="Calibri" panose="020F0502020204030204" pitchFamily="34" charset="0"/>
                        <a:ea typeface="Droid Sans Fallback"/>
                      </a:endParaRPr>
                    </a:p>
                  </a:txBody>
                  <a:tcPr marL="65405" marR="68580" marT="0" marB="0"/>
                </a:tc>
                <a:extLst>
                  <a:ext uri="{0D108BD9-81ED-4DB2-BD59-A6C34878D82A}">
                    <a16:rowId xmlns:a16="http://schemas.microsoft.com/office/drawing/2014/main" val="457202192"/>
                  </a:ext>
                </a:extLst>
              </a:tr>
              <a:tr h="301496">
                <a:tc>
                  <a:txBody>
                    <a:bodyPr/>
                    <a:lstStyle/>
                    <a:p>
                      <a:pPr algn="ctr">
                        <a:lnSpc>
                          <a:spcPct val="115000"/>
                        </a:lnSpc>
                        <a:spcAft>
                          <a:spcPts val="0"/>
                        </a:spcAft>
                      </a:pPr>
                      <a:r>
                        <a:rPr lang="es-MX" sz="1400">
                          <a:effectLst/>
                        </a:rPr>
                        <a:t>0</a:t>
                      </a:r>
                      <a:endParaRPr lang="es-EC" sz="1400">
                        <a:solidFill>
                          <a:srgbClr val="00000A"/>
                        </a:solidFill>
                        <a:effectLst/>
                        <a:latin typeface="Calibri" panose="020F0502020204030204" pitchFamily="34" charset="0"/>
                        <a:ea typeface="Droid Sans Fallback"/>
                      </a:endParaRPr>
                    </a:p>
                  </a:txBody>
                  <a:tcPr marL="71755" marR="68580" marT="0" marB="0"/>
                </a:tc>
                <a:tc>
                  <a:txBody>
                    <a:bodyPr/>
                    <a:lstStyle/>
                    <a:p>
                      <a:pPr algn="ctr">
                        <a:lnSpc>
                          <a:spcPct val="115000"/>
                        </a:lnSpc>
                        <a:spcAft>
                          <a:spcPts val="0"/>
                        </a:spcAft>
                      </a:pPr>
                      <a:r>
                        <a:rPr lang="es-MX" sz="1400">
                          <a:effectLst/>
                        </a:rPr>
                        <a:t>A</a:t>
                      </a:r>
                      <a:endParaRPr lang="es-EC" sz="1400">
                        <a:solidFill>
                          <a:srgbClr val="00000A"/>
                        </a:solidFill>
                        <a:effectLst/>
                        <a:latin typeface="Calibri" panose="020F0502020204030204" pitchFamily="34" charset="0"/>
                        <a:ea typeface="Droid Sans Fallback"/>
                      </a:endParaRPr>
                    </a:p>
                  </a:txBody>
                  <a:tcPr marL="65405" marR="68580" marT="0" marB="0"/>
                </a:tc>
                <a:tc>
                  <a:txBody>
                    <a:bodyPr/>
                    <a:lstStyle/>
                    <a:p>
                      <a:pPr algn="ctr">
                        <a:lnSpc>
                          <a:spcPct val="115000"/>
                        </a:lnSpc>
                        <a:spcAft>
                          <a:spcPts val="0"/>
                        </a:spcAft>
                      </a:pPr>
                      <a:r>
                        <a:rPr lang="es-MX" sz="1400" dirty="0">
                          <a:effectLst/>
                        </a:rPr>
                        <a:t>0</a:t>
                      </a:r>
                      <a:endParaRPr lang="es-EC" sz="1400" dirty="0">
                        <a:solidFill>
                          <a:srgbClr val="00000A"/>
                        </a:solidFill>
                        <a:effectLst/>
                        <a:latin typeface="Calibri" panose="020F0502020204030204" pitchFamily="34" charset="0"/>
                        <a:ea typeface="Droid Sans Fallback"/>
                      </a:endParaRPr>
                    </a:p>
                  </a:txBody>
                  <a:tcPr marL="65405" marR="68580" marT="0" marB="0"/>
                </a:tc>
                <a:tc>
                  <a:txBody>
                    <a:bodyPr/>
                    <a:lstStyle/>
                    <a:p>
                      <a:pPr algn="ctr">
                        <a:lnSpc>
                          <a:spcPct val="115000"/>
                        </a:lnSpc>
                        <a:spcAft>
                          <a:spcPts val="0"/>
                        </a:spcAft>
                      </a:pPr>
                      <a:r>
                        <a:rPr lang="es-MX" sz="1400">
                          <a:effectLst/>
                        </a:rPr>
                        <a:t>0</a:t>
                      </a:r>
                      <a:endParaRPr lang="es-EC" sz="1400">
                        <a:solidFill>
                          <a:srgbClr val="00000A"/>
                        </a:solidFill>
                        <a:effectLst/>
                        <a:latin typeface="Calibri" panose="020F0502020204030204" pitchFamily="34" charset="0"/>
                        <a:ea typeface="Droid Sans Fallback"/>
                      </a:endParaRPr>
                    </a:p>
                  </a:txBody>
                  <a:tcPr marL="65405" marR="68580" marT="0" marB="0"/>
                </a:tc>
                <a:tc>
                  <a:txBody>
                    <a:bodyPr/>
                    <a:lstStyle/>
                    <a:p>
                      <a:pPr algn="ctr">
                        <a:lnSpc>
                          <a:spcPct val="115000"/>
                        </a:lnSpc>
                        <a:spcAft>
                          <a:spcPts val="0"/>
                        </a:spcAft>
                      </a:pPr>
                      <a:r>
                        <a:rPr lang="es-MX" sz="1400">
                          <a:effectLst/>
                        </a:rPr>
                        <a:t>0</a:t>
                      </a:r>
                      <a:endParaRPr lang="es-EC" sz="1400">
                        <a:solidFill>
                          <a:srgbClr val="00000A"/>
                        </a:solidFill>
                        <a:effectLst/>
                        <a:latin typeface="Calibri" panose="020F0502020204030204" pitchFamily="34" charset="0"/>
                        <a:ea typeface="Droid Sans Fallback"/>
                      </a:endParaRPr>
                    </a:p>
                  </a:txBody>
                  <a:tcPr marL="65405" marR="68580" marT="0" marB="0"/>
                </a:tc>
                <a:extLst>
                  <a:ext uri="{0D108BD9-81ED-4DB2-BD59-A6C34878D82A}">
                    <a16:rowId xmlns:a16="http://schemas.microsoft.com/office/drawing/2014/main" val="3200292842"/>
                  </a:ext>
                </a:extLst>
              </a:tr>
              <a:tr h="301496">
                <a:tc>
                  <a:txBody>
                    <a:bodyPr/>
                    <a:lstStyle/>
                    <a:p>
                      <a:pPr algn="ctr">
                        <a:lnSpc>
                          <a:spcPct val="115000"/>
                        </a:lnSpc>
                        <a:spcAft>
                          <a:spcPts val="0"/>
                        </a:spcAft>
                      </a:pPr>
                      <a:r>
                        <a:rPr lang="es-MX" sz="1400" dirty="0">
                          <a:effectLst/>
                        </a:rPr>
                        <a:t>1</a:t>
                      </a:r>
                      <a:endParaRPr lang="es-EC" sz="1400" dirty="0">
                        <a:solidFill>
                          <a:srgbClr val="00000A"/>
                        </a:solidFill>
                        <a:effectLst/>
                        <a:latin typeface="Calibri" panose="020F0502020204030204" pitchFamily="34" charset="0"/>
                        <a:ea typeface="Droid Sans Fallback"/>
                      </a:endParaRPr>
                    </a:p>
                  </a:txBody>
                  <a:tcPr marL="71755" marR="68580" marT="0" marB="0"/>
                </a:tc>
                <a:tc>
                  <a:txBody>
                    <a:bodyPr/>
                    <a:lstStyle/>
                    <a:p>
                      <a:pPr algn="ctr">
                        <a:lnSpc>
                          <a:spcPct val="115000"/>
                        </a:lnSpc>
                        <a:spcAft>
                          <a:spcPts val="0"/>
                        </a:spcAft>
                      </a:pPr>
                      <a:r>
                        <a:rPr lang="es-MX" sz="1400" dirty="0">
                          <a:effectLst/>
                        </a:rPr>
                        <a:t>1</a:t>
                      </a:r>
                      <a:endParaRPr lang="es-EC" sz="1400" dirty="0">
                        <a:solidFill>
                          <a:srgbClr val="00000A"/>
                        </a:solidFill>
                        <a:effectLst/>
                        <a:latin typeface="Calibri" panose="020F0502020204030204" pitchFamily="34" charset="0"/>
                        <a:ea typeface="Droid Sans Fallback"/>
                      </a:endParaRPr>
                    </a:p>
                  </a:txBody>
                  <a:tcPr marL="65405" marR="68580" marT="0" marB="0"/>
                </a:tc>
                <a:tc>
                  <a:txBody>
                    <a:bodyPr/>
                    <a:lstStyle/>
                    <a:p>
                      <a:pPr algn="ctr">
                        <a:lnSpc>
                          <a:spcPct val="115000"/>
                        </a:lnSpc>
                        <a:spcAft>
                          <a:spcPts val="0"/>
                        </a:spcAft>
                      </a:pPr>
                      <a:r>
                        <a:rPr lang="es-MX" sz="1400">
                          <a:effectLst/>
                        </a:rPr>
                        <a:t>0</a:t>
                      </a:r>
                      <a:endParaRPr lang="es-EC" sz="1400">
                        <a:solidFill>
                          <a:srgbClr val="00000A"/>
                        </a:solidFill>
                        <a:effectLst/>
                        <a:latin typeface="Calibri" panose="020F0502020204030204" pitchFamily="34" charset="0"/>
                        <a:ea typeface="Droid Sans Fallback"/>
                      </a:endParaRPr>
                    </a:p>
                  </a:txBody>
                  <a:tcPr marL="65405" marR="68580" marT="0" marB="0"/>
                </a:tc>
                <a:tc>
                  <a:txBody>
                    <a:bodyPr/>
                    <a:lstStyle/>
                    <a:p>
                      <a:pPr algn="ctr">
                        <a:lnSpc>
                          <a:spcPct val="115000"/>
                        </a:lnSpc>
                        <a:spcAft>
                          <a:spcPts val="0"/>
                        </a:spcAft>
                      </a:pPr>
                      <a:r>
                        <a:rPr lang="es-MX" sz="1400">
                          <a:effectLst/>
                        </a:rPr>
                        <a:t>B</a:t>
                      </a:r>
                      <a:endParaRPr lang="es-EC" sz="1400">
                        <a:solidFill>
                          <a:srgbClr val="00000A"/>
                        </a:solidFill>
                        <a:effectLst/>
                        <a:latin typeface="Calibri" panose="020F0502020204030204" pitchFamily="34" charset="0"/>
                        <a:ea typeface="Droid Sans Fallback"/>
                      </a:endParaRPr>
                    </a:p>
                  </a:txBody>
                  <a:tcPr marL="65405" marR="68580" marT="0" marB="0"/>
                </a:tc>
                <a:tc>
                  <a:txBody>
                    <a:bodyPr/>
                    <a:lstStyle/>
                    <a:p>
                      <a:pPr algn="ctr">
                        <a:lnSpc>
                          <a:spcPct val="115000"/>
                        </a:lnSpc>
                        <a:spcAft>
                          <a:spcPts val="0"/>
                        </a:spcAft>
                      </a:pPr>
                      <a:r>
                        <a:rPr lang="es-MX" sz="1400" dirty="0">
                          <a:effectLst/>
                        </a:rPr>
                        <a:t>1</a:t>
                      </a:r>
                      <a:endParaRPr lang="es-EC" sz="1400" dirty="0">
                        <a:solidFill>
                          <a:srgbClr val="00000A"/>
                        </a:solidFill>
                        <a:effectLst/>
                        <a:latin typeface="Calibri" panose="020F0502020204030204" pitchFamily="34" charset="0"/>
                        <a:ea typeface="Droid Sans Fallback"/>
                      </a:endParaRPr>
                    </a:p>
                  </a:txBody>
                  <a:tcPr marL="65405" marR="68580" marT="0" marB="0"/>
                </a:tc>
                <a:extLst>
                  <a:ext uri="{0D108BD9-81ED-4DB2-BD59-A6C34878D82A}">
                    <a16:rowId xmlns:a16="http://schemas.microsoft.com/office/drawing/2014/main" val="283883271"/>
                  </a:ext>
                </a:extLst>
              </a:tr>
            </a:tbl>
          </a:graphicData>
        </a:graphic>
      </p:graphicFrame>
      <p:graphicFrame>
        <p:nvGraphicFramePr>
          <p:cNvPr id="14" name="Tabla 13"/>
          <p:cNvGraphicFramePr>
            <a:graphicFrameLocks noGrp="1"/>
          </p:cNvGraphicFramePr>
          <p:nvPr>
            <p:extLst>
              <p:ext uri="{D42A27DB-BD31-4B8C-83A1-F6EECF244321}">
                <p14:modId xmlns:p14="http://schemas.microsoft.com/office/powerpoint/2010/main" val="2700513891"/>
              </p:ext>
            </p:extLst>
          </p:nvPr>
        </p:nvGraphicFramePr>
        <p:xfrm>
          <a:off x="4394784" y="4700426"/>
          <a:ext cx="4194111" cy="960822"/>
        </p:xfrm>
        <a:graphic>
          <a:graphicData uri="http://schemas.openxmlformats.org/drawingml/2006/table">
            <a:tbl>
              <a:tblPr firstRow="1" firstCol="1" bandRow="1">
                <a:tableStyleId>{5940675A-B579-460E-94D1-54222C63F5DA}</a:tableStyleId>
              </a:tblPr>
              <a:tblGrid>
                <a:gridCol w="1211340">
                  <a:extLst>
                    <a:ext uri="{9D8B030D-6E8A-4147-A177-3AD203B41FA5}">
                      <a16:colId xmlns:a16="http://schemas.microsoft.com/office/drawing/2014/main" val="1243386214"/>
                    </a:ext>
                  </a:extLst>
                </a:gridCol>
                <a:gridCol w="745912">
                  <a:extLst>
                    <a:ext uri="{9D8B030D-6E8A-4147-A177-3AD203B41FA5}">
                      <a16:colId xmlns:a16="http://schemas.microsoft.com/office/drawing/2014/main" val="2836893708"/>
                    </a:ext>
                  </a:extLst>
                </a:gridCol>
                <a:gridCol w="744159">
                  <a:extLst>
                    <a:ext uri="{9D8B030D-6E8A-4147-A177-3AD203B41FA5}">
                      <a16:colId xmlns:a16="http://schemas.microsoft.com/office/drawing/2014/main" val="365317034"/>
                    </a:ext>
                  </a:extLst>
                </a:gridCol>
                <a:gridCol w="867747">
                  <a:extLst>
                    <a:ext uri="{9D8B030D-6E8A-4147-A177-3AD203B41FA5}">
                      <a16:colId xmlns:a16="http://schemas.microsoft.com/office/drawing/2014/main" val="2705176534"/>
                    </a:ext>
                  </a:extLst>
                </a:gridCol>
                <a:gridCol w="624953">
                  <a:extLst>
                    <a:ext uri="{9D8B030D-6E8A-4147-A177-3AD203B41FA5}">
                      <a16:colId xmlns:a16="http://schemas.microsoft.com/office/drawing/2014/main" val="1351203836"/>
                    </a:ext>
                  </a:extLst>
                </a:gridCol>
              </a:tblGrid>
              <a:tr h="320274">
                <a:tc>
                  <a:txBody>
                    <a:bodyPr/>
                    <a:lstStyle/>
                    <a:p>
                      <a:pPr algn="ctr">
                        <a:lnSpc>
                          <a:spcPct val="115000"/>
                        </a:lnSpc>
                        <a:spcAft>
                          <a:spcPts val="0"/>
                        </a:spcAft>
                      </a:pPr>
                      <a:r>
                        <a:rPr lang="es-MX" sz="1400">
                          <a:effectLst/>
                        </a:rPr>
                        <a:t>Fin:  y0\y2y1</a:t>
                      </a:r>
                      <a:endParaRPr lang="es-EC" sz="1400">
                        <a:solidFill>
                          <a:srgbClr val="00000A"/>
                        </a:solidFill>
                        <a:effectLst/>
                        <a:latin typeface="Calibri" panose="020F0502020204030204" pitchFamily="34" charset="0"/>
                        <a:ea typeface="Droid Sans Fallback"/>
                      </a:endParaRPr>
                    </a:p>
                  </a:txBody>
                  <a:tcPr marL="71755" marR="68580" marT="0" marB="0"/>
                </a:tc>
                <a:tc>
                  <a:txBody>
                    <a:bodyPr/>
                    <a:lstStyle/>
                    <a:p>
                      <a:pPr algn="ctr">
                        <a:lnSpc>
                          <a:spcPct val="115000"/>
                        </a:lnSpc>
                        <a:spcAft>
                          <a:spcPts val="0"/>
                        </a:spcAft>
                      </a:pPr>
                      <a:r>
                        <a:rPr lang="es-MX" sz="1400">
                          <a:effectLst/>
                        </a:rPr>
                        <a:t>00</a:t>
                      </a:r>
                      <a:endParaRPr lang="es-EC" sz="1400">
                        <a:solidFill>
                          <a:srgbClr val="00000A"/>
                        </a:solidFill>
                        <a:effectLst/>
                        <a:latin typeface="Calibri" panose="020F0502020204030204" pitchFamily="34" charset="0"/>
                        <a:ea typeface="Droid Sans Fallback"/>
                      </a:endParaRPr>
                    </a:p>
                  </a:txBody>
                  <a:tcPr marL="65405" marR="68580" marT="0" marB="0"/>
                </a:tc>
                <a:tc>
                  <a:txBody>
                    <a:bodyPr/>
                    <a:lstStyle/>
                    <a:p>
                      <a:pPr algn="ctr">
                        <a:lnSpc>
                          <a:spcPct val="115000"/>
                        </a:lnSpc>
                        <a:spcAft>
                          <a:spcPts val="0"/>
                        </a:spcAft>
                      </a:pPr>
                      <a:r>
                        <a:rPr lang="es-MX" sz="1400">
                          <a:effectLst/>
                        </a:rPr>
                        <a:t>01</a:t>
                      </a:r>
                      <a:endParaRPr lang="es-EC" sz="1400">
                        <a:solidFill>
                          <a:srgbClr val="00000A"/>
                        </a:solidFill>
                        <a:effectLst/>
                        <a:latin typeface="Calibri" panose="020F0502020204030204" pitchFamily="34" charset="0"/>
                        <a:ea typeface="Droid Sans Fallback"/>
                      </a:endParaRPr>
                    </a:p>
                  </a:txBody>
                  <a:tcPr marL="65405" marR="68580" marT="0" marB="0"/>
                </a:tc>
                <a:tc>
                  <a:txBody>
                    <a:bodyPr/>
                    <a:lstStyle/>
                    <a:p>
                      <a:pPr algn="ctr">
                        <a:lnSpc>
                          <a:spcPct val="115000"/>
                        </a:lnSpc>
                        <a:spcAft>
                          <a:spcPts val="0"/>
                        </a:spcAft>
                      </a:pPr>
                      <a:r>
                        <a:rPr lang="es-MX" sz="1400">
                          <a:effectLst/>
                        </a:rPr>
                        <a:t>11</a:t>
                      </a:r>
                      <a:endParaRPr lang="es-EC" sz="1400">
                        <a:solidFill>
                          <a:srgbClr val="00000A"/>
                        </a:solidFill>
                        <a:effectLst/>
                        <a:latin typeface="Calibri" panose="020F0502020204030204" pitchFamily="34" charset="0"/>
                        <a:ea typeface="Droid Sans Fallback"/>
                      </a:endParaRPr>
                    </a:p>
                  </a:txBody>
                  <a:tcPr marL="65405" marR="68580" marT="0" marB="0"/>
                </a:tc>
                <a:tc>
                  <a:txBody>
                    <a:bodyPr/>
                    <a:lstStyle/>
                    <a:p>
                      <a:pPr algn="ctr">
                        <a:lnSpc>
                          <a:spcPct val="115000"/>
                        </a:lnSpc>
                        <a:spcAft>
                          <a:spcPts val="0"/>
                        </a:spcAft>
                      </a:pPr>
                      <a:r>
                        <a:rPr lang="es-MX" sz="1400">
                          <a:effectLst/>
                        </a:rPr>
                        <a:t>10</a:t>
                      </a:r>
                      <a:endParaRPr lang="es-EC" sz="1400">
                        <a:solidFill>
                          <a:srgbClr val="00000A"/>
                        </a:solidFill>
                        <a:effectLst/>
                        <a:latin typeface="Calibri" panose="020F0502020204030204" pitchFamily="34" charset="0"/>
                        <a:ea typeface="Droid Sans Fallback"/>
                      </a:endParaRPr>
                    </a:p>
                  </a:txBody>
                  <a:tcPr marL="65405" marR="68580" marT="0" marB="0"/>
                </a:tc>
                <a:extLst>
                  <a:ext uri="{0D108BD9-81ED-4DB2-BD59-A6C34878D82A}">
                    <a16:rowId xmlns:a16="http://schemas.microsoft.com/office/drawing/2014/main" val="2825658043"/>
                  </a:ext>
                </a:extLst>
              </a:tr>
              <a:tr h="320274">
                <a:tc>
                  <a:txBody>
                    <a:bodyPr/>
                    <a:lstStyle/>
                    <a:p>
                      <a:pPr algn="ctr">
                        <a:lnSpc>
                          <a:spcPct val="115000"/>
                        </a:lnSpc>
                        <a:spcAft>
                          <a:spcPts val="0"/>
                        </a:spcAft>
                      </a:pPr>
                      <a:r>
                        <a:rPr lang="es-MX" sz="1400">
                          <a:effectLst/>
                        </a:rPr>
                        <a:t>0</a:t>
                      </a:r>
                      <a:endParaRPr lang="es-EC" sz="1400">
                        <a:solidFill>
                          <a:srgbClr val="00000A"/>
                        </a:solidFill>
                        <a:effectLst/>
                        <a:latin typeface="Calibri" panose="020F0502020204030204" pitchFamily="34" charset="0"/>
                        <a:ea typeface="Droid Sans Fallback"/>
                      </a:endParaRPr>
                    </a:p>
                  </a:txBody>
                  <a:tcPr marL="71755" marR="68580" marT="0" marB="0"/>
                </a:tc>
                <a:tc>
                  <a:txBody>
                    <a:bodyPr/>
                    <a:lstStyle/>
                    <a:p>
                      <a:pPr algn="ctr">
                        <a:lnSpc>
                          <a:spcPct val="115000"/>
                        </a:lnSpc>
                        <a:spcAft>
                          <a:spcPts val="0"/>
                        </a:spcAft>
                      </a:pPr>
                      <a:r>
                        <a:rPr lang="es-MX" sz="1400">
                          <a:effectLst/>
                        </a:rPr>
                        <a:t>0</a:t>
                      </a:r>
                      <a:endParaRPr lang="es-EC" sz="1400">
                        <a:solidFill>
                          <a:srgbClr val="00000A"/>
                        </a:solidFill>
                        <a:effectLst/>
                        <a:latin typeface="Calibri" panose="020F0502020204030204" pitchFamily="34" charset="0"/>
                        <a:ea typeface="Droid Sans Fallback"/>
                      </a:endParaRPr>
                    </a:p>
                  </a:txBody>
                  <a:tcPr marL="65405" marR="68580" marT="0" marB="0"/>
                </a:tc>
                <a:tc>
                  <a:txBody>
                    <a:bodyPr/>
                    <a:lstStyle/>
                    <a:p>
                      <a:pPr algn="ctr">
                        <a:lnSpc>
                          <a:spcPct val="115000"/>
                        </a:lnSpc>
                        <a:spcAft>
                          <a:spcPts val="0"/>
                        </a:spcAft>
                      </a:pPr>
                      <a:r>
                        <a:rPr lang="es-MX" sz="1400">
                          <a:effectLst/>
                        </a:rPr>
                        <a:t>1</a:t>
                      </a:r>
                      <a:endParaRPr lang="es-EC" sz="1400">
                        <a:solidFill>
                          <a:srgbClr val="00000A"/>
                        </a:solidFill>
                        <a:effectLst/>
                        <a:latin typeface="Calibri" panose="020F0502020204030204" pitchFamily="34" charset="0"/>
                        <a:ea typeface="Droid Sans Fallback"/>
                      </a:endParaRPr>
                    </a:p>
                  </a:txBody>
                  <a:tcPr marL="65405" marR="68580" marT="0" marB="0"/>
                </a:tc>
                <a:tc>
                  <a:txBody>
                    <a:bodyPr/>
                    <a:lstStyle/>
                    <a:p>
                      <a:pPr algn="ctr">
                        <a:lnSpc>
                          <a:spcPct val="115000"/>
                        </a:lnSpc>
                        <a:spcAft>
                          <a:spcPts val="0"/>
                        </a:spcAft>
                      </a:pPr>
                      <a:r>
                        <a:rPr lang="es-MX" sz="1400">
                          <a:effectLst/>
                        </a:rPr>
                        <a:t>1</a:t>
                      </a:r>
                      <a:endParaRPr lang="es-EC" sz="1400">
                        <a:solidFill>
                          <a:srgbClr val="00000A"/>
                        </a:solidFill>
                        <a:effectLst/>
                        <a:latin typeface="Calibri" panose="020F0502020204030204" pitchFamily="34" charset="0"/>
                        <a:ea typeface="Droid Sans Fallback"/>
                      </a:endParaRPr>
                    </a:p>
                  </a:txBody>
                  <a:tcPr marL="65405" marR="68580" marT="0" marB="0"/>
                </a:tc>
                <a:tc>
                  <a:txBody>
                    <a:bodyPr/>
                    <a:lstStyle/>
                    <a:p>
                      <a:pPr algn="ctr">
                        <a:lnSpc>
                          <a:spcPct val="115000"/>
                        </a:lnSpc>
                        <a:spcAft>
                          <a:spcPts val="0"/>
                        </a:spcAft>
                      </a:pPr>
                      <a:r>
                        <a:rPr lang="es-MX" sz="1400">
                          <a:effectLst/>
                        </a:rPr>
                        <a:t>B</a:t>
                      </a:r>
                      <a:endParaRPr lang="es-EC" sz="1400">
                        <a:solidFill>
                          <a:srgbClr val="00000A"/>
                        </a:solidFill>
                        <a:effectLst/>
                        <a:latin typeface="Calibri" panose="020F0502020204030204" pitchFamily="34" charset="0"/>
                        <a:ea typeface="Droid Sans Fallback"/>
                      </a:endParaRPr>
                    </a:p>
                  </a:txBody>
                  <a:tcPr marL="65405" marR="68580" marT="0" marB="0"/>
                </a:tc>
                <a:extLst>
                  <a:ext uri="{0D108BD9-81ED-4DB2-BD59-A6C34878D82A}">
                    <a16:rowId xmlns:a16="http://schemas.microsoft.com/office/drawing/2014/main" val="3588728636"/>
                  </a:ext>
                </a:extLst>
              </a:tr>
              <a:tr h="320274">
                <a:tc>
                  <a:txBody>
                    <a:bodyPr/>
                    <a:lstStyle/>
                    <a:p>
                      <a:pPr algn="ctr">
                        <a:lnSpc>
                          <a:spcPct val="115000"/>
                        </a:lnSpc>
                        <a:spcAft>
                          <a:spcPts val="0"/>
                        </a:spcAft>
                      </a:pPr>
                      <a:r>
                        <a:rPr lang="es-MX" sz="1400">
                          <a:effectLst/>
                        </a:rPr>
                        <a:t>1</a:t>
                      </a:r>
                      <a:endParaRPr lang="es-EC" sz="1400">
                        <a:solidFill>
                          <a:srgbClr val="00000A"/>
                        </a:solidFill>
                        <a:effectLst/>
                        <a:latin typeface="Calibri" panose="020F0502020204030204" pitchFamily="34" charset="0"/>
                        <a:ea typeface="Droid Sans Fallback"/>
                      </a:endParaRPr>
                    </a:p>
                  </a:txBody>
                  <a:tcPr marL="71755" marR="68580" marT="0" marB="0"/>
                </a:tc>
                <a:tc>
                  <a:txBody>
                    <a:bodyPr/>
                    <a:lstStyle/>
                    <a:p>
                      <a:pPr algn="ctr">
                        <a:lnSpc>
                          <a:spcPct val="115000"/>
                        </a:lnSpc>
                        <a:spcAft>
                          <a:spcPts val="0"/>
                        </a:spcAft>
                      </a:pPr>
                      <a:r>
                        <a:rPr lang="es-MX" sz="1400">
                          <a:effectLst/>
                        </a:rPr>
                        <a:t>1</a:t>
                      </a:r>
                      <a:endParaRPr lang="es-EC" sz="1400">
                        <a:solidFill>
                          <a:srgbClr val="00000A"/>
                        </a:solidFill>
                        <a:effectLst/>
                        <a:latin typeface="Calibri" panose="020F0502020204030204" pitchFamily="34" charset="0"/>
                        <a:ea typeface="Droid Sans Fallback"/>
                      </a:endParaRPr>
                    </a:p>
                  </a:txBody>
                  <a:tcPr marL="65405" marR="68580" marT="0" marB="0"/>
                </a:tc>
                <a:tc>
                  <a:txBody>
                    <a:bodyPr/>
                    <a:lstStyle/>
                    <a:p>
                      <a:pPr algn="ctr">
                        <a:lnSpc>
                          <a:spcPct val="115000"/>
                        </a:lnSpc>
                        <a:spcAft>
                          <a:spcPts val="0"/>
                        </a:spcAft>
                      </a:pPr>
                      <a:r>
                        <a:rPr lang="es-MX" sz="1400">
                          <a:effectLst/>
                        </a:rPr>
                        <a:t>A</a:t>
                      </a:r>
                      <a:endParaRPr lang="es-EC" sz="1400">
                        <a:solidFill>
                          <a:srgbClr val="00000A"/>
                        </a:solidFill>
                        <a:effectLst/>
                        <a:latin typeface="Calibri" panose="020F0502020204030204" pitchFamily="34" charset="0"/>
                        <a:ea typeface="Droid Sans Fallback"/>
                      </a:endParaRPr>
                    </a:p>
                  </a:txBody>
                  <a:tcPr marL="65405" marR="68580" marT="0" marB="0"/>
                </a:tc>
                <a:tc>
                  <a:txBody>
                    <a:bodyPr/>
                    <a:lstStyle/>
                    <a:p>
                      <a:pPr algn="ctr">
                        <a:lnSpc>
                          <a:spcPct val="115000"/>
                        </a:lnSpc>
                        <a:spcAft>
                          <a:spcPts val="0"/>
                        </a:spcAft>
                      </a:pPr>
                      <a:r>
                        <a:rPr lang="es-MX" sz="1400" dirty="0">
                          <a:effectLst/>
                        </a:rPr>
                        <a:t>B</a:t>
                      </a:r>
                      <a:endParaRPr lang="es-EC" sz="1400" dirty="0">
                        <a:solidFill>
                          <a:srgbClr val="00000A"/>
                        </a:solidFill>
                        <a:effectLst/>
                        <a:latin typeface="Calibri" panose="020F0502020204030204" pitchFamily="34" charset="0"/>
                        <a:ea typeface="Droid Sans Fallback"/>
                      </a:endParaRPr>
                    </a:p>
                  </a:txBody>
                  <a:tcPr marL="65405" marR="68580" marT="0" marB="0"/>
                </a:tc>
                <a:tc>
                  <a:txBody>
                    <a:bodyPr/>
                    <a:lstStyle/>
                    <a:p>
                      <a:pPr algn="ctr">
                        <a:lnSpc>
                          <a:spcPct val="115000"/>
                        </a:lnSpc>
                        <a:spcAft>
                          <a:spcPts val="0"/>
                        </a:spcAft>
                      </a:pPr>
                      <a:r>
                        <a:rPr lang="es-MX" sz="1400" dirty="0">
                          <a:effectLst/>
                        </a:rPr>
                        <a:t>0</a:t>
                      </a:r>
                      <a:endParaRPr lang="es-EC" sz="1400" dirty="0">
                        <a:solidFill>
                          <a:srgbClr val="00000A"/>
                        </a:solidFill>
                        <a:effectLst/>
                        <a:latin typeface="Calibri" panose="020F0502020204030204" pitchFamily="34" charset="0"/>
                        <a:ea typeface="Droid Sans Fallback"/>
                      </a:endParaRPr>
                    </a:p>
                  </a:txBody>
                  <a:tcPr marL="65405" marR="68580" marT="0" marB="0"/>
                </a:tc>
                <a:extLst>
                  <a:ext uri="{0D108BD9-81ED-4DB2-BD59-A6C34878D82A}">
                    <a16:rowId xmlns:a16="http://schemas.microsoft.com/office/drawing/2014/main" val="1153981131"/>
                  </a:ext>
                </a:extLst>
              </a:tr>
            </a:tbl>
          </a:graphicData>
        </a:graphic>
      </p:graphicFrame>
      <p:sp>
        <p:nvSpPr>
          <p:cNvPr id="20" name="CuadroTexto 19"/>
          <p:cNvSpPr txBox="1"/>
          <p:nvPr/>
        </p:nvSpPr>
        <p:spPr>
          <a:xfrm>
            <a:off x="307975" y="2731778"/>
            <a:ext cx="3532314" cy="369332"/>
          </a:xfrm>
          <a:prstGeom prst="rect">
            <a:avLst/>
          </a:prstGeom>
          <a:noFill/>
        </p:spPr>
        <p:txBody>
          <a:bodyPr wrap="none" rtlCol="0">
            <a:spAutoFit/>
          </a:bodyPr>
          <a:lstStyle/>
          <a:p>
            <a:r>
              <a:rPr lang="es-EC" dirty="0" smtClean="0"/>
              <a:t>Decodificador de Estados Siguiente:</a:t>
            </a:r>
            <a:endParaRPr lang="es-EC" dirty="0"/>
          </a:p>
        </p:txBody>
      </p:sp>
      <p:sp>
        <p:nvSpPr>
          <p:cNvPr id="21" name="CuadroTexto 20"/>
          <p:cNvSpPr txBox="1"/>
          <p:nvPr/>
        </p:nvSpPr>
        <p:spPr>
          <a:xfrm>
            <a:off x="4283968" y="4198841"/>
            <a:ext cx="2449068" cy="369332"/>
          </a:xfrm>
          <a:prstGeom prst="rect">
            <a:avLst/>
          </a:prstGeom>
          <a:noFill/>
        </p:spPr>
        <p:txBody>
          <a:bodyPr wrap="none" rtlCol="0">
            <a:spAutoFit/>
          </a:bodyPr>
          <a:lstStyle/>
          <a:p>
            <a:r>
              <a:rPr lang="es-EC" dirty="0" smtClean="0"/>
              <a:t>Decodificador de Salida:</a:t>
            </a:r>
            <a:endParaRPr lang="es-EC" dirty="0"/>
          </a:p>
        </p:txBody>
      </p:sp>
      <p:sp>
        <p:nvSpPr>
          <p:cNvPr id="22" name="39 Rectángulo"/>
          <p:cNvSpPr/>
          <p:nvPr/>
        </p:nvSpPr>
        <p:spPr>
          <a:xfrm>
            <a:off x="5779973" y="3200484"/>
            <a:ext cx="1703705" cy="53149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MX" sz="2400" dirty="0">
                <a:effectLst/>
                <a:ea typeface="Calibri" panose="020F0502020204030204" pitchFamily="34" charset="0"/>
                <a:cs typeface="Times New Roman" panose="02020603050405020304" pitchFamily="18" charset="0"/>
              </a:rPr>
              <a:t>MSS</a:t>
            </a:r>
            <a:endParaRPr lang="es-EC" sz="2400" dirty="0">
              <a:effectLst/>
              <a:ea typeface="Calibri" panose="020F0502020204030204" pitchFamily="34" charset="0"/>
              <a:cs typeface="Times New Roman" panose="02020603050405020304" pitchFamily="18" charset="0"/>
            </a:endParaRPr>
          </a:p>
        </p:txBody>
      </p:sp>
      <p:cxnSp>
        <p:nvCxnSpPr>
          <p:cNvPr id="23" name="40 Conector recto de flecha"/>
          <p:cNvCxnSpPr/>
          <p:nvPr/>
        </p:nvCxnSpPr>
        <p:spPr>
          <a:xfrm>
            <a:off x="5014798" y="3324944"/>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41 Conector recto de flecha"/>
          <p:cNvCxnSpPr/>
          <p:nvPr/>
        </p:nvCxnSpPr>
        <p:spPr>
          <a:xfrm>
            <a:off x="5017338" y="3551639"/>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42 Conector recto de flecha"/>
          <p:cNvCxnSpPr/>
          <p:nvPr/>
        </p:nvCxnSpPr>
        <p:spPr>
          <a:xfrm>
            <a:off x="7479868" y="3329389"/>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0" name="CuadroTexto 29"/>
              <p:cNvSpPr txBox="1"/>
              <p:nvPr/>
            </p:nvSpPr>
            <p:spPr>
              <a:xfrm>
                <a:off x="4569185" y="3068960"/>
                <a:ext cx="3898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C" b="1" i="1" smtClean="0">
                          <a:latin typeface="Cambria Math" panose="02040503050406030204" pitchFamily="18" charset="0"/>
                        </a:rPr>
                        <m:t>𝑨</m:t>
                      </m:r>
                    </m:oMath>
                  </m:oMathPara>
                </a14:m>
                <a:endParaRPr lang="es-EC" b="1" dirty="0"/>
              </a:p>
            </p:txBody>
          </p:sp>
        </mc:Choice>
        <mc:Fallback xmlns="">
          <p:sp>
            <p:nvSpPr>
              <p:cNvPr id="30" name="CuadroTexto 29"/>
              <p:cNvSpPr txBox="1">
                <a:spLocks noRot="1" noChangeAspect="1" noMove="1" noResize="1" noEditPoints="1" noAdjustHandles="1" noChangeArrowheads="1" noChangeShapeType="1" noTextEdit="1"/>
              </p:cNvSpPr>
              <p:nvPr/>
            </p:nvSpPr>
            <p:spPr>
              <a:xfrm>
                <a:off x="4569185" y="3068960"/>
                <a:ext cx="389850" cy="369332"/>
              </a:xfrm>
              <a:prstGeom prst="rect">
                <a:avLst/>
              </a:prstGeom>
              <a:blipFill>
                <a:blip r:embed="rId9"/>
                <a:stretch>
                  <a:fillRect/>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31" name="CuadroTexto 30"/>
              <p:cNvSpPr txBox="1"/>
              <p:nvPr/>
            </p:nvSpPr>
            <p:spPr>
              <a:xfrm>
                <a:off x="4555200" y="3326058"/>
                <a:ext cx="40427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C" b="1" i="1" smtClean="0">
                          <a:latin typeface="Cambria Math" panose="02040503050406030204" pitchFamily="18" charset="0"/>
                        </a:rPr>
                        <m:t>𝑩</m:t>
                      </m:r>
                    </m:oMath>
                  </m:oMathPara>
                </a14:m>
                <a:endParaRPr lang="es-EC" b="1" dirty="0"/>
              </a:p>
            </p:txBody>
          </p:sp>
        </mc:Choice>
        <mc:Fallback xmlns="">
          <p:sp>
            <p:nvSpPr>
              <p:cNvPr id="31" name="CuadroTexto 30"/>
              <p:cNvSpPr txBox="1">
                <a:spLocks noRot="1" noChangeAspect="1" noMove="1" noResize="1" noEditPoints="1" noAdjustHandles="1" noChangeArrowheads="1" noChangeShapeType="1" noTextEdit="1"/>
              </p:cNvSpPr>
              <p:nvPr/>
            </p:nvSpPr>
            <p:spPr>
              <a:xfrm>
                <a:off x="4555200" y="3326058"/>
                <a:ext cx="404278" cy="369332"/>
              </a:xfrm>
              <a:prstGeom prst="rect">
                <a:avLst/>
              </a:prstGeom>
              <a:blipFill>
                <a:blip r:embed="rId10"/>
                <a:stretch>
                  <a:fillRect/>
                </a:stretch>
              </a:blipFill>
            </p:spPr>
            <p:txBody>
              <a:bodyPr/>
              <a:lstStyle/>
              <a:p>
                <a:r>
                  <a:rPr lang="es-EC">
                    <a:noFill/>
                  </a:rPr>
                  <a:t> </a:t>
                </a:r>
              </a:p>
            </p:txBody>
          </p:sp>
        </mc:Fallback>
      </mc:AlternateContent>
      <p:sp>
        <p:nvSpPr>
          <p:cNvPr id="32" name="CuadroTexto 31"/>
          <p:cNvSpPr txBox="1"/>
          <p:nvPr/>
        </p:nvSpPr>
        <p:spPr>
          <a:xfrm>
            <a:off x="7725298" y="3346018"/>
            <a:ext cx="470000" cy="369332"/>
          </a:xfrm>
          <a:prstGeom prst="rect">
            <a:avLst/>
          </a:prstGeom>
          <a:noFill/>
        </p:spPr>
        <p:txBody>
          <a:bodyPr wrap="none" rtlCol="0">
            <a:spAutoFit/>
          </a:bodyPr>
          <a:lstStyle/>
          <a:p>
            <a:r>
              <a:rPr lang="es-EC" b="1" dirty="0" smtClean="0"/>
              <a:t>Fin</a:t>
            </a:r>
            <a:endParaRPr lang="es-EC" b="1" dirty="0"/>
          </a:p>
        </p:txBody>
      </p:sp>
    </p:spTree>
    <p:extLst>
      <p:ext uri="{BB962C8B-B14F-4D97-AF65-F5344CB8AC3E}">
        <p14:creationId xmlns:p14="http://schemas.microsoft.com/office/powerpoint/2010/main" val="35771646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fld id="{132FADFE-3B8F-471C-ABF0-DBC7717ECBBC}" type="slidenum">
              <a:rPr lang="es-ES" smtClean="0"/>
              <a:pPr/>
              <a:t>28</a:t>
            </a:fld>
            <a:endParaRPr lang="es-ES"/>
          </a:p>
        </p:txBody>
      </p:sp>
      <p:sp>
        <p:nvSpPr>
          <p:cNvPr id="6" name="AutoShape 4"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7" name="AutoShape 6"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AutoShape 8"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11" name="10 Rectángulo"/>
          <p:cNvSpPr/>
          <p:nvPr/>
        </p:nvSpPr>
        <p:spPr>
          <a:xfrm>
            <a:off x="8676456" y="1124744"/>
            <a:ext cx="432048" cy="5616624"/>
          </a:xfrm>
          <a:prstGeom prst="rect">
            <a:avLst/>
          </a:prstGeom>
          <a:gradFill flip="none" rotWithShape="1">
            <a:gsLst>
              <a:gs pos="0">
                <a:schemeClr val="tx2">
                  <a:lumMod val="75000"/>
                </a:schemeClr>
              </a:gs>
              <a:gs pos="50000">
                <a:schemeClr val="accent1">
                  <a:tint val="44500"/>
                  <a:satMod val="160000"/>
                </a:schemeClr>
              </a:gs>
              <a:gs pos="100000">
                <a:schemeClr val="bg1"/>
              </a:gs>
            </a:gsLst>
            <a:lin ang="54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s-MX" sz="2400" b="1" dirty="0"/>
              <a:t>01101010011001010110000101101110</a:t>
            </a:r>
          </a:p>
        </p:txBody>
      </p:sp>
      <p:sp>
        <p:nvSpPr>
          <p:cNvPr id="25" name="11 CuadroTexto"/>
          <p:cNvSpPr txBox="1"/>
          <p:nvPr/>
        </p:nvSpPr>
        <p:spPr>
          <a:xfrm>
            <a:off x="395536" y="6444044"/>
            <a:ext cx="2951385" cy="369332"/>
          </a:xfrm>
          <a:prstGeom prst="rect">
            <a:avLst/>
          </a:prstGeom>
          <a:noFill/>
        </p:spPr>
        <p:txBody>
          <a:bodyPr wrap="none" rtlCol="0">
            <a:spAutoFit/>
          </a:bodyPr>
          <a:lstStyle/>
          <a:p>
            <a:r>
              <a:rPr lang="es-MX" dirty="0" smtClean="0"/>
              <a:t>Ejercicios Sistemas Digitales II</a:t>
            </a:r>
            <a:endParaRPr lang="es-MX" dirty="0"/>
          </a:p>
        </p:txBody>
      </p:sp>
      <p:sp>
        <p:nvSpPr>
          <p:cNvPr id="27" name="2 Rectángulo"/>
          <p:cNvSpPr/>
          <p:nvPr/>
        </p:nvSpPr>
        <p:spPr>
          <a:xfrm>
            <a:off x="35496" y="24705"/>
            <a:ext cx="7584504" cy="451967"/>
          </a:xfrm>
          <a:prstGeom prst="rect">
            <a:avLst/>
          </a:prstGeom>
          <a:gradFill flip="none" rotWithShape="1">
            <a:gsLst>
              <a:gs pos="0">
                <a:schemeClr val="tx2">
                  <a:lumMod val="75000"/>
                </a:schemeClr>
              </a:gs>
              <a:gs pos="50000">
                <a:schemeClr val="accent1">
                  <a:tint val="44500"/>
                  <a:satMod val="160000"/>
                </a:schemeClr>
              </a:gs>
              <a:gs pos="100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t>011000010111001101100001011011100111101001100001</a:t>
            </a:r>
          </a:p>
        </p:txBody>
      </p:sp>
      <p:sp>
        <p:nvSpPr>
          <p:cNvPr id="2" name="Rectángulo 1"/>
          <p:cNvSpPr/>
          <p:nvPr/>
        </p:nvSpPr>
        <p:spPr>
          <a:xfrm>
            <a:off x="307975" y="620688"/>
            <a:ext cx="8280920" cy="2585323"/>
          </a:xfrm>
          <a:prstGeom prst="rect">
            <a:avLst/>
          </a:prstGeom>
        </p:spPr>
        <p:txBody>
          <a:bodyPr wrap="square">
            <a:spAutoFit/>
          </a:bodyPr>
          <a:lstStyle/>
          <a:p>
            <a:r>
              <a:rPr lang="es-MX" b="1" dirty="0" smtClean="0"/>
              <a:t>24.)</a:t>
            </a:r>
            <a:r>
              <a:rPr lang="es-MX" dirty="0" smtClean="0"/>
              <a:t> </a:t>
            </a:r>
            <a:r>
              <a:rPr lang="es-ES" dirty="0"/>
              <a:t>Dado el decodificador de estado siguiente y de salida de una </a:t>
            </a:r>
            <a:r>
              <a:rPr lang="es-ES" b="1" dirty="0"/>
              <a:t>MSS</a:t>
            </a:r>
            <a:r>
              <a:rPr lang="es-ES" dirty="0"/>
              <a:t>, se </a:t>
            </a:r>
            <a:r>
              <a:rPr lang="es-ES" dirty="0" smtClean="0"/>
              <a:t>pide:</a:t>
            </a:r>
          </a:p>
          <a:p>
            <a:pPr marL="285750" indent="-285750">
              <a:buFont typeface="Arial" panose="020B0604020202020204" pitchFamily="34" charset="0"/>
              <a:buChar char="•"/>
            </a:pPr>
            <a:r>
              <a:rPr lang="es-MX" dirty="0" smtClean="0"/>
              <a:t>Diagrama </a:t>
            </a:r>
            <a:r>
              <a:rPr lang="es-MX" b="1" dirty="0">
                <a:solidFill>
                  <a:srgbClr val="FF0000"/>
                </a:solidFill>
              </a:rPr>
              <a:t>ASM</a:t>
            </a:r>
            <a:r>
              <a:rPr lang="es-MX" dirty="0"/>
              <a:t>.</a:t>
            </a:r>
            <a:endParaRPr lang="es-EC" dirty="0"/>
          </a:p>
          <a:p>
            <a:pPr marL="285750" lvl="0" indent="-285750" algn="just">
              <a:buFont typeface="Arial" panose="020B0604020202020204" pitchFamily="34" charset="0"/>
              <a:buChar char="•"/>
            </a:pPr>
            <a:r>
              <a:rPr lang="es-MX" dirty="0"/>
              <a:t>Implementación el circuito completo de la MSS: Memoria de Estados, Decodificador de Estado Siguientes y Salida (Usar </a:t>
            </a:r>
            <a:r>
              <a:rPr lang="es-MX" b="1" dirty="0"/>
              <a:t>Multiplexores</a:t>
            </a:r>
            <a:r>
              <a:rPr lang="es-MX" dirty="0"/>
              <a:t> 2 a 1</a:t>
            </a:r>
            <a:r>
              <a:rPr lang="es-MX" dirty="0" smtClean="0"/>
              <a:t>).</a:t>
            </a:r>
            <a:endParaRPr lang="es-ES" dirty="0" smtClean="0"/>
          </a:p>
          <a:p>
            <a:pPr marL="285750" indent="-285750" algn="just">
              <a:buFont typeface="Arial" panose="020B0604020202020204" pitchFamily="34" charset="0"/>
              <a:buChar char="•"/>
            </a:pPr>
            <a:r>
              <a:rPr lang="es-ES" dirty="0" smtClean="0"/>
              <a:t>Escribir </a:t>
            </a:r>
            <a:r>
              <a:rPr lang="es-ES" dirty="0"/>
              <a:t>el código </a:t>
            </a:r>
            <a:r>
              <a:rPr lang="es-ES" b="1" dirty="0"/>
              <a:t>VHDL</a:t>
            </a:r>
            <a:r>
              <a:rPr lang="es-ES" dirty="0"/>
              <a:t> completo de la MSS, usar un </a:t>
            </a:r>
            <a:r>
              <a:rPr lang="es-ES" b="1" dirty="0" err="1">
                <a:solidFill>
                  <a:srgbClr val="0070C0"/>
                </a:solidFill>
              </a:rPr>
              <a:t>process</a:t>
            </a:r>
            <a:r>
              <a:rPr lang="es-ES" dirty="0"/>
              <a:t> para decodificador de estados siguiente–memoria de estados y un </a:t>
            </a:r>
            <a:r>
              <a:rPr lang="es-ES" b="1" dirty="0" err="1">
                <a:solidFill>
                  <a:srgbClr val="0070C0"/>
                </a:solidFill>
              </a:rPr>
              <a:t>process</a:t>
            </a:r>
            <a:r>
              <a:rPr lang="es-ES" dirty="0"/>
              <a:t> para el decodificador de salidas.</a:t>
            </a:r>
          </a:p>
          <a:p>
            <a:pPr marL="285750" lvl="0" indent="-285750" algn="just">
              <a:buFont typeface="Arial" panose="020B0604020202020204" pitchFamily="34" charset="0"/>
              <a:buChar char="•"/>
            </a:pPr>
            <a:r>
              <a:rPr lang="es-MX" dirty="0"/>
              <a:t>Dibujar el diagrama de tiempo en el que demuestre todos los estados de la MSS.</a:t>
            </a:r>
          </a:p>
          <a:p>
            <a:pPr lvl="0"/>
            <a:endParaRPr lang="es-EC" dirty="0"/>
          </a:p>
        </p:txBody>
      </p:sp>
      <p:sp>
        <p:nvSpPr>
          <p:cNvPr id="23" name="39 Rectángulo"/>
          <p:cNvSpPr/>
          <p:nvPr/>
        </p:nvSpPr>
        <p:spPr>
          <a:xfrm>
            <a:off x="3892811" y="3200484"/>
            <a:ext cx="1703705" cy="53149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MX" sz="2400" dirty="0">
                <a:effectLst/>
                <a:ea typeface="Calibri" panose="020F0502020204030204" pitchFamily="34" charset="0"/>
                <a:cs typeface="Times New Roman" panose="02020603050405020304" pitchFamily="18" charset="0"/>
              </a:rPr>
              <a:t>MSS</a:t>
            </a:r>
            <a:endParaRPr lang="es-EC" sz="2400" dirty="0">
              <a:effectLst/>
              <a:ea typeface="Calibri" panose="020F0502020204030204" pitchFamily="34" charset="0"/>
              <a:cs typeface="Times New Roman" panose="02020603050405020304" pitchFamily="18" charset="0"/>
            </a:endParaRPr>
          </a:p>
        </p:txBody>
      </p:sp>
      <p:cxnSp>
        <p:nvCxnSpPr>
          <p:cNvPr id="24" name="40 Conector recto de flecha"/>
          <p:cNvCxnSpPr/>
          <p:nvPr/>
        </p:nvCxnSpPr>
        <p:spPr>
          <a:xfrm>
            <a:off x="3127636" y="3324944"/>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41 Conector recto de flecha"/>
          <p:cNvCxnSpPr/>
          <p:nvPr/>
        </p:nvCxnSpPr>
        <p:spPr>
          <a:xfrm>
            <a:off x="3130176" y="3551639"/>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0" name="42 Conector recto de flecha"/>
          <p:cNvCxnSpPr/>
          <p:nvPr/>
        </p:nvCxnSpPr>
        <p:spPr>
          <a:xfrm>
            <a:off x="5592706" y="3329389"/>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2" name="CuadroTexto 31"/>
              <p:cNvSpPr txBox="1"/>
              <p:nvPr/>
            </p:nvSpPr>
            <p:spPr>
              <a:xfrm>
                <a:off x="2682023" y="3068960"/>
                <a:ext cx="3898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C" b="1" i="1" smtClean="0">
                          <a:latin typeface="Cambria Math" panose="02040503050406030204" pitchFamily="18" charset="0"/>
                          <a:ea typeface="Calibri" panose="020F0502020204030204" pitchFamily="34" charset="0"/>
                          <a:cs typeface="Times New Roman" panose="02020603050405020304" pitchFamily="18" charset="0"/>
                        </a:rPr>
                        <m:t>𝑨</m:t>
                      </m:r>
                    </m:oMath>
                  </m:oMathPara>
                </a14:m>
                <a:endParaRPr lang="es-EC" dirty="0"/>
              </a:p>
            </p:txBody>
          </p:sp>
        </mc:Choice>
        <mc:Fallback xmlns="">
          <p:sp>
            <p:nvSpPr>
              <p:cNvPr id="32" name="CuadroTexto 31"/>
              <p:cNvSpPr txBox="1">
                <a:spLocks noRot="1" noChangeAspect="1" noMove="1" noResize="1" noEditPoints="1" noAdjustHandles="1" noChangeArrowheads="1" noChangeShapeType="1" noTextEdit="1"/>
              </p:cNvSpPr>
              <p:nvPr/>
            </p:nvSpPr>
            <p:spPr>
              <a:xfrm>
                <a:off x="2682023" y="3068960"/>
                <a:ext cx="389850" cy="369332"/>
              </a:xfrm>
              <a:prstGeom prst="rect">
                <a:avLst/>
              </a:prstGeom>
              <a:blipFill>
                <a:blip r:embed="rId9"/>
                <a:stretch>
                  <a:fillRect/>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33" name="CuadroTexto 32"/>
              <p:cNvSpPr txBox="1"/>
              <p:nvPr/>
            </p:nvSpPr>
            <p:spPr>
              <a:xfrm>
                <a:off x="2668038" y="3326058"/>
                <a:ext cx="40427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C" b="1" i="1" smtClean="0">
                          <a:latin typeface="Cambria Math" panose="02040503050406030204" pitchFamily="18" charset="0"/>
                          <a:ea typeface="Calibri" panose="020F0502020204030204" pitchFamily="34" charset="0"/>
                          <a:cs typeface="Times New Roman" panose="02020603050405020304" pitchFamily="18" charset="0"/>
                        </a:rPr>
                        <m:t>𝑩</m:t>
                      </m:r>
                    </m:oMath>
                  </m:oMathPara>
                </a14:m>
                <a:endParaRPr lang="es-EC" dirty="0"/>
              </a:p>
            </p:txBody>
          </p:sp>
        </mc:Choice>
        <mc:Fallback xmlns="">
          <p:sp>
            <p:nvSpPr>
              <p:cNvPr id="33" name="CuadroTexto 32"/>
              <p:cNvSpPr txBox="1">
                <a:spLocks noRot="1" noChangeAspect="1" noMove="1" noResize="1" noEditPoints="1" noAdjustHandles="1" noChangeArrowheads="1" noChangeShapeType="1" noTextEdit="1"/>
              </p:cNvSpPr>
              <p:nvPr/>
            </p:nvSpPr>
            <p:spPr>
              <a:xfrm>
                <a:off x="2668038" y="3326058"/>
                <a:ext cx="404277" cy="369332"/>
              </a:xfrm>
              <a:prstGeom prst="rect">
                <a:avLst/>
              </a:prstGeom>
              <a:blipFill>
                <a:blip r:embed="rId10"/>
                <a:stretch>
                  <a:fillRect/>
                </a:stretch>
              </a:blipFill>
            </p:spPr>
            <p:txBody>
              <a:bodyPr/>
              <a:lstStyle/>
              <a:p>
                <a:r>
                  <a:rPr lang="es-EC">
                    <a:noFill/>
                  </a:rPr>
                  <a:t> </a:t>
                </a:r>
              </a:p>
            </p:txBody>
          </p:sp>
        </mc:Fallback>
      </mc:AlternateContent>
      <p:sp>
        <p:nvSpPr>
          <p:cNvPr id="34" name="CuadroTexto 33"/>
          <p:cNvSpPr txBox="1"/>
          <p:nvPr/>
        </p:nvSpPr>
        <p:spPr>
          <a:xfrm>
            <a:off x="6368792" y="3109875"/>
            <a:ext cx="402674" cy="369332"/>
          </a:xfrm>
          <a:prstGeom prst="rect">
            <a:avLst/>
          </a:prstGeom>
          <a:noFill/>
        </p:spPr>
        <p:txBody>
          <a:bodyPr wrap="none" rtlCol="0">
            <a:spAutoFit/>
          </a:bodyPr>
          <a:lstStyle/>
          <a:p>
            <a:r>
              <a:rPr lang="es-EC" b="1" dirty="0" smtClean="0"/>
              <a:t>Ex</a:t>
            </a:r>
            <a:endParaRPr lang="es-EC" b="1" dirty="0"/>
          </a:p>
        </p:txBody>
      </p:sp>
      <mc:AlternateContent xmlns:mc="http://schemas.openxmlformats.org/markup-compatibility/2006" xmlns:a14="http://schemas.microsoft.com/office/drawing/2010/main">
        <mc:Choice Requires="a14">
          <p:sp>
            <p:nvSpPr>
              <p:cNvPr id="18" name="Rectángulo 17"/>
              <p:cNvSpPr/>
              <p:nvPr/>
            </p:nvSpPr>
            <p:spPr>
              <a:xfrm>
                <a:off x="1187624" y="4012128"/>
                <a:ext cx="7200800" cy="2326919"/>
              </a:xfrm>
              <a:prstGeom prst="rect">
                <a:avLst/>
              </a:prstGeom>
            </p:spPr>
            <p:txBody>
              <a:bodyPr wrap="square">
                <a:sp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s-EC" i="1">
                              <a:solidFill>
                                <a:srgbClr val="00000A"/>
                              </a:solidFill>
                              <a:latin typeface="Cambria Math" panose="02040503050406030204" pitchFamily="18" charset="0"/>
                              <a:ea typeface="Droid Sans Fallback"/>
                            </a:rPr>
                          </m:ctrlPr>
                        </m:sSubPr>
                        <m:e>
                          <m:r>
                            <a:rPr lang="es-MX" i="1">
                              <a:solidFill>
                                <a:srgbClr val="00000A"/>
                              </a:solidFill>
                              <a:latin typeface="Cambria Math" panose="02040503050406030204" pitchFamily="18" charset="0"/>
                              <a:ea typeface="Droid Sans Fallback"/>
                            </a:rPr>
                            <m:t>𝑌</m:t>
                          </m:r>
                        </m:e>
                        <m:sub>
                          <m:r>
                            <a:rPr lang="es-MX" i="1">
                              <a:solidFill>
                                <a:srgbClr val="00000A"/>
                              </a:solidFill>
                              <a:latin typeface="Cambria Math" panose="02040503050406030204" pitchFamily="18" charset="0"/>
                              <a:ea typeface="Droid Sans Fallback"/>
                            </a:rPr>
                            <m:t>2</m:t>
                          </m:r>
                        </m:sub>
                      </m:sSub>
                      <m:r>
                        <a:rPr lang="es-MX" i="1">
                          <a:solidFill>
                            <a:srgbClr val="00000A"/>
                          </a:solidFill>
                          <a:latin typeface="Cambria Math" panose="02040503050406030204" pitchFamily="18" charset="0"/>
                          <a:ea typeface="Droid Sans Fallback"/>
                        </a:rPr>
                        <m:t>=</m:t>
                      </m:r>
                      <m:sSub>
                        <m:sSubPr>
                          <m:ctrlPr>
                            <a:rPr lang="es-EC" i="1">
                              <a:solidFill>
                                <a:srgbClr val="00000A"/>
                              </a:solidFill>
                              <a:latin typeface="Cambria Math" panose="02040503050406030204" pitchFamily="18" charset="0"/>
                              <a:ea typeface="Droid Sans Fallback"/>
                            </a:rPr>
                          </m:ctrlPr>
                        </m:sSubPr>
                        <m:e>
                          <m:r>
                            <a:rPr lang="es-MX" i="1">
                              <a:solidFill>
                                <a:srgbClr val="00000A"/>
                              </a:solidFill>
                              <a:latin typeface="Cambria Math" panose="02040503050406030204" pitchFamily="18" charset="0"/>
                              <a:ea typeface="Droid Sans Fallback"/>
                            </a:rPr>
                            <m:t>𝑦</m:t>
                          </m:r>
                        </m:e>
                        <m:sub>
                          <m:r>
                            <a:rPr lang="es-MX" i="1">
                              <a:solidFill>
                                <a:srgbClr val="00000A"/>
                              </a:solidFill>
                              <a:latin typeface="Cambria Math" panose="02040503050406030204" pitchFamily="18" charset="0"/>
                              <a:ea typeface="Droid Sans Fallback"/>
                            </a:rPr>
                            <m:t>2</m:t>
                          </m:r>
                        </m:sub>
                      </m:sSub>
                    </m:oMath>
                  </m:oMathPara>
                </a14:m>
                <a:endParaRPr lang="es-EC" dirty="0">
                  <a:solidFill>
                    <a:srgbClr val="00000A"/>
                  </a:solidFill>
                  <a:latin typeface="Calibri" panose="020F0502020204030204" pitchFamily="34" charset="0"/>
                  <a:ea typeface="Droid Sans Fallback"/>
                </a:endParaRPr>
              </a:p>
              <a:p>
                <a:pPr>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s-EC" i="1">
                              <a:solidFill>
                                <a:srgbClr val="00000A"/>
                              </a:solidFill>
                              <a:latin typeface="Cambria Math" panose="02040503050406030204" pitchFamily="18" charset="0"/>
                              <a:ea typeface="Droid Sans Fallback"/>
                            </a:rPr>
                          </m:ctrlPr>
                        </m:sSubPr>
                        <m:e>
                          <m:r>
                            <a:rPr lang="es-MX" i="1">
                              <a:solidFill>
                                <a:srgbClr val="00000A"/>
                              </a:solidFill>
                              <a:latin typeface="Cambria Math" panose="02040503050406030204" pitchFamily="18" charset="0"/>
                              <a:ea typeface="Droid Sans Fallback"/>
                            </a:rPr>
                            <m:t>𝑌</m:t>
                          </m:r>
                        </m:e>
                        <m:sub>
                          <m:r>
                            <a:rPr lang="es-MX" i="1">
                              <a:solidFill>
                                <a:srgbClr val="00000A"/>
                              </a:solidFill>
                              <a:latin typeface="Cambria Math" panose="02040503050406030204" pitchFamily="18" charset="0"/>
                              <a:ea typeface="Droid Sans Fallback"/>
                            </a:rPr>
                            <m:t>1</m:t>
                          </m:r>
                        </m:sub>
                      </m:sSub>
                      <m:r>
                        <a:rPr lang="es-MX" i="1">
                          <a:solidFill>
                            <a:srgbClr val="00000A"/>
                          </a:solidFill>
                          <a:latin typeface="Cambria Math" panose="02040503050406030204" pitchFamily="18" charset="0"/>
                          <a:ea typeface="Droid Sans Fallback"/>
                        </a:rPr>
                        <m:t>=</m:t>
                      </m:r>
                      <m:d>
                        <m:dPr>
                          <m:ctrlPr>
                            <a:rPr lang="es-EC" i="1">
                              <a:solidFill>
                                <a:srgbClr val="00000A"/>
                              </a:solidFill>
                              <a:latin typeface="Cambria Math" panose="02040503050406030204" pitchFamily="18" charset="0"/>
                              <a:ea typeface="Droid Sans Fallback"/>
                            </a:rPr>
                          </m:ctrlPr>
                        </m:dPr>
                        <m:e>
                          <m:acc>
                            <m:accPr>
                              <m:chr m:val="̅"/>
                              <m:ctrlPr>
                                <a:rPr lang="es-EC" i="1">
                                  <a:solidFill>
                                    <a:srgbClr val="00000A"/>
                                  </a:solidFill>
                                  <a:latin typeface="Cambria Math" panose="02040503050406030204" pitchFamily="18" charset="0"/>
                                  <a:ea typeface="Droid Sans Fallback"/>
                                </a:rPr>
                              </m:ctrlPr>
                            </m:accPr>
                            <m:e>
                              <m:r>
                                <m:rPr>
                                  <m:sty m:val="p"/>
                                </m:rPr>
                                <a:rPr lang="es-MX">
                                  <a:solidFill>
                                    <a:srgbClr val="00000A"/>
                                  </a:solidFill>
                                  <a:latin typeface="Cambria Math" panose="02040503050406030204" pitchFamily="18" charset="0"/>
                                  <a:ea typeface="Droid Sans Fallback"/>
                                </a:rPr>
                                <m:t>A</m:t>
                              </m:r>
                            </m:e>
                          </m:acc>
                          <m:r>
                            <a:rPr lang="es-MX" i="1">
                              <a:solidFill>
                                <a:srgbClr val="00000A"/>
                              </a:solidFill>
                              <a:latin typeface="Cambria Math" panose="02040503050406030204" pitchFamily="18" charset="0"/>
                              <a:ea typeface="Droid Sans Fallback"/>
                            </a:rPr>
                            <m:t>𝐵</m:t>
                          </m:r>
                        </m:e>
                      </m:d>
                      <m:r>
                        <a:rPr lang="es-MX" i="1">
                          <a:solidFill>
                            <a:srgbClr val="00000A"/>
                          </a:solidFill>
                          <a:latin typeface="Cambria Math" panose="02040503050406030204" pitchFamily="18" charset="0"/>
                          <a:ea typeface="Droid Sans Fallback"/>
                        </a:rPr>
                        <m:t>(</m:t>
                      </m:r>
                      <m:acc>
                        <m:accPr>
                          <m:chr m:val="̅"/>
                          <m:ctrlPr>
                            <a:rPr lang="es-EC" i="1">
                              <a:solidFill>
                                <a:srgbClr val="00000A"/>
                              </a:solidFill>
                              <a:latin typeface="Cambria Math" panose="02040503050406030204" pitchFamily="18" charset="0"/>
                              <a:ea typeface="Droid Sans Fallback"/>
                            </a:rPr>
                          </m:ctrlPr>
                        </m:accPr>
                        <m:e>
                          <m:sSub>
                            <m:sSubPr>
                              <m:ctrlPr>
                                <a:rPr lang="es-EC" i="1">
                                  <a:solidFill>
                                    <a:srgbClr val="00000A"/>
                                  </a:solidFill>
                                  <a:latin typeface="Cambria Math" panose="02040503050406030204" pitchFamily="18" charset="0"/>
                                  <a:ea typeface="Droid Sans Fallback"/>
                                </a:rPr>
                              </m:ctrlPr>
                            </m:sSubPr>
                            <m:e>
                              <m:r>
                                <a:rPr lang="es-MX" i="1">
                                  <a:solidFill>
                                    <a:srgbClr val="00000A"/>
                                  </a:solidFill>
                                  <a:latin typeface="Cambria Math" panose="02040503050406030204" pitchFamily="18" charset="0"/>
                                  <a:ea typeface="Droid Sans Fallback"/>
                                </a:rPr>
                                <m:t>𝑦</m:t>
                              </m:r>
                            </m:e>
                            <m:sub>
                              <m:r>
                                <a:rPr lang="es-MX" i="1">
                                  <a:solidFill>
                                    <a:srgbClr val="00000A"/>
                                  </a:solidFill>
                                  <a:latin typeface="Cambria Math" panose="02040503050406030204" pitchFamily="18" charset="0"/>
                                  <a:ea typeface="Droid Sans Fallback"/>
                                </a:rPr>
                                <m:t>2</m:t>
                              </m:r>
                            </m:sub>
                          </m:sSub>
                        </m:e>
                      </m:acc>
                      <m:sSub>
                        <m:sSubPr>
                          <m:ctrlPr>
                            <a:rPr lang="es-EC" i="1">
                              <a:solidFill>
                                <a:srgbClr val="00000A"/>
                              </a:solidFill>
                              <a:latin typeface="Cambria Math" panose="02040503050406030204" pitchFamily="18" charset="0"/>
                              <a:ea typeface="Droid Sans Fallback"/>
                            </a:rPr>
                          </m:ctrlPr>
                        </m:sSubPr>
                        <m:e>
                          <m:r>
                            <a:rPr lang="es-MX" i="1">
                              <a:solidFill>
                                <a:srgbClr val="00000A"/>
                              </a:solidFill>
                              <a:latin typeface="Cambria Math" panose="02040503050406030204" pitchFamily="18" charset="0"/>
                              <a:ea typeface="Droid Sans Fallback"/>
                            </a:rPr>
                            <m:t>𝑦</m:t>
                          </m:r>
                        </m:e>
                        <m:sub>
                          <m:r>
                            <a:rPr lang="es-MX" i="1">
                              <a:solidFill>
                                <a:srgbClr val="00000A"/>
                              </a:solidFill>
                              <a:latin typeface="Cambria Math" panose="02040503050406030204" pitchFamily="18" charset="0"/>
                              <a:ea typeface="Droid Sans Fallback"/>
                            </a:rPr>
                            <m:t>1</m:t>
                          </m:r>
                        </m:sub>
                      </m:sSub>
                      <m:acc>
                        <m:accPr>
                          <m:chr m:val="̅"/>
                          <m:ctrlPr>
                            <a:rPr lang="es-EC" i="1">
                              <a:solidFill>
                                <a:srgbClr val="00000A"/>
                              </a:solidFill>
                              <a:latin typeface="Cambria Math" panose="02040503050406030204" pitchFamily="18" charset="0"/>
                              <a:ea typeface="Droid Sans Fallback"/>
                            </a:rPr>
                          </m:ctrlPr>
                        </m:accPr>
                        <m:e>
                          <m:sSub>
                            <m:sSubPr>
                              <m:ctrlPr>
                                <a:rPr lang="es-EC" i="1">
                                  <a:solidFill>
                                    <a:srgbClr val="00000A"/>
                                  </a:solidFill>
                                  <a:latin typeface="Cambria Math" panose="02040503050406030204" pitchFamily="18" charset="0"/>
                                  <a:ea typeface="Droid Sans Fallback"/>
                                </a:rPr>
                              </m:ctrlPr>
                            </m:sSubPr>
                            <m:e>
                              <m:r>
                                <a:rPr lang="es-MX" i="1">
                                  <a:solidFill>
                                    <a:srgbClr val="00000A"/>
                                  </a:solidFill>
                                  <a:latin typeface="Cambria Math" panose="02040503050406030204" pitchFamily="18" charset="0"/>
                                  <a:ea typeface="Droid Sans Fallback"/>
                                </a:rPr>
                                <m:t>𝑦</m:t>
                              </m:r>
                            </m:e>
                            <m:sub>
                              <m:r>
                                <a:rPr lang="es-MX" i="1">
                                  <a:solidFill>
                                    <a:srgbClr val="00000A"/>
                                  </a:solidFill>
                                  <a:latin typeface="Cambria Math" panose="02040503050406030204" pitchFamily="18" charset="0"/>
                                  <a:ea typeface="Droid Sans Fallback"/>
                                </a:rPr>
                                <m:t>0</m:t>
                              </m:r>
                            </m:sub>
                          </m:sSub>
                        </m:e>
                      </m:acc>
                      <m:r>
                        <a:rPr lang="es-MX" i="1">
                          <a:solidFill>
                            <a:srgbClr val="00000A"/>
                          </a:solidFill>
                          <a:latin typeface="Cambria Math" panose="02040503050406030204" pitchFamily="18" charset="0"/>
                          <a:ea typeface="Droid Sans Fallback"/>
                        </a:rPr>
                        <m:t>)+</m:t>
                      </m:r>
                      <m:r>
                        <a:rPr lang="es-MX">
                          <a:solidFill>
                            <a:srgbClr val="00000A"/>
                          </a:solidFill>
                          <a:latin typeface="Cambria Math" panose="02040503050406030204" pitchFamily="18" charset="0"/>
                          <a:ea typeface="Droid Sans Fallback"/>
                        </a:rPr>
                        <m:t>(</m:t>
                      </m:r>
                      <m:acc>
                        <m:accPr>
                          <m:chr m:val="̅"/>
                          <m:ctrlPr>
                            <a:rPr lang="es-EC" i="1">
                              <a:solidFill>
                                <a:srgbClr val="00000A"/>
                              </a:solidFill>
                              <a:latin typeface="Cambria Math" panose="02040503050406030204" pitchFamily="18" charset="0"/>
                              <a:ea typeface="Droid Sans Fallback"/>
                            </a:rPr>
                          </m:ctrlPr>
                        </m:accPr>
                        <m:e>
                          <m:sSub>
                            <m:sSubPr>
                              <m:ctrlPr>
                                <a:rPr lang="es-EC" i="1">
                                  <a:solidFill>
                                    <a:srgbClr val="00000A"/>
                                  </a:solidFill>
                                  <a:latin typeface="Cambria Math" panose="02040503050406030204" pitchFamily="18" charset="0"/>
                                  <a:ea typeface="Droid Sans Fallback"/>
                                </a:rPr>
                              </m:ctrlPr>
                            </m:sSubPr>
                            <m:e>
                              <m:r>
                                <a:rPr lang="es-MX" i="1">
                                  <a:solidFill>
                                    <a:srgbClr val="00000A"/>
                                  </a:solidFill>
                                  <a:latin typeface="Cambria Math" panose="02040503050406030204" pitchFamily="18" charset="0"/>
                                  <a:ea typeface="Droid Sans Fallback"/>
                                </a:rPr>
                                <m:t>𝑦</m:t>
                              </m:r>
                            </m:e>
                            <m:sub>
                              <m:r>
                                <a:rPr lang="es-MX" i="1">
                                  <a:solidFill>
                                    <a:srgbClr val="00000A"/>
                                  </a:solidFill>
                                  <a:latin typeface="Cambria Math" panose="02040503050406030204" pitchFamily="18" charset="0"/>
                                  <a:ea typeface="Droid Sans Fallback"/>
                                </a:rPr>
                                <m:t>2</m:t>
                              </m:r>
                            </m:sub>
                          </m:sSub>
                        </m:e>
                      </m:acc>
                      <m:r>
                        <a:rPr lang="es-MX" i="1">
                          <a:solidFill>
                            <a:srgbClr val="00000A"/>
                          </a:solidFill>
                          <a:latin typeface="Cambria Math" panose="02040503050406030204" pitchFamily="18" charset="0"/>
                          <a:ea typeface="Droid Sans Fallback"/>
                        </a:rPr>
                        <m:t> </m:t>
                      </m:r>
                      <m:acc>
                        <m:accPr>
                          <m:chr m:val="̅"/>
                          <m:ctrlPr>
                            <a:rPr lang="es-EC" i="1">
                              <a:solidFill>
                                <a:srgbClr val="00000A"/>
                              </a:solidFill>
                              <a:latin typeface="Cambria Math" panose="02040503050406030204" pitchFamily="18" charset="0"/>
                              <a:ea typeface="Droid Sans Fallback"/>
                            </a:rPr>
                          </m:ctrlPr>
                        </m:accPr>
                        <m:e>
                          <m:sSub>
                            <m:sSubPr>
                              <m:ctrlPr>
                                <a:rPr lang="es-EC" i="1">
                                  <a:solidFill>
                                    <a:srgbClr val="00000A"/>
                                  </a:solidFill>
                                  <a:latin typeface="Cambria Math" panose="02040503050406030204" pitchFamily="18" charset="0"/>
                                  <a:ea typeface="Droid Sans Fallback"/>
                                </a:rPr>
                              </m:ctrlPr>
                            </m:sSubPr>
                            <m:e>
                              <m:r>
                                <a:rPr lang="es-MX" i="1">
                                  <a:solidFill>
                                    <a:srgbClr val="00000A"/>
                                  </a:solidFill>
                                  <a:latin typeface="Cambria Math" panose="02040503050406030204" pitchFamily="18" charset="0"/>
                                  <a:ea typeface="Droid Sans Fallback"/>
                                </a:rPr>
                                <m:t>𝑦</m:t>
                              </m:r>
                            </m:e>
                            <m:sub>
                              <m:r>
                                <a:rPr lang="es-MX" i="1">
                                  <a:solidFill>
                                    <a:srgbClr val="00000A"/>
                                  </a:solidFill>
                                  <a:latin typeface="Cambria Math" panose="02040503050406030204" pitchFamily="18" charset="0"/>
                                  <a:ea typeface="Droid Sans Fallback"/>
                                </a:rPr>
                                <m:t>1</m:t>
                              </m:r>
                            </m:sub>
                          </m:sSub>
                        </m:e>
                      </m:acc>
                      <m:r>
                        <a:rPr lang="es-MX">
                          <a:solidFill>
                            <a:srgbClr val="00000A"/>
                          </a:solidFill>
                          <a:latin typeface="Cambria Math" panose="02040503050406030204" pitchFamily="18" charset="0"/>
                          <a:ea typeface="Droid Sans Fallback"/>
                        </a:rPr>
                        <m:t>)</m:t>
                      </m:r>
                      <m:r>
                        <a:rPr lang="es-MX" i="1">
                          <a:solidFill>
                            <a:srgbClr val="00000A"/>
                          </a:solidFill>
                          <a:latin typeface="Cambria Math" panose="02040503050406030204" pitchFamily="18" charset="0"/>
                          <a:ea typeface="Droid Sans Fallback"/>
                        </a:rPr>
                        <m:t>+</m:t>
                      </m:r>
                      <m:d>
                        <m:dPr>
                          <m:ctrlPr>
                            <a:rPr lang="es-EC" i="1">
                              <a:solidFill>
                                <a:srgbClr val="00000A"/>
                              </a:solidFill>
                              <a:latin typeface="Cambria Math" panose="02040503050406030204" pitchFamily="18" charset="0"/>
                              <a:ea typeface="Droid Sans Fallback"/>
                            </a:rPr>
                          </m:ctrlPr>
                        </m:dPr>
                        <m:e>
                          <m:r>
                            <a:rPr lang="es-MX" i="1">
                              <a:solidFill>
                                <a:srgbClr val="00000A"/>
                              </a:solidFill>
                              <a:latin typeface="Cambria Math" panose="02040503050406030204" pitchFamily="18" charset="0"/>
                              <a:ea typeface="Droid Sans Fallback"/>
                            </a:rPr>
                            <m:t>𝐴</m:t>
                          </m:r>
                          <m:r>
                            <a:rPr lang="es-MX" i="1">
                              <a:solidFill>
                                <a:srgbClr val="00000A"/>
                              </a:solidFill>
                              <a:latin typeface="Cambria Math" panose="02040503050406030204" pitchFamily="18" charset="0"/>
                              <a:ea typeface="Droid Sans Fallback"/>
                            </a:rPr>
                            <m:t>+</m:t>
                          </m:r>
                          <m:r>
                            <a:rPr lang="es-MX" i="1">
                              <a:solidFill>
                                <a:srgbClr val="00000A"/>
                              </a:solidFill>
                              <a:latin typeface="Cambria Math" panose="02040503050406030204" pitchFamily="18" charset="0"/>
                              <a:ea typeface="Droid Sans Fallback"/>
                            </a:rPr>
                            <m:t>𝐵</m:t>
                          </m:r>
                        </m:e>
                      </m:d>
                      <m:r>
                        <a:rPr lang="es-MX">
                          <a:solidFill>
                            <a:srgbClr val="00000A"/>
                          </a:solidFill>
                          <a:latin typeface="Cambria Math" panose="02040503050406030204" pitchFamily="18" charset="0"/>
                          <a:ea typeface="Droid Sans Fallback"/>
                        </a:rPr>
                        <m:t>(</m:t>
                      </m:r>
                      <m:acc>
                        <m:accPr>
                          <m:chr m:val="̅"/>
                          <m:ctrlPr>
                            <a:rPr lang="es-EC" i="1">
                              <a:solidFill>
                                <a:srgbClr val="00000A"/>
                              </a:solidFill>
                              <a:latin typeface="Cambria Math" panose="02040503050406030204" pitchFamily="18" charset="0"/>
                              <a:ea typeface="Droid Sans Fallback"/>
                            </a:rPr>
                          </m:ctrlPr>
                        </m:accPr>
                        <m:e>
                          <m:sSub>
                            <m:sSubPr>
                              <m:ctrlPr>
                                <a:rPr lang="es-EC" i="1">
                                  <a:solidFill>
                                    <a:srgbClr val="00000A"/>
                                  </a:solidFill>
                                  <a:latin typeface="Cambria Math" panose="02040503050406030204" pitchFamily="18" charset="0"/>
                                  <a:ea typeface="Droid Sans Fallback"/>
                                </a:rPr>
                              </m:ctrlPr>
                            </m:sSubPr>
                            <m:e>
                              <m:r>
                                <a:rPr lang="es-MX" i="1">
                                  <a:solidFill>
                                    <a:srgbClr val="00000A"/>
                                  </a:solidFill>
                                  <a:latin typeface="Cambria Math" panose="02040503050406030204" pitchFamily="18" charset="0"/>
                                  <a:ea typeface="Droid Sans Fallback"/>
                                </a:rPr>
                                <m:t>𝑦</m:t>
                              </m:r>
                            </m:e>
                            <m:sub>
                              <m:r>
                                <a:rPr lang="es-MX" i="1">
                                  <a:solidFill>
                                    <a:srgbClr val="00000A"/>
                                  </a:solidFill>
                                  <a:latin typeface="Cambria Math" panose="02040503050406030204" pitchFamily="18" charset="0"/>
                                  <a:ea typeface="Droid Sans Fallback"/>
                                </a:rPr>
                                <m:t>2</m:t>
                              </m:r>
                            </m:sub>
                          </m:sSub>
                        </m:e>
                      </m:acc>
                      <m:sSub>
                        <m:sSubPr>
                          <m:ctrlPr>
                            <a:rPr lang="es-EC" i="1">
                              <a:solidFill>
                                <a:srgbClr val="00000A"/>
                              </a:solidFill>
                              <a:latin typeface="Cambria Math" panose="02040503050406030204" pitchFamily="18" charset="0"/>
                              <a:ea typeface="Droid Sans Fallback"/>
                            </a:rPr>
                          </m:ctrlPr>
                        </m:sSubPr>
                        <m:e>
                          <m:r>
                            <a:rPr lang="es-MX" i="1">
                              <a:solidFill>
                                <a:srgbClr val="00000A"/>
                              </a:solidFill>
                              <a:latin typeface="Cambria Math" panose="02040503050406030204" pitchFamily="18" charset="0"/>
                              <a:ea typeface="Droid Sans Fallback"/>
                            </a:rPr>
                            <m:t>𝑦</m:t>
                          </m:r>
                        </m:e>
                        <m:sub>
                          <m:r>
                            <a:rPr lang="es-MX" i="1">
                              <a:solidFill>
                                <a:srgbClr val="00000A"/>
                              </a:solidFill>
                              <a:latin typeface="Cambria Math" panose="02040503050406030204" pitchFamily="18" charset="0"/>
                              <a:ea typeface="Droid Sans Fallback"/>
                            </a:rPr>
                            <m:t>1</m:t>
                          </m:r>
                        </m:sub>
                      </m:sSub>
                      <m:acc>
                        <m:accPr>
                          <m:chr m:val="̅"/>
                          <m:ctrlPr>
                            <a:rPr lang="es-EC" i="1">
                              <a:solidFill>
                                <a:srgbClr val="00000A"/>
                              </a:solidFill>
                              <a:latin typeface="Cambria Math" panose="02040503050406030204" pitchFamily="18" charset="0"/>
                              <a:ea typeface="Droid Sans Fallback"/>
                            </a:rPr>
                          </m:ctrlPr>
                        </m:accPr>
                        <m:e>
                          <m:sSub>
                            <m:sSubPr>
                              <m:ctrlPr>
                                <a:rPr lang="es-EC" i="1">
                                  <a:solidFill>
                                    <a:srgbClr val="00000A"/>
                                  </a:solidFill>
                                  <a:latin typeface="Cambria Math" panose="02040503050406030204" pitchFamily="18" charset="0"/>
                                  <a:ea typeface="Droid Sans Fallback"/>
                                </a:rPr>
                              </m:ctrlPr>
                            </m:sSubPr>
                            <m:e>
                              <m:r>
                                <a:rPr lang="es-MX" i="1">
                                  <a:solidFill>
                                    <a:srgbClr val="00000A"/>
                                  </a:solidFill>
                                  <a:latin typeface="Cambria Math" panose="02040503050406030204" pitchFamily="18" charset="0"/>
                                  <a:ea typeface="Droid Sans Fallback"/>
                                </a:rPr>
                                <m:t>𝑦</m:t>
                              </m:r>
                            </m:e>
                            <m:sub>
                              <m:r>
                                <a:rPr lang="es-MX" i="1">
                                  <a:solidFill>
                                    <a:srgbClr val="00000A"/>
                                  </a:solidFill>
                                  <a:latin typeface="Cambria Math" panose="02040503050406030204" pitchFamily="18" charset="0"/>
                                  <a:ea typeface="Droid Sans Fallback"/>
                                </a:rPr>
                                <m:t>0</m:t>
                              </m:r>
                            </m:sub>
                          </m:sSub>
                        </m:e>
                      </m:acc>
                      <m:r>
                        <a:rPr lang="es-MX">
                          <a:solidFill>
                            <a:srgbClr val="00000A"/>
                          </a:solidFill>
                          <a:latin typeface="Cambria Math" panose="02040503050406030204" pitchFamily="18" charset="0"/>
                          <a:ea typeface="Droid Sans Fallback"/>
                        </a:rPr>
                        <m:t>)</m:t>
                      </m:r>
                      <m:r>
                        <a:rPr lang="es-MX" i="1">
                          <a:solidFill>
                            <a:srgbClr val="00000A"/>
                          </a:solidFill>
                          <a:latin typeface="Cambria Math" panose="02040503050406030204" pitchFamily="18" charset="0"/>
                          <a:ea typeface="Droid Sans Fallback"/>
                        </a:rPr>
                        <m:t>+</m:t>
                      </m:r>
                      <m:d>
                        <m:dPr>
                          <m:ctrlPr>
                            <a:rPr lang="es-EC" i="1">
                              <a:solidFill>
                                <a:srgbClr val="00000A"/>
                              </a:solidFill>
                              <a:latin typeface="Cambria Math" panose="02040503050406030204" pitchFamily="18" charset="0"/>
                              <a:ea typeface="Droid Sans Fallback"/>
                            </a:rPr>
                          </m:ctrlPr>
                        </m:dPr>
                        <m:e>
                          <m:r>
                            <a:rPr lang="es-MX" i="1">
                              <a:solidFill>
                                <a:srgbClr val="00000A"/>
                              </a:solidFill>
                              <a:latin typeface="Cambria Math" panose="02040503050406030204" pitchFamily="18" charset="0"/>
                              <a:ea typeface="Droid Sans Fallback"/>
                            </a:rPr>
                            <m:t>𝐴</m:t>
                          </m:r>
                        </m:e>
                      </m:d>
                      <m:r>
                        <a:rPr lang="es-MX">
                          <a:solidFill>
                            <a:srgbClr val="00000A"/>
                          </a:solidFill>
                          <a:latin typeface="Cambria Math" panose="02040503050406030204" pitchFamily="18" charset="0"/>
                          <a:ea typeface="Droid Sans Fallback"/>
                        </a:rPr>
                        <m:t>(</m:t>
                      </m:r>
                      <m:sSub>
                        <m:sSubPr>
                          <m:ctrlPr>
                            <a:rPr lang="es-EC" i="1">
                              <a:solidFill>
                                <a:srgbClr val="00000A"/>
                              </a:solidFill>
                              <a:latin typeface="Cambria Math" panose="02040503050406030204" pitchFamily="18" charset="0"/>
                              <a:ea typeface="Droid Sans Fallback"/>
                            </a:rPr>
                          </m:ctrlPr>
                        </m:sSubPr>
                        <m:e>
                          <m:r>
                            <a:rPr lang="es-MX" i="1">
                              <a:solidFill>
                                <a:srgbClr val="00000A"/>
                              </a:solidFill>
                              <a:latin typeface="Cambria Math" panose="02040503050406030204" pitchFamily="18" charset="0"/>
                              <a:ea typeface="Droid Sans Fallback"/>
                            </a:rPr>
                            <m:t>𝑦</m:t>
                          </m:r>
                        </m:e>
                        <m:sub>
                          <m:r>
                            <a:rPr lang="es-MX" i="1">
                              <a:solidFill>
                                <a:srgbClr val="00000A"/>
                              </a:solidFill>
                              <a:latin typeface="Cambria Math" panose="02040503050406030204" pitchFamily="18" charset="0"/>
                              <a:ea typeface="Droid Sans Fallback"/>
                            </a:rPr>
                            <m:t>2</m:t>
                          </m:r>
                        </m:sub>
                      </m:sSub>
                      <m:sSub>
                        <m:sSubPr>
                          <m:ctrlPr>
                            <a:rPr lang="es-EC" i="1">
                              <a:solidFill>
                                <a:srgbClr val="00000A"/>
                              </a:solidFill>
                              <a:latin typeface="Cambria Math" panose="02040503050406030204" pitchFamily="18" charset="0"/>
                              <a:ea typeface="Droid Sans Fallback"/>
                            </a:rPr>
                          </m:ctrlPr>
                        </m:sSubPr>
                        <m:e>
                          <m:r>
                            <a:rPr lang="es-MX" i="1">
                              <a:solidFill>
                                <a:srgbClr val="00000A"/>
                              </a:solidFill>
                              <a:latin typeface="Cambria Math" panose="02040503050406030204" pitchFamily="18" charset="0"/>
                              <a:ea typeface="Droid Sans Fallback"/>
                            </a:rPr>
                            <m:t>𝑦</m:t>
                          </m:r>
                        </m:e>
                        <m:sub>
                          <m:r>
                            <a:rPr lang="es-MX" i="1">
                              <a:solidFill>
                                <a:srgbClr val="00000A"/>
                              </a:solidFill>
                              <a:latin typeface="Cambria Math" panose="02040503050406030204" pitchFamily="18" charset="0"/>
                              <a:ea typeface="Droid Sans Fallback"/>
                            </a:rPr>
                            <m:t>1</m:t>
                          </m:r>
                        </m:sub>
                      </m:sSub>
                      <m:sSub>
                        <m:sSubPr>
                          <m:ctrlPr>
                            <a:rPr lang="es-EC" i="1">
                              <a:solidFill>
                                <a:srgbClr val="00000A"/>
                              </a:solidFill>
                              <a:latin typeface="Cambria Math" panose="02040503050406030204" pitchFamily="18" charset="0"/>
                              <a:ea typeface="Droid Sans Fallback"/>
                            </a:rPr>
                          </m:ctrlPr>
                        </m:sSubPr>
                        <m:e>
                          <m:r>
                            <a:rPr lang="es-MX" i="1">
                              <a:solidFill>
                                <a:srgbClr val="00000A"/>
                              </a:solidFill>
                              <a:latin typeface="Cambria Math" panose="02040503050406030204" pitchFamily="18" charset="0"/>
                              <a:ea typeface="Droid Sans Fallback"/>
                            </a:rPr>
                            <m:t>𝑦</m:t>
                          </m:r>
                        </m:e>
                        <m:sub>
                          <m:r>
                            <a:rPr lang="es-MX" i="1">
                              <a:solidFill>
                                <a:srgbClr val="00000A"/>
                              </a:solidFill>
                              <a:latin typeface="Cambria Math" panose="02040503050406030204" pitchFamily="18" charset="0"/>
                              <a:ea typeface="Droid Sans Fallback"/>
                            </a:rPr>
                            <m:t>0</m:t>
                          </m:r>
                        </m:sub>
                      </m:sSub>
                      <m:r>
                        <a:rPr lang="es-MX">
                          <a:solidFill>
                            <a:srgbClr val="00000A"/>
                          </a:solidFill>
                          <a:latin typeface="Cambria Math" panose="02040503050406030204" pitchFamily="18" charset="0"/>
                          <a:ea typeface="Droid Sans Fallback"/>
                        </a:rPr>
                        <m:t>)</m:t>
                      </m:r>
                    </m:oMath>
                  </m:oMathPara>
                </a14:m>
                <a:endParaRPr lang="es-EC" dirty="0">
                  <a:solidFill>
                    <a:srgbClr val="00000A"/>
                  </a:solidFill>
                  <a:latin typeface="Calibri" panose="020F0502020204030204" pitchFamily="34" charset="0"/>
                  <a:ea typeface="Droid Sans Fallback"/>
                </a:endParaRPr>
              </a:p>
              <a:p>
                <a:pPr>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s-EC" i="1">
                              <a:solidFill>
                                <a:srgbClr val="00000A"/>
                              </a:solidFill>
                              <a:latin typeface="Cambria Math" panose="02040503050406030204" pitchFamily="18" charset="0"/>
                              <a:ea typeface="Droid Sans Fallback"/>
                            </a:rPr>
                          </m:ctrlPr>
                        </m:sSubPr>
                        <m:e>
                          <m:r>
                            <a:rPr lang="es-MX" i="1">
                              <a:solidFill>
                                <a:srgbClr val="00000A"/>
                              </a:solidFill>
                              <a:latin typeface="Cambria Math" panose="02040503050406030204" pitchFamily="18" charset="0"/>
                              <a:ea typeface="Droid Sans Fallback"/>
                            </a:rPr>
                            <m:t>𝑌</m:t>
                          </m:r>
                        </m:e>
                        <m:sub>
                          <m:r>
                            <a:rPr lang="es-MX" i="1">
                              <a:solidFill>
                                <a:srgbClr val="00000A"/>
                              </a:solidFill>
                              <a:latin typeface="Cambria Math" panose="02040503050406030204" pitchFamily="18" charset="0"/>
                              <a:ea typeface="Droid Sans Fallback"/>
                            </a:rPr>
                            <m:t>0</m:t>
                          </m:r>
                        </m:sub>
                      </m:sSub>
                      <m:r>
                        <a:rPr lang="es-MX" i="1">
                          <a:solidFill>
                            <a:srgbClr val="00000A"/>
                          </a:solidFill>
                          <a:latin typeface="Cambria Math" panose="02040503050406030204" pitchFamily="18" charset="0"/>
                          <a:ea typeface="Droid Sans Fallback"/>
                        </a:rPr>
                        <m:t>=</m:t>
                      </m:r>
                      <m:d>
                        <m:dPr>
                          <m:ctrlPr>
                            <a:rPr lang="es-EC" i="1">
                              <a:solidFill>
                                <a:srgbClr val="00000A"/>
                              </a:solidFill>
                              <a:latin typeface="Cambria Math" panose="02040503050406030204" pitchFamily="18" charset="0"/>
                              <a:ea typeface="Droid Sans Fallback"/>
                            </a:rPr>
                          </m:ctrlPr>
                        </m:dPr>
                        <m:e>
                          <m:acc>
                            <m:accPr>
                              <m:chr m:val="̅"/>
                              <m:ctrlPr>
                                <a:rPr lang="es-EC" i="1">
                                  <a:solidFill>
                                    <a:srgbClr val="00000A"/>
                                  </a:solidFill>
                                  <a:latin typeface="Cambria Math" panose="02040503050406030204" pitchFamily="18" charset="0"/>
                                  <a:ea typeface="Droid Sans Fallback"/>
                                </a:rPr>
                              </m:ctrlPr>
                            </m:accPr>
                            <m:e>
                              <m:r>
                                <m:rPr>
                                  <m:sty m:val="p"/>
                                </m:rPr>
                                <a:rPr lang="es-MX">
                                  <a:solidFill>
                                    <a:srgbClr val="00000A"/>
                                  </a:solidFill>
                                  <a:latin typeface="Cambria Math" panose="02040503050406030204" pitchFamily="18" charset="0"/>
                                  <a:ea typeface="Droid Sans Fallback"/>
                                </a:rPr>
                                <m:t>B</m:t>
                              </m:r>
                            </m:e>
                          </m:acc>
                          <m:r>
                            <a:rPr lang="es-MX" i="1">
                              <a:solidFill>
                                <a:srgbClr val="00000A"/>
                              </a:solidFill>
                              <a:latin typeface="Cambria Math" panose="02040503050406030204" pitchFamily="18" charset="0"/>
                              <a:ea typeface="Droid Sans Fallback"/>
                            </a:rPr>
                            <m:t>𝐴</m:t>
                          </m:r>
                        </m:e>
                      </m:d>
                      <m:r>
                        <a:rPr lang="es-MX">
                          <a:solidFill>
                            <a:srgbClr val="00000A"/>
                          </a:solidFill>
                          <a:latin typeface="Cambria Math" panose="02040503050406030204" pitchFamily="18" charset="0"/>
                          <a:ea typeface="Droid Sans Fallback"/>
                        </a:rPr>
                        <m:t>(</m:t>
                      </m:r>
                      <m:acc>
                        <m:accPr>
                          <m:chr m:val="̅"/>
                          <m:ctrlPr>
                            <a:rPr lang="es-EC" i="1">
                              <a:solidFill>
                                <a:srgbClr val="00000A"/>
                              </a:solidFill>
                              <a:latin typeface="Cambria Math" panose="02040503050406030204" pitchFamily="18" charset="0"/>
                              <a:ea typeface="Droid Sans Fallback"/>
                            </a:rPr>
                          </m:ctrlPr>
                        </m:accPr>
                        <m:e>
                          <m:sSub>
                            <m:sSubPr>
                              <m:ctrlPr>
                                <a:rPr lang="es-EC" i="1">
                                  <a:solidFill>
                                    <a:srgbClr val="00000A"/>
                                  </a:solidFill>
                                  <a:latin typeface="Cambria Math" panose="02040503050406030204" pitchFamily="18" charset="0"/>
                                  <a:ea typeface="Droid Sans Fallback"/>
                                </a:rPr>
                              </m:ctrlPr>
                            </m:sSubPr>
                            <m:e>
                              <m:r>
                                <a:rPr lang="es-MX" i="1">
                                  <a:solidFill>
                                    <a:srgbClr val="00000A"/>
                                  </a:solidFill>
                                  <a:latin typeface="Cambria Math" panose="02040503050406030204" pitchFamily="18" charset="0"/>
                                  <a:ea typeface="Droid Sans Fallback"/>
                                </a:rPr>
                                <m:t>𝑦</m:t>
                              </m:r>
                            </m:e>
                            <m:sub>
                              <m:r>
                                <a:rPr lang="es-MX" i="1">
                                  <a:solidFill>
                                    <a:srgbClr val="00000A"/>
                                  </a:solidFill>
                                  <a:latin typeface="Cambria Math" panose="02040503050406030204" pitchFamily="18" charset="0"/>
                                  <a:ea typeface="Droid Sans Fallback"/>
                                </a:rPr>
                                <m:t>2</m:t>
                              </m:r>
                            </m:sub>
                          </m:sSub>
                        </m:e>
                      </m:acc>
                      <m:r>
                        <a:rPr lang="es-MX" i="1">
                          <a:solidFill>
                            <a:srgbClr val="00000A"/>
                          </a:solidFill>
                          <a:latin typeface="Cambria Math" panose="02040503050406030204" pitchFamily="18" charset="0"/>
                          <a:ea typeface="Droid Sans Fallback"/>
                        </a:rPr>
                        <m:t> </m:t>
                      </m:r>
                      <m:acc>
                        <m:accPr>
                          <m:chr m:val="̅"/>
                          <m:ctrlPr>
                            <a:rPr lang="es-EC" i="1">
                              <a:solidFill>
                                <a:srgbClr val="00000A"/>
                              </a:solidFill>
                              <a:latin typeface="Cambria Math" panose="02040503050406030204" pitchFamily="18" charset="0"/>
                              <a:ea typeface="Droid Sans Fallback"/>
                            </a:rPr>
                          </m:ctrlPr>
                        </m:accPr>
                        <m:e>
                          <m:sSub>
                            <m:sSubPr>
                              <m:ctrlPr>
                                <a:rPr lang="es-EC" i="1">
                                  <a:solidFill>
                                    <a:srgbClr val="00000A"/>
                                  </a:solidFill>
                                  <a:latin typeface="Cambria Math" panose="02040503050406030204" pitchFamily="18" charset="0"/>
                                  <a:ea typeface="Droid Sans Fallback"/>
                                </a:rPr>
                              </m:ctrlPr>
                            </m:sSubPr>
                            <m:e>
                              <m:r>
                                <a:rPr lang="es-MX" i="1">
                                  <a:solidFill>
                                    <a:srgbClr val="00000A"/>
                                  </a:solidFill>
                                  <a:latin typeface="Cambria Math" panose="02040503050406030204" pitchFamily="18" charset="0"/>
                                  <a:ea typeface="Droid Sans Fallback"/>
                                </a:rPr>
                                <m:t>𝑦</m:t>
                              </m:r>
                            </m:e>
                            <m:sub>
                              <m:r>
                                <a:rPr lang="es-MX" i="1">
                                  <a:solidFill>
                                    <a:srgbClr val="00000A"/>
                                  </a:solidFill>
                                  <a:latin typeface="Cambria Math" panose="02040503050406030204" pitchFamily="18" charset="0"/>
                                  <a:ea typeface="Droid Sans Fallback"/>
                                </a:rPr>
                                <m:t>1</m:t>
                              </m:r>
                            </m:sub>
                          </m:sSub>
                        </m:e>
                      </m:acc>
                      <m:r>
                        <a:rPr lang="es-MX" i="1">
                          <a:solidFill>
                            <a:srgbClr val="00000A"/>
                          </a:solidFill>
                          <a:latin typeface="Cambria Math" panose="02040503050406030204" pitchFamily="18" charset="0"/>
                          <a:ea typeface="Droid Sans Fallback"/>
                        </a:rPr>
                        <m:t> </m:t>
                      </m:r>
                      <m:acc>
                        <m:accPr>
                          <m:chr m:val="̅"/>
                          <m:ctrlPr>
                            <a:rPr lang="es-EC" i="1">
                              <a:solidFill>
                                <a:srgbClr val="00000A"/>
                              </a:solidFill>
                              <a:latin typeface="Cambria Math" panose="02040503050406030204" pitchFamily="18" charset="0"/>
                              <a:ea typeface="Droid Sans Fallback"/>
                            </a:rPr>
                          </m:ctrlPr>
                        </m:accPr>
                        <m:e>
                          <m:sSub>
                            <m:sSubPr>
                              <m:ctrlPr>
                                <a:rPr lang="es-EC" i="1">
                                  <a:solidFill>
                                    <a:srgbClr val="00000A"/>
                                  </a:solidFill>
                                  <a:latin typeface="Cambria Math" panose="02040503050406030204" pitchFamily="18" charset="0"/>
                                  <a:ea typeface="Droid Sans Fallback"/>
                                </a:rPr>
                              </m:ctrlPr>
                            </m:sSubPr>
                            <m:e>
                              <m:r>
                                <a:rPr lang="es-MX" i="1">
                                  <a:solidFill>
                                    <a:srgbClr val="00000A"/>
                                  </a:solidFill>
                                  <a:latin typeface="Cambria Math" panose="02040503050406030204" pitchFamily="18" charset="0"/>
                                  <a:ea typeface="Droid Sans Fallback"/>
                                </a:rPr>
                                <m:t>𝑦</m:t>
                              </m:r>
                            </m:e>
                            <m:sub>
                              <m:r>
                                <a:rPr lang="es-MX" i="1">
                                  <a:solidFill>
                                    <a:srgbClr val="00000A"/>
                                  </a:solidFill>
                                  <a:latin typeface="Cambria Math" panose="02040503050406030204" pitchFamily="18" charset="0"/>
                                  <a:ea typeface="Droid Sans Fallback"/>
                                </a:rPr>
                                <m:t>0</m:t>
                              </m:r>
                            </m:sub>
                          </m:sSub>
                        </m:e>
                      </m:acc>
                      <m:r>
                        <a:rPr lang="es-MX">
                          <a:solidFill>
                            <a:srgbClr val="00000A"/>
                          </a:solidFill>
                          <a:latin typeface="Cambria Math" panose="02040503050406030204" pitchFamily="18" charset="0"/>
                          <a:ea typeface="Droid Sans Fallback"/>
                        </a:rPr>
                        <m:t>)</m:t>
                      </m:r>
                      <m:r>
                        <a:rPr lang="es-MX" i="1">
                          <a:solidFill>
                            <a:srgbClr val="00000A"/>
                          </a:solidFill>
                          <a:latin typeface="Cambria Math" panose="02040503050406030204" pitchFamily="18" charset="0"/>
                          <a:ea typeface="Droid Sans Fallback"/>
                        </a:rPr>
                        <m:t>+</m:t>
                      </m:r>
                      <m:d>
                        <m:dPr>
                          <m:ctrlPr>
                            <a:rPr lang="es-EC" i="1">
                              <a:solidFill>
                                <a:srgbClr val="00000A"/>
                              </a:solidFill>
                              <a:latin typeface="Cambria Math" panose="02040503050406030204" pitchFamily="18" charset="0"/>
                              <a:ea typeface="Droid Sans Fallback"/>
                            </a:rPr>
                          </m:ctrlPr>
                        </m:dPr>
                        <m:e>
                          <m:r>
                            <a:rPr lang="es-MX" i="1">
                              <a:solidFill>
                                <a:srgbClr val="00000A"/>
                              </a:solidFill>
                              <a:latin typeface="Cambria Math" panose="02040503050406030204" pitchFamily="18" charset="0"/>
                              <a:ea typeface="Droid Sans Fallback"/>
                            </a:rPr>
                            <m:t>𝐴</m:t>
                          </m:r>
                          <m:r>
                            <a:rPr lang="es-MX" i="1">
                              <a:solidFill>
                                <a:srgbClr val="00000A"/>
                              </a:solidFill>
                              <a:latin typeface="Cambria Math" panose="02040503050406030204" pitchFamily="18" charset="0"/>
                              <a:ea typeface="Droid Sans Fallback"/>
                            </a:rPr>
                            <m:t>+</m:t>
                          </m:r>
                          <m:r>
                            <a:rPr lang="es-MX" i="1">
                              <a:solidFill>
                                <a:srgbClr val="00000A"/>
                              </a:solidFill>
                              <a:latin typeface="Cambria Math" panose="02040503050406030204" pitchFamily="18" charset="0"/>
                              <a:ea typeface="Droid Sans Fallback"/>
                            </a:rPr>
                            <m:t>𝐵</m:t>
                          </m:r>
                        </m:e>
                      </m:d>
                      <m:r>
                        <a:rPr lang="es-MX">
                          <a:solidFill>
                            <a:srgbClr val="00000A"/>
                          </a:solidFill>
                          <a:latin typeface="Cambria Math" panose="02040503050406030204" pitchFamily="18" charset="0"/>
                          <a:ea typeface="Droid Sans Fallback"/>
                        </a:rPr>
                        <m:t>(</m:t>
                      </m:r>
                      <m:acc>
                        <m:accPr>
                          <m:chr m:val="̅"/>
                          <m:ctrlPr>
                            <a:rPr lang="es-EC" i="1">
                              <a:solidFill>
                                <a:srgbClr val="00000A"/>
                              </a:solidFill>
                              <a:latin typeface="Cambria Math" panose="02040503050406030204" pitchFamily="18" charset="0"/>
                              <a:ea typeface="Droid Sans Fallback"/>
                            </a:rPr>
                          </m:ctrlPr>
                        </m:accPr>
                        <m:e>
                          <m:sSub>
                            <m:sSubPr>
                              <m:ctrlPr>
                                <a:rPr lang="es-EC" i="1">
                                  <a:solidFill>
                                    <a:srgbClr val="00000A"/>
                                  </a:solidFill>
                                  <a:latin typeface="Cambria Math" panose="02040503050406030204" pitchFamily="18" charset="0"/>
                                  <a:ea typeface="Droid Sans Fallback"/>
                                </a:rPr>
                              </m:ctrlPr>
                            </m:sSubPr>
                            <m:e>
                              <m:r>
                                <a:rPr lang="es-MX" i="1">
                                  <a:solidFill>
                                    <a:srgbClr val="00000A"/>
                                  </a:solidFill>
                                  <a:latin typeface="Cambria Math" panose="02040503050406030204" pitchFamily="18" charset="0"/>
                                  <a:ea typeface="Droid Sans Fallback"/>
                                </a:rPr>
                                <m:t>𝑦</m:t>
                              </m:r>
                            </m:e>
                            <m:sub>
                              <m:r>
                                <a:rPr lang="es-MX" i="1">
                                  <a:solidFill>
                                    <a:srgbClr val="00000A"/>
                                  </a:solidFill>
                                  <a:latin typeface="Cambria Math" panose="02040503050406030204" pitchFamily="18" charset="0"/>
                                  <a:ea typeface="Droid Sans Fallback"/>
                                </a:rPr>
                                <m:t>2</m:t>
                              </m:r>
                            </m:sub>
                          </m:sSub>
                        </m:e>
                      </m:acc>
                      <m:sSub>
                        <m:sSubPr>
                          <m:ctrlPr>
                            <a:rPr lang="es-EC" i="1">
                              <a:solidFill>
                                <a:srgbClr val="00000A"/>
                              </a:solidFill>
                              <a:latin typeface="Cambria Math" panose="02040503050406030204" pitchFamily="18" charset="0"/>
                              <a:ea typeface="Droid Sans Fallback"/>
                            </a:rPr>
                          </m:ctrlPr>
                        </m:sSubPr>
                        <m:e>
                          <m:r>
                            <a:rPr lang="es-MX" i="1">
                              <a:solidFill>
                                <a:srgbClr val="00000A"/>
                              </a:solidFill>
                              <a:latin typeface="Cambria Math" panose="02040503050406030204" pitchFamily="18" charset="0"/>
                              <a:ea typeface="Droid Sans Fallback"/>
                            </a:rPr>
                            <m:t>𝑦</m:t>
                          </m:r>
                        </m:e>
                        <m:sub>
                          <m:r>
                            <a:rPr lang="es-MX" i="1">
                              <a:solidFill>
                                <a:srgbClr val="00000A"/>
                              </a:solidFill>
                              <a:latin typeface="Cambria Math" panose="02040503050406030204" pitchFamily="18" charset="0"/>
                              <a:ea typeface="Droid Sans Fallback"/>
                            </a:rPr>
                            <m:t>1</m:t>
                          </m:r>
                        </m:sub>
                      </m:sSub>
                      <m:acc>
                        <m:accPr>
                          <m:chr m:val="̅"/>
                          <m:ctrlPr>
                            <a:rPr lang="es-EC" i="1">
                              <a:solidFill>
                                <a:srgbClr val="00000A"/>
                              </a:solidFill>
                              <a:latin typeface="Cambria Math" panose="02040503050406030204" pitchFamily="18" charset="0"/>
                              <a:ea typeface="Droid Sans Fallback"/>
                            </a:rPr>
                          </m:ctrlPr>
                        </m:accPr>
                        <m:e>
                          <m:sSub>
                            <m:sSubPr>
                              <m:ctrlPr>
                                <a:rPr lang="es-EC" i="1">
                                  <a:solidFill>
                                    <a:srgbClr val="00000A"/>
                                  </a:solidFill>
                                  <a:latin typeface="Cambria Math" panose="02040503050406030204" pitchFamily="18" charset="0"/>
                                  <a:ea typeface="Droid Sans Fallback"/>
                                </a:rPr>
                              </m:ctrlPr>
                            </m:sSubPr>
                            <m:e>
                              <m:r>
                                <a:rPr lang="es-MX" i="1">
                                  <a:solidFill>
                                    <a:srgbClr val="00000A"/>
                                  </a:solidFill>
                                  <a:latin typeface="Cambria Math" panose="02040503050406030204" pitchFamily="18" charset="0"/>
                                  <a:ea typeface="Droid Sans Fallback"/>
                                </a:rPr>
                                <m:t>𝑦</m:t>
                              </m:r>
                            </m:e>
                            <m:sub>
                              <m:r>
                                <a:rPr lang="es-MX" i="1">
                                  <a:solidFill>
                                    <a:srgbClr val="00000A"/>
                                  </a:solidFill>
                                  <a:latin typeface="Cambria Math" panose="02040503050406030204" pitchFamily="18" charset="0"/>
                                  <a:ea typeface="Droid Sans Fallback"/>
                                </a:rPr>
                                <m:t>0</m:t>
                              </m:r>
                            </m:sub>
                          </m:sSub>
                        </m:e>
                      </m:acc>
                      <m:r>
                        <a:rPr lang="es-MX">
                          <a:solidFill>
                            <a:srgbClr val="00000A"/>
                          </a:solidFill>
                          <a:latin typeface="Cambria Math" panose="02040503050406030204" pitchFamily="18" charset="0"/>
                          <a:ea typeface="Droid Sans Fallback"/>
                        </a:rPr>
                        <m:t>)</m:t>
                      </m:r>
                      <m:r>
                        <a:rPr lang="es-MX" i="1">
                          <a:solidFill>
                            <a:srgbClr val="00000A"/>
                          </a:solidFill>
                          <a:latin typeface="Cambria Math" panose="02040503050406030204" pitchFamily="18" charset="0"/>
                          <a:ea typeface="Droid Sans Fallback"/>
                        </a:rPr>
                        <m:t>+</m:t>
                      </m:r>
                      <m:r>
                        <a:rPr lang="es-MX">
                          <a:solidFill>
                            <a:srgbClr val="00000A"/>
                          </a:solidFill>
                          <a:latin typeface="Cambria Math" panose="02040503050406030204" pitchFamily="18" charset="0"/>
                          <a:ea typeface="Droid Sans Fallback"/>
                        </a:rPr>
                        <m:t>(</m:t>
                      </m:r>
                      <m:sSub>
                        <m:sSubPr>
                          <m:ctrlPr>
                            <a:rPr lang="es-EC" i="1">
                              <a:solidFill>
                                <a:srgbClr val="00000A"/>
                              </a:solidFill>
                              <a:latin typeface="Cambria Math" panose="02040503050406030204" pitchFamily="18" charset="0"/>
                              <a:ea typeface="Droid Sans Fallback"/>
                            </a:rPr>
                          </m:ctrlPr>
                        </m:sSubPr>
                        <m:e>
                          <m:r>
                            <a:rPr lang="es-MX" i="1">
                              <a:solidFill>
                                <a:srgbClr val="00000A"/>
                              </a:solidFill>
                              <a:latin typeface="Cambria Math" panose="02040503050406030204" pitchFamily="18" charset="0"/>
                              <a:ea typeface="Droid Sans Fallback"/>
                            </a:rPr>
                            <m:t>𝑦</m:t>
                          </m:r>
                        </m:e>
                        <m:sub>
                          <m:r>
                            <a:rPr lang="es-MX" i="1">
                              <a:solidFill>
                                <a:srgbClr val="00000A"/>
                              </a:solidFill>
                              <a:latin typeface="Cambria Math" panose="02040503050406030204" pitchFamily="18" charset="0"/>
                              <a:ea typeface="Droid Sans Fallback"/>
                            </a:rPr>
                            <m:t>2</m:t>
                          </m:r>
                        </m:sub>
                      </m:sSub>
                      <m:sSub>
                        <m:sSubPr>
                          <m:ctrlPr>
                            <a:rPr lang="es-EC" i="1">
                              <a:solidFill>
                                <a:srgbClr val="00000A"/>
                              </a:solidFill>
                              <a:latin typeface="Cambria Math" panose="02040503050406030204" pitchFamily="18" charset="0"/>
                              <a:ea typeface="Droid Sans Fallback"/>
                            </a:rPr>
                          </m:ctrlPr>
                        </m:sSubPr>
                        <m:e>
                          <m:r>
                            <a:rPr lang="es-MX" i="1">
                              <a:solidFill>
                                <a:srgbClr val="00000A"/>
                              </a:solidFill>
                              <a:latin typeface="Cambria Math" panose="02040503050406030204" pitchFamily="18" charset="0"/>
                              <a:ea typeface="Droid Sans Fallback"/>
                            </a:rPr>
                            <m:t>𝑦</m:t>
                          </m:r>
                        </m:e>
                        <m:sub>
                          <m:r>
                            <a:rPr lang="es-MX" i="1">
                              <a:solidFill>
                                <a:srgbClr val="00000A"/>
                              </a:solidFill>
                              <a:latin typeface="Cambria Math" panose="02040503050406030204" pitchFamily="18" charset="0"/>
                              <a:ea typeface="Droid Sans Fallback"/>
                            </a:rPr>
                            <m:t>1</m:t>
                          </m:r>
                        </m:sub>
                      </m:sSub>
                      <m:sSub>
                        <m:sSubPr>
                          <m:ctrlPr>
                            <a:rPr lang="es-EC" i="1">
                              <a:solidFill>
                                <a:srgbClr val="00000A"/>
                              </a:solidFill>
                              <a:latin typeface="Cambria Math" panose="02040503050406030204" pitchFamily="18" charset="0"/>
                              <a:ea typeface="Droid Sans Fallback"/>
                            </a:rPr>
                          </m:ctrlPr>
                        </m:sSubPr>
                        <m:e>
                          <m:r>
                            <a:rPr lang="es-MX" i="1">
                              <a:solidFill>
                                <a:srgbClr val="00000A"/>
                              </a:solidFill>
                              <a:latin typeface="Cambria Math" panose="02040503050406030204" pitchFamily="18" charset="0"/>
                              <a:ea typeface="Droid Sans Fallback"/>
                            </a:rPr>
                            <m:t>𝑦</m:t>
                          </m:r>
                        </m:e>
                        <m:sub>
                          <m:r>
                            <a:rPr lang="es-MX" i="1">
                              <a:solidFill>
                                <a:srgbClr val="00000A"/>
                              </a:solidFill>
                              <a:latin typeface="Cambria Math" panose="02040503050406030204" pitchFamily="18" charset="0"/>
                              <a:ea typeface="Droid Sans Fallback"/>
                            </a:rPr>
                            <m:t>0</m:t>
                          </m:r>
                        </m:sub>
                      </m:sSub>
                      <m:r>
                        <a:rPr lang="es-MX">
                          <a:solidFill>
                            <a:srgbClr val="00000A"/>
                          </a:solidFill>
                          <a:latin typeface="Cambria Math" panose="02040503050406030204" pitchFamily="18" charset="0"/>
                          <a:ea typeface="Droid Sans Fallback"/>
                        </a:rPr>
                        <m:t>)</m:t>
                      </m:r>
                      <m:r>
                        <a:rPr lang="es-MX" i="1">
                          <a:solidFill>
                            <a:srgbClr val="00000A"/>
                          </a:solidFill>
                          <a:latin typeface="Cambria Math" panose="02040503050406030204" pitchFamily="18" charset="0"/>
                          <a:ea typeface="Droid Sans Fallback"/>
                        </a:rPr>
                        <m:t>+</m:t>
                      </m:r>
                      <m:d>
                        <m:dPr>
                          <m:ctrlPr>
                            <a:rPr lang="es-EC" i="1">
                              <a:solidFill>
                                <a:srgbClr val="00000A"/>
                              </a:solidFill>
                              <a:latin typeface="Cambria Math" panose="02040503050406030204" pitchFamily="18" charset="0"/>
                              <a:ea typeface="Droid Sans Fallback"/>
                            </a:rPr>
                          </m:ctrlPr>
                        </m:dPr>
                        <m:e>
                          <m:r>
                            <a:rPr lang="es-MX" i="1">
                              <a:solidFill>
                                <a:srgbClr val="00000A"/>
                              </a:solidFill>
                              <a:latin typeface="Cambria Math" panose="02040503050406030204" pitchFamily="18" charset="0"/>
                              <a:ea typeface="Droid Sans Fallback"/>
                            </a:rPr>
                            <m:t>𝐵</m:t>
                          </m:r>
                        </m:e>
                      </m:d>
                      <m:r>
                        <a:rPr lang="es-MX">
                          <a:solidFill>
                            <a:srgbClr val="00000A"/>
                          </a:solidFill>
                          <a:latin typeface="Cambria Math" panose="02040503050406030204" pitchFamily="18" charset="0"/>
                          <a:ea typeface="Droid Sans Fallback"/>
                        </a:rPr>
                        <m:t>(</m:t>
                      </m:r>
                      <m:sSub>
                        <m:sSubPr>
                          <m:ctrlPr>
                            <a:rPr lang="es-EC" i="1">
                              <a:solidFill>
                                <a:srgbClr val="00000A"/>
                              </a:solidFill>
                              <a:latin typeface="Cambria Math" panose="02040503050406030204" pitchFamily="18" charset="0"/>
                              <a:ea typeface="Droid Sans Fallback"/>
                            </a:rPr>
                          </m:ctrlPr>
                        </m:sSubPr>
                        <m:e>
                          <m:r>
                            <a:rPr lang="es-MX" i="1">
                              <a:solidFill>
                                <a:srgbClr val="00000A"/>
                              </a:solidFill>
                              <a:latin typeface="Cambria Math" panose="02040503050406030204" pitchFamily="18" charset="0"/>
                              <a:ea typeface="Droid Sans Fallback"/>
                            </a:rPr>
                            <m:t>𝑦</m:t>
                          </m:r>
                        </m:e>
                        <m:sub>
                          <m:r>
                            <a:rPr lang="es-MX" i="1">
                              <a:solidFill>
                                <a:srgbClr val="00000A"/>
                              </a:solidFill>
                              <a:latin typeface="Cambria Math" panose="02040503050406030204" pitchFamily="18" charset="0"/>
                              <a:ea typeface="Droid Sans Fallback"/>
                            </a:rPr>
                            <m:t>2</m:t>
                          </m:r>
                        </m:sub>
                      </m:sSub>
                      <m:acc>
                        <m:accPr>
                          <m:chr m:val="̅"/>
                          <m:ctrlPr>
                            <a:rPr lang="es-EC" i="1">
                              <a:solidFill>
                                <a:srgbClr val="00000A"/>
                              </a:solidFill>
                              <a:latin typeface="Cambria Math" panose="02040503050406030204" pitchFamily="18" charset="0"/>
                              <a:ea typeface="Droid Sans Fallback"/>
                            </a:rPr>
                          </m:ctrlPr>
                        </m:accPr>
                        <m:e>
                          <m:sSub>
                            <m:sSubPr>
                              <m:ctrlPr>
                                <a:rPr lang="es-EC" i="1">
                                  <a:solidFill>
                                    <a:srgbClr val="00000A"/>
                                  </a:solidFill>
                                  <a:latin typeface="Cambria Math" panose="02040503050406030204" pitchFamily="18" charset="0"/>
                                  <a:ea typeface="Droid Sans Fallback"/>
                                </a:rPr>
                              </m:ctrlPr>
                            </m:sSubPr>
                            <m:e>
                              <m:r>
                                <a:rPr lang="es-MX" i="1">
                                  <a:solidFill>
                                    <a:srgbClr val="00000A"/>
                                  </a:solidFill>
                                  <a:latin typeface="Cambria Math" panose="02040503050406030204" pitchFamily="18" charset="0"/>
                                  <a:ea typeface="Droid Sans Fallback"/>
                                </a:rPr>
                                <m:t>𝑦</m:t>
                              </m:r>
                            </m:e>
                            <m:sub>
                              <m:r>
                                <a:rPr lang="es-MX" i="1">
                                  <a:solidFill>
                                    <a:srgbClr val="00000A"/>
                                  </a:solidFill>
                                  <a:latin typeface="Cambria Math" panose="02040503050406030204" pitchFamily="18" charset="0"/>
                                  <a:ea typeface="Droid Sans Fallback"/>
                                </a:rPr>
                                <m:t>1</m:t>
                              </m:r>
                            </m:sub>
                          </m:sSub>
                        </m:e>
                      </m:acc>
                      <m:r>
                        <a:rPr lang="es-MX">
                          <a:solidFill>
                            <a:srgbClr val="00000A"/>
                          </a:solidFill>
                          <a:latin typeface="Cambria Math" panose="02040503050406030204" pitchFamily="18" charset="0"/>
                          <a:ea typeface="Droid Sans Fallback"/>
                        </a:rPr>
                        <m:t>)</m:t>
                      </m:r>
                    </m:oMath>
                  </m:oMathPara>
                </a14:m>
                <a:endParaRPr lang="es-EC" dirty="0" smtClean="0">
                  <a:solidFill>
                    <a:srgbClr val="00000A"/>
                  </a:solidFill>
                  <a:latin typeface="Calibri" panose="020F0502020204030204" pitchFamily="34" charset="0"/>
                  <a:ea typeface="Droid Sans Fallback"/>
                </a:endParaRPr>
              </a:p>
              <a:p>
                <a:pPr>
                  <a:lnSpc>
                    <a:spcPct val="115000"/>
                  </a:lnSpc>
                  <a:spcAft>
                    <a:spcPts val="1000"/>
                  </a:spcAft>
                </a:pPr>
                <a:endParaRPr lang="es-EC" dirty="0">
                  <a:solidFill>
                    <a:srgbClr val="00000A"/>
                  </a:solidFill>
                  <a:latin typeface="Calibri" panose="020F0502020204030204" pitchFamily="34" charset="0"/>
                  <a:ea typeface="Droid Sans Fallback"/>
                </a:endParaRPr>
              </a:p>
              <a:p>
                <a:pPr>
                  <a:lnSpc>
                    <a:spcPct val="115000"/>
                  </a:lnSpc>
                  <a:spcAft>
                    <a:spcPts val="1000"/>
                  </a:spcAft>
                </a:pPr>
                <a14:m>
                  <m:oMathPara xmlns:m="http://schemas.openxmlformats.org/officeDocument/2006/math">
                    <m:oMathParaPr>
                      <m:jc m:val="centerGroup"/>
                    </m:oMathParaPr>
                    <m:oMath xmlns:m="http://schemas.openxmlformats.org/officeDocument/2006/math">
                      <m:r>
                        <a:rPr lang="es-MX" i="1">
                          <a:solidFill>
                            <a:srgbClr val="00000A"/>
                          </a:solidFill>
                          <a:latin typeface="Cambria Math" panose="02040503050406030204" pitchFamily="18" charset="0"/>
                          <a:ea typeface="Droid Sans Fallback"/>
                        </a:rPr>
                        <m:t>𝐸𝑥</m:t>
                      </m:r>
                      <m:r>
                        <a:rPr lang="es-MX" i="1">
                          <a:solidFill>
                            <a:srgbClr val="00000A"/>
                          </a:solidFill>
                          <a:latin typeface="Cambria Math" panose="02040503050406030204" pitchFamily="18" charset="0"/>
                          <a:ea typeface="Droid Sans Fallback"/>
                        </a:rPr>
                        <m:t>=(</m:t>
                      </m:r>
                      <m:r>
                        <a:rPr lang="es-MX" i="1">
                          <a:solidFill>
                            <a:srgbClr val="00000A"/>
                          </a:solidFill>
                          <a:latin typeface="Cambria Math" panose="02040503050406030204" pitchFamily="18" charset="0"/>
                          <a:ea typeface="Droid Sans Fallback"/>
                        </a:rPr>
                        <m:t>𝐵</m:t>
                      </m:r>
                      <m:r>
                        <a:rPr lang="es-MX" i="1">
                          <a:solidFill>
                            <a:srgbClr val="00000A"/>
                          </a:solidFill>
                          <a:latin typeface="Cambria Math" panose="02040503050406030204" pitchFamily="18" charset="0"/>
                          <a:ea typeface="Droid Sans Fallback"/>
                        </a:rPr>
                        <m:t>)</m:t>
                      </m:r>
                      <m:d>
                        <m:dPr>
                          <m:ctrlPr>
                            <a:rPr lang="es-EC" i="1">
                              <a:solidFill>
                                <a:srgbClr val="00000A"/>
                              </a:solidFill>
                              <a:latin typeface="Cambria Math" panose="02040503050406030204" pitchFamily="18" charset="0"/>
                              <a:ea typeface="Droid Sans Fallback"/>
                            </a:rPr>
                          </m:ctrlPr>
                        </m:dPr>
                        <m:e>
                          <m:acc>
                            <m:accPr>
                              <m:chr m:val="̅"/>
                              <m:ctrlPr>
                                <a:rPr lang="es-EC" i="1">
                                  <a:solidFill>
                                    <a:srgbClr val="00000A"/>
                                  </a:solidFill>
                                  <a:latin typeface="Cambria Math" panose="02040503050406030204" pitchFamily="18" charset="0"/>
                                  <a:ea typeface="Droid Sans Fallback"/>
                                </a:rPr>
                              </m:ctrlPr>
                            </m:accPr>
                            <m:e>
                              <m:sSub>
                                <m:sSubPr>
                                  <m:ctrlPr>
                                    <a:rPr lang="es-EC" i="1">
                                      <a:solidFill>
                                        <a:srgbClr val="00000A"/>
                                      </a:solidFill>
                                      <a:latin typeface="Cambria Math" panose="02040503050406030204" pitchFamily="18" charset="0"/>
                                      <a:ea typeface="Droid Sans Fallback"/>
                                    </a:rPr>
                                  </m:ctrlPr>
                                </m:sSubPr>
                                <m:e>
                                  <m:r>
                                    <a:rPr lang="es-MX" i="1">
                                      <a:solidFill>
                                        <a:srgbClr val="00000A"/>
                                      </a:solidFill>
                                      <a:latin typeface="Cambria Math" panose="02040503050406030204" pitchFamily="18" charset="0"/>
                                      <a:ea typeface="Droid Sans Fallback"/>
                                    </a:rPr>
                                    <m:t>𝑦</m:t>
                                  </m:r>
                                </m:e>
                                <m:sub>
                                  <m:r>
                                    <a:rPr lang="es-MX" i="1">
                                      <a:solidFill>
                                        <a:srgbClr val="00000A"/>
                                      </a:solidFill>
                                      <a:latin typeface="Cambria Math" panose="02040503050406030204" pitchFamily="18" charset="0"/>
                                      <a:ea typeface="Droid Sans Fallback"/>
                                    </a:rPr>
                                    <m:t>2</m:t>
                                  </m:r>
                                </m:sub>
                              </m:sSub>
                            </m:e>
                          </m:acc>
                          <m:sSub>
                            <m:sSubPr>
                              <m:ctrlPr>
                                <a:rPr lang="es-EC" i="1">
                                  <a:solidFill>
                                    <a:srgbClr val="00000A"/>
                                  </a:solidFill>
                                  <a:latin typeface="Cambria Math" panose="02040503050406030204" pitchFamily="18" charset="0"/>
                                  <a:ea typeface="Droid Sans Fallback"/>
                                </a:rPr>
                              </m:ctrlPr>
                            </m:sSubPr>
                            <m:e>
                              <m:r>
                                <a:rPr lang="es-MX" i="1">
                                  <a:solidFill>
                                    <a:srgbClr val="00000A"/>
                                  </a:solidFill>
                                  <a:latin typeface="Cambria Math" panose="02040503050406030204" pitchFamily="18" charset="0"/>
                                  <a:ea typeface="Droid Sans Fallback"/>
                                </a:rPr>
                                <m:t>𝑦</m:t>
                              </m:r>
                            </m:e>
                            <m:sub>
                              <m:r>
                                <a:rPr lang="es-MX" i="1">
                                  <a:solidFill>
                                    <a:srgbClr val="00000A"/>
                                  </a:solidFill>
                                  <a:latin typeface="Cambria Math" panose="02040503050406030204" pitchFamily="18" charset="0"/>
                                  <a:ea typeface="Droid Sans Fallback"/>
                                </a:rPr>
                                <m:t>1</m:t>
                              </m:r>
                            </m:sub>
                          </m:sSub>
                        </m:e>
                      </m:d>
                      <m:r>
                        <a:rPr lang="es-MX">
                          <a:solidFill>
                            <a:srgbClr val="00000A"/>
                          </a:solidFill>
                          <a:latin typeface="Cambria Math" panose="02040503050406030204" pitchFamily="18" charset="0"/>
                          <a:ea typeface="Droid Sans Fallback"/>
                        </a:rPr>
                        <m:t>+(</m:t>
                      </m:r>
                      <m:r>
                        <m:rPr>
                          <m:sty m:val="p"/>
                        </m:rPr>
                        <a:rPr lang="es-MX">
                          <a:solidFill>
                            <a:srgbClr val="00000A"/>
                          </a:solidFill>
                          <a:latin typeface="Cambria Math" panose="02040503050406030204" pitchFamily="18" charset="0"/>
                          <a:ea typeface="Droid Sans Fallback"/>
                        </a:rPr>
                        <m:t>A</m:t>
                      </m:r>
                      <m:r>
                        <a:rPr lang="es-MX">
                          <a:solidFill>
                            <a:srgbClr val="00000A"/>
                          </a:solidFill>
                          <a:latin typeface="Cambria Math" panose="02040503050406030204" pitchFamily="18" charset="0"/>
                          <a:ea typeface="Droid Sans Fallback"/>
                        </a:rPr>
                        <m:t>)</m:t>
                      </m:r>
                      <m:d>
                        <m:dPr>
                          <m:ctrlPr>
                            <a:rPr lang="es-EC" i="1">
                              <a:solidFill>
                                <a:srgbClr val="00000A"/>
                              </a:solidFill>
                              <a:latin typeface="Cambria Math" panose="02040503050406030204" pitchFamily="18" charset="0"/>
                              <a:ea typeface="Droid Sans Fallback"/>
                            </a:rPr>
                          </m:ctrlPr>
                        </m:dPr>
                        <m:e>
                          <m:sSub>
                            <m:sSubPr>
                              <m:ctrlPr>
                                <a:rPr lang="es-EC" i="1">
                                  <a:solidFill>
                                    <a:srgbClr val="00000A"/>
                                  </a:solidFill>
                                  <a:latin typeface="Cambria Math" panose="02040503050406030204" pitchFamily="18" charset="0"/>
                                  <a:ea typeface="Droid Sans Fallback"/>
                                </a:rPr>
                              </m:ctrlPr>
                            </m:sSubPr>
                            <m:e>
                              <m:r>
                                <a:rPr lang="es-MX" i="1">
                                  <a:solidFill>
                                    <a:srgbClr val="00000A"/>
                                  </a:solidFill>
                                  <a:latin typeface="Cambria Math" panose="02040503050406030204" pitchFamily="18" charset="0"/>
                                  <a:ea typeface="Droid Sans Fallback"/>
                                </a:rPr>
                                <m:t>𝑦</m:t>
                              </m:r>
                            </m:e>
                            <m:sub>
                              <m:r>
                                <a:rPr lang="es-MX" i="1">
                                  <a:solidFill>
                                    <a:srgbClr val="00000A"/>
                                  </a:solidFill>
                                  <a:latin typeface="Cambria Math" panose="02040503050406030204" pitchFamily="18" charset="0"/>
                                  <a:ea typeface="Droid Sans Fallback"/>
                                </a:rPr>
                                <m:t>2</m:t>
                              </m:r>
                            </m:sub>
                          </m:sSub>
                          <m:sSub>
                            <m:sSubPr>
                              <m:ctrlPr>
                                <a:rPr lang="es-EC" i="1">
                                  <a:solidFill>
                                    <a:srgbClr val="00000A"/>
                                  </a:solidFill>
                                  <a:latin typeface="Cambria Math" panose="02040503050406030204" pitchFamily="18" charset="0"/>
                                  <a:ea typeface="Droid Sans Fallback"/>
                                </a:rPr>
                              </m:ctrlPr>
                            </m:sSubPr>
                            <m:e>
                              <m:r>
                                <a:rPr lang="es-MX" i="1">
                                  <a:solidFill>
                                    <a:srgbClr val="00000A"/>
                                  </a:solidFill>
                                  <a:latin typeface="Cambria Math" panose="02040503050406030204" pitchFamily="18" charset="0"/>
                                  <a:ea typeface="Droid Sans Fallback"/>
                                </a:rPr>
                                <m:t>𝑦</m:t>
                              </m:r>
                            </m:e>
                            <m:sub>
                              <m:r>
                                <a:rPr lang="es-MX" i="1">
                                  <a:solidFill>
                                    <a:srgbClr val="00000A"/>
                                  </a:solidFill>
                                  <a:latin typeface="Cambria Math" panose="02040503050406030204" pitchFamily="18" charset="0"/>
                                  <a:ea typeface="Droid Sans Fallback"/>
                                </a:rPr>
                                <m:t>1</m:t>
                              </m:r>
                            </m:sub>
                          </m:sSub>
                        </m:e>
                      </m:d>
                      <m:r>
                        <a:rPr lang="es-MX">
                          <a:solidFill>
                            <a:srgbClr val="00000A"/>
                          </a:solidFill>
                          <a:latin typeface="Cambria Math" panose="02040503050406030204" pitchFamily="18" charset="0"/>
                          <a:ea typeface="Droid Sans Fallback"/>
                        </a:rPr>
                        <m:t>+(</m:t>
                      </m:r>
                      <m:sSub>
                        <m:sSubPr>
                          <m:ctrlPr>
                            <a:rPr lang="es-EC" i="1">
                              <a:solidFill>
                                <a:srgbClr val="00000A"/>
                              </a:solidFill>
                              <a:latin typeface="Cambria Math" panose="02040503050406030204" pitchFamily="18" charset="0"/>
                              <a:ea typeface="Droid Sans Fallback"/>
                            </a:rPr>
                          </m:ctrlPr>
                        </m:sSubPr>
                        <m:e>
                          <m:r>
                            <a:rPr lang="es-MX" i="1">
                              <a:solidFill>
                                <a:srgbClr val="00000A"/>
                              </a:solidFill>
                              <a:latin typeface="Cambria Math" panose="02040503050406030204" pitchFamily="18" charset="0"/>
                              <a:ea typeface="Droid Sans Fallback"/>
                            </a:rPr>
                            <m:t>𝑦</m:t>
                          </m:r>
                        </m:e>
                        <m:sub>
                          <m:r>
                            <a:rPr lang="es-MX" i="1">
                              <a:solidFill>
                                <a:srgbClr val="00000A"/>
                              </a:solidFill>
                              <a:latin typeface="Cambria Math" panose="02040503050406030204" pitchFamily="18" charset="0"/>
                              <a:ea typeface="Droid Sans Fallback"/>
                            </a:rPr>
                            <m:t>2</m:t>
                          </m:r>
                        </m:sub>
                      </m:sSub>
                      <m:acc>
                        <m:accPr>
                          <m:chr m:val="̅"/>
                          <m:ctrlPr>
                            <a:rPr lang="es-EC" i="1">
                              <a:solidFill>
                                <a:srgbClr val="00000A"/>
                              </a:solidFill>
                              <a:latin typeface="Cambria Math" panose="02040503050406030204" pitchFamily="18" charset="0"/>
                              <a:ea typeface="Droid Sans Fallback"/>
                            </a:rPr>
                          </m:ctrlPr>
                        </m:accPr>
                        <m:e>
                          <m:sSub>
                            <m:sSubPr>
                              <m:ctrlPr>
                                <a:rPr lang="es-EC" i="1">
                                  <a:solidFill>
                                    <a:srgbClr val="00000A"/>
                                  </a:solidFill>
                                  <a:latin typeface="Cambria Math" panose="02040503050406030204" pitchFamily="18" charset="0"/>
                                  <a:ea typeface="Droid Sans Fallback"/>
                                </a:rPr>
                              </m:ctrlPr>
                            </m:sSubPr>
                            <m:e>
                              <m:r>
                                <a:rPr lang="es-MX" i="1">
                                  <a:solidFill>
                                    <a:srgbClr val="00000A"/>
                                  </a:solidFill>
                                  <a:latin typeface="Cambria Math" panose="02040503050406030204" pitchFamily="18" charset="0"/>
                                  <a:ea typeface="Droid Sans Fallback"/>
                                </a:rPr>
                                <m:t>𝑦</m:t>
                              </m:r>
                            </m:e>
                            <m:sub>
                              <m:r>
                                <a:rPr lang="es-MX" i="1">
                                  <a:solidFill>
                                    <a:srgbClr val="00000A"/>
                                  </a:solidFill>
                                  <a:latin typeface="Cambria Math" panose="02040503050406030204" pitchFamily="18" charset="0"/>
                                  <a:ea typeface="Droid Sans Fallback"/>
                                </a:rPr>
                                <m:t>0</m:t>
                              </m:r>
                            </m:sub>
                          </m:sSub>
                        </m:e>
                      </m:acc>
                      <m:r>
                        <a:rPr lang="es-MX">
                          <a:solidFill>
                            <a:srgbClr val="00000A"/>
                          </a:solidFill>
                          <a:latin typeface="Cambria Math" panose="02040503050406030204" pitchFamily="18" charset="0"/>
                          <a:ea typeface="Droid Sans Fallback"/>
                        </a:rPr>
                        <m:t>)</m:t>
                      </m:r>
                    </m:oMath>
                  </m:oMathPara>
                </a14:m>
                <a:endParaRPr lang="es-EC" dirty="0">
                  <a:solidFill>
                    <a:srgbClr val="00000A"/>
                  </a:solidFill>
                  <a:latin typeface="Calibri" panose="020F0502020204030204" pitchFamily="34" charset="0"/>
                  <a:ea typeface="Droid Sans Fallback"/>
                </a:endParaRPr>
              </a:p>
            </p:txBody>
          </p:sp>
        </mc:Choice>
        <mc:Fallback xmlns="">
          <p:sp>
            <p:nvSpPr>
              <p:cNvPr id="18" name="Rectángulo 17"/>
              <p:cNvSpPr>
                <a:spLocks noRot="1" noChangeAspect="1" noMove="1" noResize="1" noEditPoints="1" noAdjustHandles="1" noChangeArrowheads="1" noChangeShapeType="1" noTextEdit="1"/>
              </p:cNvSpPr>
              <p:nvPr/>
            </p:nvSpPr>
            <p:spPr>
              <a:xfrm>
                <a:off x="1187624" y="4012128"/>
                <a:ext cx="7200800" cy="2326919"/>
              </a:xfrm>
              <a:prstGeom prst="rect">
                <a:avLst/>
              </a:prstGeom>
              <a:blipFill>
                <a:blip r:embed="rId11"/>
                <a:stretch>
                  <a:fillRect/>
                </a:stretch>
              </a:blipFill>
            </p:spPr>
            <p:txBody>
              <a:bodyPr/>
              <a:lstStyle/>
              <a:p>
                <a:r>
                  <a:rPr lang="es-EC">
                    <a:noFill/>
                  </a:rPr>
                  <a:t> </a:t>
                </a:r>
              </a:p>
            </p:txBody>
          </p:sp>
        </mc:Fallback>
      </mc:AlternateContent>
      <p:sp>
        <p:nvSpPr>
          <p:cNvPr id="36" name="CuadroTexto 35"/>
          <p:cNvSpPr txBox="1"/>
          <p:nvPr/>
        </p:nvSpPr>
        <p:spPr>
          <a:xfrm>
            <a:off x="272936" y="3875995"/>
            <a:ext cx="3532314" cy="369332"/>
          </a:xfrm>
          <a:prstGeom prst="rect">
            <a:avLst/>
          </a:prstGeom>
          <a:noFill/>
        </p:spPr>
        <p:txBody>
          <a:bodyPr wrap="none" rtlCol="0">
            <a:spAutoFit/>
          </a:bodyPr>
          <a:lstStyle/>
          <a:p>
            <a:r>
              <a:rPr lang="es-EC" dirty="0" smtClean="0"/>
              <a:t>Decodificador de Estados Siguiente:</a:t>
            </a:r>
            <a:endParaRPr lang="es-EC" dirty="0"/>
          </a:p>
        </p:txBody>
      </p:sp>
      <p:sp>
        <p:nvSpPr>
          <p:cNvPr id="37" name="CuadroTexto 36"/>
          <p:cNvSpPr txBox="1"/>
          <p:nvPr/>
        </p:nvSpPr>
        <p:spPr>
          <a:xfrm>
            <a:off x="420083" y="5392817"/>
            <a:ext cx="2449068" cy="369332"/>
          </a:xfrm>
          <a:prstGeom prst="rect">
            <a:avLst/>
          </a:prstGeom>
          <a:noFill/>
        </p:spPr>
        <p:txBody>
          <a:bodyPr wrap="none" rtlCol="0">
            <a:spAutoFit/>
          </a:bodyPr>
          <a:lstStyle/>
          <a:p>
            <a:r>
              <a:rPr lang="es-EC" dirty="0" smtClean="0"/>
              <a:t>Decodificador de Salida:</a:t>
            </a:r>
            <a:endParaRPr lang="es-EC" dirty="0"/>
          </a:p>
        </p:txBody>
      </p:sp>
      <p:pic>
        <p:nvPicPr>
          <p:cNvPr id="35" name="Picture 2" descr="https://encrypted-tbn1.google.com/images?q=tbn:ANd9GcQje8dmqPgk2_qta2WsfdEUbxqb3B7GJwMo_uHo0h53NVVGZjE29w"/>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028384" y="57944"/>
            <a:ext cx="1071562"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7731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https://encrypted-tbn1.google.com/images?q=tbn:ANd9GcQje8dmqPgk2_qta2WsfdEUbxqb3B7GJwMo_uHo0h53NVVGZjE29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57850" y="57944"/>
            <a:ext cx="742096" cy="738798"/>
          </a:xfrm>
          <a:prstGeom prst="rect">
            <a:avLst/>
          </a:prstGeom>
          <a:noFill/>
          <a:extLst>
            <a:ext uri="{909E8E84-426E-40DD-AFC4-6F175D3DCCD1}">
              <a14:hiddenFill xmlns:a14="http://schemas.microsoft.com/office/drawing/2010/main">
                <a:solidFill>
                  <a:srgbClr val="FFFFFF"/>
                </a:solidFill>
              </a14:hiddenFill>
            </a:ext>
          </a:extLst>
        </p:spPr>
      </p:pic>
      <p:sp>
        <p:nvSpPr>
          <p:cNvPr id="5" name="4 Marcador de número de diapositiva"/>
          <p:cNvSpPr>
            <a:spLocks noGrp="1"/>
          </p:cNvSpPr>
          <p:nvPr>
            <p:ph type="sldNum" sz="quarter" idx="12"/>
          </p:nvPr>
        </p:nvSpPr>
        <p:spPr/>
        <p:txBody>
          <a:bodyPr/>
          <a:lstStyle/>
          <a:p>
            <a:fld id="{132FADFE-3B8F-471C-ABF0-DBC7717ECBBC}" type="slidenum">
              <a:rPr lang="es-ES" smtClean="0"/>
              <a:pPr/>
              <a:t>29</a:t>
            </a:fld>
            <a:endParaRPr lang="es-ES"/>
          </a:p>
        </p:txBody>
      </p:sp>
      <p:sp>
        <p:nvSpPr>
          <p:cNvPr id="6" name="AutoShape 4"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7" name="AutoShape 6"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AutoShape 8"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11" name="10 Rectángulo"/>
          <p:cNvSpPr/>
          <p:nvPr/>
        </p:nvSpPr>
        <p:spPr>
          <a:xfrm>
            <a:off x="8676456" y="1124744"/>
            <a:ext cx="432048" cy="5616624"/>
          </a:xfrm>
          <a:prstGeom prst="rect">
            <a:avLst/>
          </a:prstGeom>
          <a:gradFill flip="none" rotWithShape="1">
            <a:gsLst>
              <a:gs pos="0">
                <a:schemeClr val="tx2">
                  <a:lumMod val="75000"/>
                </a:schemeClr>
              </a:gs>
              <a:gs pos="50000">
                <a:schemeClr val="accent1">
                  <a:tint val="44500"/>
                  <a:satMod val="160000"/>
                </a:schemeClr>
              </a:gs>
              <a:gs pos="100000">
                <a:schemeClr val="bg1"/>
              </a:gs>
            </a:gsLst>
            <a:lin ang="54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s-MX" sz="2400" b="1" dirty="0"/>
              <a:t>01101010011001010110000101101110</a:t>
            </a:r>
          </a:p>
        </p:txBody>
      </p:sp>
      <p:sp>
        <p:nvSpPr>
          <p:cNvPr id="25" name="11 CuadroTexto"/>
          <p:cNvSpPr txBox="1"/>
          <p:nvPr/>
        </p:nvSpPr>
        <p:spPr>
          <a:xfrm>
            <a:off x="395536" y="6444044"/>
            <a:ext cx="2951385" cy="369332"/>
          </a:xfrm>
          <a:prstGeom prst="rect">
            <a:avLst/>
          </a:prstGeom>
          <a:noFill/>
        </p:spPr>
        <p:txBody>
          <a:bodyPr wrap="none" rtlCol="0">
            <a:spAutoFit/>
          </a:bodyPr>
          <a:lstStyle/>
          <a:p>
            <a:r>
              <a:rPr lang="es-MX" dirty="0" smtClean="0"/>
              <a:t>Ejercicios Sistemas Digitales II</a:t>
            </a:r>
            <a:endParaRPr lang="es-MX" dirty="0"/>
          </a:p>
        </p:txBody>
      </p:sp>
      <p:sp>
        <p:nvSpPr>
          <p:cNvPr id="27" name="2 Rectángulo"/>
          <p:cNvSpPr/>
          <p:nvPr/>
        </p:nvSpPr>
        <p:spPr>
          <a:xfrm>
            <a:off x="35496" y="24705"/>
            <a:ext cx="7584504" cy="451967"/>
          </a:xfrm>
          <a:prstGeom prst="rect">
            <a:avLst/>
          </a:prstGeom>
          <a:gradFill flip="none" rotWithShape="1">
            <a:gsLst>
              <a:gs pos="0">
                <a:schemeClr val="tx2">
                  <a:lumMod val="75000"/>
                </a:schemeClr>
              </a:gs>
              <a:gs pos="50000">
                <a:schemeClr val="accent1">
                  <a:tint val="44500"/>
                  <a:satMod val="160000"/>
                </a:schemeClr>
              </a:gs>
              <a:gs pos="100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t>011000010111001101100001011011100111101001100001</a:t>
            </a:r>
          </a:p>
        </p:txBody>
      </p:sp>
      <p:sp>
        <p:nvSpPr>
          <p:cNvPr id="2" name="Rectángulo 1"/>
          <p:cNvSpPr/>
          <p:nvPr/>
        </p:nvSpPr>
        <p:spPr>
          <a:xfrm>
            <a:off x="307975" y="620688"/>
            <a:ext cx="8280920" cy="1477328"/>
          </a:xfrm>
          <a:prstGeom prst="rect">
            <a:avLst/>
          </a:prstGeom>
        </p:spPr>
        <p:txBody>
          <a:bodyPr wrap="square">
            <a:spAutoFit/>
          </a:bodyPr>
          <a:lstStyle/>
          <a:p>
            <a:pPr algn="just"/>
            <a:r>
              <a:rPr lang="es-MX" b="1" dirty="0" smtClean="0"/>
              <a:t>25.)</a:t>
            </a:r>
            <a:r>
              <a:rPr lang="es-MX" dirty="0" smtClean="0"/>
              <a:t> </a:t>
            </a:r>
            <a:r>
              <a:rPr lang="es-MX" dirty="0"/>
              <a:t>Dadas las siguientes expresiones que representan el contenido booleano de Mapas </a:t>
            </a:r>
            <a:r>
              <a:rPr lang="es-MX" dirty="0" err="1"/>
              <a:t>Karnaugh</a:t>
            </a:r>
            <a:r>
              <a:rPr lang="es-MX" dirty="0"/>
              <a:t> de una </a:t>
            </a:r>
            <a:r>
              <a:rPr lang="es-MX" b="1" dirty="0"/>
              <a:t>MSS</a:t>
            </a:r>
            <a:r>
              <a:rPr lang="es-MX" dirty="0"/>
              <a:t>, se pide</a:t>
            </a:r>
            <a:r>
              <a:rPr lang="es-MX" i="1" dirty="0"/>
              <a:t>: </a:t>
            </a:r>
          </a:p>
          <a:p>
            <a:pPr marL="285750" lvl="0" indent="-285750" algn="just">
              <a:buFont typeface="Arial" panose="020B0604020202020204" pitchFamily="34" charset="0"/>
              <a:buChar char="•"/>
            </a:pPr>
            <a:r>
              <a:rPr lang="es-MX" dirty="0"/>
              <a:t>Implementación el circuito completo de la MSS: Memoria de Estados, Decodificador de Estado Siguientes y Salida (Usar </a:t>
            </a:r>
            <a:r>
              <a:rPr lang="es-MX" b="1" dirty="0"/>
              <a:t>Multiplexores</a:t>
            </a:r>
            <a:r>
              <a:rPr lang="es-MX" dirty="0"/>
              <a:t> 8 a 1).</a:t>
            </a:r>
          </a:p>
          <a:p>
            <a:pPr marL="285750" indent="-285750" algn="just">
              <a:buFont typeface="Arial" panose="020B0604020202020204" pitchFamily="34" charset="0"/>
              <a:buChar char="•"/>
            </a:pPr>
            <a:r>
              <a:rPr lang="es-MX" dirty="0"/>
              <a:t>Dibujar el diagrama </a:t>
            </a:r>
            <a:r>
              <a:rPr lang="es-MX" b="1" dirty="0">
                <a:solidFill>
                  <a:srgbClr val="FF0000"/>
                </a:solidFill>
              </a:rPr>
              <a:t>ASM</a:t>
            </a:r>
            <a:r>
              <a:rPr lang="es-MX" dirty="0" smtClean="0"/>
              <a:t>.</a:t>
            </a:r>
            <a:endParaRPr lang="es-MX" i="1" dirty="0"/>
          </a:p>
        </p:txBody>
      </p:sp>
      <mc:AlternateContent xmlns:mc="http://schemas.openxmlformats.org/markup-compatibility/2006" xmlns:a14="http://schemas.microsoft.com/office/drawing/2010/main">
        <mc:Choice Requires="a14">
          <p:sp>
            <p:nvSpPr>
              <p:cNvPr id="4" name="Rectángulo 3"/>
              <p:cNvSpPr/>
              <p:nvPr/>
            </p:nvSpPr>
            <p:spPr>
              <a:xfrm>
                <a:off x="155575" y="2226739"/>
                <a:ext cx="5568553" cy="4192430"/>
              </a:xfrm>
              <a:prstGeom prst="rect">
                <a:avLst/>
              </a:prstGeom>
            </p:spPr>
            <p:txBody>
              <a:bodyPr wrap="square">
                <a:spAutoFit/>
              </a:bodyPr>
              <a:lstStyle/>
              <a:p>
                <a:pPr>
                  <a:spcBef>
                    <a:spcPts val="1200"/>
                  </a:spcBef>
                  <a:spcAft>
                    <a:spcPts val="0"/>
                  </a:spcAft>
                </a:pPr>
                <a14:m>
                  <m:oMathPara xmlns:m="http://schemas.openxmlformats.org/officeDocument/2006/math">
                    <m:oMathParaPr>
                      <m:jc m:val="centerGroup"/>
                    </m:oMathParaPr>
                    <m:oMath xmlns:m="http://schemas.openxmlformats.org/officeDocument/2006/math">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𝐸𝑛</m:t>
                          </m:r>
                        </m:e>
                        <m:sub>
                          <m:r>
                            <a:rPr lang="es-MX" sz="1400" i="1">
                              <a:latin typeface="Cambria Math" panose="02040503050406030204" pitchFamily="18" charset="0"/>
                              <a:ea typeface="Times New Roman" panose="02020603050405020304" pitchFamily="18" charset="0"/>
                              <a:cs typeface="Arial" panose="020B0604020202020204" pitchFamily="34" charset="0"/>
                            </a:rPr>
                            <m:t>𝐴</m:t>
                          </m:r>
                        </m:sub>
                      </m:sSub>
                      <m:d>
                        <m:dPr>
                          <m:ctrlPr>
                            <a:rPr lang="es-EC" sz="1400" i="1">
                              <a:latin typeface="Cambria Math" panose="02040503050406030204" pitchFamily="18" charset="0"/>
                              <a:ea typeface="Times New Roman" panose="02020603050405020304" pitchFamily="18" charset="0"/>
                              <a:cs typeface="Arial" panose="020B0604020202020204" pitchFamily="34" charset="0"/>
                            </a:rPr>
                          </m:ctrlPr>
                        </m:dPr>
                        <m:e>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𝑦</m:t>
                              </m:r>
                            </m:e>
                            <m:sub>
                              <m:r>
                                <a:rPr lang="es-MX" sz="1400" i="1">
                                  <a:latin typeface="Cambria Math" panose="02040503050406030204" pitchFamily="18" charset="0"/>
                                  <a:ea typeface="Times New Roman" panose="02020603050405020304" pitchFamily="18" charset="0"/>
                                  <a:cs typeface="Arial" panose="020B0604020202020204" pitchFamily="34" charset="0"/>
                                </a:rPr>
                                <m:t>2</m:t>
                              </m:r>
                            </m:sub>
                          </m:sSub>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𝑦</m:t>
                              </m:r>
                            </m:e>
                            <m:sub>
                              <m:r>
                                <a:rPr lang="es-MX" sz="1400" i="1">
                                  <a:latin typeface="Cambria Math" panose="02040503050406030204" pitchFamily="18" charset="0"/>
                                  <a:ea typeface="Times New Roman" panose="02020603050405020304" pitchFamily="18" charset="0"/>
                                  <a:cs typeface="Arial" panose="020B0604020202020204" pitchFamily="34" charset="0"/>
                                </a:rPr>
                                <m:t>1</m:t>
                              </m:r>
                            </m:sub>
                          </m:sSub>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𝑦</m:t>
                              </m:r>
                            </m:e>
                            <m:sub>
                              <m:r>
                                <a:rPr lang="es-MX" sz="1400" i="1">
                                  <a:latin typeface="Cambria Math" panose="02040503050406030204" pitchFamily="18" charset="0"/>
                                  <a:ea typeface="Times New Roman" panose="02020603050405020304" pitchFamily="18" charset="0"/>
                                  <a:cs typeface="Arial" panose="020B0604020202020204" pitchFamily="34" charset="0"/>
                                </a:rPr>
                                <m:t>0</m:t>
                              </m:r>
                            </m:sub>
                          </m:sSub>
                        </m:e>
                      </m:d>
                      <m:r>
                        <a:rPr lang="es-MX" sz="1400" i="1">
                          <a:latin typeface="Cambria Math" panose="02040503050406030204" pitchFamily="18" charset="0"/>
                          <a:ea typeface="Times New Roman" panose="02020603050405020304" pitchFamily="18" charset="0"/>
                          <a:cs typeface="Arial" panose="020B0604020202020204" pitchFamily="34" charset="0"/>
                        </a:rPr>
                        <m:t>=</m:t>
                      </m:r>
                      <m:nary>
                        <m:naryPr>
                          <m:chr m:val="∑"/>
                          <m:limLoc m:val="undOvr"/>
                          <m:supHide m:val="on"/>
                          <m:ctrlPr>
                            <a:rPr lang="es-EC" sz="1400" i="1">
                              <a:latin typeface="Cambria Math" panose="02040503050406030204" pitchFamily="18" charset="0"/>
                              <a:ea typeface="Times New Roman" panose="02020603050405020304" pitchFamily="18" charset="0"/>
                              <a:cs typeface="Arial" panose="020B0604020202020204" pitchFamily="34" charset="0"/>
                            </a:rPr>
                          </m:ctrlPr>
                        </m:naryPr>
                        <m:sub>
                          <m:r>
                            <a:rPr lang="es-MX" sz="1400" i="1">
                              <a:latin typeface="Cambria Math" panose="02040503050406030204" pitchFamily="18" charset="0"/>
                              <a:ea typeface="Times New Roman" panose="02020603050405020304" pitchFamily="18" charset="0"/>
                              <a:cs typeface="Arial" panose="020B0604020202020204" pitchFamily="34" charset="0"/>
                            </a:rPr>
                            <m:t>1</m:t>
                          </m:r>
                        </m:sub>
                        <m:sup/>
                        <m:e>
                          <m:d>
                            <m:dPr>
                              <m:ctrlPr>
                                <a:rPr lang="es-EC" sz="1400" i="1">
                                  <a:latin typeface="Cambria Math" panose="02040503050406030204" pitchFamily="18" charset="0"/>
                                  <a:ea typeface="Times New Roman" panose="02020603050405020304" pitchFamily="18" charset="0"/>
                                  <a:cs typeface="Arial" panose="020B0604020202020204" pitchFamily="34" charset="0"/>
                                </a:rPr>
                              </m:ctrlPr>
                            </m:dPr>
                            <m:e>
                              <m:r>
                                <a:rPr lang="es-MX" sz="1400" i="1">
                                  <a:latin typeface="Cambria Math" panose="02040503050406030204" pitchFamily="18" charset="0"/>
                                  <a:ea typeface="Times New Roman" panose="02020603050405020304" pitchFamily="18" charset="0"/>
                                  <a:cs typeface="Arial" panose="020B0604020202020204" pitchFamily="34" charset="0"/>
                                </a:rPr>
                                <m:t>1,2,7</m:t>
                              </m:r>
                            </m:e>
                          </m:d>
                          <m:r>
                            <a:rPr lang="es-MX" sz="1400" i="1">
                              <a:latin typeface="Cambria Math" panose="02040503050406030204" pitchFamily="18" charset="0"/>
                              <a:ea typeface="Times New Roman" panose="02020603050405020304" pitchFamily="18" charset="0"/>
                              <a:cs typeface="Arial" panose="020B0604020202020204" pitchFamily="34" charset="0"/>
                            </a:rPr>
                            <m:t>+</m:t>
                          </m:r>
                          <m:nary>
                            <m:naryPr>
                              <m:chr m:val="∑"/>
                              <m:limLoc m:val="undOvr"/>
                              <m:supHide m:val="on"/>
                              <m:ctrlPr>
                                <a:rPr lang="es-EC" sz="1400" i="1">
                                  <a:latin typeface="Cambria Math" panose="02040503050406030204" pitchFamily="18" charset="0"/>
                                  <a:ea typeface="Times New Roman" panose="02020603050405020304" pitchFamily="18" charset="0"/>
                                  <a:cs typeface="Arial" panose="020B0604020202020204" pitchFamily="34" charset="0"/>
                                </a:rPr>
                              </m:ctrlPr>
                            </m:naryPr>
                            <m:sub>
                              <m:r>
                                <a:rPr lang="es-MX" sz="1400" i="1">
                                  <a:latin typeface="Cambria Math" panose="02040503050406030204" pitchFamily="18" charset="0"/>
                                  <a:ea typeface="Times New Roman" panose="02020603050405020304" pitchFamily="18" charset="0"/>
                                  <a:cs typeface="Arial" panose="020B0604020202020204" pitchFamily="34" charset="0"/>
                                </a:rPr>
                                <m:t>∅</m:t>
                              </m:r>
                            </m:sub>
                            <m:sup/>
                            <m:e>
                              <m:r>
                                <a:rPr lang="es-MX" sz="1400" i="1">
                                  <a:latin typeface="Cambria Math" panose="02040503050406030204" pitchFamily="18" charset="0"/>
                                  <a:ea typeface="Times New Roman" panose="02020603050405020304" pitchFamily="18" charset="0"/>
                                  <a:cs typeface="Arial" panose="020B0604020202020204" pitchFamily="34" charset="0"/>
                                </a:rPr>
                                <m:t>(4,5,6)</m:t>
                              </m:r>
                            </m:e>
                          </m:nary>
                        </m:e>
                      </m:nary>
                    </m:oMath>
                  </m:oMathPara>
                </a14:m>
                <a:endParaRPr lang="es-EC" sz="1400" dirty="0">
                  <a:latin typeface="Times New Roman" panose="02020603050405020304" pitchFamily="18" charset="0"/>
                  <a:ea typeface="Times New Roman" panose="02020603050405020304" pitchFamily="18" charset="0"/>
                </a:endParaRPr>
              </a:p>
              <a:p>
                <a:pPr>
                  <a:spcBef>
                    <a:spcPts val="1200"/>
                  </a:spcBef>
                  <a:spcAft>
                    <a:spcPts val="0"/>
                  </a:spcAft>
                </a:pPr>
                <a14:m>
                  <m:oMathPara xmlns:m="http://schemas.openxmlformats.org/officeDocument/2006/math">
                    <m:oMathParaPr>
                      <m:jc m:val="centerGroup"/>
                    </m:oMathParaPr>
                    <m:oMath xmlns:m="http://schemas.openxmlformats.org/officeDocument/2006/math">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𝐸𝑛</m:t>
                          </m:r>
                        </m:e>
                        <m:sub>
                          <m:r>
                            <a:rPr lang="es-MX" sz="1400" i="1">
                              <a:latin typeface="Cambria Math" panose="02040503050406030204" pitchFamily="18" charset="0"/>
                              <a:ea typeface="Times New Roman" panose="02020603050405020304" pitchFamily="18" charset="0"/>
                              <a:cs typeface="Arial" panose="020B0604020202020204" pitchFamily="34" charset="0"/>
                            </a:rPr>
                            <m:t>𝐵</m:t>
                          </m:r>
                        </m:sub>
                      </m:sSub>
                      <m:d>
                        <m:dPr>
                          <m:ctrlPr>
                            <a:rPr lang="es-EC" sz="1400" i="1">
                              <a:latin typeface="Cambria Math" panose="02040503050406030204" pitchFamily="18" charset="0"/>
                              <a:ea typeface="Times New Roman" panose="02020603050405020304" pitchFamily="18" charset="0"/>
                              <a:cs typeface="Arial" panose="020B0604020202020204" pitchFamily="34" charset="0"/>
                            </a:rPr>
                          </m:ctrlPr>
                        </m:dPr>
                        <m:e>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𝑦</m:t>
                              </m:r>
                            </m:e>
                            <m:sub>
                              <m:r>
                                <a:rPr lang="es-MX" sz="1400" i="1">
                                  <a:latin typeface="Cambria Math" panose="02040503050406030204" pitchFamily="18" charset="0"/>
                                  <a:ea typeface="Times New Roman" panose="02020603050405020304" pitchFamily="18" charset="0"/>
                                  <a:cs typeface="Arial" panose="020B0604020202020204" pitchFamily="34" charset="0"/>
                                </a:rPr>
                                <m:t>2</m:t>
                              </m:r>
                            </m:sub>
                          </m:sSub>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𝑦</m:t>
                              </m:r>
                            </m:e>
                            <m:sub>
                              <m:r>
                                <a:rPr lang="es-MX" sz="1400" i="1">
                                  <a:latin typeface="Cambria Math" panose="02040503050406030204" pitchFamily="18" charset="0"/>
                                  <a:ea typeface="Times New Roman" panose="02020603050405020304" pitchFamily="18" charset="0"/>
                                  <a:cs typeface="Arial" panose="020B0604020202020204" pitchFamily="34" charset="0"/>
                                </a:rPr>
                                <m:t>1</m:t>
                              </m:r>
                            </m:sub>
                          </m:sSub>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𝑦</m:t>
                              </m:r>
                            </m:e>
                            <m:sub>
                              <m:r>
                                <a:rPr lang="es-MX" sz="1400" i="1">
                                  <a:latin typeface="Cambria Math" panose="02040503050406030204" pitchFamily="18" charset="0"/>
                                  <a:ea typeface="Times New Roman" panose="02020603050405020304" pitchFamily="18" charset="0"/>
                                  <a:cs typeface="Arial" panose="020B0604020202020204" pitchFamily="34" charset="0"/>
                                </a:rPr>
                                <m:t>0</m:t>
                              </m:r>
                            </m:sub>
                          </m:sSub>
                        </m:e>
                      </m:d>
                      <m:r>
                        <a:rPr lang="es-MX" sz="1400" i="1">
                          <a:latin typeface="Cambria Math" panose="02040503050406030204" pitchFamily="18" charset="0"/>
                          <a:ea typeface="Times New Roman" panose="02020603050405020304" pitchFamily="18" charset="0"/>
                          <a:cs typeface="Arial" panose="020B0604020202020204" pitchFamily="34" charset="0"/>
                        </a:rPr>
                        <m:t>=</m:t>
                      </m:r>
                      <m:nary>
                        <m:naryPr>
                          <m:chr m:val="∑"/>
                          <m:limLoc m:val="undOvr"/>
                          <m:supHide m:val="on"/>
                          <m:ctrlPr>
                            <a:rPr lang="es-EC" sz="1400" i="1">
                              <a:latin typeface="Cambria Math" panose="02040503050406030204" pitchFamily="18" charset="0"/>
                              <a:ea typeface="Times New Roman" panose="02020603050405020304" pitchFamily="18" charset="0"/>
                              <a:cs typeface="Arial" panose="020B0604020202020204" pitchFamily="34" charset="0"/>
                            </a:rPr>
                          </m:ctrlPr>
                        </m:naryPr>
                        <m:sub>
                          <m:r>
                            <a:rPr lang="es-MX" sz="1400" i="1">
                              <a:latin typeface="Cambria Math" panose="02040503050406030204" pitchFamily="18" charset="0"/>
                              <a:ea typeface="Times New Roman" panose="02020603050405020304" pitchFamily="18" charset="0"/>
                              <a:cs typeface="Arial" panose="020B0604020202020204" pitchFamily="34" charset="0"/>
                            </a:rPr>
                            <m:t>1</m:t>
                          </m:r>
                        </m:sub>
                        <m:sup/>
                        <m:e>
                          <m:d>
                            <m:dPr>
                              <m:ctrlPr>
                                <a:rPr lang="es-EC" sz="1400" i="1">
                                  <a:latin typeface="Cambria Math" panose="02040503050406030204" pitchFamily="18" charset="0"/>
                                  <a:ea typeface="Times New Roman" panose="02020603050405020304" pitchFamily="18" charset="0"/>
                                  <a:cs typeface="Arial" panose="020B0604020202020204" pitchFamily="34" charset="0"/>
                                </a:rPr>
                              </m:ctrlPr>
                            </m:dPr>
                            <m:e>
                              <m:r>
                                <a:rPr lang="es-MX" sz="1400" i="1">
                                  <a:latin typeface="Cambria Math" panose="02040503050406030204" pitchFamily="18" charset="0"/>
                                  <a:ea typeface="Times New Roman" panose="02020603050405020304" pitchFamily="18" charset="0"/>
                                  <a:cs typeface="Arial" panose="020B0604020202020204" pitchFamily="34" charset="0"/>
                                </a:rPr>
                                <m:t>2,3</m:t>
                              </m:r>
                            </m:e>
                          </m:d>
                          <m:r>
                            <a:rPr lang="es-MX" sz="1400" i="1">
                              <a:latin typeface="Cambria Math" panose="02040503050406030204" pitchFamily="18" charset="0"/>
                              <a:ea typeface="Times New Roman" panose="02020603050405020304" pitchFamily="18" charset="0"/>
                              <a:cs typeface="Arial" panose="020B0604020202020204" pitchFamily="34" charset="0"/>
                            </a:rPr>
                            <m:t>+</m:t>
                          </m:r>
                          <m:nary>
                            <m:naryPr>
                              <m:chr m:val="∑"/>
                              <m:limLoc m:val="undOvr"/>
                              <m:supHide m:val="on"/>
                              <m:ctrlPr>
                                <a:rPr lang="es-EC" sz="1400" i="1">
                                  <a:latin typeface="Cambria Math" panose="02040503050406030204" pitchFamily="18" charset="0"/>
                                  <a:ea typeface="Times New Roman" panose="02020603050405020304" pitchFamily="18" charset="0"/>
                                  <a:cs typeface="Arial" panose="020B0604020202020204" pitchFamily="34" charset="0"/>
                                </a:rPr>
                              </m:ctrlPr>
                            </m:naryPr>
                            <m:sub>
                              <m:r>
                                <a:rPr lang="es-MX" sz="1400" i="1">
                                  <a:latin typeface="Cambria Math" panose="02040503050406030204" pitchFamily="18" charset="0"/>
                                  <a:ea typeface="Times New Roman" panose="02020603050405020304" pitchFamily="18" charset="0"/>
                                  <a:cs typeface="Arial" panose="020B0604020202020204" pitchFamily="34" charset="0"/>
                                </a:rPr>
                                <m:t>∅</m:t>
                              </m:r>
                            </m:sub>
                            <m:sup/>
                            <m:e>
                              <m:r>
                                <a:rPr lang="es-MX" sz="1400" i="1">
                                  <a:latin typeface="Cambria Math" panose="02040503050406030204" pitchFamily="18" charset="0"/>
                                  <a:ea typeface="Times New Roman" panose="02020603050405020304" pitchFamily="18" charset="0"/>
                                  <a:cs typeface="Arial" panose="020B0604020202020204" pitchFamily="34" charset="0"/>
                                </a:rPr>
                                <m:t>(4,5,6)</m:t>
                              </m:r>
                            </m:e>
                          </m:nary>
                        </m:e>
                      </m:nary>
                    </m:oMath>
                  </m:oMathPara>
                </a14:m>
                <a:endParaRPr lang="es-EC" sz="1400" dirty="0">
                  <a:latin typeface="Times New Roman" panose="02020603050405020304" pitchFamily="18" charset="0"/>
                  <a:ea typeface="Times New Roman" panose="02020603050405020304" pitchFamily="18" charset="0"/>
                </a:endParaRPr>
              </a:p>
              <a:p>
                <a:pPr>
                  <a:spcBef>
                    <a:spcPts val="1200"/>
                  </a:spcBef>
                  <a:spcAft>
                    <a:spcPts val="0"/>
                  </a:spcAft>
                </a:pPr>
                <a14:m>
                  <m:oMathPara xmlns:m="http://schemas.openxmlformats.org/officeDocument/2006/math">
                    <m:oMathParaPr>
                      <m:jc m:val="centerGroup"/>
                    </m:oMathParaPr>
                    <m:oMath xmlns:m="http://schemas.openxmlformats.org/officeDocument/2006/math">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𝐸𝑛</m:t>
                          </m:r>
                        </m:e>
                        <m:sub>
                          <m:r>
                            <a:rPr lang="es-MX" sz="1400" i="1">
                              <a:latin typeface="Cambria Math" panose="02040503050406030204" pitchFamily="18" charset="0"/>
                              <a:ea typeface="Times New Roman" panose="02020603050405020304" pitchFamily="18" charset="0"/>
                              <a:cs typeface="Arial" panose="020B0604020202020204" pitchFamily="34" charset="0"/>
                            </a:rPr>
                            <m:t>𝐶</m:t>
                          </m:r>
                        </m:sub>
                      </m:sSub>
                      <m:d>
                        <m:dPr>
                          <m:ctrlPr>
                            <a:rPr lang="es-EC" sz="1400" i="1">
                              <a:latin typeface="Cambria Math" panose="02040503050406030204" pitchFamily="18" charset="0"/>
                              <a:ea typeface="Times New Roman" panose="02020603050405020304" pitchFamily="18" charset="0"/>
                              <a:cs typeface="Arial" panose="020B0604020202020204" pitchFamily="34" charset="0"/>
                            </a:rPr>
                          </m:ctrlPr>
                        </m:dPr>
                        <m:e>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𝑦</m:t>
                              </m:r>
                            </m:e>
                            <m:sub>
                              <m:r>
                                <a:rPr lang="es-MX" sz="1400" i="1">
                                  <a:latin typeface="Cambria Math" panose="02040503050406030204" pitchFamily="18" charset="0"/>
                                  <a:ea typeface="Times New Roman" panose="02020603050405020304" pitchFamily="18" charset="0"/>
                                  <a:cs typeface="Arial" panose="020B0604020202020204" pitchFamily="34" charset="0"/>
                                </a:rPr>
                                <m:t>2</m:t>
                              </m:r>
                            </m:sub>
                          </m:sSub>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𝑦</m:t>
                              </m:r>
                            </m:e>
                            <m:sub>
                              <m:r>
                                <a:rPr lang="es-MX" sz="1400" i="1">
                                  <a:latin typeface="Cambria Math" panose="02040503050406030204" pitchFamily="18" charset="0"/>
                                  <a:ea typeface="Times New Roman" panose="02020603050405020304" pitchFamily="18" charset="0"/>
                                  <a:cs typeface="Arial" panose="020B0604020202020204" pitchFamily="34" charset="0"/>
                                </a:rPr>
                                <m:t>1</m:t>
                              </m:r>
                            </m:sub>
                          </m:sSub>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𝑦</m:t>
                              </m:r>
                            </m:e>
                            <m:sub>
                              <m:r>
                                <a:rPr lang="es-MX" sz="1400" i="1">
                                  <a:latin typeface="Cambria Math" panose="02040503050406030204" pitchFamily="18" charset="0"/>
                                  <a:ea typeface="Times New Roman" panose="02020603050405020304" pitchFamily="18" charset="0"/>
                                  <a:cs typeface="Arial" panose="020B0604020202020204" pitchFamily="34" charset="0"/>
                                </a:rPr>
                                <m:t>0</m:t>
                              </m:r>
                            </m:sub>
                          </m:sSub>
                        </m:e>
                      </m:d>
                      <m:r>
                        <a:rPr lang="es-MX" sz="1400" i="1">
                          <a:latin typeface="Cambria Math" panose="02040503050406030204" pitchFamily="18" charset="0"/>
                          <a:ea typeface="Times New Roman" panose="02020603050405020304" pitchFamily="18" charset="0"/>
                          <a:cs typeface="Arial" panose="020B0604020202020204" pitchFamily="34" charset="0"/>
                        </a:rPr>
                        <m:t>=</m:t>
                      </m:r>
                      <m:nary>
                        <m:naryPr>
                          <m:chr m:val="∑"/>
                          <m:limLoc m:val="undOvr"/>
                          <m:supHide m:val="on"/>
                          <m:ctrlPr>
                            <a:rPr lang="es-EC" sz="1400" i="1">
                              <a:latin typeface="Cambria Math" panose="02040503050406030204" pitchFamily="18" charset="0"/>
                              <a:ea typeface="Times New Roman" panose="02020603050405020304" pitchFamily="18" charset="0"/>
                              <a:cs typeface="Arial" panose="020B0604020202020204" pitchFamily="34" charset="0"/>
                            </a:rPr>
                          </m:ctrlPr>
                        </m:naryPr>
                        <m:sub>
                          <m:r>
                            <a:rPr lang="es-MX" sz="1400" i="1">
                              <a:latin typeface="Cambria Math" panose="02040503050406030204" pitchFamily="18" charset="0"/>
                              <a:ea typeface="Times New Roman" panose="02020603050405020304" pitchFamily="18" charset="0"/>
                              <a:cs typeface="Arial" panose="020B0604020202020204" pitchFamily="34" charset="0"/>
                            </a:rPr>
                            <m:t>∅</m:t>
                          </m:r>
                        </m:sub>
                        <m:sup/>
                        <m:e>
                          <m:r>
                            <a:rPr lang="es-MX" sz="1400" i="1">
                              <a:latin typeface="Cambria Math" panose="02040503050406030204" pitchFamily="18" charset="0"/>
                              <a:ea typeface="Times New Roman" panose="02020603050405020304" pitchFamily="18" charset="0"/>
                              <a:cs typeface="Arial" panose="020B0604020202020204" pitchFamily="34" charset="0"/>
                            </a:rPr>
                            <m:t>(4,5,6)</m:t>
                          </m:r>
                        </m:e>
                      </m:nary>
                    </m:oMath>
                  </m:oMathPara>
                </a14:m>
                <a:endParaRPr lang="es-EC" sz="1400" dirty="0">
                  <a:latin typeface="Times New Roman" panose="02020603050405020304" pitchFamily="18" charset="0"/>
                  <a:ea typeface="Times New Roman" panose="02020603050405020304" pitchFamily="18" charset="0"/>
                </a:endParaRPr>
              </a:p>
              <a:p>
                <a:pPr>
                  <a:spcBef>
                    <a:spcPts val="1200"/>
                  </a:spcBef>
                  <a:spcAft>
                    <a:spcPts val="0"/>
                  </a:spcAft>
                </a:pPr>
                <a14:m>
                  <m:oMathPara xmlns:m="http://schemas.openxmlformats.org/officeDocument/2006/math">
                    <m:oMathParaPr>
                      <m:jc m:val="centerGroup"/>
                    </m:oMathParaPr>
                    <m:oMath xmlns:m="http://schemas.openxmlformats.org/officeDocument/2006/math">
                      <m:r>
                        <a:rPr lang="es-MX" sz="1400" i="1">
                          <a:latin typeface="Cambria Math" panose="02040503050406030204" pitchFamily="18" charset="0"/>
                          <a:ea typeface="Times New Roman" panose="02020603050405020304" pitchFamily="18" charset="0"/>
                          <a:cs typeface="Arial" panose="020B0604020202020204" pitchFamily="34" charset="0"/>
                        </a:rPr>
                        <m:t>𝐹𝑖𝑛</m:t>
                      </m:r>
                      <m:d>
                        <m:dPr>
                          <m:ctrlPr>
                            <a:rPr lang="es-EC" sz="1400" i="1">
                              <a:latin typeface="Cambria Math" panose="02040503050406030204" pitchFamily="18" charset="0"/>
                              <a:ea typeface="Times New Roman" panose="02020603050405020304" pitchFamily="18" charset="0"/>
                              <a:cs typeface="Arial" panose="020B0604020202020204" pitchFamily="34" charset="0"/>
                            </a:rPr>
                          </m:ctrlPr>
                        </m:dPr>
                        <m:e>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𝑦</m:t>
                              </m:r>
                            </m:e>
                            <m:sub>
                              <m:r>
                                <a:rPr lang="es-MX" sz="1400" i="1">
                                  <a:latin typeface="Cambria Math" panose="02040503050406030204" pitchFamily="18" charset="0"/>
                                  <a:ea typeface="Times New Roman" panose="02020603050405020304" pitchFamily="18" charset="0"/>
                                  <a:cs typeface="Arial" panose="020B0604020202020204" pitchFamily="34" charset="0"/>
                                </a:rPr>
                                <m:t>2</m:t>
                              </m:r>
                            </m:sub>
                          </m:sSub>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𝑦</m:t>
                              </m:r>
                            </m:e>
                            <m:sub>
                              <m:r>
                                <a:rPr lang="es-MX" sz="1400" i="1">
                                  <a:latin typeface="Cambria Math" panose="02040503050406030204" pitchFamily="18" charset="0"/>
                                  <a:ea typeface="Times New Roman" panose="02020603050405020304" pitchFamily="18" charset="0"/>
                                  <a:cs typeface="Arial" panose="020B0604020202020204" pitchFamily="34" charset="0"/>
                                </a:rPr>
                                <m:t>1</m:t>
                              </m:r>
                            </m:sub>
                          </m:sSub>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𝑦</m:t>
                              </m:r>
                            </m:e>
                            <m:sub>
                              <m:r>
                                <a:rPr lang="es-MX" sz="1400" i="1">
                                  <a:latin typeface="Cambria Math" panose="02040503050406030204" pitchFamily="18" charset="0"/>
                                  <a:ea typeface="Times New Roman" panose="02020603050405020304" pitchFamily="18" charset="0"/>
                                  <a:cs typeface="Arial" panose="020B0604020202020204" pitchFamily="34" charset="0"/>
                                </a:rPr>
                                <m:t>0</m:t>
                              </m:r>
                            </m:sub>
                          </m:sSub>
                        </m:e>
                      </m:d>
                      <m:r>
                        <a:rPr lang="es-MX" sz="1400" i="1">
                          <a:latin typeface="Cambria Math" panose="02040503050406030204" pitchFamily="18" charset="0"/>
                          <a:ea typeface="Times New Roman" panose="02020603050405020304" pitchFamily="18" charset="0"/>
                          <a:cs typeface="Arial" panose="020B0604020202020204" pitchFamily="34" charset="0"/>
                        </a:rPr>
                        <m:t>=</m:t>
                      </m:r>
                      <m:nary>
                        <m:naryPr>
                          <m:chr m:val="∑"/>
                          <m:limLoc m:val="undOvr"/>
                          <m:supHide m:val="on"/>
                          <m:ctrlPr>
                            <a:rPr lang="es-EC" sz="1400" i="1">
                              <a:latin typeface="Cambria Math" panose="02040503050406030204" pitchFamily="18" charset="0"/>
                              <a:ea typeface="Times New Roman" panose="02020603050405020304" pitchFamily="18" charset="0"/>
                              <a:cs typeface="Arial" panose="020B0604020202020204" pitchFamily="34" charset="0"/>
                            </a:rPr>
                          </m:ctrlPr>
                        </m:naryPr>
                        <m:sub>
                          <m:r>
                            <a:rPr lang="es-MX" sz="1400" i="1">
                              <a:latin typeface="Cambria Math" panose="02040503050406030204" pitchFamily="18" charset="0"/>
                              <a:ea typeface="Times New Roman" panose="02020603050405020304" pitchFamily="18" charset="0"/>
                              <a:cs typeface="Arial" panose="020B0604020202020204" pitchFamily="34" charset="0"/>
                            </a:rPr>
                            <m:t>1</m:t>
                          </m:r>
                        </m:sub>
                        <m:sup/>
                        <m:e>
                          <m:d>
                            <m:dPr>
                              <m:ctrlPr>
                                <a:rPr lang="es-EC" sz="1400" i="1">
                                  <a:latin typeface="Cambria Math" panose="02040503050406030204" pitchFamily="18" charset="0"/>
                                  <a:ea typeface="Times New Roman" panose="02020603050405020304" pitchFamily="18" charset="0"/>
                                  <a:cs typeface="Arial" panose="020B0604020202020204" pitchFamily="34" charset="0"/>
                                </a:rPr>
                              </m:ctrlPr>
                            </m:dPr>
                            <m:e>
                              <m:r>
                                <a:rPr lang="es-MX" sz="1400" i="1">
                                  <a:latin typeface="Cambria Math" panose="02040503050406030204" pitchFamily="18" charset="0"/>
                                  <a:ea typeface="Times New Roman" panose="02020603050405020304" pitchFamily="18" charset="0"/>
                                  <a:cs typeface="Arial" panose="020B0604020202020204" pitchFamily="34" charset="0"/>
                                </a:rPr>
                                <m:t>7</m:t>
                              </m:r>
                            </m:e>
                          </m:d>
                          <m:r>
                            <a:rPr lang="es-MX" sz="1400" i="1">
                              <a:latin typeface="Cambria Math" panose="02040503050406030204" pitchFamily="18" charset="0"/>
                              <a:ea typeface="Times New Roman" panose="02020603050405020304" pitchFamily="18" charset="0"/>
                              <a:cs typeface="Arial" panose="020B0604020202020204" pitchFamily="34" charset="0"/>
                            </a:rPr>
                            <m:t>+</m:t>
                          </m:r>
                          <m:nary>
                            <m:naryPr>
                              <m:chr m:val="∑"/>
                              <m:limLoc m:val="undOvr"/>
                              <m:supHide m:val="on"/>
                              <m:ctrlPr>
                                <a:rPr lang="es-EC" sz="1400" i="1">
                                  <a:latin typeface="Cambria Math" panose="02040503050406030204" pitchFamily="18" charset="0"/>
                                  <a:ea typeface="Times New Roman" panose="02020603050405020304" pitchFamily="18" charset="0"/>
                                  <a:cs typeface="Arial" panose="020B0604020202020204" pitchFamily="34" charset="0"/>
                                </a:rPr>
                              </m:ctrlPr>
                            </m:naryPr>
                            <m:sub>
                              <m:r>
                                <a:rPr lang="es-MX" sz="1400" i="1">
                                  <a:latin typeface="Cambria Math" panose="02040503050406030204" pitchFamily="18" charset="0"/>
                                  <a:ea typeface="Times New Roman" panose="02020603050405020304" pitchFamily="18" charset="0"/>
                                  <a:cs typeface="Arial" panose="020B0604020202020204" pitchFamily="34" charset="0"/>
                                </a:rPr>
                                <m:t>∅</m:t>
                              </m:r>
                            </m:sub>
                            <m:sup/>
                            <m:e>
                              <m:r>
                                <a:rPr lang="es-MX" sz="1400" i="1">
                                  <a:latin typeface="Cambria Math" panose="02040503050406030204" pitchFamily="18" charset="0"/>
                                  <a:ea typeface="Times New Roman" panose="02020603050405020304" pitchFamily="18" charset="0"/>
                                  <a:cs typeface="Arial" panose="020B0604020202020204" pitchFamily="34" charset="0"/>
                                </a:rPr>
                                <m:t>(4,5,6)</m:t>
                              </m:r>
                            </m:e>
                          </m:nary>
                        </m:e>
                      </m:nary>
                    </m:oMath>
                  </m:oMathPara>
                </a14:m>
                <a:endParaRPr lang="es-EC" sz="1400" dirty="0" smtClean="0">
                  <a:latin typeface="Times New Roman" panose="02020603050405020304" pitchFamily="18" charset="0"/>
                  <a:ea typeface="Times New Roman" panose="02020603050405020304" pitchFamily="18" charset="0"/>
                </a:endParaRPr>
              </a:p>
              <a:p>
                <a:pPr>
                  <a:spcBef>
                    <a:spcPts val="1200"/>
                  </a:spcBef>
                  <a:spcAft>
                    <a:spcPts val="0"/>
                  </a:spcAft>
                </a:pPr>
                <a:endParaRPr lang="es-EC" sz="1400" dirty="0">
                  <a:latin typeface="Times New Roman" panose="02020603050405020304" pitchFamily="18" charset="0"/>
                  <a:ea typeface="Times New Roman" panose="02020603050405020304" pitchFamily="18" charset="0"/>
                </a:endParaRPr>
              </a:p>
              <a:p>
                <a:pPr>
                  <a:spcBef>
                    <a:spcPts val="1200"/>
                  </a:spcBef>
                  <a:spcAft>
                    <a:spcPts val="0"/>
                  </a:spcAft>
                </a:pPr>
                <a14:m>
                  <m:oMathPara xmlns:m="http://schemas.openxmlformats.org/officeDocument/2006/math">
                    <m:oMathParaPr>
                      <m:jc m:val="centerGroup"/>
                    </m:oMathParaPr>
                    <m:oMath xmlns:m="http://schemas.openxmlformats.org/officeDocument/2006/math">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𝑌</m:t>
                          </m:r>
                        </m:e>
                        <m:sub>
                          <m:r>
                            <a:rPr lang="es-MX" sz="1400" i="1">
                              <a:latin typeface="Cambria Math" panose="02040503050406030204" pitchFamily="18" charset="0"/>
                              <a:ea typeface="Times New Roman" panose="02020603050405020304" pitchFamily="18" charset="0"/>
                              <a:cs typeface="Arial" panose="020B0604020202020204" pitchFamily="34" charset="0"/>
                            </a:rPr>
                            <m:t>2</m:t>
                          </m:r>
                        </m:sub>
                      </m:sSub>
                      <m:d>
                        <m:dPr>
                          <m:ctrlPr>
                            <a:rPr lang="es-EC" sz="1400" i="1">
                              <a:latin typeface="Cambria Math" panose="02040503050406030204" pitchFamily="18" charset="0"/>
                              <a:ea typeface="Times New Roman" panose="02020603050405020304" pitchFamily="18" charset="0"/>
                              <a:cs typeface="Arial" panose="020B0604020202020204" pitchFamily="34" charset="0"/>
                            </a:rPr>
                          </m:ctrlPr>
                        </m:dPr>
                        <m:e>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𝑦</m:t>
                              </m:r>
                            </m:e>
                            <m:sub>
                              <m:r>
                                <a:rPr lang="es-MX" sz="1400" i="1">
                                  <a:latin typeface="Cambria Math" panose="02040503050406030204" pitchFamily="18" charset="0"/>
                                  <a:ea typeface="Times New Roman" panose="02020603050405020304" pitchFamily="18" charset="0"/>
                                  <a:cs typeface="Arial" panose="020B0604020202020204" pitchFamily="34" charset="0"/>
                                </a:rPr>
                                <m:t>2</m:t>
                              </m:r>
                            </m:sub>
                          </m:sSub>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𝑦</m:t>
                              </m:r>
                            </m:e>
                            <m:sub>
                              <m:r>
                                <a:rPr lang="es-MX" sz="1400" i="1">
                                  <a:latin typeface="Cambria Math" panose="02040503050406030204" pitchFamily="18" charset="0"/>
                                  <a:ea typeface="Times New Roman" panose="02020603050405020304" pitchFamily="18" charset="0"/>
                                  <a:cs typeface="Arial" panose="020B0604020202020204" pitchFamily="34" charset="0"/>
                                </a:rPr>
                                <m:t>1</m:t>
                              </m:r>
                            </m:sub>
                          </m:sSub>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𝑦</m:t>
                              </m:r>
                            </m:e>
                            <m:sub>
                              <m:r>
                                <a:rPr lang="es-MX" sz="1400" i="1">
                                  <a:latin typeface="Cambria Math" panose="02040503050406030204" pitchFamily="18" charset="0"/>
                                  <a:ea typeface="Times New Roman" panose="02020603050405020304" pitchFamily="18" charset="0"/>
                                  <a:cs typeface="Arial" panose="020B0604020202020204" pitchFamily="34" charset="0"/>
                                </a:rPr>
                                <m:t>0</m:t>
                              </m:r>
                            </m:sub>
                          </m:sSub>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𝐸</m:t>
                              </m:r>
                            </m:e>
                            <m:sub>
                              <m:r>
                                <a:rPr lang="es-MX" sz="1400" i="1">
                                  <a:latin typeface="Cambria Math" panose="02040503050406030204" pitchFamily="18" charset="0"/>
                                  <a:ea typeface="Times New Roman" panose="02020603050405020304" pitchFamily="18" charset="0"/>
                                  <a:cs typeface="Arial" panose="020B0604020202020204" pitchFamily="34" charset="0"/>
                                </a:rPr>
                                <m:t>𝑡</m:t>
                              </m:r>
                            </m:sub>
                          </m:sSub>
                          <m:r>
                            <a:rPr lang="es-MX" sz="1400" i="1">
                              <a:latin typeface="Cambria Math" panose="02040503050406030204" pitchFamily="18" charset="0"/>
                              <a:ea typeface="Times New Roman" panose="02020603050405020304" pitchFamily="18" charset="0"/>
                              <a:cs typeface="Arial" panose="020B0604020202020204" pitchFamily="34" charset="0"/>
                            </a:rPr>
                            <m:t>𝑃</m:t>
                          </m:r>
                        </m:e>
                      </m:d>
                      <m:r>
                        <a:rPr lang="es-MX" sz="1400" i="1">
                          <a:latin typeface="Cambria Math" panose="02040503050406030204" pitchFamily="18" charset="0"/>
                          <a:ea typeface="Times New Roman" panose="02020603050405020304" pitchFamily="18" charset="0"/>
                          <a:cs typeface="Arial" panose="020B0604020202020204" pitchFamily="34" charset="0"/>
                        </a:rPr>
                        <m:t>=</m:t>
                      </m:r>
                      <m:nary>
                        <m:naryPr>
                          <m:chr m:val="∑"/>
                          <m:limLoc m:val="undOvr"/>
                          <m:supHide m:val="on"/>
                          <m:ctrlPr>
                            <a:rPr lang="es-EC" sz="1400" i="1">
                              <a:latin typeface="Cambria Math" panose="02040503050406030204" pitchFamily="18" charset="0"/>
                              <a:ea typeface="Times New Roman" panose="02020603050405020304" pitchFamily="18" charset="0"/>
                              <a:cs typeface="Arial" panose="020B0604020202020204" pitchFamily="34" charset="0"/>
                            </a:rPr>
                          </m:ctrlPr>
                        </m:naryPr>
                        <m:sub>
                          <m:r>
                            <a:rPr lang="es-MX" sz="1400" i="1">
                              <a:latin typeface="Cambria Math" panose="02040503050406030204" pitchFamily="18" charset="0"/>
                              <a:ea typeface="Times New Roman" panose="02020603050405020304" pitchFamily="18" charset="0"/>
                              <a:cs typeface="Arial" panose="020B0604020202020204" pitchFamily="34" charset="0"/>
                            </a:rPr>
                            <m:t>1</m:t>
                          </m:r>
                        </m:sub>
                        <m:sup/>
                        <m:e>
                          <m:d>
                            <m:dPr>
                              <m:ctrlPr>
                                <a:rPr lang="es-EC" sz="1400" i="1">
                                  <a:latin typeface="Cambria Math" panose="02040503050406030204" pitchFamily="18" charset="0"/>
                                  <a:ea typeface="Times New Roman" panose="02020603050405020304" pitchFamily="18" charset="0"/>
                                  <a:cs typeface="Arial" panose="020B0604020202020204" pitchFamily="34" charset="0"/>
                                </a:rPr>
                              </m:ctrlPr>
                            </m:dPr>
                            <m:e>
                              <m:r>
                                <a:rPr lang="es-MX" sz="1400" i="1">
                                  <a:latin typeface="Cambria Math" panose="02040503050406030204" pitchFamily="18" charset="0"/>
                                  <a:ea typeface="Times New Roman" panose="02020603050405020304" pitchFamily="18" charset="0"/>
                                  <a:cs typeface="Arial" panose="020B0604020202020204" pitchFamily="34" charset="0"/>
                                </a:rPr>
                                <m:t>4,5,29,31</m:t>
                              </m:r>
                            </m:e>
                          </m:d>
                          <m:r>
                            <a:rPr lang="es-MX" sz="1400" i="1">
                              <a:latin typeface="Cambria Math" panose="02040503050406030204" pitchFamily="18" charset="0"/>
                              <a:ea typeface="Times New Roman" panose="02020603050405020304" pitchFamily="18" charset="0"/>
                              <a:cs typeface="Arial" panose="020B0604020202020204" pitchFamily="34" charset="0"/>
                            </a:rPr>
                            <m:t>+</m:t>
                          </m:r>
                          <m:nary>
                            <m:naryPr>
                              <m:chr m:val="∑"/>
                              <m:limLoc m:val="undOvr"/>
                              <m:supHide m:val="on"/>
                              <m:ctrlPr>
                                <a:rPr lang="es-EC" sz="1400" i="1">
                                  <a:latin typeface="Cambria Math" panose="02040503050406030204" pitchFamily="18" charset="0"/>
                                  <a:ea typeface="Times New Roman" panose="02020603050405020304" pitchFamily="18" charset="0"/>
                                  <a:cs typeface="Arial" panose="020B0604020202020204" pitchFamily="34" charset="0"/>
                                </a:rPr>
                              </m:ctrlPr>
                            </m:naryPr>
                            <m:sub>
                              <m:r>
                                <a:rPr lang="es-MX" sz="1400" i="1">
                                  <a:latin typeface="Cambria Math" panose="02040503050406030204" pitchFamily="18" charset="0"/>
                                  <a:ea typeface="Times New Roman" panose="02020603050405020304" pitchFamily="18" charset="0"/>
                                  <a:cs typeface="Arial" panose="020B0604020202020204" pitchFamily="34" charset="0"/>
                                </a:rPr>
                                <m:t>∅</m:t>
                              </m:r>
                            </m:sub>
                            <m:sup/>
                            <m:e>
                              <m:r>
                                <a:rPr lang="es-MX" sz="1400" i="1">
                                  <a:latin typeface="Cambria Math" panose="02040503050406030204" pitchFamily="18" charset="0"/>
                                  <a:ea typeface="Times New Roman" panose="02020603050405020304" pitchFamily="18" charset="0"/>
                                  <a:cs typeface="Arial" panose="020B0604020202020204" pitchFamily="34" charset="0"/>
                                </a:rPr>
                                <m:t>(16−27)</m:t>
                              </m:r>
                            </m:e>
                          </m:nary>
                        </m:e>
                      </m:nary>
                    </m:oMath>
                  </m:oMathPara>
                </a14:m>
                <a:endParaRPr lang="es-EC" sz="1400" dirty="0">
                  <a:latin typeface="Times New Roman" panose="02020603050405020304" pitchFamily="18" charset="0"/>
                  <a:ea typeface="Times New Roman" panose="02020603050405020304" pitchFamily="18" charset="0"/>
                </a:endParaRPr>
              </a:p>
              <a:p>
                <a:pPr>
                  <a:spcBef>
                    <a:spcPts val="1200"/>
                  </a:spcBef>
                  <a:spcAft>
                    <a:spcPts val="0"/>
                  </a:spcAft>
                </a:pPr>
                <a14:m>
                  <m:oMathPara xmlns:m="http://schemas.openxmlformats.org/officeDocument/2006/math">
                    <m:oMathParaPr>
                      <m:jc m:val="centerGroup"/>
                    </m:oMathParaPr>
                    <m:oMath xmlns:m="http://schemas.openxmlformats.org/officeDocument/2006/math">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𝑌</m:t>
                          </m:r>
                        </m:e>
                        <m:sub>
                          <m:r>
                            <a:rPr lang="es-MX" sz="1400" i="1">
                              <a:latin typeface="Cambria Math" panose="02040503050406030204" pitchFamily="18" charset="0"/>
                              <a:ea typeface="Times New Roman" panose="02020603050405020304" pitchFamily="18" charset="0"/>
                              <a:cs typeface="Arial" panose="020B0604020202020204" pitchFamily="34" charset="0"/>
                            </a:rPr>
                            <m:t>1</m:t>
                          </m:r>
                        </m:sub>
                      </m:sSub>
                      <m:d>
                        <m:dPr>
                          <m:ctrlPr>
                            <a:rPr lang="es-EC" sz="1400" i="1">
                              <a:latin typeface="Cambria Math" panose="02040503050406030204" pitchFamily="18" charset="0"/>
                              <a:ea typeface="Times New Roman" panose="02020603050405020304" pitchFamily="18" charset="0"/>
                              <a:cs typeface="Arial" panose="020B0604020202020204" pitchFamily="34" charset="0"/>
                            </a:rPr>
                          </m:ctrlPr>
                        </m:dPr>
                        <m:e>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𝑦</m:t>
                              </m:r>
                            </m:e>
                            <m:sub>
                              <m:r>
                                <a:rPr lang="es-MX" sz="1400" i="1">
                                  <a:latin typeface="Cambria Math" panose="02040503050406030204" pitchFamily="18" charset="0"/>
                                  <a:ea typeface="Times New Roman" panose="02020603050405020304" pitchFamily="18" charset="0"/>
                                  <a:cs typeface="Arial" panose="020B0604020202020204" pitchFamily="34" charset="0"/>
                                </a:rPr>
                                <m:t>2</m:t>
                              </m:r>
                            </m:sub>
                          </m:sSub>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𝑦</m:t>
                              </m:r>
                            </m:e>
                            <m:sub>
                              <m:r>
                                <a:rPr lang="es-MX" sz="1400" i="1">
                                  <a:latin typeface="Cambria Math" panose="02040503050406030204" pitchFamily="18" charset="0"/>
                                  <a:ea typeface="Times New Roman" panose="02020603050405020304" pitchFamily="18" charset="0"/>
                                  <a:cs typeface="Arial" panose="020B0604020202020204" pitchFamily="34" charset="0"/>
                                </a:rPr>
                                <m:t>1</m:t>
                              </m:r>
                            </m:sub>
                          </m:sSub>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𝑦</m:t>
                              </m:r>
                            </m:e>
                            <m:sub>
                              <m:r>
                                <a:rPr lang="es-MX" sz="1400" i="1">
                                  <a:latin typeface="Cambria Math" panose="02040503050406030204" pitchFamily="18" charset="0"/>
                                  <a:ea typeface="Times New Roman" panose="02020603050405020304" pitchFamily="18" charset="0"/>
                                  <a:cs typeface="Arial" panose="020B0604020202020204" pitchFamily="34" charset="0"/>
                                </a:rPr>
                                <m:t>0</m:t>
                              </m:r>
                            </m:sub>
                          </m:sSub>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𝐸</m:t>
                              </m:r>
                            </m:e>
                            <m:sub>
                              <m:r>
                                <a:rPr lang="es-MX" sz="1400" i="1">
                                  <a:latin typeface="Cambria Math" panose="02040503050406030204" pitchFamily="18" charset="0"/>
                                  <a:ea typeface="Times New Roman" panose="02020603050405020304" pitchFamily="18" charset="0"/>
                                  <a:cs typeface="Arial" panose="020B0604020202020204" pitchFamily="34" charset="0"/>
                                </a:rPr>
                                <m:t>𝑡</m:t>
                              </m:r>
                            </m:sub>
                          </m:sSub>
                          <m:r>
                            <a:rPr lang="es-MX" sz="1400" i="1">
                              <a:latin typeface="Cambria Math" panose="02040503050406030204" pitchFamily="18" charset="0"/>
                              <a:ea typeface="Times New Roman" panose="02020603050405020304" pitchFamily="18" charset="0"/>
                              <a:cs typeface="Arial" panose="020B0604020202020204" pitchFamily="34" charset="0"/>
                            </a:rPr>
                            <m:t>𝑃</m:t>
                          </m:r>
                        </m:e>
                      </m:d>
                      <m:r>
                        <a:rPr lang="es-MX" sz="1400" i="1">
                          <a:latin typeface="Cambria Math" panose="02040503050406030204" pitchFamily="18" charset="0"/>
                          <a:ea typeface="Times New Roman" panose="02020603050405020304" pitchFamily="18" charset="0"/>
                          <a:cs typeface="Arial" panose="020B0604020202020204" pitchFamily="34" charset="0"/>
                        </a:rPr>
                        <m:t>=</m:t>
                      </m:r>
                      <m:nary>
                        <m:naryPr>
                          <m:chr m:val="∑"/>
                          <m:limLoc m:val="undOvr"/>
                          <m:supHide m:val="on"/>
                          <m:ctrlPr>
                            <a:rPr lang="es-EC" sz="1400" i="1">
                              <a:latin typeface="Cambria Math" panose="02040503050406030204" pitchFamily="18" charset="0"/>
                              <a:ea typeface="Times New Roman" panose="02020603050405020304" pitchFamily="18" charset="0"/>
                              <a:cs typeface="Arial" panose="020B0604020202020204" pitchFamily="34" charset="0"/>
                            </a:rPr>
                          </m:ctrlPr>
                        </m:naryPr>
                        <m:sub>
                          <m:r>
                            <a:rPr lang="es-MX" sz="1400" i="1">
                              <a:latin typeface="Cambria Math" panose="02040503050406030204" pitchFamily="18" charset="0"/>
                              <a:ea typeface="Times New Roman" panose="02020603050405020304" pitchFamily="18" charset="0"/>
                              <a:cs typeface="Arial" panose="020B0604020202020204" pitchFamily="34" charset="0"/>
                            </a:rPr>
                            <m:t>1</m:t>
                          </m:r>
                        </m:sub>
                        <m:sup/>
                        <m:e>
                          <m:d>
                            <m:dPr>
                              <m:ctrlPr>
                                <a:rPr lang="es-EC" sz="1400" i="1">
                                  <a:latin typeface="Cambria Math" panose="02040503050406030204" pitchFamily="18" charset="0"/>
                                  <a:ea typeface="Times New Roman" panose="02020603050405020304" pitchFamily="18" charset="0"/>
                                  <a:cs typeface="Arial" panose="020B0604020202020204" pitchFamily="34" charset="0"/>
                                </a:rPr>
                              </m:ctrlPr>
                            </m:dPr>
                            <m:e>
                              <m:r>
                                <a:rPr lang="es-MX" sz="1400" i="1">
                                  <a:latin typeface="Cambria Math" panose="02040503050406030204" pitchFamily="18" charset="0"/>
                                  <a:ea typeface="Times New Roman" panose="02020603050405020304" pitchFamily="18" charset="0"/>
                                  <a:cs typeface="Arial" panose="020B0604020202020204" pitchFamily="34" charset="0"/>
                                </a:rPr>
                                <m:t>7−9,12−14,29,31</m:t>
                              </m:r>
                            </m:e>
                          </m:d>
                          <m:r>
                            <a:rPr lang="es-MX" sz="1400" i="1">
                              <a:latin typeface="Cambria Math" panose="02040503050406030204" pitchFamily="18" charset="0"/>
                              <a:ea typeface="Times New Roman" panose="02020603050405020304" pitchFamily="18" charset="0"/>
                              <a:cs typeface="Arial" panose="020B0604020202020204" pitchFamily="34" charset="0"/>
                            </a:rPr>
                            <m:t>+</m:t>
                          </m:r>
                          <m:nary>
                            <m:naryPr>
                              <m:chr m:val="∑"/>
                              <m:limLoc m:val="undOvr"/>
                              <m:supHide m:val="on"/>
                              <m:ctrlPr>
                                <a:rPr lang="es-EC" sz="1400" i="1">
                                  <a:latin typeface="Cambria Math" panose="02040503050406030204" pitchFamily="18" charset="0"/>
                                  <a:ea typeface="Times New Roman" panose="02020603050405020304" pitchFamily="18" charset="0"/>
                                  <a:cs typeface="Arial" panose="020B0604020202020204" pitchFamily="34" charset="0"/>
                                </a:rPr>
                              </m:ctrlPr>
                            </m:naryPr>
                            <m:sub>
                              <m:r>
                                <a:rPr lang="es-MX" sz="1400" i="1">
                                  <a:latin typeface="Cambria Math" panose="02040503050406030204" pitchFamily="18" charset="0"/>
                                  <a:ea typeface="Times New Roman" panose="02020603050405020304" pitchFamily="18" charset="0"/>
                                  <a:cs typeface="Arial" panose="020B0604020202020204" pitchFamily="34" charset="0"/>
                                </a:rPr>
                                <m:t>∅</m:t>
                              </m:r>
                            </m:sub>
                            <m:sup/>
                            <m:e>
                              <m:r>
                                <a:rPr lang="es-MX" sz="1400" i="1">
                                  <a:latin typeface="Cambria Math" panose="02040503050406030204" pitchFamily="18" charset="0"/>
                                  <a:ea typeface="Times New Roman" panose="02020603050405020304" pitchFamily="18" charset="0"/>
                                  <a:cs typeface="Arial" panose="020B0604020202020204" pitchFamily="34" charset="0"/>
                                </a:rPr>
                                <m:t>(16−27)</m:t>
                              </m:r>
                            </m:e>
                          </m:nary>
                        </m:e>
                      </m:nary>
                    </m:oMath>
                  </m:oMathPara>
                </a14:m>
                <a:endParaRPr lang="es-EC" sz="1400" dirty="0">
                  <a:latin typeface="Times New Roman" panose="02020603050405020304" pitchFamily="18" charset="0"/>
                  <a:ea typeface="Times New Roman" panose="02020603050405020304" pitchFamily="18" charset="0"/>
                </a:endParaRPr>
              </a:p>
              <a:p>
                <a:pPr>
                  <a:spcBef>
                    <a:spcPts val="1200"/>
                  </a:spcBef>
                  <a:spcAft>
                    <a:spcPts val="0"/>
                  </a:spcAft>
                </a:pPr>
                <a14:m>
                  <m:oMathPara xmlns:m="http://schemas.openxmlformats.org/officeDocument/2006/math">
                    <m:oMathParaPr>
                      <m:jc m:val="centerGroup"/>
                    </m:oMathParaPr>
                    <m:oMath xmlns:m="http://schemas.openxmlformats.org/officeDocument/2006/math">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𝑌</m:t>
                          </m:r>
                        </m:e>
                        <m:sub>
                          <m:r>
                            <a:rPr lang="es-MX" sz="1400" i="1">
                              <a:latin typeface="Cambria Math" panose="02040503050406030204" pitchFamily="18" charset="0"/>
                              <a:ea typeface="Times New Roman" panose="02020603050405020304" pitchFamily="18" charset="0"/>
                              <a:cs typeface="Arial" panose="020B0604020202020204" pitchFamily="34" charset="0"/>
                            </a:rPr>
                            <m:t>0</m:t>
                          </m:r>
                        </m:sub>
                      </m:sSub>
                      <m:d>
                        <m:dPr>
                          <m:ctrlPr>
                            <a:rPr lang="es-EC" sz="1400" i="1">
                              <a:latin typeface="Cambria Math" panose="02040503050406030204" pitchFamily="18" charset="0"/>
                              <a:ea typeface="Times New Roman" panose="02020603050405020304" pitchFamily="18" charset="0"/>
                              <a:cs typeface="Arial" panose="020B0604020202020204" pitchFamily="34" charset="0"/>
                            </a:rPr>
                          </m:ctrlPr>
                        </m:dPr>
                        <m:e>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𝑦</m:t>
                              </m:r>
                            </m:e>
                            <m:sub>
                              <m:r>
                                <a:rPr lang="es-MX" sz="1400" i="1">
                                  <a:latin typeface="Cambria Math" panose="02040503050406030204" pitchFamily="18" charset="0"/>
                                  <a:ea typeface="Times New Roman" panose="02020603050405020304" pitchFamily="18" charset="0"/>
                                  <a:cs typeface="Arial" panose="020B0604020202020204" pitchFamily="34" charset="0"/>
                                </a:rPr>
                                <m:t>2</m:t>
                              </m:r>
                            </m:sub>
                          </m:sSub>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𝑦</m:t>
                              </m:r>
                            </m:e>
                            <m:sub>
                              <m:r>
                                <a:rPr lang="es-MX" sz="1400" i="1">
                                  <a:latin typeface="Cambria Math" panose="02040503050406030204" pitchFamily="18" charset="0"/>
                                  <a:ea typeface="Times New Roman" panose="02020603050405020304" pitchFamily="18" charset="0"/>
                                  <a:cs typeface="Arial" panose="020B0604020202020204" pitchFamily="34" charset="0"/>
                                </a:rPr>
                                <m:t>1</m:t>
                              </m:r>
                            </m:sub>
                          </m:sSub>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𝑦</m:t>
                              </m:r>
                            </m:e>
                            <m:sub>
                              <m:r>
                                <a:rPr lang="es-MX" sz="1400" i="1">
                                  <a:latin typeface="Cambria Math" panose="02040503050406030204" pitchFamily="18" charset="0"/>
                                  <a:ea typeface="Times New Roman" panose="02020603050405020304" pitchFamily="18" charset="0"/>
                                  <a:cs typeface="Arial" panose="020B0604020202020204" pitchFamily="34" charset="0"/>
                                </a:rPr>
                                <m:t>0</m:t>
                              </m:r>
                            </m:sub>
                          </m:sSub>
                          <m:sSub>
                            <m:sSubPr>
                              <m:ctrlPr>
                                <a:rPr lang="es-EC" sz="1400" i="1">
                                  <a:latin typeface="Cambria Math" panose="02040503050406030204" pitchFamily="18" charset="0"/>
                                  <a:ea typeface="Times New Roman" panose="02020603050405020304" pitchFamily="18" charset="0"/>
                                  <a:cs typeface="Arial" panose="020B0604020202020204" pitchFamily="34" charset="0"/>
                                </a:rPr>
                              </m:ctrlPr>
                            </m:sSubPr>
                            <m:e>
                              <m:r>
                                <a:rPr lang="es-MX" sz="1400" i="1">
                                  <a:latin typeface="Cambria Math" panose="02040503050406030204" pitchFamily="18" charset="0"/>
                                  <a:ea typeface="Times New Roman" panose="02020603050405020304" pitchFamily="18" charset="0"/>
                                  <a:cs typeface="Arial" panose="020B0604020202020204" pitchFamily="34" charset="0"/>
                                </a:rPr>
                                <m:t>𝐸</m:t>
                              </m:r>
                            </m:e>
                            <m:sub>
                              <m:r>
                                <a:rPr lang="es-MX" sz="1400" i="1">
                                  <a:latin typeface="Cambria Math" panose="02040503050406030204" pitchFamily="18" charset="0"/>
                                  <a:ea typeface="Times New Roman" panose="02020603050405020304" pitchFamily="18" charset="0"/>
                                  <a:cs typeface="Arial" panose="020B0604020202020204" pitchFamily="34" charset="0"/>
                                </a:rPr>
                                <m:t>𝑡</m:t>
                              </m:r>
                            </m:sub>
                          </m:sSub>
                          <m:r>
                            <a:rPr lang="es-MX" sz="1400" i="1">
                              <a:latin typeface="Cambria Math" panose="02040503050406030204" pitchFamily="18" charset="0"/>
                              <a:ea typeface="Times New Roman" panose="02020603050405020304" pitchFamily="18" charset="0"/>
                              <a:cs typeface="Arial" panose="020B0604020202020204" pitchFamily="34" charset="0"/>
                            </a:rPr>
                            <m:t>𝑃</m:t>
                          </m:r>
                        </m:e>
                      </m:d>
                      <m:r>
                        <a:rPr lang="es-MX" sz="1400" i="1">
                          <a:latin typeface="Cambria Math" panose="02040503050406030204" pitchFamily="18" charset="0"/>
                          <a:ea typeface="Times New Roman" panose="02020603050405020304" pitchFamily="18" charset="0"/>
                          <a:cs typeface="Arial" panose="020B0604020202020204" pitchFamily="34" charset="0"/>
                        </a:rPr>
                        <m:t>=</m:t>
                      </m:r>
                      <m:nary>
                        <m:naryPr>
                          <m:chr m:val="∑"/>
                          <m:limLoc m:val="undOvr"/>
                          <m:supHide m:val="on"/>
                          <m:ctrlPr>
                            <a:rPr lang="es-EC" sz="1400" i="1">
                              <a:latin typeface="Cambria Math" panose="02040503050406030204" pitchFamily="18" charset="0"/>
                              <a:ea typeface="Times New Roman" panose="02020603050405020304" pitchFamily="18" charset="0"/>
                              <a:cs typeface="Arial" panose="020B0604020202020204" pitchFamily="34" charset="0"/>
                            </a:rPr>
                          </m:ctrlPr>
                        </m:naryPr>
                        <m:sub>
                          <m:r>
                            <a:rPr lang="es-MX" sz="1400" i="1">
                              <a:latin typeface="Cambria Math" panose="02040503050406030204" pitchFamily="18" charset="0"/>
                              <a:ea typeface="Times New Roman" panose="02020603050405020304" pitchFamily="18" charset="0"/>
                              <a:cs typeface="Arial" panose="020B0604020202020204" pitchFamily="34" charset="0"/>
                            </a:rPr>
                            <m:t>1</m:t>
                          </m:r>
                        </m:sub>
                        <m:sup/>
                        <m:e>
                          <m:d>
                            <m:dPr>
                              <m:ctrlPr>
                                <a:rPr lang="es-EC" sz="1400" i="1">
                                  <a:latin typeface="Cambria Math" panose="02040503050406030204" pitchFamily="18" charset="0"/>
                                  <a:ea typeface="Times New Roman" panose="02020603050405020304" pitchFamily="18" charset="0"/>
                                  <a:cs typeface="Arial" panose="020B0604020202020204" pitchFamily="34" charset="0"/>
                                </a:rPr>
                              </m:ctrlPr>
                            </m:dPr>
                            <m:e>
                              <m:r>
                                <a:rPr lang="es-MX" sz="1400" i="1">
                                  <a:latin typeface="Cambria Math" panose="02040503050406030204" pitchFamily="18" charset="0"/>
                                  <a:ea typeface="Times New Roman" panose="02020603050405020304" pitchFamily="18" charset="0"/>
                                  <a:cs typeface="Arial" panose="020B0604020202020204" pitchFamily="34" charset="0"/>
                                </a:rPr>
                                <m:t>2,3,6,7,10,11,14,15,29,31</m:t>
                              </m:r>
                            </m:e>
                          </m:d>
                          <m:r>
                            <a:rPr lang="es-MX" sz="1400" i="1">
                              <a:latin typeface="Cambria Math" panose="02040503050406030204" pitchFamily="18" charset="0"/>
                              <a:ea typeface="Times New Roman" panose="02020603050405020304" pitchFamily="18" charset="0"/>
                              <a:cs typeface="Arial" panose="020B0604020202020204" pitchFamily="34" charset="0"/>
                            </a:rPr>
                            <m:t>+</m:t>
                          </m:r>
                          <m:nary>
                            <m:naryPr>
                              <m:chr m:val="∑"/>
                              <m:limLoc m:val="undOvr"/>
                              <m:supHide m:val="on"/>
                              <m:ctrlPr>
                                <a:rPr lang="es-EC" sz="1400" i="1">
                                  <a:latin typeface="Cambria Math" panose="02040503050406030204" pitchFamily="18" charset="0"/>
                                  <a:ea typeface="Times New Roman" panose="02020603050405020304" pitchFamily="18" charset="0"/>
                                  <a:cs typeface="Arial" panose="020B0604020202020204" pitchFamily="34" charset="0"/>
                                </a:rPr>
                              </m:ctrlPr>
                            </m:naryPr>
                            <m:sub>
                              <m:r>
                                <a:rPr lang="es-MX" sz="1400" i="1">
                                  <a:latin typeface="Cambria Math" panose="02040503050406030204" pitchFamily="18" charset="0"/>
                                  <a:ea typeface="Times New Roman" panose="02020603050405020304" pitchFamily="18" charset="0"/>
                                  <a:cs typeface="Arial" panose="020B0604020202020204" pitchFamily="34" charset="0"/>
                                </a:rPr>
                                <m:t>∅</m:t>
                              </m:r>
                            </m:sub>
                            <m:sup/>
                            <m:e>
                              <m:r>
                                <a:rPr lang="es-MX" sz="1400" i="1">
                                  <a:latin typeface="Cambria Math" panose="02040503050406030204" pitchFamily="18" charset="0"/>
                                  <a:ea typeface="Times New Roman" panose="02020603050405020304" pitchFamily="18" charset="0"/>
                                  <a:cs typeface="Arial" panose="020B0604020202020204" pitchFamily="34" charset="0"/>
                                </a:rPr>
                                <m:t>(16−27)</m:t>
                              </m:r>
                            </m:e>
                          </m:nary>
                        </m:e>
                      </m:nary>
                    </m:oMath>
                  </m:oMathPara>
                </a14:m>
                <a:endParaRPr lang="es-EC" sz="1400" dirty="0">
                  <a:latin typeface="Times New Roman" panose="02020603050405020304" pitchFamily="18" charset="0"/>
                  <a:ea typeface="Times New Roman" panose="02020603050405020304" pitchFamily="18" charset="0"/>
                </a:endParaRPr>
              </a:p>
            </p:txBody>
          </p:sp>
        </mc:Choice>
        <mc:Fallback xmlns="">
          <p:sp>
            <p:nvSpPr>
              <p:cNvPr id="4" name="Rectángulo 3"/>
              <p:cNvSpPr>
                <a:spLocks noRot="1" noChangeAspect="1" noMove="1" noResize="1" noEditPoints="1" noAdjustHandles="1" noChangeArrowheads="1" noChangeShapeType="1" noTextEdit="1"/>
              </p:cNvSpPr>
              <p:nvPr/>
            </p:nvSpPr>
            <p:spPr>
              <a:xfrm>
                <a:off x="155575" y="2226739"/>
                <a:ext cx="5568553" cy="4192430"/>
              </a:xfrm>
              <a:prstGeom prst="rect">
                <a:avLst/>
              </a:prstGeom>
              <a:blipFill>
                <a:blip r:embed="rId9"/>
                <a:stretch>
                  <a:fillRect t="-17006" r="-3505" b="-23256"/>
                </a:stretch>
              </a:blipFill>
            </p:spPr>
            <p:txBody>
              <a:bodyPr/>
              <a:lstStyle/>
              <a:p>
                <a:r>
                  <a:rPr lang="es-EC">
                    <a:noFill/>
                  </a:rPr>
                  <a:t> </a:t>
                </a:r>
              </a:p>
            </p:txBody>
          </p:sp>
        </mc:Fallback>
      </mc:AlternateContent>
      <p:sp>
        <p:nvSpPr>
          <p:cNvPr id="23" name="CuadroTexto 22"/>
          <p:cNvSpPr txBox="1"/>
          <p:nvPr/>
        </p:nvSpPr>
        <p:spPr>
          <a:xfrm>
            <a:off x="105071" y="4365104"/>
            <a:ext cx="3532314" cy="369332"/>
          </a:xfrm>
          <a:prstGeom prst="rect">
            <a:avLst/>
          </a:prstGeom>
          <a:noFill/>
        </p:spPr>
        <p:txBody>
          <a:bodyPr wrap="none" rtlCol="0">
            <a:spAutoFit/>
          </a:bodyPr>
          <a:lstStyle/>
          <a:p>
            <a:r>
              <a:rPr lang="es-EC" dirty="0" smtClean="0"/>
              <a:t>Decodificador de Estados Siguiente:</a:t>
            </a:r>
            <a:endParaRPr lang="es-EC" dirty="0"/>
          </a:p>
        </p:txBody>
      </p:sp>
      <p:sp>
        <p:nvSpPr>
          <p:cNvPr id="24" name="CuadroTexto 23"/>
          <p:cNvSpPr txBox="1"/>
          <p:nvPr/>
        </p:nvSpPr>
        <p:spPr>
          <a:xfrm>
            <a:off x="108246" y="2051556"/>
            <a:ext cx="2449068" cy="369332"/>
          </a:xfrm>
          <a:prstGeom prst="rect">
            <a:avLst/>
          </a:prstGeom>
          <a:noFill/>
        </p:spPr>
        <p:txBody>
          <a:bodyPr wrap="none" rtlCol="0">
            <a:spAutoFit/>
          </a:bodyPr>
          <a:lstStyle/>
          <a:p>
            <a:r>
              <a:rPr lang="es-EC" dirty="0" smtClean="0"/>
              <a:t>Decodificador de Salida:</a:t>
            </a:r>
            <a:endParaRPr lang="es-EC" dirty="0"/>
          </a:p>
        </p:txBody>
      </p:sp>
      <p:sp>
        <p:nvSpPr>
          <p:cNvPr id="26" name="39 Rectángulo"/>
          <p:cNvSpPr/>
          <p:nvPr/>
        </p:nvSpPr>
        <p:spPr>
          <a:xfrm>
            <a:off x="6011584" y="3127645"/>
            <a:ext cx="1260022" cy="97281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MX" sz="2800" dirty="0">
                <a:effectLst/>
                <a:ea typeface="Calibri" panose="020F0502020204030204" pitchFamily="34" charset="0"/>
                <a:cs typeface="Times New Roman" panose="02020603050405020304" pitchFamily="18" charset="0"/>
              </a:rPr>
              <a:t>MSS</a:t>
            </a:r>
            <a:endParaRPr lang="es-EC" sz="2800" dirty="0">
              <a:effectLst/>
              <a:ea typeface="Calibri" panose="020F0502020204030204" pitchFamily="34" charset="0"/>
              <a:cs typeface="Times New Roman" panose="02020603050405020304" pitchFamily="18" charset="0"/>
            </a:endParaRPr>
          </a:p>
        </p:txBody>
      </p:sp>
      <p:cxnSp>
        <p:nvCxnSpPr>
          <p:cNvPr id="30" name="40 Conector recto de flecha"/>
          <p:cNvCxnSpPr/>
          <p:nvPr/>
        </p:nvCxnSpPr>
        <p:spPr>
          <a:xfrm>
            <a:off x="5246408" y="3252105"/>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42 Conector recto de flecha"/>
          <p:cNvCxnSpPr/>
          <p:nvPr/>
        </p:nvCxnSpPr>
        <p:spPr>
          <a:xfrm>
            <a:off x="7276278" y="3256550"/>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43 Conector recto de flecha"/>
          <p:cNvCxnSpPr/>
          <p:nvPr/>
        </p:nvCxnSpPr>
        <p:spPr>
          <a:xfrm>
            <a:off x="7278183" y="3474990"/>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3" name="CuadroTexto 32"/>
              <p:cNvSpPr txBox="1"/>
              <p:nvPr/>
            </p:nvSpPr>
            <p:spPr>
              <a:xfrm>
                <a:off x="8052364" y="3037036"/>
                <a:ext cx="6268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EC" i="1">
                              <a:latin typeface="Cambria Math" panose="02040503050406030204" pitchFamily="18" charset="0"/>
                            </a:rPr>
                          </m:ctrlPr>
                        </m:sSubPr>
                        <m:e>
                          <m:r>
                            <a:rPr lang="es-MX" i="1">
                              <a:latin typeface="Cambria Math" panose="02040503050406030204" pitchFamily="18" charset="0"/>
                            </a:rPr>
                            <m:t>𝐸𝑛</m:t>
                          </m:r>
                        </m:e>
                        <m:sub>
                          <m:r>
                            <a:rPr lang="es-MX" i="1">
                              <a:latin typeface="Cambria Math" panose="02040503050406030204" pitchFamily="18" charset="0"/>
                            </a:rPr>
                            <m:t>𝐴</m:t>
                          </m:r>
                        </m:sub>
                      </m:sSub>
                    </m:oMath>
                  </m:oMathPara>
                </a14:m>
                <a:endParaRPr lang="es-EC" b="1" dirty="0"/>
              </a:p>
            </p:txBody>
          </p:sp>
        </mc:Choice>
        <mc:Fallback xmlns="">
          <p:sp>
            <p:nvSpPr>
              <p:cNvPr id="33" name="CuadroTexto 32"/>
              <p:cNvSpPr txBox="1">
                <a:spLocks noRot="1" noChangeAspect="1" noMove="1" noResize="1" noEditPoints="1" noAdjustHandles="1" noChangeArrowheads="1" noChangeShapeType="1" noTextEdit="1"/>
              </p:cNvSpPr>
              <p:nvPr/>
            </p:nvSpPr>
            <p:spPr>
              <a:xfrm>
                <a:off x="8052364" y="3037036"/>
                <a:ext cx="626838" cy="369332"/>
              </a:xfrm>
              <a:prstGeom prst="rect">
                <a:avLst/>
              </a:prstGeom>
              <a:blipFill>
                <a:blip r:embed="rId10"/>
                <a:stretch>
                  <a:fillRect/>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34" name="CuadroTexto 33"/>
              <p:cNvSpPr txBox="1"/>
              <p:nvPr/>
            </p:nvSpPr>
            <p:spPr>
              <a:xfrm>
                <a:off x="8038379" y="3294134"/>
                <a:ext cx="6427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EC" i="1">
                              <a:latin typeface="Cambria Math" panose="02040503050406030204" pitchFamily="18" charset="0"/>
                            </a:rPr>
                          </m:ctrlPr>
                        </m:sSubPr>
                        <m:e>
                          <m:r>
                            <a:rPr lang="es-MX" i="1">
                              <a:latin typeface="Cambria Math" panose="02040503050406030204" pitchFamily="18" charset="0"/>
                            </a:rPr>
                            <m:t>𝐸𝑛</m:t>
                          </m:r>
                        </m:e>
                        <m:sub>
                          <m:r>
                            <a:rPr lang="es-MX" i="1">
                              <a:latin typeface="Cambria Math" panose="02040503050406030204" pitchFamily="18" charset="0"/>
                            </a:rPr>
                            <m:t>𝐵</m:t>
                          </m:r>
                        </m:sub>
                      </m:sSub>
                    </m:oMath>
                  </m:oMathPara>
                </a14:m>
                <a:endParaRPr lang="es-EC" b="1" dirty="0"/>
              </a:p>
            </p:txBody>
          </p:sp>
        </mc:Choice>
        <mc:Fallback xmlns="">
          <p:sp>
            <p:nvSpPr>
              <p:cNvPr id="34" name="CuadroTexto 33"/>
              <p:cNvSpPr txBox="1">
                <a:spLocks noRot="1" noChangeAspect="1" noMove="1" noResize="1" noEditPoints="1" noAdjustHandles="1" noChangeArrowheads="1" noChangeShapeType="1" noTextEdit="1"/>
              </p:cNvSpPr>
              <p:nvPr/>
            </p:nvSpPr>
            <p:spPr>
              <a:xfrm>
                <a:off x="8038379" y="3294134"/>
                <a:ext cx="642740" cy="369332"/>
              </a:xfrm>
              <a:prstGeom prst="rect">
                <a:avLst/>
              </a:prstGeom>
              <a:blipFill>
                <a:blip r:embed="rId11"/>
                <a:stretch>
                  <a:fillRect/>
                </a:stretch>
              </a:blipFill>
            </p:spPr>
            <p:txBody>
              <a:bodyPr/>
              <a:lstStyle/>
              <a:p>
                <a:r>
                  <a:rPr lang="es-EC">
                    <a:noFill/>
                  </a:rPr>
                  <a:t> </a:t>
                </a:r>
              </a:p>
            </p:txBody>
          </p:sp>
        </mc:Fallback>
      </mc:AlternateContent>
      <p:cxnSp>
        <p:nvCxnSpPr>
          <p:cNvPr id="35" name="43 Conector recto de flecha"/>
          <p:cNvCxnSpPr/>
          <p:nvPr/>
        </p:nvCxnSpPr>
        <p:spPr>
          <a:xfrm>
            <a:off x="7259478" y="3735474"/>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6" name="CuadroTexto 35"/>
              <p:cNvSpPr txBox="1"/>
              <p:nvPr/>
            </p:nvSpPr>
            <p:spPr>
              <a:xfrm>
                <a:off x="8028005" y="3582166"/>
                <a:ext cx="6344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EC" i="1">
                              <a:latin typeface="Cambria Math" panose="02040503050406030204" pitchFamily="18" charset="0"/>
                            </a:rPr>
                          </m:ctrlPr>
                        </m:sSubPr>
                        <m:e>
                          <m:r>
                            <a:rPr lang="es-MX" i="1">
                              <a:latin typeface="Cambria Math" panose="02040503050406030204" pitchFamily="18" charset="0"/>
                            </a:rPr>
                            <m:t>𝐸𝑛</m:t>
                          </m:r>
                        </m:e>
                        <m:sub>
                          <m:r>
                            <a:rPr lang="es-MX" i="1">
                              <a:latin typeface="Cambria Math" panose="02040503050406030204" pitchFamily="18" charset="0"/>
                            </a:rPr>
                            <m:t>𝐶</m:t>
                          </m:r>
                        </m:sub>
                      </m:sSub>
                    </m:oMath>
                  </m:oMathPara>
                </a14:m>
                <a:endParaRPr lang="es-EC" b="1" dirty="0"/>
              </a:p>
            </p:txBody>
          </p:sp>
        </mc:Choice>
        <mc:Fallback xmlns="">
          <p:sp>
            <p:nvSpPr>
              <p:cNvPr id="36" name="CuadroTexto 35"/>
              <p:cNvSpPr txBox="1">
                <a:spLocks noRot="1" noChangeAspect="1" noMove="1" noResize="1" noEditPoints="1" noAdjustHandles="1" noChangeArrowheads="1" noChangeShapeType="1" noTextEdit="1"/>
              </p:cNvSpPr>
              <p:nvPr/>
            </p:nvSpPr>
            <p:spPr>
              <a:xfrm>
                <a:off x="8028005" y="3582166"/>
                <a:ext cx="634404" cy="369332"/>
              </a:xfrm>
              <a:prstGeom prst="rect">
                <a:avLst/>
              </a:prstGeom>
              <a:blipFill>
                <a:blip r:embed="rId12"/>
                <a:stretch>
                  <a:fillRect/>
                </a:stretch>
              </a:blipFill>
            </p:spPr>
            <p:txBody>
              <a:bodyPr/>
              <a:lstStyle/>
              <a:p>
                <a:r>
                  <a:rPr lang="es-EC">
                    <a:noFill/>
                  </a:rPr>
                  <a:t> </a:t>
                </a:r>
              </a:p>
            </p:txBody>
          </p:sp>
        </mc:Fallback>
      </mc:AlternateContent>
      <p:cxnSp>
        <p:nvCxnSpPr>
          <p:cNvPr id="37" name="43 Conector recto de flecha"/>
          <p:cNvCxnSpPr/>
          <p:nvPr/>
        </p:nvCxnSpPr>
        <p:spPr>
          <a:xfrm>
            <a:off x="7298967" y="3965731"/>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8" name="CuadroTexto 37"/>
              <p:cNvSpPr txBox="1"/>
              <p:nvPr/>
            </p:nvSpPr>
            <p:spPr>
              <a:xfrm>
                <a:off x="8067494" y="3812423"/>
                <a:ext cx="63305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MX" i="1">
                          <a:latin typeface="Cambria Math" panose="02040503050406030204" pitchFamily="18" charset="0"/>
                        </a:rPr>
                        <m:t>𝐹𝑖𝑛</m:t>
                      </m:r>
                    </m:oMath>
                  </m:oMathPara>
                </a14:m>
                <a:endParaRPr lang="es-EC" dirty="0"/>
              </a:p>
              <a:p>
                <a:endParaRPr lang="es-EC" dirty="0"/>
              </a:p>
            </p:txBody>
          </p:sp>
        </mc:Choice>
        <mc:Fallback xmlns="">
          <p:sp>
            <p:nvSpPr>
              <p:cNvPr id="38" name="CuadroTexto 37"/>
              <p:cNvSpPr txBox="1">
                <a:spLocks noRot="1" noChangeAspect="1" noMove="1" noResize="1" noEditPoints="1" noAdjustHandles="1" noChangeArrowheads="1" noChangeShapeType="1" noTextEdit="1"/>
              </p:cNvSpPr>
              <p:nvPr/>
            </p:nvSpPr>
            <p:spPr>
              <a:xfrm>
                <a:off x="8067494" y="3812423"/>
                <a:ext cx="633058" cy="646331"/>
              </a:xfrm>
              <a:prstGeom prst="rect">
                <a:avLst/>
              </a:prstGeom>
              <a:blipFill>
                <a:blip r:embed="rId13"/>
                <a:stretch>
                  <a:fillRect/>
                </a:stretch>
              </a:blipFill>
            </p:spPr>
            <p:txBody>
              <a:bodyPr/>
              <a:lstStyle/>
              <a:p>
                <a:r>
                  <a:rPr lang="es-EC">
                    <a:noFill/>
                  </a:rPr>
                  <a:t> </a:t>
                </a:r>
              </a:p>
            </p:txBody>
          </p:sp>
        </mc:Fallback>
      </mc:AlternateContent>
      <p:cxnSp>
        <p:nvCxnSpPr>
          <p:cNvPr id="39" name="40 Conector recto de flecha"/>
          <p:cNvCxnSpPr/>
          <p:nvPr/>
        </p:nvCxnSpPr>
        <p:spPr>
          <a:xfrm>
            <a:off x="5247044" y="3775160"/>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40" name="CuadroTexto 39"/>
              <p:cNvSpPr txBox="1"/>
              <p:nvPr/>
            </p:nvSpPr>
            <p:spPr>
              <a:xfrm>
                <a:off x="5272581" y="2844386"/>
                <a:ext cx="4572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EC" i="1">
                              <a:latin typeface="Cambria Math" panose="02040503050406030204" pitchFamily="18" charset="0"/>
                            </a:rPr>
                          </m:ctrlPr>
                        </m:sSubPr>
                        <m:e>
                          <m:r>
                            <a:rPr lang="es-MX" i="1">
                              <a:latin typeface="Cambria Math" panose="02040503050406030204" pitchFamily="18" charset="0"/>
                            </a:rPr>
                            <m:t>𝐸</m:t>
                          </m:r>
                        </m:e>
                        <m:sub>
                          <m:r>
                            <a:rPr lang="es-MX" i="1">
                              <a:latin typeface="Cambria Math" panose="02040503050406030204" pitchFamily="18" charset="0"/>
                            </a:rPr>
                            <m:t>𝑡</m:t>
                          </m:r>
                        </m:sub>
                      </m:sSub>
                    </m:oMath>
                  </m:oMathPara>
                </a14:m>
                <a:endParaRPr lang="es-EC" b="1" dirty="0"/>
              </a:p>
            </p:txBody>
          </p:sp>
        </mc:Choice>
        <mc:Fallback xmlns="">
          <p:sp>
            <p:nvSpPr>
              <p:cNvPr id="40" name="CuadroTexto 39"/>
              <p:cNvSpPr txBox="1">
                <a:spLocks noRot="1" noChangeAspect="1" noMove="1" noResize="1" noEditPoints="1" noAdjustHandles="1" noChangeArrowheads="1" noChangeShapeType="1" noTextEdit="1"/>
              </p:cNvSpPr>
              <p:nvPr/>
            </p:nvSpPr>
            <p:spPr>
              <a:xfrm>
                <a:off x="5272581" y="2844386"/>
                <a:ext cx="457240" cy="369332"/>
              </a:xfrm>
              <a:prstGeom prst="rect">
                <a:avLst/>
              </a:prstGeom>
              <a:blipFill>
                <a:blip r:embed="rId14"/>
                <a:stretch>
                  <a:fillRect/>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41" name="CuadroTexto 40"/>
              <p:cNvSpPr txBox="1"/>
              <p:nvPr/>
            </p:nvSpPr>
            <p:spPr>
              <a:xfrm>
                <a:off x="5282038" y="3416043"/>
                <a:ext cx="39626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C" b="1" i="1" smtClean="0">
                          <a:latin typeface="Cambria Math" panose="02040503050406030204" pitchFamily="18" charset="0"/>
                        </a:rPr>
                        <m:t>𝑷</m:t>
                      </m:r>
                    </m:oMath>
                  </m:oMathPara>
                </a14:m>
                <a:endParaRPr lang="es-EC" b="1" dirty="0"/>
              </a:p>
            </p:txBody>
          </p:sp>
        </mc:Choice>
        <mc:Fallback xmlns="">
          <p:sp>
            <p:nvSpPr>
              <p:cNvPr id="41" name="CuadroTexto 40"/>
              <p:cNvSpPr txBox="1">
                <a:spLocks noRot="1" noChangeAspect="1" noMove="1" noResize="1" noEditPoints="1" noAdjustHandles="1" noChangeArrowheads="1" noChangeShapeType="1" noTextEdit="1"/>
              </p:cNvSpPr>
              <p:nvPr/>
            </p:nvSpPr>
            <p:spPr>
              <a:xfrm>
                <a:off x="5282038" y="3416043"/>
                <a:ext cx="396262" cy="369332"/>
              </a:xfrm>
              <a:prstGeom prst="rect">
                <a:avLst/>
              </a:prstGeom>
              <a:blipFill>
                <a:blip r:embed="rId15"/>
                <a:stretch>
                  <a:fillRect/>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42" name="Rectángulo 41"/>
              <p:cNvSpPr/>
              <p:nvPr/>
            </p:nvSpPr>
            <p:spPr>
              <a:xfrm>
                <a:off x="5148064" y="4211796"/>
                <a:ext cx="3541803" cy="369332"/>
              </a:xfrm>
              <a:prstGeom prst="rect">
                <a:avLst/>
              </a:prstGeom>
            </p:spPr>
            <p:txBody>
              <a:bodyPr wrap="none">
                <a:spAutoFit/>
              </a:bodyPr>
              <a:lstStyle/>
              <a:p>
                <a:r>
                  <a:rPr lang="es-MX" i="1" dirty="0" smtClean="0"/>
                  <a:t>Formato: </a:t>
                </a:r>
                <a14:m>
                  <m:oMath xmlns:m="http://schemas.openxmlformats.org/officeDocument/2006/math">
                    <m:sSub>
                      <m:sSubPr>
                        <m:ctrlPr>
                          <a:rPr lang="es-EC" i="1">
                            <a:latin typeface="Cambria Math" panose="02040503050406030204" pitchFamily="18" charset="0"/>
                          </a:rPr>
                        </m:ctrlPr>
                      </m:sSubPr>
                      <m:e>
                        <m:r>
                          <a:rPr lang="es-MX" i="1">
                            <a:latin typeface="Cambria Math" panose="02040503050406030204" pitchFamily="18" charset="0"/>
                          </a:rPr>
                          <m:t>𝐸</m:t>
                        </m:r>
                      </m:e>
                      <m:sub>
                        <m:r>
                          <a:rPr lang="es-MX" i="1">
                            <a:latin typeface="Cambria Math" panose="02040503050406030204" pitchFamily="18" charset="0"/>
                          </a:rPr>
                          <m:t>𝑡</m:t>
                        </m:r>
                      </m:sub>
                    </m:sSub>
                    <m:r>
                      <a:rPr lang="es-EC" b="0" i="1" smtClean="0">
                        <a:latin typeface="Cambria Math" panose="02040503050406030204" pitchFamily="18" charset="0"/>
                      </a:rPr>
                      <m:t>,</m:t>
                    </m:r>
                    <m:r>
                      <a:rPr lang="es-MX" i="1">
                        <a:latin typeface="Cambria Math" panose="02040503050406030204" pitchFamily="18" charset="0"/>
                      </a:rPr>
                      <m:t>𝑃</m:t>
                    </m:r>
                    <m:r>
                      <a:rPr lang="es-MX" i="1">
                        <a:latin typeface="Cambria Math" panose="02040503050406030204" pitchFamily="18" charset="0"/>
                      </a:rPr>
                      <m:t>/</m:t>
                    </m:r>
                    <m:sSub>
                      <m:sSubPr>
                        <m:ctrlPr>
                          <a:rPr lang="es-EC" i="1">
                            <a:latin typeface="Cambria Math" panose="02040503050406030204" pitchFamily="18" charset="0"/>
                          </a:rPr>
                        </m:ctrlPr>
                      </m:sSubPr>
                      <m:e>
                        <m:r>
                          <a:rPr lang="es-MX" i="1">
                            <a:latin typeface="Cambria Math" panose="02040503050406030204" pitchFamily="18" charset="0"/>
                          </a:rPr>
                          <m:t>𝐸𝑛</m:t>
                        </m:r>
                      </m:e>
                      <m:sub>
                        <m:r>
                          <a:rPr lang="es-MX" i="1">
                            <a:latin typeface="Cambria Math" panose="02040503050406030204" pitchFamily="18" charset="0"/>
                          </a:rPr>
                          <m:t>𝐴</m:t>
                        </m:r>
                      </m:sub>
                    </m:sSub>
                    <m:sSub>
                      <m:sSubPr>
                        <m:ctrlPr>
                          <a:rPr lang="es-EC" i="1">
                            <a:latin typeface="Cambria Math" panose="02040503050406030204" pitchFamily="18" charset="0"/>
                          </a:rPr>
                        </m:ctrlPr>
                      </m:sSubPr>
                      <m:e>
                        <m:r>
                          <a:rPr lang="es-EC" b="0" i="1" smtClean="0">
                            <a:latin typeface="Cambria Math" panose="02040503050406030204" pitchFamily="18" charset="0"/>
                          </a:rPr>
                          <m:t>,</m:t>
                        </m:r>
                        <m:r>
                          <a:rPr lang="es-MX" i="1">
                            <a:latin typeface="Cambria Math" panose="02040503050406030204" pitchFamily="18" charset="0"/>
                          </a:rPr>
                          <m:t>𝐸𝑛</m:t>
                        </m:r>
                      </m:e>
                      <m:sub>
                        <m:r>
                          <a:rPr lang="es-MX" i="1">
                            <a:latin typeface="Cambria Math" panose="02040503050406030204" pitchFamily="18" charset="0"/>
                          </a:rPr>
                          <m:t>𝐵</m:t>
                        </m:r>
                      </m:sub>
                    </m:sSub>
                    <m:sSub>
                      <m:sSubPr>
                        <m:ctrlPr>
                          <a:rPr lang="es-EC" i="1">
                            <a:latin typeface="Cambria Math" panose="02040503050406030204" pitchFamily="18" charset="0"/>
                          </a:rPr>
                        </m:ctrlPr>
                      </m:sSubPr>
                      <m:e>
                        <m:r>
                          <a:rPr lang="es-EC" b="0" i="1" smtClean="0">
                            <a:latin typeface="Cambria Math" panose="02040503050406030204" pitchFamily="18" charset="0"/>
                          </a:rPr>
                          <m:t>,</m:t>
                        </m:r>
                        <m:r>
                          <a:rPr lang="es-MX" i="1">
                            <a:latin typeface="Cambria Math" panose="02040503050406030204" pitchFamily="18" charset="0"/>
                          </a:rPr>
                          <m:t>𝐸𝑛</m:t>
                        </m:r>
                      </m:e>
                      <m:sub>
                        <m:r>
                          <a:rPr lang="es-MX" i="1">
                            <a:latin typeface="Cambria Math" panose="02040503050406030204" pitchFamily="18" charset="0"/>
                          </a:rPr>
                          <m:t>𝐶</m:t>
                        </m:r>
                      </m:sub>
                    </m:sSub>
                    <m:r>
                      <a:rPr lang="es-EC" i="1">
                        <a:latin typeface="Cambria Math" panose="02040503050406030204" pitchFamily="18" charset="0"/>
                      </a:rPr>
                      <m:t>,</m:t>
                    </m:r>
                    <m:r>
                      <a:rPr lang="es-MX" i="1">
                        <a:latin typeface="Cambria Math" panose="02040503050406030204" pitchFamily="18" charset="0"/>
                      </a:rPr>
                      <m:t>𝐹𝑖𝑛</m:t>
                    </m:r>
                  </m:oMath>
                </a14:m>
                <a:endParaRPr lang="es-EC" dirty="0"/>
              </a:p>
            </p:txBody>
          </p:sp>
        </mc:Choice>
        <mc:Fallback xmlns="">
          <p:sp>
            <p:nvSpPr>
              <p:cNvPr id="42" name="Rectángulo 41"/>
              <p:cNvSpPr>
                <a:spLocks noRot="1" noChangeAspect="1" noMove="1" noResize="1" noEditPoints="1" noAdjustHandles="1" noChangeArrowheads="1" noChangeShapeType="1" noTextEdit="1"/>
              </p:cNvSpPr>
              <p:nvPr/>
            </p:nvSpPr>
            <p:spPr>
              <a:xfrm>
                <a:off x="5148064" y="4211796"/>
                <a:ext cx="3541803" cy="369332"/>
              </a:xfrm>
              <a:prstGeom prst="rect">
                <a:avLst/>
              </a:prstGeom>
              <a:blipFill>
                <a:blip r:embed="rId16"/>
                <a:stretch>
                  <a:fillRect l="-1375" t="-10000" b="-26667"/>
                </a:stretch>
              </a:blipFill>
            </p:spPr>
            <p:txBody>
              <a:bodyPr/>
              <a:lstStyle/>
              <a:p>
                <a:r>
                  <a:rPr lang="es-EC">
                    <a:noFill/>
                  </a:rPr>
                  <a:t> </a:t>
                </a:r>
              </a:p>
            </p:txBody>
          </p:sp>
        </mc:Fallback>
      </mc:AlternateContent>
    </p:spTree>
    <p:extLst>
      <p:ext uri="{BB962C8B-B14F-4D97-AF65-F5344CB8AC3E}">
        <p14:creationId xmlns:p14="http://schemas.microsoft.com/office/powerpoint/2010/main" val="137724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fld id="{132FADFE-3B8F-471C-ABF0-DBC7717ECBBC}" type="slidenum">
              <a:rPr lang="es-ES" smtClean="0"/>
              <a:pPr/>
              <a:t>3</a:t>
            </a:fld>
            <a:endParaRPr lang="es-ES"/>
          </a:p>
        </p:txBody>
      </p:sp>
      <p:sp>
        <p:nvSpPr>
          <p:cNvPr id="6" name="AutoShape 4"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7" name="AutoShape 6"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AutoShape 8"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11" name="10 Rectángulo"/>
          <p:cNvSpPr/>
          <p:nvPr/>
        </p:nvSpPr>
        <p:spPr>
          <a:xfrm>
            <a:off x="8676456" y="1124744"/>
            <a:ext cx="432048" cy="5616624"/>
          </a:xfrm>
          <a:prstGeom prst="rect">
            <a:avLst/>
          </a:prstGeom>
          <a:gradFill flip="none" rotWithShape="1">
            <a:gsLst>
              <a:gs pos="0">
                <a:schemeClr val="tx2">
                  <a:lumMod val="75000"/>
                </a:schemeClr>
              </a:gs>
              <a:gs pos="50000">
                <a:schemeClr val="accent1">
                  <a:tint val="44500"/>
                  <a:satMod val="160000"/>
                </a:schemeClr>
              </a:gs>
              <a:gs pos="100000">
                <a:schemeClr val="bg1"/>
              </a:gs>
            </a:gsLst>
            <a:lin ang="54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s-MX" sz="2400" b="1" dirty="0"/>
              <a:t>01101010011001010110000101101110</a:t>
            </a:r>
          </a:p>
        </p:txBody>
      </p:sp>
      <p:sp>
        <p:nvSpPr>
          <p:cNvPr id="25" name="11 CuadroTexto"/>
          <p:cNvSpPr txBox="1"/>
          <p:nvPr/>
        </p:nvSpPr>
        <p:spPr>
          <a:xfrm>
            <a:off x="395536" y="6444044"/>
            <a:ext cx="2951385" cy="369332"/>
          </a:xfrm>
          <a:prstGeom prst="rect">
            <a:avLst/>
          </a:prstGeom>
          <a:noFill/>
        </p:spPr>
        <p:txBody>
          <a:bodyPr wrap="none" rtlCol="0">
            <a:spAutoFit/>
          </a:bodyPr>
          <a:lstStyle/>
          <a:p>
            <a:r>
              <a:rPr lang="es-MX" dirty="0" smtClean="0"/>
              <a:t>Ejercicios Sistemas Digitales II</a:t>
            </a:r>
            <a:endParaRPr lang="es-MX" dirty="0"/>
          </a:p>
        </p:txBody>
      </p:sp>
      <p:sp>
        <p:nvSpPr>
          <p:cNvPr id="27" name="2 Rectángulo"/>
          <p:cNvSpPr/>
          <p:nvPr/>
        </p:nvSpPr>
        <p:spPr>
          <a:xfrm>
            <a:off x="35496" y="24705"/>
            <a:ext cx="7584504" cy="451967"/>
          </a:xfrm>
          <a:prstGeom prst="rect">
            <a:avLst/>
          </a:prstGeom>
          <a:gradFill flip="none" rotWithShape="1">
            <a:gsLst>
              <a:gs pos="0">
                <a:schemeClr val="tx2">
                  <a:lumMod val="75000"/>
                </a:schemeClr>
              </a:gs>
              <a:gs pos="50000">
                <a:schemeClr val="accent1">
                  <a:tint val="44500"/>
                  <a:satMod val="160000"/>
                </a:schemeClr>
              </a:gs>
              <a:gs pos="100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t>011000010111001101100001011011100111101001100001</a:t>
            </a:r>
          </a:p>
        </p:txBody>
      </p:sp>
      <p:sp>
        <p:nvSpPr>
          <p:cNvPr id="2" name="Rectángulo 1"/>
          <p:cNvSpPr/>
          <p:nvPr/>
        </p:nvSpPr>
        <p:spPr>
          <a:xfrm>
            <a:off x="155575" y="620688"/>
            <a:ext cx="8433320" cy="2308324"/>
          </a:xfrm>
          <a:prstGeom prst="rect">
            <a:avLst/>
          </a:prstGeom>
        </p:spPr>
        <p:txBody>
          <a:bodyPr wrap="square">
            <a:spAutoFit/>
          </a:bodyPr>
          <a:lstStyle/>
          <a:p>
            <a:r>
              <a:rPr lang="es-MX" b="1" dirty="0" smtClean="0"/>
              <a:t>1.) </a:t>
            </a:r>
            <a:r>
              <a:rPr lang="es-MX" dirty="0" smtClean="0"/>
              <a:t>Dado </a:t>
            </a:r>
            <a:r>
              <a:rPr lang="es-MX" dirty="0"/>
              <a:t>los siguientes Mapas </a:t>
            </a:r>
            <a:r>
              <a:rPr lang="es-MX" dirty="0" err="1" smtClean="0"/>
              <a:t>Karnaugh</a:t>
            </a:r>
            <a:r>
              <a:rPr lang="es-MX" dirty="0" smtClean="0"/>
              <a:t> (MK) de los decodificadores </a:t>
            </a:r>
            <a:r>
              <a:rPr lang="es-MX" dirty="0"/>
              <a:t>de estado </a:t>
            </a:r>
            <a:r>
              <a:rPr lang="es-MX" dirty="0" smtClean="0"/>
              <a:t/>
            </a:r>
            <a:br>
              <a:rPr lang="es-MX" dirty="0" smtClean="0"/>
            </a:br>
            <a:r>
              <a:rPr lang="es-MX" dirty="0" smtClean="0"/>
              <a:t>siguiente </a:t>
            </a:r>
            <a:r>
              <a:rPr lang="es-MX" dirty="0" smtClean="0"/>
              <a:t>y </a:t>
            </a:r>
            <a:r>
              <a:rPr lang="es-MX" dirty="0"/>
              <a:t>salida de una </a:t>
            </a:r>
            <a:r>
              <a:rPr lang="es-MX" b="1" dirty="0" smtClean="0"/>
              <a:t>MSS</a:t>
            </a:r>
            <a:r>
              <a:rPr lang="es-MX" dirty="0" smtClean="0"/>
              <a:t>, </a:t>
            </a:r>
            <a:r>
              <a:rPr lang="es-MX" dirty="0"/>
              <a:t>se pide:</a:t>
            </a:r>
            <a:endParaRPr lang="es-EC" dirty="0"/>
          </a:p>
          <a:p>
            <a:pPr marL="285750" lvl="0" indent="-285750" algn="just">
              <a:buFont typeface="Arial" panose="020B0604020202020204" pitchFamily="34" charset="0"/>
              <a:buChar char="•"/>
            </a:pPr>
            <a:r>
              <a:rPr lang="es-MX" dirty="0"/>
              <a:t>Hacer el diagrama de estados </a:t>
            </a:r>
            <a:r>
              <a:rPr lang="es-MX" dirty="0" smtClean="0"/>
              <a:t>simplificado. </a:t>
            </a:r>
            <a:r>
              <a:rPr lang="es-MX" dirty="0"/>
              <a:t>Formato: </a:t>
            </a:r>
            <a:r>
              <a:rPr lang="es-MX" b="1" dirty="0" smtClean="0"/>
              <a:t>X,Y/OK</a:t>
            </a:r>
          </a:p>
          <a:p>
            <a:pPr marL="285750" lvl="0" indent="-285750" algn="just">
              <a:buFont typeface="Arial" panose="020B0604020202020204" pitchFamily="34" charset="0"/>
              <a:buChar char="•"/>
            </a:pPr>
            <a:r>
              <a:rPr lang="es-MX" dirty="0" smtClean="0"/>
              <a:t>Implementación el </a:t>
            </a:r>
            <a:r>
              <a:rPr lang="es-MX" dirty="0"/>
              <a:t>circuito completo de la </a:t>
            </a:r>
            <a:r>
              <a:rPr lang="es-MX" dirty="0" smtClean="0"/>
              <a:t>MSS: </a:t>
            </a:r>
            <a:r>
              <a:rPr lang="es-MX" dirty="0"/>
              <a:t>Memoria de Estados, Decodificador de Estado Siguientes </a:t>
            </a:r>
            <a:r>
              <a:rPr lang="es-MX" dirty="0" smtClean="0"/>
              <a:t>y </a:t>
            </a:r>
            <a:r>
              <a:rPr lang="es-MX" dirty="0"/>
              <a:t>Salida </a:t>
            </a:r>
            <a:r>
              <a:rPr lang="es-MX" dirty="0" smtClean="0"/>
              <a:t>(Usar </a:t>
            </a:r>
            <a:r>
              <a:rPr lang="es-MX" b="1" dirty="0" smtClean="0"/>
              <a:t>Multiplexores</a:t>
            </a:r>
            <a:r>
              <a:rPr lang="es-MX" dirty="0" smtClean="0"/>
              <a:t> </a:t>
            </a:r>
            <a:r>
              <a:rPr lang="es-MX" dirty="0"/>
              <a:t>8 a 1</a:t>
            </a:r>
            <a:r>
              <a:rPr lang="es-MX" dirty="0" smtClean="0"/>
              <a:t>).</a:t>
            </a:r>
          </a:p>
          <a:p>
            <a:pPr marL="285750" indent="-285750" algn="just">
              <a:buFont typeface="Arial" panose="020B0604020202020204" pitchFamily="34" charset="0"/>
              <a:buChar char="•"/>
            </a:pPr>
            <a:r>
              <a:rPr lang="es-ES" dirty="0" smtClean="0"/>
              <a:t>Escribir el código </a:t>
            </a:r>
            <a:r>
              <a:rPr lang="es-ES" b="1" dirty="0" smtClean="0"/>
              <a:t>VHDL</a:t>
            </a:r>
            <a:r>
              <a:rPr lang="es-ES" dirty="0" smtClean="0"/>
              <a:t> completo de la MSS, usar un </a:t>
            </a:r>
            <a:r>
              <a:rPr lang="es-ES" b="1" dirty="0" err="1" smtClean="0">
                <a:solidFill>
                  <a:srgbClr val="0070C0"/>
                </a:solidFill>
              </a:rPr>
              <a:t>process</a:t>
            </a:r>
            <a:r>
              <a:rPr lang="es-ES" dirty="0" smtClean="0"/>
              <a:t> para decodificador de estados siguiente–memoria de estados y un </a:t>
            </a:r>
            <a:r>
              <a:rPr lang="es-ES" b="1" dirty="0" err="1">
                <a:solidFill>
                  <a:srgbClr val="0070C0"/>
                </a:solidFill>
              </a:rPr>
              <a:t>process</a:t>
            </a:r>
            <a:r>
              <a:rPr lang="es-ES" dirty="0" smtClean="0"/>
              <a:t> para el decodificador de salidas.</a:t>
            </a:r>
          </a:p>
          <a:p>
            <a:pPr marL="285750" lvl="0" indent="-285750" algn="just">
              <a:buFont typeface="Arial" panose="020B0604020202020204" pitchFamily="34" charset="0"/>
              <a:buChar char="•"/>
            </a:pPr>
            <a:r>
              <a:rPr lang="es-MX" dirty="0"/>
              <a:t>Dibujar el diagrama de tiempo en el que demuestre todos los estados de la MSS</a:t>
            </a:r>
            <a:r>
              <a:rPr lang="es-MX" dirty="0" smtClean="0"/>
              <a:t>.</a:t>
            </a:r>
            <a:endParaRPr lang="es-MX" dirty="0"/>
          </a:p>
        </p:txBody>
      </p:sp>
      <p:graphicFrame>
        <p:nvGraphicFramePr>
          <p:cNvPr id="18" name="Tabla 17"/>
          <p:cNvGraphicFramePr>
            <a:graphicFrameLocks noGrp="1"/>
          </p:cNvGraphicFramePr>
          <p:nvPr>
            <p:extLst>
              <p:ext uri="{D42A27DB-BD31-4B8C-83A1-F6EECF244321}">
                <p14:modId xmlns:p14="http://schemas.microsoft.com/office/powerpoint/2010/main" val="3906815519"/>
              </p:ext>
            </p:extLst>
          </p:nvPr>
        </p:nvGraphicFramePr>
        <p:xfrm>
          <a:off x="595698" y="3596174"/>
          <a:ext cx="3616263" cy="817131"/>
        </p:xfrm>
        <a:graphic>
          <a:graphicData uri="http://schemas.openxmlformats.org/drawingml/2006/table">
            <a:tbl>
              <a:tblPr firstRow="1" firstCol="1" bandRow="1">
                <a:tableStyleId>{5940675A-B579-460E-94D1-54222C63F5DA}</a:tableStyleId>
              </a:tblPr>
              <a:tblGrid>
                <a:gridCol w="1045739">
                  <a:extLst>
                    <a:ext uri="{9D8B030D-6E8A-4147-A177-3AD203B41FA5}">
                      <a16:colId xmlns:a16="http://schemas.microsoft.com/office/drawing/2014/main" val="1830326064"/>
                    </a:ext>
                  </a:extLst>
                </a:gridCol>
                <a:gridCol w="643009">
                  <a:extLst>
                    <a:ext uri="{9D8B030D-6E8A-4147-A177-3AD203B41FA5}">
                      <a16:colId xmlns:a16="http://schemas.microsoft.com/office/drawing/2014/main" val="2199889998"/>
                    </a:ext>
                  </a:extLst>
                </a:gridCol>
                <a:gridCol w="642253">
                  <a:extLst>
                    <a:ext uri="{9D8B030D-6E8A-4147-A177-3AD203B41FA5}">
                      <a16:colId xmlns:a16="http://schemas.microsoft.com/office/drawing/2014/main" val="2624252858"/>
                    </a:ext>
                  </a:extLst>
                </a:gridCol>
                <a:gridCol w="643009">
                  <a:extLst>
                    <a:ext uri="{9D8B030D-6E8A-4147-A177-3AD203B41FA5}">
                      <a16:colId xmlns:a16="http://schemas.microsoft.com/office/drawing/2014/main" val="1259212965"/>
                    </a:ext>
                  </a:extLst>
                </a:gridCol>
                <a:gridCol w="642253">
                  <a:extLst>
                    <a:ext uri="{9D8B030D-6E8A-4147-A177-3AD203B41FA5}">
                      <a16:colId xmlns:a16="http://schemas.microsoft.com/office/drawing/2014/main" val="417339794"/>
                    </a:ext>
                  </a:extLst>
                </a:gridCol>
              </a:tblGrid>
              <a:tr h="272377">
                <a:tc>
                  <a:txBody>
                    <a:bodyPr/>
                    <a:lstStyle/>
                    <a:p>
                      <a:pPr algn="ctr">
                        <a:lnSpc>
                          <a:spcPct val="115000"/>
                        </a:lnSpc>
                        <a:spcAft>
                          <a:spcPts val="0"/>
                        </a:spcAft>
                      </a:pPr>
                      <a:r>
                        <a:rPr lang="es-MX" sz="1400" dirty="0">
                          <a:effectLst/>
                        </a:rPr>
                        <a:t>Y2:  y0\y2y1</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a:effectLst/>
                        </a:rPr>
                        <a:t>00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a:effectLst/>
                        </a:rPr>
                        <a:t>01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a:effectLst/>
                        </a:rPr>
                        <a:t>11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a:effectLst/>
                        </a:rPr>
                        <a:t>10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9491906"/>
                  </a:ext>
                </a:extLst>
              </a:tr>
              <a:tr h="272377">
                <a:tc>
                  <a:txBody>
                    <a:bodyPr/>
                    <a:lstStyle/>
                    <a:p>
                      <a:pPr algn="ctr">
                        <a:lnSpc>
                          <a:spcPct val="115000"/>
                        </a:lnSpc>
                        <a:spcAft>
                          <a:spcPts val="0"/>
                        </a:spcAft>
                      </a:pPr>
                      <a:r>
                        <a:rPr lang="es-MX" sz="1400" dirty="0">
                          <a:effectLst/>
                        </a:rPr>
                        <a:t>0</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dirty="0">
                          <a:effectLst/>
                        </a:rPr>
                        <a:t>0</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dirty="0">
                          <a:effectLst/>
                        </a:rPr>
                        <a:t>1</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dirty="0">
                          <a:effectLst/>
                        </a:rPr>
                        <a:t>0</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a:effectLst/>
                        </a:rPr>
                        <a:t>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9673933"/>
                  </a:ext>
                </a:extLst>
              </a:tr>
              <a:tr h="272377">
                <a:tc>
                  <a:txBody>
                    <a:bodyPr/>
                    <a:lstStyle/>
                    <a:p>
                      <a:pPr algn="ctr">
                        <a:lnSpc>
                          <a:spcPct val="115000"/>
                        </a:lnSpc>
                        <a:spcAft>
                          <a:spcPts val="0"/>
                        </a:spcAft>
                      </a:pPr>
                      <a:r>
                        <a:rPr lang="es-MX" sz="1400">
                          <a:effectLst/>
                        </a:rPr>
                        <a:t>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a:effectLst/>
                        </a:rPr>
                        <a:t>X </a:t>
                      </a:r>
                      <a:r>
                        <a:rPr lang="es-ES" sz="1400">
                          <a:effectLst/>
                        </a:rPr>
                        <a:t>xor</a:t>
                      </a:r>
                      <a:r>
                        <a:rPr lang="es-MX" sz="1400">
                          <a:effectLst/>
                        </a:rPr>
                        <a:t> Y</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dirty="0">
                          <a:effectLst/>
                        </a:rPr>
                        <a:t>X </a:t>
                      </a:r>
                      <a:r>
                        <a:rPr lang="es-ES" sz="1400" dirty="0" err="1">
                          <a:effectLst/>
                        </a:rPr>
                        <a:t>xor</a:t>
                      </a:r>
                      <a:r>
                        <a:rPr lang="es-MX" sz="1400" dirty="0">
                          <a:effectLst/>
                        </a:rPr>
                        <a:t> Y</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dirty="0">
                          <a:effectLst/>
                        </a:rPr>
                        <a:t>1</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dirty="0">
                          <a:effectLst/>
                        </a:rPr>
                        <a:t>1</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0558329"/>
                  </a:ext>
                </a:extLst>
              </a:tr>
            </a:tbl>
          </a:graphicData>
        </a:graphic>
      </p:graphicFrame>
      <p:graphicFrame>
        <p:nvGraphicFramePr>
          <p:cNvPr id="21" name="Tabla 20"/>
          <p:cNvGraphicFramePr>
            <a:graphicFrameLocks noGrp="1"/>
          </p:cNvGraphicFramePr>
          <p:nvPr>
            <p:extLst>
              <p:ext uri="{D42A27DB-BD31-4B8C-83A1-F6EECF244321}">
                <p14:modId xmlns:p14="http://schemas.microsoft.com/office/powerpoint/2010/main" val="3974190849"/>
              </p:ext>
            </p:extLst>
          </p:nvPr>
        </p:nvGraphicFramePr>
        <p:xfrm>
          <a:off x="598723" y="4627387"/>
          <a:ext cx="3613238" cy="817131"/>
        </p:xfrm>
        <a:graphic>
          <a:graphicData uri="http://schemas.openxmlformats.org/drawingml/2006/table">
            <a:tbl>
              <a:tblPr firstRow="1" firstCol="1" bandRow="1">
                <a:tableStyleId>{5940675A-B579-460E-94D1-54222C63F5DA}</a:tableStyleId>
              </a:tblPr>
              <a:tblGrid>
                <a:gridCol w="1044864">
                  <a:extLst>
                    <a:ext uri="{9D8B030D-6E8A-4147-A177-3AD203B41FA5}">
                      <a16:colId xmlns:a16="http://schemas.microsoft.com/office/drawing/2014/main" val="788825424"/>
                    </a:ext>
                  </a:extLst>
                </a:gridCol>
                <a:gridCol w="748920">
                  <a:extLst>
                    <a:ext uri="{9D8B030D-6E8A-4147-A177-3AD203B41FA5}">
                      <a16:colId xmlns:a16="http://schemas.microsoft.com/office/drawing/2014/main" val="2996073002"/>
                    </a:ext>
                  </a:extLst>
                </a:gridCol>
                <a:gridCol w="749675">
                  <a:extLst>
                    <a:ext uri="{9D8B030D-6E8A-4147-A177-3AD203B41FA5}">
                      <a16:colId xmlns:a16="http://schemas.microsoft.com/office/drawing/2014/main" val="2658569608"/>
                    </a:ext>
                  </a:extLst>
                </a:gridCol>
                <a:gridCol w="534512">
                  <a:extLst>
                    <a:ext uri="{9D8B030D-6E8A-4147-A177-3AD203B41FA5}">
                      <a16:colId xmlns:a16="http://schemas.microsoft.com/office/drawing/2014/main" val="4267329573"/>
                    </a:ext>
                  </a:extLst>
                </a:gridCol>
                <a:gridCol w="535267">
                  <a:extLst>
                    <a:ext uri="{9D8B030D-6E8A-4147-A177-3AD203B41FA5}">
                      <a16:colId xmlns:a16="http://schemas.microsoft.com/office/drawing/2014/main" val="688153908"/>
                    </a:ext>
                  </a:extLst>
                </a:gridCol>
              </a:tblGrid>
              <a:tr h="272377">
                <a:tc>
                  <a:txBody>
                    <a:bodyPr/>
                    <a:lstStyle/>
                    <a:p>
                      <a:pPr algn="ctr">
                        <a:lnSpc>
                          <a:spcPct val="115000"/>
                        </a:lnSpc>
                        <a:spcAft>
                          <a:spcPts val="0"/>
                        </a:spcAft>
                      </a:pPr>
                      <a:r>
                        <a:rPr lang="es-MX" sz="1400" dirty="0">
                          <a:effectLst/>
                        </a:rPr>
                        <a:t>Y1:  y0\y2y1</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dirty="0">
                          <a:effectLst/>
                        </a:rPr>
                        <a:t>00</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a:effectLst/>
                        </a:rPr>
                        <a:t>01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a:effectLst/>
                        </a:rPr>
                        <a:t>11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a:effectLst/>
                        </a:rPr>
                        <a:t>10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0307899"/>
                  </a:ext>
                </a:extLst>
              </a:tr>
              <a:tr h="272377">
                <a:tc>
                  <a:txBody>
                    <a:bodyPr/>
                    <a:lstStyle/>
                    <a:p>
                      <a:pPr algn="ctr">
                        <a:lnSpc>
                          <a:spcPct val="115000"/>
                        </a:lnSpc>
                        <a:spcAft>
                          <a:spcPts val="0"/>
                        </a:spcAft>
                      </a:pPr>
                      <a:r>
                        <a:rPr lang="es-MX" sz="1400">
                          <a:effectLst/>
                        </a:rPr>
                        <a:t>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dirty="0">
                          <a:effectLst/>
                        </a:rPr>
                        <a:t>0</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dirty="0">
                          <a:effectLst/>
                        </a:rPr>
                        <a:t>X </a:t>
                      </a:r>
                      <a:r>
                        <a:rPr lang="es-ES" sz="1400" dirty="0" err="1">
                          <a:effectLst/>
                        </a:rPr>
                        <a:t>xnor</a:t>
                      </a:r>
                      <a:r>
                        <a:rPr lang="es-ES" sz="1400" dirty="0">
                          <a:effectLst/>
                        </a:rPr>
                        <a:t> </a:t>
                      </a:r>
                      <a:r>
                        <a:rPr lang="es-MX" sz="1400" dirty="0">
                          <a:effectLst/>
                        </a:rPr>
                        <a:t>Y</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dirty="0">
                          <a:effectLst/>
                        </a:rPr>
                        <a:t>0</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dirty="0">
                          <a:effectLst/>
                        </a:rPr>
                        <a:t>0</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1048060"/>
                  </a:ext>
                </a:extLst>
              </a:tr>
              <a:tr h="272377">
                <a:tc>
                  <a:txBody>
                    <a:bodyPr/>
                    <a:lstStyle/>
                    <a:p>
                      <a:pPr algn="ctr">
                        <a:lnSpc>
                          <a:spcPct val="115000"/>
                        </a:lnSpc>
                        <a:spcAft>
                          <a:spcPts val="0"/>
                        </a:spcAft>
                      </a:pPr>
                      <a:r>
                        <a:rPr lang="es-MX" sz="1400">
                          <a:effectLst/>
                        </a:rPr>
                        <a:t>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a:effectLst/>
                        </a:rPr>
                        <a:t>X </a:t>
                      </a:r>
                      <a:r>
                        <a:rPr lang="es-ES" sz="1400">
                          <a:effectLst/>
                        </a:rPr>
                        <a:t>xnor </a:t>
                      </a:r>
                      <a:r>
                        <a:rPr lang="es-MX" sz="1400">
                          <a:effectLst/>
                        </a:rPr>
                        <a:t>Y</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dirty="0">
                          <a:effectLst/>
                        </a:rPr>
                        <a:t>1</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dirty="0">
                          <a:effectLst/>
                        </a:rPr>
                        <a:t>0</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dirty="0">
                          <a:effectLst/>
                        </a:rPr>
                        <a:t>1</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8162510"/>
                  </a:ext>
                </a:extLst>
              </a:tr>
            </a:tbl>
          </a:graphicData>
        </a:graphic>
      </p:graphicFrame>
      <p:graphicFrame>
        <p:nvGraphicFramePr>
          <p:cNvPr id="24" name="Tabla 23"/>
          <p:cNvGraphicFramePr>
            <a:graphicFrameLocks noGrp="1"/>
          </p:cNvGraphicFramePr>
          <p:nvPr>
            <p:extLst>
              <p:ext uri="{D42A27DB-BD31-4B8C-83A1-F6EECF244321}">
                <p14:modId xmlns:p14="http://schemas.microsoft.com/office/powerpoint/2010/main" val="4123842834"/>
              </p:ext>
            </p:extLst>
          </p:nvPr>
        </p:nvGraphicFramePr>
        <p:xfrm>
          <a:off x="595697" y="5636205"/>
          <a:ext cx="3616263" cy="817131"/>
        </p:xfrm>
        <a:graphic>
          <a:graphicData uri="http://schemas.openxmlformats.org/drawingml/2006/table">
            <a:tbl>
              <a:tblPr firstRow="1" firstCol="1" bandRow="1">
                <a:tableStyleId>{5940675A-B579-460E-94D1-54222C63F5DA}</a:tableStyleId>
              </a:tblPr>
              <a:tblGrid>
                <a:gridCol w="1045739">
                  <a:extLst>
                    <a:ext uri="{9D8B030D-6E8A-4147-A177-3AD203B41FA5}">
                      <a16:colId xmlns:a16="http://schemas.microsoft.com/office/drawing/2014/main" val="3294420725"/>
                    </a:ext>
                  </a:extLst>
                </a:gridCol>
                <a:gridCol w="643009">
                  <a:extLst>
                    <a:ext uri="{9D8B030D-6E8A-4147-A177-3AD203B41FA5}">
                      <a16:colId xmlns:a16="http://schemas.microsoft.com/office/drawing/2014/main" val="802550672"/>
                    </a:ext>
                  </a:extLst>
                </a:gridCol>
                <a:gridCol w="642253">
                  <a:extLst>
                    <a:ext uri="{9D8B030D-6E8A-4147-A177-3AD203B41FA5}">
                      <a16:colId xmlns:a16="http://schemas.microsoft.com/office/drawing/2014/main" val="2169379986"/>
                    </a:ext>
                  </a:extLst>
                </a:gridCol>
                <a:gridCol w="643009">
                  <a:extLst>
                    <a:ext uri="{9D8B030D-6E8A-4147-A177-3AD203B41FA5}">
                      <a16:colId xmlns:a16="http://schemas.microsoft.com/office/drawing/2014/main" val="1769262022"/>
                    </a:ext>
                  </a:extLst>
                </a:gridCol>
                <a:gridCol w="642253">
                  <a:extLst>
                    <a:ext uri="{9D8B030D-6E8A-4147-A177-3AD203B41FA5}">
                      <a16:colId xmlns:a16="http://schemas.microsoft.com/office/drawing/2014/main" val="3880269704"/>
                    </a:ext>
                  </a:extLst>
                </a:gridCol>
              </a:tblGrid>
              <a:tr h="272377">
                <a:tc>
                  <a:txBody>
                    <a:bodyPr/>
                    <a:lstStyle/>
                    <a:p>
                      <a:pPr algn="ctr">
                        <a:lnSpc>
                          <a:spcPct val="115000"/>
                        </a:lnSpc>
                        <a:spcAft>
                          <a:spcPts val="0"/>
                        </a:spcAft>
                      </a:pPr>
                      <a:r>
                        <a:rPr lang="es-MX" sz="1400" dirty="0">
                          <a:effectLst/>
                        </a:rPr>
                        <a:t>Y0:  y0\y2y1</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dirty="0">
                          <a:effectLst/>
                        </a:rPr>
                        <a:t>00</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a:effectLst/>
                        </a:rPr>
                        <a:t>01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a:effectLst/>
                        </a:rPr>
                        <a:t>11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a:effectLst/>
                        </a:rPr>
                        <a:t>10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8952070"/>
                  </a:ext>
                </a:extLst>
              </a:tr>
              <a:tr h="272377">
                <a:tc>
                  <a:txBody>
                    <a:bodyPr/>
                    <a:lstStyle/>
                    <a:p>
                      <a:pPr algn="ctr">
                        <a:lnSpc>
                          <a:spcPct val="115000"/>
                        </a:lnSpc>
                        <a:spcAft>
                          <a:spcPts val="0"/>
                        </a:spcAft>
                      </a:pPr>
                      <a:r>
                        <a:rPr lang="es-MX" sz="1400">
                          <a:effectLst/>
                        </a:rPr>
                        <a:t>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a:effectLst/>
                        </a:rPr>
                        <a:t>XY</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dirty="0">
                          <a:effectLst/>
                        </a:rPr>
                        <a:t>0</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dirty="0">
                          <a:effectLst/>
                        </a:rPr>
                        <a:t>0</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dirty="0">
                          <a:effectLst/>
                        </a:rPr>
                        <a:t>0</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60816126"/>
                  </a:ext>
                </a:extLst>
              </a:tr>
              <a:tr h="272377">
                <a:tc>
                  <a:txBody>
                    <a:bodyPr/>
                    <a:lstStyle/>
                    <a:p>
                      <a:pPr algn="ctr">
                        <a:lnSpc>
                          <a:spcPct val="115000"/>
                        </a:lnSpc>
                        <a:spcAft>
                          <a:spcPts val="0"/>
                        </a:spcAft>
                      </a:pPr>
                      <a:r>
                        <a:rPr lang="es-MX" sz="1400" dirty="0">
                          <a:effectLst/>
                        </a:rPr>
                        <a:t>1</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a:effectLst/>
                        </a:rPr>
                        <a:t>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a:effectLst/>
                        </a:rPr>
                        <a:t>X </a:t>
                      </a:r>
                      <a:r>
                        <a:rPr lang="es-ES" sz="1400">
                          <a:effectLst/>
                        </a:rPr>
                        <a:t>xor</a:t>
                      </a:r>
                      <a:r>
                        <a:rPr lang="es-MX" sz="1400">
                          <a:effectLst/>
                        </a:rPr>
                        <a:t> Y</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dirty="0">
                          <a:effectLst/>
                        </a:rPr>
                        <a:t>0</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dirty="0">
                          <a:effectLst/>
                        </a:rPr>
                        <a:t>1</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0718707"/>
                  </a:ext>
                </a:extLst>
              </a:tr>
            </a:tbl>
          </a:graphicData>
        </a:graphic>
      </p:graphicFrame>
      <p:graphicFrame>
        <p:nvGraphicFramePr>
          <p:cNvPr id="26" name="Tabla 25"/>
          <p:cNvGraphicFramePr>
            <a:graphicFrameLocks noGrp="1"/>
          </p:cNvGraphicFramePr>
          <p:nvPr>
            <p:extLst>
              <p:ext uri="{D42A27DB-BD31-4B8C-83A1-F6EECF244321}">
                <p14:modId xmlns:p14="http://schemas.microsoft.com/office/powerpoint/2010/main" val="297720043"/>
              </p:ext>
            </p:extLst>
          </p:nvPr>
        </p:nvGraphicFramePr>
        <p:xfrm>
          <a:off x="4742187" y="5202793"/>
          <a:ext cx="3718245" cy="890503"/>
        </p:xfrm>
        <a:graphic>
          <a:graphicData uri="http://schemas.openxmlformats.org/drawingml/2006/table">
            <a:tbl>
              <a:tblPr firstRow="1" firstCol="1" bandRow="1">
                <a:tableStyleId>{5940675A-B579-460E-94D1-54222C63F5DA}</a:tableStyleId>
              </a:tblPr>
              <a:tblGrid>
                <a:gridCol w="1075230">
                  <a:extLst>
                    <a:ext uri="{9D8B030D-6E8A-4147-A177-3AD203B41FA5}">
                      <a16:colId xmlns:a16="http://schemas.microsoft.com/office/drawing/2014/main" val="325763412"/>
                    </a:ext>
                  </a:extLst>
                </a:gridCol>
                <a:gridCol w="661142">
                  <a:extLst>
                    <a:ext uri="{9D8B030D-6E8A-4147-A177-3AD203B41FA5}">
                      <a16:colId xmlns:a16="http://schemas.microsoft.com/office/drawing/2014/main" val="840884339"/>
                    </a:ext>
                  </a:extLst>
                </a:gridCol>
                <a:gridCol w="660365">
                  <a:extLst>
                    <a:ext uri="{9D8B030D-6E8A-4147-A177-3AD203B41FA5}">
                      <a16:colId xmlns:a16="http://schemas.microsoft.com/office/drawing/2014/main" val="2091862083"/>
                    </a:ext>
                  </a:extLst>
                </a:gridCol>
                <a:gridCol w="770685">
                  <a:extLst>
                    <a:ext uri="{9D8B030D-6E8A-4147-A177-3AD203B41FA5}">
                      <a16:colId xmlns:a16="http://schemas.microsoft.com/office/drawing/2014/main" val="1904440531"/>
                    </a:ext>
                  </a:extLst>
                </a:gridCol>
                <a:gridCol w="550823">
                  <a:extLst>
                    <a:ext uri="{9D8B030D-6E8A-4147-A177-3AD203B41FA5}">
                      <a16:colId xmlns:a16="http://schemas.microsoft.com/office/drawing/2014/main" val="1571901501"/>
                    </a:ext>
                  </a:extLst>
                </a:gridCol>
              </a:tblGrid>
              <a:tr h="345749">
                <a:tc>
                  <a:txBody>
                    <a:bodyPr/>
                    <a:lstStyle/>
                    <a:p>
                      <a:pPr algn="ctr">
                        <a:lnSpc>
                          <a:spcPct val="115000"/>
                        </a:lnSpc>
                        <a:spcAft>
                          <a:spcPts val="0"/>
                        </a:spcAft>
                      </a:pPr>
                      <a:r>
                        <a:rPr lang="es-MX" sz="1400" dirty="0">
                          <a:effectLst/>
                        </a:rPr>
                        <a:t>OK:  y0\y2y1</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dirty="0">
                          <a:effectLst/>
                        </a:rPr>
                        <a:t>00</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a:effectLst/>
                        </a:rPr>
                        <a:t>01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a:effectLst/>
                        </a:rPr>
                        <a:t>11</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a:effectLst/>
                        </a:rPr>
                        <a:t>10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3395902"/>
                  </a:ext>
                </a:extLst>
              </a:tr>
              <a:tr h="272377">
                <a:tc>
                  <a:txBody>
                    <a:bodyPr/>
                    <a:lstStyle/>
                    <a:p>
                      <a:pPr algn="ctr">
                        <a:lnSpc>
                          <a:spcPct val="115000"/>
                        </a:lnSpc>
                        <a:spcAft>
                          <a:spcPts val="0"/>
                        </a:spcAft>
                      </a:pPr>
                      <a:r>
                        <a:rPr lang="es-MX" sz="1400">
                          <a:effectLst/>
                        </a:rPr>
                        <a:t>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dirty="0">
                          <a:effectLst/>
                        </a:rPr>
                        <a:t>0</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dirty="0">
                          <a:effectLst/>
                        </a:rPr>
                        <a:t>0</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dirty="0">
                          <a:effectLst/>
                        </a:rPr>
                        <a:t>X </a:t>
                      </a:r>
                      <a:r>
                        <a:rPr lang="es-ES" sz="1400" dirty="0" err="1">
                          <a:effectLst/>
                        </a:rPr>
                        <a:t>xnor</a:t>
                      </a:r>
                      <a:r>
                        <a:rPr lang="es-ES" sz="1400" dirty="0">
                          <a:effectLst/>
                        </a:rPr>
                        <a:t> </a:t>
                      </a:r>
                      <a:r>
                        <a:rPr lang="es-MX" sz="1400" dirty="0">
                          <a:effectLst/>
                        </a:rPr>
                        <a:t>Y</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a:effectLst/>
                        </a:rPr>
                        <a:t>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362768"/>
                  </a:ext>
                </a:extLst>
              </a:tr>
              <a:tr h="272377">
                <a:tc>
                  <a:txBody>
                    <a:bodyPr/>
                    <a:lstStyle/>
                    <a:p>
                      <a:pPr algn="ctr">
                        <a:lnSpc>
                          <a:spcPct val="115000"/>
                        </a:lnSpc>
                        <a:spcAft>
                          <a:spcPts val="0"/>
                        </a:spcAft>
                      </a:pPr>
                      <a:r>
                        <a:rPr lang="es-MX" sz="1400" dirty="0">
                          <a:effectLst/>
                        </a:rPr>
                        <a:t>1</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a:effectLst/>
                        </a:rPr>
                        <a:t>0</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dirty="0">
                          <a:effectLst/>
                        </a:rPr>
                        <a:t>0</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dirty="0">
                          <a:effectLst/>
                        </a:rPr>
                        <a:t>0</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MX" sz="1400" dirty="0">
                          <a:effectLst/>
                        </a:rPr>
                        <a:t>0</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6545935"/>
                  </a:ext>
                </a:extLst>
              </a:tr>
            </a:tbl>
          </a:graphicData>
        </a:graphic>
      </p:graphicFrame>
      <p:sp>
        <p:nvSpPr>
          <p:cNvPr id="19" name="CuadroTexto 18"/>
          <p:cNvSpPr txBox="1"/>
          <p:nvPr/>
        </p:nvSpPr>
        <p:spPr>
          <a:xfrm>
            <a:off x="467544" y="3203684"/>
            <a:ext cx="3532314" cy="369332"/>
          </a:xfrm>
          <a:prstGeom prst="rect">
            <a:avLst/>
          </a:prstGeom>
          <a:noFill/>
        </p:spPr>
        <p:txBody>
          <a:bodyPr wrap="none" rtlCol="0">
            <a:spAutoFit/>
          </a:bodyPr>
          <a:lstStyle/>
          <a:p>
            <a:r>
              <a:rPr lang="es-EC" dirty="0" smtClean="0"/>
              <a:t>Decodificador de Estados Siguiente:</a:t>
            </a:r>
            <a:endParaRPr lang="es-EC" dirty="0"/>
          </a:p>
        </p:txBody>
      </p:sp>
      <p:sp>
        <p:nvSpPr>
          <p:cNvPr id="20" name="CuadroTexto 19"/>
          <p:cNvSpPr txBox="1"/>
          <p:nvPr/>
        </p:nvSpPr>
        <p:spPr>
          <a:xfrm>
            <a:off x="4644008" y="4787860"/>
            <a:ext cx="2449068" cy="369332"/>
          </a:xfrm>
          <a:prstGeom prst="rect">
            <a:avLst/>
          </a:prstGeom>
          <a:noFill/>
        </p:spPr>
        <p:txBody>
          <a:bodyPr wrap="none" rtlCol="0">
            <a:spAutoFit/>
          </a:bodyPr>
          <a:lstStyle/>
          <a:p>
            <a:r>
              <a:rPr lang="es-EC" dirty="0" smtClean="0"/>
              <a:t>Decodificador de Salida:</a:t>
            </a:r>
            <a:endParaRPr lang="es-EC" dirty="0"/>
          </a:p>
        </p:txBody>
      </p:sp>
      <p:sp>
        <p:nvSpPr>
          <p:cNvPr id="22" name="39 Rectángulo"/>
          <p:cNvSpPr/>
          <p:nvPr/>
        </p:nvSpPr>
        <p:spPr>
          <a:xfrm>
            <a:off x="6012797" y="3545577"/>
            <a:ext cx="1703705" cy="53149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MX" sz="2400" dirty="0">
                <a:effectLst/>
                <a:ea typeface="Calibri" panose="020F0502020204030204" pitchFamily="34" charset="0"/>
                <a:cs typeface="Times New Roman" panose="02020603050405020304" pitchFamily="18" charset="0"/>
              </a:rPr>
              <a:t>MSS</a:t>
            </a:r>
            <a:endParaRPr lang="es-EC" sz="2400" dirty="0">
              <a:effectLst/>
              <a:ea typeface="Calibri" panose="020F0502020204030204" pitchFamily="34" charset="0"/>
              <a:cs typeface="Times New Roman" panose="02020603050405020304" pitchFamily="18" charset="0"/>
            </a:endParaRPr>
          </a:p>
        </p:txBody>
      </p:sp>
      <p:cxnSp>
        <p:nvCxnSpPr>
          <p:cNvPr id="23" name="40 Conector recto de flecha"/>
          <p:cNvCxnSpPr/>
          <p:nvPr/>
        </p:nvCxnSpPr>
        <p:spPr>
          <a:xfrm>
            <a:off x="5247622" y="3670037"/>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0" name="41 Conector recto de flecha"/>
          <p:cNvCxnSpPr/>
          <p:nvPr/>
        </p:nvCxnSpPr>
        <p:spPr>
          <a:xfrm>
            <a:off x="5250162" y="3896732"/>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42 Conector recto de flecha"/>
          <p:cNvCxnSpPr/>
          <p:nvPr/>
        </p:nvCxnSpPr>
        <p:spPr>
          <a:xfrm>
            <a:off x="7712692" y="3674482"/>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32" name="CuadroTexto 31"/>
              <p:cNvSpPr txBox="1"/>
              <p:nvPr/>
            </p:nvSpPr>
            <p:spPr>
              <a:xfrm>
                <a:off x="4802009" y="3414053"/>
                <a:ext cx="39786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C" b="1" i="1" smtClean="0">
                          <a:latin typeface="Cambria Math" panose="02040503050406030204" pitchFamily="18" charset="0"/>
                          <a:ea typeface="Calibri" panose="020F0502020204030204" pitchFamily="34" charset="0"/>
                          <a:cs typeface="Times New Roman" panose="02020603050405020304" pitchFamily="18" charset="0"/>
                        </a:rPr>
                        <m:t>𝑿</m:t>
                      </m:r>
                    </m:oMath>
                  </m:oMathPara>
                </a14:m>
                <a:endParaRPr lang="es-EC" dirty="0"/>
              </a:p>
            </p:txBody>
          </p:sp>
        </mc:Choice>
        <mc:Fallback>
          <p:sp>
            <p:nvSpPr>
              <p:cNvPr id="32" name="CuadroTexto 31"/>
              <p:cNvSpPr txBox="1">
                <a:spLocks noRot="1" noChangeAspect="1" noMove="1" noResize="1" noEditPoints="1" noAdjustHandles="1" noChangeArrowheads="1" noChangeShapeType="1" noTextEdit="1"/>
              </p:cNvSpPr>
              <p:nvPr/>
            </p:nvSpPr>
            <p:spPr>
              <a:xfrm>
                <a:off x="4802009" y="3414053"/>
                <a:ext cx="397865" cy="369332"/>
              </a:xfrm>
              <a:prstGeom prst="rect">
                <a:avLst/>
              </a:prstGeom>
              <a:blipFill>
                <a:blip r:embed="rId3"/>
                <a:stretch>
                  <a:fillRect/>
                </a:stretch>
              </a:blipFill>
            </p:spPr>
            <p:txBody>
              <a:bodyPr/>
              <a:lstStyle/>
              <a:p>
                <a:r>
                  <a:rPr lang="es-EC">
                    <a:noFill/>
                  </a:rPr>
                  <a:t> </a:t>
                </a:r>
              </a:p>
            </p:txBody>
          </p:sp>
        </mc:Fallback>
      </mc:AlternateContent>
      <mc:AlternateContent xmlns:mc="http://schemas.openxmlformats.org/markup-compatibility/2006">
        <mc:Choice xmlns:a14="http://schemas.microsoft.com/office/drawing/2010/main" Requires="a14">
          <p:sp>
            <p:nvSpPr>
              <p:cNvPr id="33" name="CuadroTexto 32"/>
              <p:cNvSpPr txBox="1"/>
              <p:nvPr/>
            </p:nvSpPr>
            <p:spPr>
              <a:xfrm>
                <a:off x="4788024" y="3671151"/>
                <a:ext cx="3826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C" b="1" i="1" smtClean="0">
                          <a:latin typeface="Cambria Math" panose="02040503050406030204" pitchFamily="18" charset="0"/>
                        </a:rPr>
                        <m:t>𝒀</m:t>
                      </m:r>
                    </m:oMath>
                  </m:oMathPara>
                </a14:m>
                <a:endParaRPr lang="es-EC" b="1" dirty="0"/>
              </a:p>
            </p:txBody>
          </p:sp>
        </mc:Choice>
        <mc:Fallback>
          <p:sp>
            <p:nvSpPr>
              <p:cNvPr id="33" name="CuadroTexto 32"/>
              <p:cNvSpPr txBox="1">
                <a:spLocks noRot="1" noChangeAspect="1" noMove="1" noResize="1" noEditPoints="1" noAdjustHandles="1" noChangeArrowheads="1" noChangeShapeType="1" noTextEdit="1"/>
              </p:cNvSpPr>
              <p:nvPr/>
            </p:nvSpPr>
            <p:spPr>
              <a:xfrm>
                <a:off x="4788024" y="3671151"/>
                <a:ext cx="382669" cy="369332"/>
              </a:xfrm>
              <a:prstGeom prst="rect">
                <a:avLst/>
              </a:prstGeom>
              <a:blipFill>
                <a:blip r:embed="rId4"/>
                <a:stretch>
                  <a:fillRect/>
                </a:stretch>
              </a:blipFill>
            </p:spPr>
            <p:txBody>
              <a:bodyPr/>
              <a:lstStyle/>
              <a:p>
                <a:r>
                  <a:rPr lang="es-EC">
                    <a:noFill/>
                  </a:rPr>
                  <a:t> </a:t>
                </a:r>
              </a:p>
            </p:txBody>
          </p:sp>
        </mc:Fallback>
      </mc:AlternateContent>
      <p:sp>
        <p:nvSpPr>
          <p:cNvPr id="34" name="CuadroTexto 33"/>
          <p:cNvSpPr txBox="1"/>
          <p:nvPr/>
        </p:nvSpPr>
        <p:spPr>
          <a:xfrm>
            <a:off x="7863470" y="3310661"/>
            <a:ext cx="466794" cy="369332"/>
          </a:xfrm>
          <a:prstGeom prst="rect">
            <a:avLst/>
          </a:prstGeom>
          <a:noFill/>
        </p:spPr>
        <p:txBody>
          <a:bodyPr wrap="none" rtlCol="0">
            <a:spAutoFit/>
          </a:bodyPr>
          <a:lstStyle/>
          <a:p>
            <a:r>
              <a:rPr lang="es-EC" b="1" dirty="0" smtClean="0"/>
              <a:t>OK</a:t>
            </a:r>
            <a:endParaRPr lang="es-EC" b="1" dirty="0"/>
          </a:p>
        </p:txBody>
      </p:sp>
      <p:pic>
        <p:nvPicPr>
          <p:cNvPr id="35" name="Picture 2" descr="https://encrypted-tbn1.google.com/images?q=tbn:ANd9GcQje8dmqPgk2_qta2WsfdEUbxqb3B7GJwMo_uHo0h53NVVGZjE29w"/>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28384" y="57944"/>
            <a:ext cx="1071562"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062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 descr="https://encrypted-tbn1.google.com/images?q=tbn:ANd9GcQje8dmqPgk2_qta2WsfdEUbxqb3B7GJwMo_uHo0h53NVVGZjE29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8384" y="57944"/>
            <a:ext cx="1071562" cy="1066800"/>
          </a:xfrm>
          <a:prstGeom prst="rect">
            <a:avLst/>
          </a:prstGeom>
          <a:noFill/>
          <a:extLst>
            <a:ext uri="{909E8E84-426E-40DD-AFC4-6F175D3DCCD1}">
              <a14:hiddenFill xmlns:a14="http://schemas.microsoft.com/office/drawing/2010/main">
                <a:solidFill>
                  <a:srgbClr val="FFFFFF"/>
                </a:solidFill>
              </a14:hiddenFill>
            </a:ext>
          </a:extLst>
        </p:spPr>
      </p:pic>
      <p:sp>
        <p:nvSpPr>
          <p:cNvPr id="5" name="4 Marcador de número de diapositiva"/>
          <p:cNvSpPr>
            <a:spLocks noGrp="1"/>
          </p:cNvSpPr>
          <p:nvPr>
            <p:ph type="sldNum" sz="quarter" idx="12"/>
          </p:nvPr>
        </p:nvSpPr>
        <p:spPr/>
        <p:txBody>
          <a:bodyPr/>
          <a:lstStyle/>
          <a:p>
            <a:fld id="{132FADFE-3B8F-471C-ABF0-DBC7717ECBBC}" type="slidenum">
              <a:rPr lang="es-ES" smtClean="0"/>
              <a:pPr/>
              <a:t>4</a:t>
            </a:fld>
            <a:endParaRPr lang="es-ES"/>
          </a:p>
        </p:txBody>
      </p:sp>
      <p:sp>
        <p:nvSpPr>
          <p:cNvPr id="6" name="AutoShape 4"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7" name="AutoShape 6"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AutoShape 8"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11" name="10 Rectángulo"/>
          <p:cNvSpPr/>
          <p:nvPr/>
        </p:nvSpPr>
        <p:spPr>
          <a:xfrm>
            <a:off x="8676456" y="1124744"/>
            <a:ext cx="432048" cy="5616624"/>
          </a:xfrm>
          <a:prstGeom prst="rect">
            <a:avLst/>
          </a:prstGeom>
          <a:gradFill flip="none" rotWithShape="1">
            <a:gsLst>
              <a:gs pos="0">
                <a:schemeClr val="tx2">
                  <a:lumMod val="75000"/>
                </a:schemeClr>
              </a:gs>
              <a:gs pos="50000">
                <a:schemeClr val="accent1">
                  <a:tint val="44500"/>
                  <a:satMod val="160000"/>
                </a:schemeClr>
              </a:gs>
              <a:gs pos="100000">
                <a:schemeClr val="bg1"/>
              </a:gs>
            </a:gsLst>
            <a:lin ang="54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s-MX" sz="2400" b="1" dirty="0"/>
              <a:t>01101010011001010110000101101110</a:t>
            </a:r>
          </a:p>
        </p:txBody>
      </p:sp>
      <p:sp>
        <p:nvSpPr>
          <p:cNvPr id="25" name="11 CuadroTexto"/>
          <p:cNvSpPr txBox="1"/>
          <p:nvPr/>
        </p:nvSpPr>
        <p:spPr>
          <a:xfrm>
            <a:off x="395536" y="6444044"/>
            <a:ext cx="2951385" cy="369332"/>
          </a:xfrm>
          <a:prstGeom prst="rect">
            <a:avLst/>
          </a:prstGeom>
          <a:noFill/>
        </p:spPr>
        <p:txBody>
          <a:bodyPr wrap="none" rtlCol="0">
            <a:spAutoFit/>
          </a:bodyPr>
          <a:lstStyle/>
          <a:p>
            <a:r>
              <a:rPr lang="es-MX" dirty="0" smtClean="0"/>
              <a:t>Ejercicios Sistemas Digitales II</a:t>
            </a:r>
            <a:endParaRPr lang="es-MX" dirty="0"/>
          </a:p>
        </p:txBody>
      </p:sp>
      <p:sp>
        <p:nvSpPr>
          <p:cNvPr id="27" name="2 Rectángulo"/>
          <p:cNvSpPr/>
          <p:nvPr/>
        </p:nvSpPr>
        <p:spPr>
          <a:xfrm>
            <a:off x="35496" y="24705"/>
            <a:ext cx="7584504" cy="451967"/>
          </a:xfrm>
          <a:prstGeom prst="rect">
            <a:avLst/>
          </a:prstGeom>
          <a:gradFill flip="none" rotWithShape="1">
            <a:gsLst>
              <a:gs pos="0">
                <a:schemeClr val="tx2">
                  <a:lumMod val="75000"/>
                </a:schemeClr>
              </a:gs>
              <a:gs pos="50000">
                <a:schemeClr val="accent1">
                  <a:tint val="44500"/>
                  <a:satMod val="160000"/>
                </a:schemeClr>
              </a:gs>
              <a:gs pos="100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t>011000010111001101100001011011100111101001100001</a:t>
            </a:r>
          </a:p>
        </p:txBody>
      </p:sp>
      <p:sp>
        <p:nvSpPr>
          <p:cNvPr id="2" name="Rectángulo 1"/>
          <p:cNvSpPr/>
          <p:nvPr/>
        </p:nvSpPr>
        <p:spPr>
          <a:xfrm>
            <a:off x="307975" y="692696"/>
            <a:ext cx="8280920" cy="1754326"/>
          </a:xfrm>
          <a:prstGeom prst="rect">
            <a:avLst/>
          </a:prstGeom>
        </p:spPr>
        <p:txBody>
          <a:bodyPr wrap="square">
            <a:spAutoFit/>
          </a:bodyPr>
          <a:lstStyle/>
          <a:p>
            <a:pPr algn="just"/>
            <a:r>
              <a:rPr lang="es-MX" b="1" dirty="0"/>
              <a:t>2</a:t>
            </a:r>
            <a:r>
              <a:rPr lang="es-MX" b="1" dirty="0" smtClean="0"/>
              <a:t>.) </a:t>
            </a:r>
            <a:r>
              <a:rPr lang="es-MX" dirty="0"/>
              <a:t>Dado el siguiente código </a:t>
            </a:r>
            <a:r>
              <a:rPr lang="es-MX" b="1" dirty="0"/>
              <a:t>VDHL</a:t>
            </a:r>
            <a:r>
              <a:rPr lang="es-MX" dirty="0"/>
              <a:t> de una </a:t>
            </a:r>
            <a:r>
              <a:rPr lang="es-MX" b="1" dirty="0"/>
              <a:t>MSS</a:t>
            </a:r>
            <a:r>
              <a:rPr lang="es-MX" dirty="0"/>
              <a:t> modelo </a:t>
            </a:r>
            <a:r>
              <a:rPr lang="es-MX" b="1" dirty="0"/>
              <a:t>MOORE</a:t>
            </a:r>
            <a:r>
              <a:rPr lang="es-MX" dirty="0"/>
              <a:t>, se pide:</a:t>
            </a:r>
            <a:endParaRPr lang="es-EC" dirty="0"/>
          </a:p>
          <a:p>
            <a:pPr marL="285750" lvl="0" indent="-285750" algn="just">
              <a:buFont typeface="Arial" panose="020B0604020202020204" pitchFamily="34" charset="0"/>
              <a:buChar char="•"/>
            </a:pPr>
            <a:r>
              <a:rPr lang="es-MX" dirty="0"/>
              <a:t>Hacer el diagrama de estados primitivo y demostrar con la tabla de estados presentes - siguientes que no existen estados equivalentes. Formato: </a:t>
            </a:r>
            <a:r>
              <a:rPr lang="es-MX" b="1" dirty="0"/>
              <a:t>DG1,DG2/S.</a:t>
            </a:r>
            <a:endParaRPr lang="es-EC" b="1" dirty="0"/>
          </a:p>
          <a:p>
            <a:pPr marL="285750" lvl="0" indent="-285750" algn="just">
              <a:buFont typeface="Arial" panose="020B0604020202020204" pitchFamily="34" charset="0"/>
              <a:buChar char="•"/>
            </a:pPr>
            <a:r>
              <a:rPr lang="es-MX" dirty="0" smtClean="0"/>
              <a:t>Implementación </a:t>
            </a:r>
            <a:r>
              <a:rPr lang="es-MX" dirty="0"/>
              <a:t>el circuito completo de la MSS: Memoria de Estados, Decodificador de Estado Siguientes y Salida (Usar </a:t>
            </a:r>
            <a:r>
              <a:rPr lang="es-MX" b="1" dirty="0"/>
              <a:t>Multiplexores</a:t>
            </a:r>
            <a:r>
              <a:rPr lang="es-MX" dirty="0"/>
              <a:t> 8 a 1</a:t>
            </a:r>
            <a:r>
              <a:rPr lang="es-MX" dirty="0" smtClean="0"/>
              <a:t>).</a:t>
            </a:r>
          </a:p>
          <a:p>
            <a:pPr marL="285750" indent="-285750" algn="just">
              <a:buFont typeface="Arial" panose="020B0604020202020204" pitchFamily="34" charset="0"/>
              <a:buChar char="•"/>
            </a:pPr>
            <a:r>
              <a:rPr lang="es-MX" dirty="0"/>
              <a:t>Dibujar el diagrama de tiempo en el que demuestre todos los estados de la MSS</a:t>
            </a:r>
            <a:r>
              <a:rPr lang="es-MX" dirty="0" smtClean="0"/>
              <a:t>.</a:t>
            </a:r>
            <a:endParaRPr lang="es-MX" dirty="0"/>
          </a:p>
        </p:txBody>
      </p:sp>
      <p:pic>
        <p:nvPicPr>
          <p:cNvPr id="19" name="Imagen 18"/>
          <p:cNvPicPr/>
          <p:nvPr/>
        </p:nvPicPr>
        <p:blipFill>
          <a:blip r:embed="rId4">
            <a:extLst>
              <a:ext uri="{28A0092B-C50C-407E-A947-70E740481C1C}">
                <a14:useLocalDpi xmlns:a14="http://schemas.microsoft.com/office/drawing/2010/main" val="0"/>
              </a:ext>
            </a:extLst>
          </a:blip>
          <a:srcRect/>
          <a:stretch>
            <a:fillRect/>
          </a:stretch>
        </p:blipFill>
        <p:spPr bwMode="auto">
          <a:xfrm>
            <a:off x="35496" y="3068960"/>
            <a:ext cx="4229100" cy="3362325"/>
          </a:xfrm>
          <a:prstGeom prst="rect">
            <a:avLst/>
          </a:prstGeom>
          <a:noFill/>
          <a:ln>
            <a:noFill/>
          </a:ln>
        </p:spPr>
      </p:pic>
      <p:pic>
        <p:nvPicPr>
          <p:cNvPr id="20" name="Imagen 19"/>
          <p:cNvPicPr/>
          <p:nvPr/>
        </p:nvPicPr>
        <p:blipFill>
          <a:blip r:embed="rId5">
            <a:extLst>
              <a:ext uri="{28A0092B-C50C-407E-A947-70E740481C1C}">
                <a14:useLocalDpi xmlns:a14="http://schemas.microsoft.com/office/drawing/2010/main" val="0"/>
              </a:ext>
            </a:extLst>
          </a:blip>
          <a:srcRect/>
          <a:stretch>
            <a:fillRect/>
          </a:stretch>
        </p:blipFill>
        <p:spPr bwMode="auto">
          <a:xfrm>
            <a:off x="4427140" y="3314278"/>
            <a:ext cx="4229100" cy="3067050"/>
          </a:xfrm>
          <a:prstGeom prst="rect">
            <a:avLst/>
          </a:prstGeom>
          <a:noFill/>
          <a:ln>
            <a:noFill/>
          </a:ln>
        </p:spPr>
      </p:pic>
      <p:sp>
        <p:nvSpPr>
          <p:cNvPr id="17" name="39 Rectángulo"/>
          <p:cNvSpPr/>
          <p:nvPr/>
        </p:nvSpPr>
        <p:spPr>
          <a:xfrm>
            <a:off x="3635896" y="2519030"/>
            <a:ext cx="1703705" cy="53149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MX" sz="2400" dirty="0">
                <a:effectLst/>
                <a:ea typeface="Calibri" panose="020F0502020204030204" pitchFamily="34" charset="0"/>
                <a:cs typeface="Times New Roman" panose="02020603050405020304" pitchFamily="18" charset="0"/>
              </a:rPr>
              <a:t>MSS</a:t>
            </a:r>
            <a:endParaRPr lang="es-EC" sz="2400" dirty="0">
              <a:effectLst/>
              <a:ea typeface="Calibri" panose="020F0502020204030204" pitchFamily="34" charset="0"/>
              <a:cs typeface="Times New Roman" panose="02020603050405020304" pitchFamily="18" charset="0"/>
            </a:endParaRPr>
          </a:p>
        </p:txBody>
      </p:sp>
      <p:cxnSp>
        <p:nvCxnSpPr>
          <p:cNvPr id="18" name="40 Conector recto de flecha"/>
          <p:cNvCxnSpPr/>
          <p:nvPr/>
        </p:nvCxnSpPr>
        <p:spPr>
          <a:xfrm>
            <a:off x="2870721" y="2643490"/>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41 Conector recto de flecha"/>
          <p:cNvCxnSpPr/>
          <p:nvPr/>
        </p:nvCxnSpPr>
        <p:spPr>
          <a:xfrm>
            <a:off x="2873261" y="2870185"/>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42 Conector recto de flecha"/>
          <p:cNvCxnSpPr/>
          <p:nvPr/>
        </p:nvCxnSpPr>
        <p:spPr>
          <a:xfrm>
            <a:off x="5335791" y="2647935"/>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3" name="CuadroTexto 22"/>
              <p:cNvSpPr txBox="1"/>
              <p:nvPr/>
            </p:nvSpPr>
            <p:spPr>
              <a:xfrm>
                <a:off x="2110787" y="2387506"/>
                <a:ext cx="8050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C" b="1" i="1" smtClean="0">
                          <a:latin typeface="Cambria Math" panose="02040503050406030204" pitchFamily="18" charset="0"/>
                          <a:ea typeface="Calibri" panose="020F0502020204030204" pitchFamily="34" charset="0"/>
                          <a:cs typeface="Times New Roman" panose="02020603050405020304" pitchFamily="18" charset="0"/>
                        </a:rPr>
                        <m:t>𝑫𝑰𝑮</m:t>
                      </m:r>
                      <m:r>
                        <a:rPr lang="es-EC" b="1" i="1" smtClean="0">
                          <a:latin typeface="Cambria Math" panose="02040503050406030204" pitchFamily="18" charset="0"/>
                          <a:ea typeface="Calibri" panose="020F0502020204030204" pitchFamily="34" charset="0"/>
                          <a:cs typeface="Times New Roman" panose="02020603050405020304" pitchFamily="18" charset="0"/>
                        </a:rPr>
                        <m:t>𝟏</m:t>
                      </m:r>
                    </m:oMath>
                  </m:oMathPara>
                </a14:m>
                <a:endParaRPr lang="es-EC" dirty="0"/>
              </a:p>
            </p:txBody>
          </p:sp>
        </mc:Choice>
        <mc:Fallback xmlns="">
          <p:sp>
            <p:nvSpPr>
              <p:cNvPr id="23" name="CuadroTexto 22"/>
              <p:cNvSpPr txBox="1">
                <a:spLocks noRot="1" noChangeAspect="1" noMove="1" noResize="1" noEditPoints="1" noAdjustHandles="1" noChangeArrowheads="1" noChangeShapeType="1" noTextEdit="1"/>
              </p:cNvSpPr>
              <p:nvPr/>
            </p:nvSpPr>
            <p:spPr>
              <a:xfrm>
                <a:off x="2110787" y="2387506"/>
                <a:ext cx="805029" cy="369332"/>
              </a:xfrm>
              <a:prstGeom prst="rect">
                <a:avLst/>
              </a:prstGeom>
              <a:blipFill>
                <a:blip r:embed="rId11"/>
                <a:stretch>
                  <a:fillRect/>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24" name="CuadroTexto 23"/>
              <p:cNvSpPr txBox="1"/>
              <p:nvPr/>
            </p:nvSpPr>
            <p:spPr>
              <a:xfrm>
                <a:off x="2123728" y="2644604"/>
                <a:ext cx="8050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C" b="1" i="1" smtClean="0">
                          <a:latin typeface="Cambria Math" panose="02040503050406030204" pitchFamily="18" charset="0"/>
                        </a:rPr>
                        <m:t>𝑫𝑰𝑮</m:t>
                      </m:r>
                      <m:r>
                        <a:rPr lang="es-EC" b="1" i="1" smtClean="0">
                          <a:latin typeface="Cambria Math" panose="02040503050406030204" pitchFamily="18" charset="0"/>
                        </a:rPr>
                        <m:t>𝟐</m:t>
                      </m:r>
                    </m:oMath>
                  </m:oMathPara>
                </a14:m>
                <a:endParaRPr lang="es-EC" b="1" dirty="0"/>
              </a:p>
            </p:txBody>
          </p:sp>
        </mc:Choice>
        <mc:Fallback xmlns="">
          <p:sp>
            <p:nvSpPr>
              <p:cNvPr id="24" name="CuadroTexto 23"/>
              <p:cNvSpPr txBox="1">
                <a:spLocks noRot="1" noChangeAspect="1" noMove="1" noResize="1" noEditPoints="1" noAdjustHandles="1" noChangeArrowheads="1" noChangeShapeType="1" noTextEdit="1"/>
              </p:cNvSpPr>
              <p:nvPr/>
            </p:nvSpPr>
            <p:spPr>
              <a:xfrm>
                <a:off x="2123728" y="2644604"/>
                <a:ext cx="805029" cy="369332"/>
              </a:xfrm>
              <a:prstGeom prst="rect">
                <a:avLst/>
              </a:prstGeom>
              <a:blipFill>
                <a:blip r:embed="rId12"/>
                <a:stretch>
                  <a:fillRect/>
                </a:stretch>
              </a:blipFill>
            </p:spPr>
            <p:txBody>
              <a:bodyPr/>
              <a:lstStyle/>
              <a:p>
                <a:r>
                  <a:rPr lang="es-EC">
                    <a:noFill/>
                  </a:rPr>
                  <a:t> </a:t>
                </a:r>
              </a:p>
            </p:txBody>
          </p:sp>
        </mc:Fallback>
      </mc:AlternateContent>
      <p:sp>
        <p:nvSpPr>
          <p:cNvPr id="26" name="CuadroTexto 25"/>
          <p:cNvSpPr txBox="1"/>
          <p:nvPr/>
        </p:nvSpPr>
        <p:spPr>
          <a:xfrm>
            <a:off x="6093114" y="2454101"/>
            <a:ext cx="293670" cy="369332"/>
          </a:xfrm>
          <a:prstGeom prst="rect">
            <a:avLst/>
          </a:prstGeom>
          <a:noFill/>
        </p:spPr>
        <p:txBody>
          <a:bodyPr wrap="none" rtlCol="0">
            <a:spAutoFit/>
          </a:bodyPr>
          <a:lstStyle/>
          <a:p>
            <a:r>
              <a:rPr lang="es-EC" b="1" dirty="0" smtClean="0"/>
              <a:t>S</a:t>
            </a:r>
            <a:endParaRPr lang="es-EC" b="1" dirty="0"/>
          </a:p>
        </p:txBody>
      </p:sp>
    </p:spTree>
    <p:extLst>
      <p:ext uri="{BB962C8B-B14F-4D97-AF65-F5344CB8AC3E}">
        <p14:creationId xmlns:p14="http://schemas.microsoft.com/office/powerpoint/2010/main" val="17222724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 descr="https://encrypted-tbn1.google.com/images?q=tbn:ANd9GcQje8dmqPgk2_qta2WsfdEUbxqb3B7GJwMo_uHo0h53NVVGZjE29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8384" y="57944"/>
            <a:ext cx="1071562" cy="1066800"/>
          </a:xfrm>
          <a:prstGeom prst="rect">
            <a:avLst/>
          </a:prstGeom>
          <a:noFill/>
          <a:extLst>
            <a:ext uri="{909E8E84-426E-40DD-AFC4-6F175D3DCCD1}">
              <a14:hiddenFill xmlns:a14="http://schemas.microsoft.com/office/drawing/2010/main">
                <a:solidFill>
                  <a:srgbClr val="FFFFFF"/>
                </a:solidFill>
              </a14:hiddenFill>
            </a:ext>
          </a:extLst>
        </p:spPr>
      </p:pic>
      <p:sp>
        <p:nvSpPr>
          <p:cNvPr id="5" name="4 Marcador de número de diapositiva"/>
          <p:cNvSpPr>
            <a:spLocks noGrp="1"/>
          </p:cNvSpPr>
          <p:nvPr>
            <p:ph type="sldNum" sz="quarter" idx="12"/>
          </p:nvPr>
        </p:nvSpPr>
        <p:spPr/>
        <p:txBody>
          <a:bodyPr/>
          <a:lstStyle/>
          <a:p>
            <a:fld id="{132FADFE-3B8F-471C-ABF0-DBC7717ECBBC}" type="slidenum">
              <a:rPr lang="es-ES" smtClean="0"/>
              <a:pPr/>
              <a:t>5</a:t>
            </a:fld>
            <a:endParaRPr lang="es-ES"/>
          </a:p>
        </p:txBody>
      </p:sp>
      <p:sp>
        <p:nvSpPr>
          <p:cNvPr id="6" name="AutoShape 4"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7" name="AutoShape 6"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AutoShape 8"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11" name="10 Rectángulo"/>
          <p:cNvSpPr/>
          <p:nvPr/>
        </p:nvSpPr>
        <p:spPr>
          <a:xfrm>
            <a:off x="8676456" y="1124744"/>
            <a:ext cx="432048" cy="5616624"/>
          </a:xfrm>
          <a:prstGeom prst="rect">
            <a:avLst/>
          </a:prstGeom>
          <a:gradFill flip="none" rotWithShape="1">
            <a:gsLst>
              <a:gs pos="0">
                <a:schemeClr val="tx2">
                  <a:lumMod val="75000"/>
                </a:schemeClr>
              </a:gs>
              <a:gs pos="50000">
                <a:schemeClr val="accent1">
                  <a:tint val="44500"/>
                  <a:satMod val="160000"/>
                </a:schemeClr>
              </a:gs>
              <a:gs pos="100000">
                <a:schemeClr val="bg1"/>
              </a:gs>
            </a:gsLst>
            <a:lin ang="54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s-MX" sz="2400" b="1" dirty="0"/>
              <a:t>01101010011001010110000101101110</a:t>
            </a:r>
          </a:p>
        </p:txBody>
      </p:sp>
      <p:sp>
        <p:nvSpPr>
          <p:cNvPr id="25" name="11 CuadroTexto"/>
          <p:cNvSpPr txBox="1"/>
          <p:nvPr/>
        </p:nvSpPr>
        <p:spPr>
          <a:xfrm>
            <a:off x="395536" y="6444044"/>
            <a:ext cx="2951385" cy="369332"/>
          </a:xfrm>
          <a:prstGeom prst="rect">
            <a:avLst/>
          </a:prstGeom>
          <a:noFill/>
        </p:spPr>
        <p:txBody>
          <a:bodyPr wrap="none" rtlCol="0">
            <a:spAutoFit/>
          </a:bodyPr>
          <a:lstStyle/>
          <a:p>
            <a:r>
              <a:rPr lang="es-MX" dirty="0" smtClean="0"/>
              <a:t>Ejercicios Sistemas Digitales II</a:t>
            </a:r>
            <a:endParaRPr lang="es-MX" dirty="0"/>
          </a:p>
        </p:txBody>
      </p:sp>
      <p:sp>
        <p:nvSpPr>
          <p:cNvPr id="27" name="2 Rectángulo"/>
          <p:cNvSpPr/>
          <p:nvPr/>
        </p:nvSpPr>
        <p:spPr>
          <a:xfrm>
            <a:off x="35496" y="24705"/>
            <a:ext cx="7584504" cy="451967"/>
          </a:xfrm>
          <a:prstGeom prst="rect">
            <a:avLst/>
          </a:prstGeom>
          <a:gradFill flip="none" rotWithShape="1">
            <a:gsLst>
              <a:gs pos="0">
                <a:schemeClr val="tx2">
                  <a:lumMod val="75000"/>
                </a:schemeClr>
              </a:gs>
              <a:gs pos="50000">
                <a:schemeClr val="accent1">
                  <a:tint val="44500"/>
                  <a:satMod val="160000"/>
                </a:schemeClr>
              </a:gs>
              <a:gs pos="100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t>011000010111001101100001011011100111101001100001</a:t>
            </a:r>
          </a:p>
        </p:txBody>
      </p:sp>
      <p:sp>
        <p:nvSpPr>
          <p:cNvPr id="2" name="Rectángulo 1"/>
          <p:cNvSpPr/>
          <p:nvPr/>
        </p:nvSpPr>
        <p:spPr>
          <a:xfrm>
            <a:off x="307975" y="692696"/>
            <a:ext cx="8280920" cy="2585323"/>
          </a:xfrm>
          <a:prstGeom prst="rect">
            <a:avLst/>
          </a:prstGeom>
        </p:spPr>
        <p:txBody>
          <a:bodyPr wrap="square">
            <a:spAutoFit/>
          </a:bodyPr>
          <a:lstStyle/>
          <a:p>
            <a:pPr algn="just"/>
            <a:r>
              <a:rPr lang="es-MX" b="1" dirty="0"/>
              <a:t>3</a:t>
            </a:r>
            <a:r>
              <a:rPr lang="es-MX" b="1" dirty="0" smtClean="0"/>
              <a:t>.)</a:t>
            </a:r>
            <a:r>
              <a:rPr lang="es-MX" dirty="0" smtClean="0"/>
              <a:t> Dada </a:t>
            </a:r>
            <a:r>
              <a:rPr lang="es-MX" dirty="0"/>
              <a:t>la siguiente </a:t>
            </a:r>
            <a:r>
              <a:rPr lang="es-MX" b="1" dirty="0" smtClean="0"/>
              <a:t>MSS,</a:t>
            </a:r>
            <a:r>
              <a:rPr lang="es-MX" dirty="0" smtClean="0"/>
              <a:t> </a:t>
            </a:r>
            <a:r>
              <a:rPr lang="es-MX" dirty="0"/>
              <a:t>se pide:</a:t>
            </a:r>
            <a:endParaRPr lang="es-EC" dirty="0"/>
          </a:p>
          <a:p>
            <a:pPr marL="285750" lvl="0" indent="-285750" algn="just">
              <a:buFont typeface="Arial" panose="020B0604020202020204" pitchFamily="34" charset="0"/>
              <a:buChar char="•"/>
            </a:pPr>
            <a:r>
              <a:rPr lang="es-MX" dirty="0" smtClean="0"/>
              <a:t>Hacer el diagrama de </a:t>
            </a:r>
            <a:r>
              <a:rPr lang="es-MX" dirty="0"/>
              <a:t>estados reducido y demostrar con la tabla de estados presentes - siguientes que no existen estados equivalentes. Formato: </a:t>
            </a:r>
            <a:r>
              <a:rPr lang="es-MX" b="1" dirty="0"/>
              <a:t>A,B/HP</a:t>
            </a:r>
            <a:r>
              <a:rPr lang="es-MX" dirty="0"/>
              <a:t>.</a:t>
            </a:r>
            <a:endParaRPr lang="es-EC" dirty="0"/>
          </a:p>
          <a:p>
            <a:pPr marL="285750" lvl="0" indent="-285750" algn="just">
              <a:buFont typeface="Arial" panose="020B0604020202020204" pitchFamily="34" charset="0"/>
              <a:buChar char="•"/>
            </a:pPr>
            <a:r>
              <a:rPr lang="es-MX" dirty="0"/>
              <a:t>Implementación el circuito completo de la MSS: Memoria de Estados, Decodificador de Estado Siguientes y Salida (Usar </a:t>
            </a:r>
            <a:r>
              <a:rPr lang="es-MX" b="1" dirty="0"/>
              <a:t>Multiplexores</a:t>
            </a:r>
            <a:r>
              <a:rPr lang="es-MX" dirty="0"/>
              <a:t> 8 a 1).</a:t>
            </a:r>
          </a:p>
          <a:p>
            <a:pPr marL="285750" indent="-285750" algn="just">
              <a:buFont typeface="Arial" panose="020B0604020202020204" pitchFamily="34" charset="0"/>
              <a:buChar char="•"/>
            </a:pPr>
            <a:r>
              <a:rPr lang="es-ES" dirty="0"/>
              <a:t>Escribir el código </a:t>
            </a:r>
            <a:r>
              <a:rPr lang="es-ES" b="1" dirty="0"/>
              <a:t>VHDL</a:t>
            </a:r>
            <a:r>
              <a:rPr lang="es-ES" dirty="0"/>
              <a:t> completo de la MSS, usar un </a:t>
            </a:r>
            <a:r>
              <a:rPr lang="es-ES" b="1" dirty="0" err="1">
                <a:solidFill>
                  <a:srgbClr val="0070C0"/>
                </a:solidFill>
              </a:rPr>
              <a:t>process</a:t>
            </a:r>
            <a:r>
              <a:rPr lang="es-ES" dirty="0"/>
              <a:t> para decodificador de estados siguiente–memoria de estados y un </a:t>
            </a:r>
            <a:r>
              <a:rPr lang="es-ES" b="1" dirty="0" err="1">
                <a:solidFill>
                  <a:srgbClr val="0070C0"/>
                </a:solidFill>
              </a:rPr>
              <a:t>process</a:t>
            </a:r>
            <a:r>
              <a:rPr lang="es-ES" dirty="0"/>
              <a:t> para el decodificador de salidas.</a:t>
            </a:r>
          </a:p>
          <a:p>
            <a:pPr marL="285750" lvl="0" indent="-285750" algn="just">
              <a:buFont typeface="Arial" panose="020B0604020202020204" pitchFamily="34" charset="0"/>
              <a:buChar char="•"/>
            </a:pPr>
            <a:r>
              <a:rPr lang="es-MX" dirty="0"/>
              <a:t>Dibujar el diagrama de tiempo en el que demuestre todos los estados de la MSS.</a:t>
            </a:r>
          </a:p>
        </p:txBody>
      </p:sp>
      <mc:AlternateContent xmlns:mc="http://schemas.openxmlformats.org/markup-compatibility/2006" xmlns:a14="http://schemas.microsoft.com/office/drawing/2010/main">
        <mc:Choice Requires="a14">
          <p:sp>
            <p:nvSpPr>
              <p:cNvPr id="4" name="Rectángulo 3"/>
              <p:cNvSpPr/>
              <p:nvPr/>
            </p:nvSpPr>
            <p:spPr>
              <a:xfrm>
                <a:off x="708818" y="4149080"/>
                <a:ext cx="7479233" cy="2157129"/>
              </a:xfrm>
              <a:prstGeom prst="rect">
                <a:avLst/>
              </a:prstGeom>
            </p:spPr>
            <p:txBody>
              <a:bodyPr wrap="square">
                <a:spAutoFit/>
              </a:bodyPr>
              <a:lstStyle/>
              <a:p>
                <a:pPr algn="just">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𝑌</m:t>
                          </m:r>
                        </m:e>
                        <m:sub>
                          <m:r>
                            <a:rPr lang="es-MX" i="1">
                              <a:latin typeface="Cambria Math" panose="02040503050406030204" pitchFamily="18" charset="0"/>
                              <a:ea typeface="Calibri" panose="020F0502020204030204" pitchFamily="34" charset="0"/>
                              <a:cs typeface="Times New Roman" panose="02020603050405020304" pitchFamily="18" charset="0"/>
                            </a:rPr>
                            <m:t>2</m:t>
                          </m:r>
                        </m:sub>
                      </m:sSub>
                      <m:r>
                        <a:rPr lang="es-MX" i="1">
                          <a:latin typeface="Cambria Math" panose="02040503050406030204" pitchFamily="18" charset="0"/>
                          <a:ea typeface="Calibri" panose="020F0502020204030204" pitchFamily="34" charset="0"/>
                          <a:cs typeface="Times New Roman" panose="02020603050405020304" pitchFamily="18" charset="0"/>
                        </a:rPr>
                        <m:t>=0</m:t>
                      </m:r>
                    </m:oMath>
                  </m:oMathPara>
                </a14:m>
                <a:endParaRPr lang="es-EC"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𝑌</m:t>
                          </m:r>
                        </m:e>
                        <m:sub>
                          <m:r>
                            <a:rPr lang="es-MX" i="1">
                              <a:latin typeface="Cambria Math" panose="02040503050406030204" pitchFamily="18" charset="0"/>
                              <a:ea typeface="Calibri" panose="020F0502020204030204" pitchFamily="34" charset="0"/>
                              <a:cs typeface="Times New Roman" panose="02020603050405020304" pitchFamily="18" charset="0"/>
                            </a:rPr>
                            <m:t>1</m:t>
                          </m:r>
                        </m:sub>
                      </m:sSub>
                      <m:r>
                        <a:rPr lang="es-MX" i="1">
                          <a:latin typeface="Cambria Math" panose="02040503050406030204" pitchFamily="18" charset="0"/>
                          <a:ea typeface="Calibri" panose="020F0502020204030204" pitchFamily="34" charset="0"/>
                          <a:cs typeface="Times New Roman" panose="02020603050405020304" pitchFamily="18" charset="0"/>
                        </a:rPr>
                        <m:t>=</m:t>
                      </m:r>
                      <m:d>
                        <m:dPr>
                          <m:ctrlPr>
                            <a:rPr lang="es-EC" i="1">
                              <a:latin typeface="Cambria Math" panose="02040503050406030204" pitchFamily="18" charset="0"/>
                              <a:ea typeface="Calibri" panose="020F0502020204030204" pitchFamily="34" charset="0"/>
                              <a:cs typeface="Times New Roman" panose="02020603050405020304" pitchFamily="18" charset="0"/>
                            </a:rPr>
                          </m:ctrlPr>
                        </m:dPr>
                        <m:e>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r>
                                <a:rPr lang="es-MX" i="1">
                                  <a:latin typeface="Cambria Math" panose="02040503050406030204" pitchFamily="18" charset="0"/>
                                  <a:ea typeface="Calibri" panose="020F0502020204030204" pitchFamily="34" charset="0"/>
                                  <a:cs typeface="Times New Roman" panose="02020603050405020304" pitchFamily="18" charset="0"/>
                                </a:rPr>
                                <m:t>𝐴</m:t>
                              </m:r>
                            </m:e>
                          </m:acc>
                          <m:r>
                            <a:rPr lang="es-MX" i="1">
                              <a:latin typeface="Cambria Math" panose="02040503050406030204" pitchFamily="18" charset="0"/>
                              <a:ea typeface="Calibri" panose="020F0502020204030204" pitchFamily="34" charset="0"/>
                              <a:cs typeface="Times New Roman" panose="02020603050405020304" pitchFamily="18" charset="0"/>
                            </a:rPr>
                            <m:t>𝐵</m:t>
                          </m:r>
                        </m:e>
                      </m:d>
                      <m:d>
                        <m:dPr>
                          <m:ctrlPr>
                            <a:rPr lang="es-EC" i="1">
                              <a:latin typeface="Cambria Math" panose="02040503050406030204" pitchFamily="18" charset="0"/>
                              <a:ea typeface="Calibri" panose="020F0502020204030204" pitchFamily="34" charset="0"/>
                              <a:cs typeface="Times New Roman" panose="02020603050405020304" pitchFamily="18" charset="0"/>
                            </a:rPr>
                          </m:ctrlPr>
                        </m:dPr>
                        <m:e>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𝑦</m:t>
                                  </m:r>
                                </m:e>
                                <m:sub>
                                  <m:r>
                                    <a:rPr lang="es-MX" i="1">
                                      <a:latin typeface="Cambria Math" panose="02040503050406030204" pitchFamily="18" charset="0"/>
                                      <a:ea typeface="Calibri" panose="020F0502020204030204" pitchFamily="34" charset="0"/>
                                      <a:cs typeface="Times New Roman" panose="02020603050405020304" pitchFamily="18" charset="0"/>
                                    </a:rPr>
                                    <m:t>2</m:t>
                                  </m:r>
                                </m:sub>
                              </m:sSub>
                            </m:e>
                          </m:acc>
                          <m:r>
                            <a:rPr lang="es-MX" i="1">
                              <a:latin typeface="Cambria Math" panose="02040503050406030204" pitchFamily="18" charset="0"/>
                              <a:ea typeface="Calibri" panose="020F0502020204030204" pitchFamily="34" charset="0"/>
                              <a:cs typeface="Times New Roman" panose="02020603050405020304" pitchFamily="18" charset="0"/>
                            </a:rPr>
                            <m:t> </m:t>
                          </m:r>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𝑦</m:t>
                                  </m:r>
                                </m:e>
                                <m:sub>
                                  <m:r>
                                    <a:rPr lang="es-MX" i="1">
                                      <a:latin typeface="Cambria Math" panose="02040503050406030204" pitchFamily="18" charset="0"/>
                                      <a:ea typeface="Calibri" panose="020F0502020204030204" pitchFamily="34" charset="0"/>
                                      <a:cs typeface="Times New Roman" panose="02020603050405020304" pitchFamily="18" charset="0"/>
                                    </a:rPr>
                                    <m:t>1</m:t>
                                  </m:r>
                                </m:sub>
                              </m:sSub>
                            </m:e>
                          </m:acc>
                          <m:r>
                            <a:rPr lang="es-MX" i="1">
                              <a:latin typeface="Cambria Math" panose="02040503050406030204" pitchFamily="18" charset="0"/>
                              <a:ea typeface="Calibri" panose="020F0502020204030204" pitchFamily="34" charset="0"/>
                              <a:cs typeface="Times New Roman" panose="02020603050405020304" pitchFamily="18" charset="0"/>
                            </a:rPr>
                            <m:t> </m:t>
                          </m:r>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𝑦</m:t>
                                  </m:r>
                                </m:e>
                                <m:sub>
                                  <m:r>
                                    <a:rPr lang="es-MX" i="1">
                                      <a:latin typeface="Cambria Math" panose="02040503050406030204" pitchFamily="18" charset="0"/>
                                      <a:ea typeface="Calibri" panose="020F0502020204030204" pitchFamily="34" charset="0"/>
                                      <a:cs typeface="Times New Roman" panose="02020603050405020304" pitchFamily="18" charset="0"/>
                                    </a:rPr>
                                    <m:t>0</m:t>
                                  </m:r>
                                </m:sub>
                              </m:sSub>
                            </m:e>
                          </m:acc>
                        </m:e>
                      </m:d>
                      <m:r>
                        <a:rPr lang="es-MX" i="1">
                          <a:latin typeface="Cambria Math" panose="02040503050406030204" pitchFamily="18" charset="0"/>
                          <a:ea typeface="Calibri" panose="020F0502020204030204" pitchFamily="34" charset="0"/>
                          <a:cs typeface="Times New Roman" panose="02020603050405020304" pitchFamily="18" charset="0"/>
                        </a:rPr>
                        <m:t>+ </m:t>
                      </m:r>
                      <m:d>
                        <m:dPr>
                          <m:ctrlPr>
                            <a:rPr lang="es-EC" i="1">
                              <a:latin typeface="Cambria Math" panose="02040503050406030204" pitchFamily="18" charset="0"/>
                              <a:ea typeface="Calibri" panose="020F0502020204030204" pitchFamily="34" charset="0"/>
                              <a:cs typeface="Times New Roman" panose="02020603050405020304" pitchFamily="18" charset="0"/>
                            </a:rPr>
                          </m:ctrlPr>
                        </m:dPr>
                        <m:e>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𝑦</m:t>
                                  </m:r>
                                </m:e>
                                <m:sub>
                                  <m:r>
                                    <a:rPr lang="es-MX" i="1">
                                      <a:latin typeface="Cambria Math" panose="02040503050406030204" pitchFamily="18" charset="0"/>
                                      <a:ea typeface="Calibri" panose="020F0502020204030204" pitchFamily="34" charset="0"/>
                                      <a:cs typeface="Times New Roman" panose="02020603050405020304" pitchFamily="18" charset="0"/>
                                    </a:rPr>
                                    <m:t>2</m:t>
                                  </m:r>
                                </m:sub>
                              </m:sSub>
                            </m:e>
                          </m:acc>
                          <m:r>
                            <a:rPr lang="es-MX" i="1">
                              <a:latin typeface="Cambria Math" panose="02040503050406030204" pitchFamily="18" charset="0"/>
                              <a:ea typeface="Calibri" panose="020F0502020204030204" pitchFamily="34" charset="0"/>
                              <a:cs typeface="Times New Roman" panose="02020603050405020304" pitchFamily="18" charset="0"/>
                            </a:rPr>
                            <m:t> </m:t>
                          </m:r>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𝑦</m:t>
                                  </m:r>
                                </m:e>
                                <m:sub>
                                  <m:r>
                                    <a:rPr lang="es-MX" i="1">
                                      <a:latin typeface="Cambria Math" panose="02040503050406030204" pitchFamily="18" charset="0"/>
                                      <a:ea typeface="Calibri" panose="020F0502020204030204" pitchFamily="34" charset="0"/>
                                      <a:cs typeface="Times New Roman" panose="02020603050405020304" pitchFamily="18" charset="0"/>
                                    </a:rPr>
                                    <m:t>1</m:t>
                                  </m:r>
                                </m:sub>
                              </m:sSub>
                            </m:e>
                          </m:acc>
                          <m:r>
                            <a:rPr lang="es-MX" i="1">
                              <a:latin typeface="Cambria Math" panose="02040503050406030204" pitchFamily="18" charset="0"/>
                              <a:ea typeface="Calibri" panose="020F0502020204030204" pitchFamily="34" charset="0"/>
                              <a:cs typeface="Times New Roman" panose="02020603050405020304" pitchFamily="18" charset="0"/>
                            </a:rPr>
                            <m:t> </m:t>
                          </m:r>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𝑦</m:t>
                                  </m:r>
                                </m:e>
                                <m:sub>
                                  <m:r>
                                    <a:rPr lang="es-MX" i="1">
                                      <a:latin typeface="Cambria Math" panose="02040503050406030204" pitchFamily="18" charset="0"/>
                                      <a:ea typeface="Calibri" panose="020F0502020204030204" pitchFamily="34" charset="0"/>
                                      <a:cs typeface="Times New Roman" panose="02020603050405020304" pitchFamily="18" charset="0"/>
                                    </a:rPr>
                                    <m:t>0</m:t>
                                  </m:r>
                                </m:sub>
                              </m:sSub>
                            </m:e>
                          </m:acc>
                        </m:e>
                      </m:d>
                      <m:r>
                        <a:rPr lang="es-MX" i="1">
                          <a:latin typeface="Cambria Math" panose="02040503050406030204" pitchFamily="18" charset="0"/>
                          <a:ea typeface="Calibri" panose="020F0502020204030204" pitchFamily="34" charset="0"/>
                          <a:cs typeface="Times New Roman" panose="02020603050405020304" pitchFamily="18" charset="0"/>
                        </a:rPr>
                        <m:t>+ </m:t>
                      </m:r>
                      <m:d>
                        <m:dPr>
                          <m:ctrlPr>
                            <a:rPr lang="es-EC" i="1">
                              <a:latin typeface="Cambria Math" panose="02040503050406030204" pitchFamily="18" charset="0"/>
                              <a:ea typeface="Calibri" panose="020F0502020204030204" pitchFamily="34" charset="0"/>
                              <a:cs typeface="Times New Roman" panose="02020603050405020304" pitchFamily="18" charset="0"/>
                            </a:rPr>
                          </m:ctrlPr>
                        </m:dPr>
                        <m:e>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r>
                                <a:rPr lang="es-MX" i="1">
                                  <a:latin typeface="Cambria Math" panose="02040503050406030204" pitchFamily="18" charset="0"/>
                                  <a:ea typeface="Calibri" panose="020F0502020204030204" pitchFamily="34" charset="0"/>
                                  <a:cs typeface="Times New Roman" panose="02020603050405020304" pitchFamily="18" charset="0"/>
                                </a:rPr>
                                <m:t>𝐴</m:t>
                              </m:r>
                            </m:e>
                          </m:acc>
                          <m:r>
                            <a:rPr lang="es-MX" i="1">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r>
                                <a:rPr lang="es-MX" i="1">
                                  <a:latin typeface="Cambria Math" panose="02040503050406030204" pitchFamily="18" charset="0"/>
                                  <a:ea typeface="Calibri" panose="020F0502020204030204" pitchFamily="34" charset="0"/>
                                  <a:cs typeface="Times New Roman" panose="02020603050405020304" pitchFamily="18" charset="0"/>
                                </a:rPr>
                                <m:t>𝐵</m:t>
                              </m:r>
                            </m:e>
                          </m:acc>
                        </m:e>
                      </m:d>
                      <m:d>
                        <m:dPr>
                          <m:ctrlPr>
                            <a:rPr lang="es-EC" i="1">
                              <a:latin typeface="Cambria Math" panose="02040503050406030204" pitchFamily="18" charset="0"/>
                              <a:ea typeface="Calibri" panose="020F0502020204030204" pitchFamily="34" charset="0"/>
                              <a:cs typeface="Times New Roman" panose="02020603050405020304" pitchFamily="18" charset="0"/>
                            </a:rPr>
                          </m:ctrlPr>
                        </m:dPr>
                        <m:e>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𝑦</m:t>
                                  </m:r>
                                </m:e>
                                <m:sub>
                                  <m:r>
                                    <a:rPr lang="es-MX" i="1">
                                      <a:latin typeface="Cambria Math" panose="02040503050406030204" pitchFamily="18" charset="0"/>
                                      <a:ea typeface="Calibri" panose="020F0502020204030204" pitchFamily="34" charset="0"/>
                                      <a:cs typeface="Times New Roman" panose="02020603050405020304" pitchFamily="18" charset="0"/>
                                    </a:rPr>
                                    <m:t>2</m:t>
                                  </m:r>
                                </m:sub>
                              </m:sSub>
                            </m:e>
                          </m:acc>
                          <m:r>
                            <a:rPr lang="es-MX" i="1">
                              <a:latin typeface="Cambria Math" panose="02040503050406030204" pitchFamily="18" charset="0"/>
                              <a:ea typeface="Calibri" panose="020F0502020204030204" pitchFamily="34" charset="0"/>
                              <a:cs typeface="Times New Roman" panose="02020603050405020304" pitchFamily="18" charset="0"/>
                            </a:rPr>
                            <m:t> </m:t>
                          </m:r>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𝑦</m:t>
                                  </m:r>
                                </m:e>
                                <m:sub>
                                  <m:r>
                                    <a:rPr lang="es-MX" i="1">
                                      <a:latin typeface="Cambria Math" panose="02040503050406030204" pitchFamily="18" charset="0"/>
                                      <a:ea typeface="Calibri" panose="020F0502020204030204" pitchFamily="34" charset="0"/>
                                      <a:cs typeface="Times New Roman" panose="02020603050405020304" pitchFamily="18" charset="0"/>
                                    </a:rPr>
                                    <m:t>1</m:t>
                                  </m:r>
                                </m:sub>
                              </m:sSub>
                            </m:e>
                          </m:acc>
                          <m:r>
                            <a:rPr lang="es-MX" i="1">
                              <a:latin typeface="Cambria Math" panose="02040503050406030204" pitchFamily="18" charset="0"/>
                              <a:ea typeface="Calibri" panose="020F0502020204030204" pitchFamily="34" charset="0"/>
                              <a:cs typeface="Times New Roman" panose="02020603050405020304" pitchFamily="18" charset="0"/>
                            </a:rPr>
                            <m:t> </m:t>
                          </m:r>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𝑦</m:t>
                                  </m:r>
                                </m:e>
                                <m:sub>
                                  <m:r>
                                    <a:rPr lang="es-MX" i="1">
                                      <a:latin typeface="Cambria Math" panose="02040503050406030204" pitchFamily="18" charset="0"/>
                                      <a:ea typeface="Calibri" panose="020F0502020204030204" pitchFamily="34" charset="0"/>
                                      <a:cs typeface="Times New Roman" panose="02020603050405020304" pitchFamily="18" charset="0"/>
                                    </a:rPr>
                                    <m:t>0</m:t>
                                  </m:r>
                                </m:sub>
                              </m:sSub>
                            </m:e>
                          </m:acc>
                        </m:e>
                      </m:d>
                      <m:r>
                        <a:rPr lang="es-MX" i="1">
                          <a:latin typeface="Cambria Math" panose="02040503050406030204" pitchFamily="18" charset="0"/>
                          <a:ea typeface="Calibri" panose="020F0502020204030204" pitchFamily="34" charset="0"/>
                          <a:cs typeface="Times New Roman" panose="02020603050405020304" pitchFamily="18" charset="0"/>
                        </a:rPr>
                        <m:t>+ </m:t>
                      </m:r>
                      <m:d>
                        <m:dPr>
                          <m:ctrlPr>
                            <a:rPr lang="es-EC" i="1">
                              <a:latin typeface="Cambria Math" panose="02040503050406030204" pitchFamily="18" charset="0"/>
                              <a:ea typeface="Calibri" panose="020F0502020204030204" pitchFamily="34" charset="0"/>
                              <a:cs typeface="Times New Roman" panose="02020603050405020304" pitchFamily="18" charset="0"/>
                            </a:rPr>
                          </m:ctrlPr>
                        </m:dPr>
                        <m:e>
                          <m:r>
                            <a:rPr lang="es-MX" i="1">
                              <a:latin typeface="Cambria Math" panose="02040503050406030204" pitchFamily="18" charset="0"/>
                              <a:ea typeface="Calibri" panose="020F0502020204030204" pitchFamily="34" charset="0"/>
                              <a:cs typeface="Times New Roman" panose="02020603050405020304" pitchFamily="18" charset="0"/>
                            </a:rPr>
                            <m:t>𝐴</m:t>
                          </m:r>
                        </m:e>
                      </m:d>
                      <m:d>
                        <m:dPr>
                          <m:ctrlPr>
                            <a:rPr lang="es-EC" i="1">
                              <a:latin typeface="Cambria Math" panose="02040503050406030204" pitchFamily="18" charset="0"/>
                              <a:ea typeface="Calibri" panose="020F0502020204030204" pitchFamily="34" charset="0"/>
                              <a:cs typeface="Times New Roman" panose="02020603050405020304" pitchFamily="18" charset="0"/>
                            </a:rPr>
                          </m:ctrlPr>
                        </m:dPr>
                        <m:e>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𝑦</m:t>
                                  </m:r>
                                </m:e>
                                <m:sub>
                                  <m:r>
                                    <a:rPr lang="es-MX" i="1">
                                      <a:latin typeface="Cambria Math" panose="02040503050406030204" pitchFamily="18" charset="0"/>
                                      <a:ea typeface="Calibri" panose="020F0502020204030204" pitchFamily="34" charset="0"/>
                                      <a:cs typeface="Times New Roman" panose="02020603050405020304" pitchFamily="18" charset="0"/>
                                    </a:rPr>
                                    <m:t>2</m:t>
                                  </m:r>
                                </m:sub>
                              </m:sSub>
                            </m:e>
                          </m:acc>
                          <m:r>
                            <a:rPr lang="es-MX" i="1">
                              <a:latin typeface="Cambria Math" panose="02040503050406030204" pitchFamily="18" charset="0"/>
                              <a:ea typeface="Calibri" panose="020F0502020204030204" pitchFamily="34" charset="0"/>
                              <a:cs typeface="Times New Roman" panose="02020603050405020304" pitchFamily="18" charset="0"/>
                            </a:rPr>
                            <m:t> </m:t>
                          </m:r>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𝑦</m:t>
                                  </m:r>
                                </m:e>
                                <m:sub>
                                  <m:r>
                                    <a:rPr lang="es-MX" i="1">
                                      <a:latin typeface="Cambria Math" panose="02040503050406030204" pitchFamily="18" charset="0"/>
                                      <a:ea typeface="Calibri" panose="020F0502020204030204" pitchFamily="34" charset="0"/>
                                      <a:cs typeface="Times New Roman" panose="02020603050405020304" pitchFamily="18" charset="0"/>
                                    </a:rPr>
                                    <m:t>1</m:t>
                                  </m:r>
                                </m:sub>
                              </m:sSub>
                            </m:e>
                          </m:acc>
                          <m:r>
                            <a:rPr lang="es-MX" i="1">
                              <a:latin typeface="Cambria Math" panose="02040503050406030204" pitchFamily="18" charset="0"/>
                              <a:ea typeface="Calibri" panose="020F0502020204030204" pitchFamily="34" charset="0"/>
                              <a:cs typeface="Times New Roman" panose="02020603050405020304" pitchFamily="18" charset="0"/>
                            </a:rPr>
                            <m:t> </m:t>
                          </m:r>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𝑦</m:t>
                                  </m:r>
                                </m:e>
                                <m:sub>
                                  <m:r>
                                    <a:rPr lang="es-MX" i="1">
                                      <a:latin typeface="Cambria Math" panose="02040503050406030204" pitchFamily="18" charset="0"/>
                                      <a:ea typeface="Calibri" panose="020F0502020204030204" pitchFamily="34" charset="0"/>
                                      <a:cs typeface="Times New Roman" panose="02020603050405020304" pitchFamily="18" charset="0"/>
                                    </a:rPr>
                                    <m:t>0</m:t>
                                  </m:r>
                                </m:sub>
                              </m:sSub>
                            </m:e>
                          </m:acc>
                        </m:e>
                      </m:d>
                    </m:oMath>
                  </m:oMathPara>
                </a14:m>
                <a:endParaRPr lang="es-EC"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𝑌</m:t>
                          </m:r>
                        </m:e>
                        <m:sub>
                          <m:r>
                            <a:rPr lang="es-MX" i="1">
                              <a:latin typeface="Cambria Math" panose="02040503050406030204" pitchFamily="18" charset="0"/>
                              <a:ea typeface="Calibri" panose="020F0502020204030204" pitchFamily="34" charset="0"/>
                              <a:cs typeface="Times New Roman" panose="02020603050405020304" pitchFamily="18" charset="0"/>
                            </a:rPr>
                            <m:t>0</m:t>
                          </m:r>
                        </m:sub>
                      </m:sSub>
                      <m:r>
                        <a:rPr lang="es-MX" i="1">
                          <a:latin typeface="Cambria Math" panose="02040503050406030204" pitchFamily="18" charset="0"/>
                          <a:ea typeface="Calibri" panose="020F0502020204030204" pitchFamily="34" charset="0"/>
                          <a:cs typeface="Times New Roman" panose="02020603050405020304" pitchFamily="18" charset="0"/>
                        </a:rPr>
                        <m:t>=</m:t>
                      </m:r>
                      <m:d>
                        <m:dPr>
                          <m:ctrlPr>
                            <a:rPr lang="es-EC" i="1">
                              <a:latin typeface="Cambria Math" panose="02040503050406030204" pitchFamily="18" charset="0"/>
                              <a:ea typeface="Calibri" panose="020F0502020204030204" pitchFamily="34" charset="0"/>
                              <a:cs typeface="Times New Roman" panose="02020603050405020304" pitchFamily="18" charset="0"/>
                            </a:rPr>
                          </m:ctrlPr>
                        </m:dPr>
                        <m:e>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r>
                                <a:rPr lang="es-MX" i="1">
                                  <a:latin typeface="Cambria Math" panose="02040503050406030204" pitchFamily="18" charset="0"/>
                                  <a:ea typeface="Calibri" panose="020F0502020204030204" pitchFamily="34" charset="0"/>
                                  <a:cs typeface="Times New Roman" panose="02020603050405020304" pitchFamily="18" charset="0"/>
                                </a:rPr>
                                <m:t>𝐵</m:t>
                              </m:r>
                            </m:e>
                          </m:acc>
                          <m:r>
                            <a:rPr lang="es-MX" i="1">
                              <a:latin typeface="Cambria Math" panose="02040503050406030204" pitchFamily="18" charset="0"/>
                              <a:ea typeface="Calibri" panose="020F0502020204030204" pitchFamily="34" charset="0"/>
                              <a:cs typeface="Times New Roman" panose="02020603050405020304" pitchFamily="18" charset="0"/>
                            </a:rPr>
                            <m:t>𝐴</m:t>
                          </m:r>
                        </m:e>
                      </m:d>
                      <m:d>
                        <m:dPr>
                          <m:ctrlPr>
                            <a:rPr lang="es-EC" i="1">
                              <a:latin typeface="Cambria Math" panose="02040503050406030204" pitchFamily="18" charset="0"/>
                              <a:ea typeface="Calibri" panose="020F0502020204030204" pitchFamily="34" charset="0"/>
                              <a:cs typeface="Times New Roman" panose="02020603050405020304" pitchFamily="18" charset="0"/>
                            </a:rPr>
                          </m:ctrlPr>
                        </m:dPr>
                        <m:e>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𝑦</m:t>
                                  </m:r>
                                </m:e>
                                <m:sub>
                                  <m:r>
                                    <a:rPr lang="es-MX" i="1">
                                      <a:latin typeface="Cambria Math" panose="02040503050406030204" pitchFamily="18" charset="0"/>
                                      <a:ea typeface="Calibri" panose="020F0502020204030204" pitchFamily="34" charset="0"/>
                                      <a:cs typeface="Times New Roman" panose="02020603050405020304" pitchFamily="18" charset="0"/>
                                    </a:rPr>
                                    <m:t>2</m:t>
                                  </m:r>
                                </m:sub>
                              </m:sSub>
                            </m:e>
                          </m:acc>
                          <m:r>
                            <a:rPr lang="es-MX" i="1">
                              <a:latin typeface="Cambria Math" panose="02040503050406030204" pitchFamily="18" charset="0"/>
                              <a:ea typeface="Calibri" panose="020F0502020204030204" pitchFamily="34" charset="0"/>
                              <a:cs typeface="Times New Roman" panose="02020603050405020304" pitchFamily="18" charset="0"/>
                            </a:rPr>
                            <m:t> </m:t>
                          </m:r>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𝑦</m:t>
                                  </m:r>
                                </m:e>
                                <m:sub>
                                  <m:r>
                                    <a:rPr lang="es-MX" i="1">
                                      <a:latin typeface="Cambria Math" panose="02040503050406030204" pitchFamily="18" charset="0"/>
                                      <a:ea typeface="Calibri" panose="020F0502020204030204" pitchFamily="34" charset="0"/>
                                      <a:cs typeface="Times New Roman" panose="02020603050405020304" pitchFamily="18" charset="0"/>
                                    </a:rPr>
                                    <m:t>1</m:t>
                                  </m:r>
                                </m:sub>
                              </m:sSub>
                            </m:e>
                          </m:acc>
                          <m:r>
                            <a:rPr lang="es-MX" i="1">
                              <a:latin typeface="Cambria Math" panose="02040503050406030204" pitchFamily="18" charset="0"/>
                              <a:ea typeface="Calibri" panose="020F0502020204030204" pitchFamily="34" charset="0"/>
                              <a:cs typeface="Times New Roman" panose="02020603050405020304" pitchFamily="18" charset="0"/>
                            </a:rPr>
                            <m:t> </m:t>
                          </m:r>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𝑦</m:t>
                                  </m:r>
                                </m:e>
                                <m:sub>
                                  <m:r>
                                    <a:rPr lang="es-MX" i="1">
                                      <a:latin typeface="Cambria Math" panose="02040503050406030204" pitchFamily="18" charset="0"/>
                                      <a:ea typeface="Calibri" panose="020F0502020204030204" pitchFamily="34" charset="0"/>
                                      <a:cs typeface="Times New Roman" panose="02020603050405020304" pitchFamily="18" charset="0"/>
                                    </a:rPr>
                                    <m:t>0</m:t>
                                  </m:r>
                                </m:sub>
                              </m:sSub>
                            </m:e>
                          </m:acc>
                        </m:e>
                      </m:d>
                      <m:r>
                        <a:rPr lang="es-MX" i="1">
                          <a:latin typeface="Cambria Math" panose="02040503050406030204" pitchFamily="18" charset="0"/>
                          <a:ea typeface="Calibri" panose="020F0502020204030204" pitchFamily="34" charset="0"/>
                          <a:cs typeface="Times New Roman" panose="02020603050405020304" pitchFamily="18" charset="0"/>
                        </a:rPr>
                        <m:t>+(</m:t>
                      </m:r>
                      <m:r>
                        <a:rPr lang="es-MX" i="1">
                          <a:latin typeface="Cambria Math" panose="02040503050406030204" pitchFamily="18" charset="0"/>
                          <a:ea typeface="Calibri" panose="020F0502020204030204" pitchFamily="34" charset="0"/>
                          <a:cs typeface="Times New Roman" panose="02020603050405020304" pitchFamily="18" charset="0"/>
                        </a:rPr>
                        <m:t>𝐴</m:t>
                      </m:r>
                      <m:r>
                        <a:rPr lang="es-MX" i="1">
                          <a:latin typeface="Cambria Math" panose="02040503050406030204" pitchFamily="18" charset="0"/>
                          <a:ea typeface="Calibri" panose="020F0502020204030204" pitchFamily="34" charset="0"/>
                          <a:cs typeface="Times New Roman" panose="02020603050405020304" pitchFamily="18" charset="0"/>
                        </a:rPr>
                        <m:t>+</m:t>
                      </m:r>
                      <m:r>
                        <a:rPr lang="es-MX" i="1">
                          <a:latin typeface="Cambria Math" panose="02040503050406030204" pitchFamily="18" charset="0"/>
                          <a:ea typeface="Calibri" panose="020F0502020204030204" pitchFamily="34" charset="0"/>
                          <a:cs typeface="Times New Roman" panose="02020603050405020304" pitchFamily="18" charset="0"/>
                        </a:rPr>
                        <m:t>𝐵</m:t>
                      </m:r>
                      <m:r>
                        <a:rPr lang="es-MX" i="1">
                          <a:latin typeface="Cambria Math" panose="02040503050406030204" pitchFamily="18" charset="0"/>
                          <a:ea typeface="Calibri" panose="020F0502020204030204" pitchFamily="34" charset="0"/>
                          <a:cs typeface="Times New Roman" panose="02020603050405020304" pitchFamily="18" charset="0"/>
                        </a:rPr>
                        <m:t>)</m:t>
                      </m:r>
                      <m:d>
                        <m:dPr>
                          <m:ctrlPr>
                            <a:rPr lang="es-EC" i="1">
                              <a:latin typeface="Cambria Math" panose="02040503050406030204" pitchFamily="18" charset="0"/>
                              <a:ea typeface="Calibri" panose="020F0502020204030204" pitchFamily="34" charset="0"/>
                              <a:cs typeface="Times New Roman" panose="02020603050405020304" pitchFamily="18" charset="0"/>
                            </a:rPr>
                          </m:ctrlPr>
                        </m:dPr>
                        <m:e>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𝑦</m:t>
                                  </m:r>
                                </m:e>
                                <m:sub>
                                  <m:r>
                                    <a:rPr lang="es-MX" i="1">
                                      <a:latin typeface="Cambria Math" panose="02040503050406030204" pitchFamily="18" charset="0"/>
                                      <a:ea typeface="Calibri" panose="020F0502020204030204" pitchFamily="34" charset="0"/>
                                      <a:cs typeface="Times New Roman" panose="02020603050405020304" pitchFamily="18" charset="0"/>
                                    </a:rPr>
                                    <m:t>2</m:t>
                                  </m:r>
                                </m:sub>
                              </m:sSub>
                            </m:e>
                          </m:acc>
                          <m:r>
                            <a:rPr lang="es-MX" i="1">
                              <a:latin typeface="Cambria Math" panose="02040503050406030204" pitchFamily="18" charset="0"/>
                              <a:ea typeface="Calibri" panose="020F0502020204030204" pitchFamily="34" charset="0"/>
                              <a:cs typeface="Times New Roman" panose="02020603050405020304" pitchFamily="18" charset="0"/>
                            </a:rPr>
                            <m:t> </m:t>
                          </m:r>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𝑦</m:t>
                                  </m:r>
                                </m:e>
                                <m:sub>
                                  <m:r>
                                    <a:rPr lang="es-MX" i="1">
                                      <a:latin typeface="Cambria Math" panose="02040503050406030204" pitchFamily="18" charset="0"/>
                                      <a:ea typeface="Calibri" panose="020F0502020204030204" pitchFamily="34" charset="0"/>
                                      <a:cs typeface="Times New Roman" panose="02020603050405020304" pitchFamily="18" charset="0"/>
                                    </a:rPr>
                                    <m:t>1</m:t>
                                  </m:r>
                                </m:sub>
                              </m:sSub>
                            </m:e>
                          </m:acc>
                          <m:r>
                            <a:rPr lang="es-MX" i="1">
                              <a:latin typeface="Cambria Math" panose="02040503050406030204" pitchFamily="18" charset="0"/>
                              <a:ea typeface="Calibri" panose="020F0502020204030204" pitchFamily="34" charset="0"/>
                              <a:cs typeface="Times New Roman" panose="02020603050405020304" pitchFamily="18" charset="0"/>
                            </a:rPr>
                            <m:t> </m:t>
                          </m:r>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𝑦</m:t>
                                  </m:r>
                                </m:e>
                                <m:sub>
                                  <m:r>
                                    <a:rPr lang="es-MX" i="1">
                                      <a:latin typeface="Cambria Math" panose="02040503050406030204" pitchFamily="18" charset="0"/>
                                      <a:ea typeface="Calibri" panose="020F0502020204030204" pitchFamily="34" charset="0"/>
                                      <a:cs typeface="Times New Roman" panose="02020603050405020304" pitchFamily="18" charset="0"/>
                                    </a:rPr>
                                    <m:t>0</m:t>
                                  </m:r>
                                </m:sub>
                              </m:sSub>
                            </m:e>
                          </m:acc>
                        </m:e>
                      </m:d>
                      <m:r>
                        <a:rPr lang="es-MX" i="1">
                          <a:latin typeface="Cambria Math" panose="02040503050406030204" pitchFamily="18" charset="0"/>
                          <a:ea typeface="Calibri" panose="020F0502020204030204" pitchFamily="34" charset="0"/>
                          <a:cs typeface="Times New Roman" panose="02020603050405020304" pitchFamily="18" charset="0"/>
                        </a:rPr>
                        <m:t>+ </m:t>
                      </m:r>
                      <m:d>
                        <m:dPr>
                          <m:ctrlPr>
                            <a:rPr lang="es-EC" i="1">
                              <a:latin typeface="Cambria Math" panose="02040503050406030204" pitchFamily="18" charset="0"/>
                              <a:ea typeface="Calibri" panose="020F0502020204030204" pitchFamily="34" charset="0"/>
                              <a:cs typeface="Times New Roman" panose="02020603050405020304" pitchFamily="18" charset="0"/>
                            </a:rPr>
                          </m:ctrlPr>
                        </m:dPr>
                        <m:e>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𝑦</m:t>
                                  </m:r>
                                </m:e>
                                <m:sub>
                                  <m:r>
                                    <a:rPr lang="es-MX" i="1">
                                      <a:latin typeface="Cambria Math" panose="02040503050406030204" pitchFamily="18" charset="0"/>
                                      <a:ea typeface="Calibri" panose="020F0502020204030204" pitchFamily="34" charset="0"/>
                                      <a:cs typeface="Times New Roman" panose="02020603050405020304" pitchFamily="18" charset="0"/>
                                    </a:rPr>
                                    <m:t>2</m:t>
                                  </m:r>
                                </m:sub>
                              </m:sSub>
                            </m:e>
                          </m:acc>
                          <m:r>
                            <a:rPr lang="es-MX" i="1">
                              <a:latin typeface="Cambria Math" panose="02040503050406030204" pitchFamily="18" charset="0"/>
                              <a:ea typeface="Calibri" panose="020F0502020204030204" pitchFamily="34" charset="0"/>
                              <a:cs typeface="Times New Roman" panose="02020603050405020304" pitchFamily="18" charset="0"/>
                            </a:rPr>
                            <m:t> </m:t>
                          </m:r>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𝑦</m:t>
                                  </m:r>
                                </m:e>
                                <m:sub>
                                  <m:r>
                                    <a:rPr lang="es-MX" i="1">
                                      <a:latin typeface="Cambria Math" panose="02040503050406030204" pitchFamily="18" charset="0"/>
                                      <a:ea typeface="Calibri" panose="020F0502020204030204" pitchFamily="34" charset="0"/>
                                      <a:cs typeface="Times New Roman" panose="02020603050405020304" pitchFamily="18" charset="0"/>
                                    </a:rPr>
                                    <m:t>1</m:t>
                                  </m:r>
                                </m:sub>
                              </m:sSub>
                            </m:e>
                          </m:acc>
                          <m:r>
                            <a:rPr lang="es-MX" i="1">
                              <a:latin typeface="Cambria Math" panose="02040503050406030204" pitchFamily="18" charset="0"/>
                              <a:ea typeface="Calibri" panose="020F0502020204030204" pitchFamily="34" charset="0"/>
                              <a:cs typeface="Times New Roman" panose="02020603050405020304" pitchFamily="18" charset="0"/>
                            </a:rPr>
                            <m:t> </m:t>
                          </m:r>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𝑦</m:t>
                                  </m:r>
                                </m:e>
                                <m:sub>
                                  <m:r>
                                    <a:rPr lang="es-MX" i="1">
                                      <a:latin typeface="Cambria Math" panose="02040503050406030204" pitchFamily="18" charset="0"/>
                                      <a:ea typeface="Calibri" panose="020F0502020204030204" pitchFamily="34" charset="0"/>
                                      <a:cs typeface="Times New Roman" panose="02020603050405020304" pitchFamily="18" charset="0"/>
                                    </a:rPr>
                                    <m:t>0</m:t>
                                  </m:r>
                                </m:sub>
                              </m:sSub>
                            </m:e>
                          </m:acc>
                        </m:e>
                      </m:d>
                      <m:r>
                        <a:rPr lang="es-MX" i="1">
                          <a:latin typeface="Cambria Math" panose="02040503050406030204" pitchFamily="18" charset="0"/>
                          <a:ea typeface="Calibri" panose="020F0502020204030204" pitchFamily="34" charset="0"/>
                          <a:cs typeface="Times New Roman" panose="02020603050405020304" pitchFamily="18" charset="0"/>
                        </a:rPr>
                        <m:t>+ </m:t>
                      </m:r>
                      <m:d>
                        <m:dPr>
                          <m:ctrlPr>
                            <a:rPr lang="es-EC" i="1">
                              <a:latin typeface="Cambria Math" panose="02040503050406030204" pitchFamily="18" charset="0"/>
                              <a:ea typeface="Calibri" panose="020F0502020204030204" pitchFamily="34" charset="0"/>
                              <a:cs typeface="Times New Roman" panose="02020603050405020304" pitchFamily="18" charset="0"/>
                            </a:rPr>
                          </m:ctrlPr>
                        </m:dPr>
                        <m:e>
                          <m:r>
                            <a:rPr lang="es-MX" i="1">
                              <a:latin typeface="Cambria Math" panose="02040503050406030204" pitchFamily="18" charset="0"/>
                              <a:ea typeface="Calibri" panose="020F0502020204030204" pitchFamily="34" charset="0"/>
                              <a:cs typeface="Times New Roman" panose="02020603050405020304" pitchFamily="18" charset="0"/>
                            </a:rPr>
                            <m:t>𝐵</m:t>
                          </m:r>
                        </m:e>
                      </m:d>
                      <m:d>
                        <m:dPr>
                          <m:ctrlPr>
                            <a:rPr lang="es-EC" i="1">
                              <a:latin typeface="Cambria Math" panose="02040503050406030204" pitchFamily="18" charset="0"/>
                              <a:ea typeface="Calibri" panose="020F0502020204030204" pitchFamily="34" charset="0"/>
                              <a:cs typeface="Times New Roman" panose="02020603050405020304" pitchFamily="18" charset="0"/>
                            </a:rPr>
                          </m:ctrlPr>
                        </m:dPr>
                        <m:e>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𝑦</m:t>
                                  </m:r>
                                </m:e>
                                <m:sub>
                                  <m:r>
                                    <a:rPr lang="es-MX" i="1">
                                      <a:latin typeface="Cambria Math" panose="02040503050406030204" pitchFamily="18" charset="0"/>
                                      <a:ea typeface="Calibri" panose="020F0502020204030204" pitchFamily="34" charset="0"/>
                                      <a:cs typeface="Times New Roman" panose="02020603050405020304" pitchFamily="18" charset="0"/>
                                    </a:rPr>
                                    <m:t>2</m:t>
                                  </m:r>
                                </m:sub>
                              </m:sSub>
                            </m:e>
                          </m:acc>
                          <m:r>
                            <a:rPr lang="es-MX" i="1">
                              <a:latin typeface="Cambria Math" panose="02040503050406030204" pitchFamily="18" charset="0"/>
                              <a:ea typeface="Calibri" panose="020F0502020204030204" pitchFamily="34" charset="0"/>
                              <a:cs typeface="Times New Roman" panose="02020603050405020304" pitchFamily="18" charset="0"/>
                            </a:rPr>
                            <m:t> </m:t>
                          </m:r>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𝑦</m:t>
                                  </m:r>
                                </m:e>
                                <m:sub>
                                  <m:r>
                                    <a:rPr lang="es-MX" i="1">
                                      <a:latin typeface="Cambria Math" panose="02040503050406030204" pitchFamily="18" charset="0"/>
                                      <a:ea typeface="Calibri" panose="020F0502020204030204" pitchFamily="34" charset="0"/>
                                      <a:cs typeface="Times New Roman" panose="02020603050405020304" pitchFamily="18" charset="0"/>
                                    </a:rPr>
                                    <m:t>1</m:t>
                                  </m:r>
                                </m:sub>
                              </m:sSub>
                            </m:e>
                          </m:acc>
                          <m:r>
                            <a:rPr lang="es-MX" i="1">
                              <a:latin typeface="Cambria Math" panose="02040503050406030204" pitchFamily="18" charset="0"/>
                              <a:ea typeface="Calibri" panose="020F0502020204030204" pitchFamily="34" charset="0"/>
                              <a:cs typeface="Times New Roman" panose="02020603050405020304" pitchFamily="18" charset="0"/>
                            </a:rPr>
                            <m:t> </m:t>
                          </m:r>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𝑦</m:t>
                                  </m:r>
                                </m:e>
                                <m:sub>
                                  <m:r>
                                    <a:rPr lang="es-MX" i="1">
                                      <a:latin typeface="Cambria Math" panose="02040503050406030204" pitchFamily="18" charset="0"/>
                                      <a:ea typeface="Calibri" panose="020F0502020204030204" pitchFamily="34" charset="0"/>
                                      <a:cs typeface="Times New Roman" panose="02020603050405020304" pitchFamily="18" charset="0"/>
                                    </a:rPr>
                                    <m:t>0</m:t>
                                  </m:r>
                                </m:sub>
                              </m:sSub>
                            </m:e>
                          </m:acc>
                        </m:e>
                      </m:d>
                    </m:oMath>
                  </m:oMathPara>
                </a14:m>
                <a:endParaRPr lang="es-EC"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endParaRPr lang="es-EC" dirty="0">
                  <a:latin typeface="Calibri" panose="020F0502020204030204" pitchFamily="34"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s-MX" i="1">
                          <a:latin typeface="Cambria Math" panose="02040503050406030204" pitchFamily="18" charset="0"/>
                          <a:ea typeface="Calibri" panose="020F0502020204030204" pitchFamily="34" charset="0"/>
                          <a:cs typeface="Times New Roman" panose="02020603050405020304" pitchFamily="18" charset="0"/>
                        </a:rPr>
                        <m:t>𝐻𝑃</m:t>
                      </m:r>
                      <m:r>
                        <a:rPr lang="es-MX" i="1">
                          <a:latin typeface="Cambria Math" panose="02040503050406030204" pitchFamily="18" charset="0"/>
                          <a:ea typeface="Calibri" panose="020F0502020204030204" pitchFamily="34" charset="0"/>
                          <a:cs typeface="Times New Roman" panose="02020603050405020304" pitchFamily="18" charset="0"/>
                        </a:rPr>
                        <m:t>=</m:t>
                      </m:r>
                      <m:d>
                        <m:dPr>
                          <m:ctrlPr>
                            <a:rPr lang="es-EC" i="1">
                              <a:effectLst/>
                              <a:latin typeface="Cambria Math" panose="02040503050406030204" pitchFamily="18" charset="0"/>
                            </a:rPr>
                          </m:ctrlPr>
                        </m:dPr>
                        <m:e>
                          <m:r>
                            <a:rPr lang="es-MX" i="1">
                              <a:latin typeface="Cambria Math" panose="02040503050406030204" pitchFamily="18" charset="0"/>
                              <a:ea typeface="Calibri" panose="020F0502020204030204" pitchFamily="34" charset="0"/>
                              <a:cs typeface="Times New Roman" panose="02020603050405020304" pitchFamily="18" charset="0"/>
                            </a:rPr>
                            <m:t>𝐴</m:t>
                          </m:r>
                          <m:r>
                            <a:rPr lang="es-MX" i="1">
                              <a:latin typeface="Cambria Math" panose="02040503050406030204" pitchFamily="18" charset="0"/>
                              <a:ea typeface="Calibri" panose="020F0502020204030204" pitchFamily="34" charset="0"/>
                              <a:cs typeface="Times New Roman" panose="02020603050405020304" pitchFamily="18" charset="0"/>
                            </a:rPr>
                            <m:t>+</m:t>
                          </m:r>
                          <m:r>
                            <a:rPr lang="es-MX" i="1">
                              <a:latin typeface="Cambria Math" panose="02040503050406030204" pitchFamily="18" charset="0"/>
                              <a:ea typeface="Calibri" panose="020F0502020204030204" pitchFamily="34" charset="0"/>
                              <a:cs typeface="Times New Roman" panose="02020603050405020304" pitchFamily="18" charset="0"/>
                            </a:rPr>
                            <m:t>𝐵</m:t>
                          </m:r>
                        </m:e>
                      </m:d>
                      <m:d>
                        <m:dPr>
                          <m:ctrlPr>
                            <a:rPr lang="es-EC" i="1">
                              <a:effectLst/>
                              <a:latin typeface="Cambria Math" panose="02040503050406030204" pitchFamily="18" charset="0"/>
                            </a:rPr>
                          </m:ctrlPr>
                        </m:dPr>
                        <m:e>
                          <m:acc>
                            <m:accPr>
                              <m:chr m:val="̅"/>
                              <m:ctrlPr>
                                <a:rPr lang="es-EC" i="1">
                                  <a:effectLst/>
                                  <a:latin typeface="Cambria Math" panose="02040503050406030204" pitchFamily="18" charset="0"/>
                                </a:rPr>
                              </m:ctrlPr>
                            </m:accPr>
                            <m:e>
                              <m:sSub>
                                <m:sSubPr>
                                  <m:ctrlPr>
                                    <a:rPr lang="es-EC" i="1">
                                      <a:effectLst/>
                                      <a:latin typeface="Cambria Math" panose="020405030504060302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𝑦</m:t>
                                  </m:r>
                                </m:e>
                                <m:sub>
                                  <m:r>
                                    <a:rPr lang="es-MX" i="1">
                                      <a:latin typeface="Cambria Math" panose="02040503050406030204" pitchFamily="18" charset="0"/>
                                      <a:ea typeface="Calibri" panose="020F0502020204030204" pitchFamily="34" charset="0"/>
                                      <a:cs typeface="Times New Roman" panose="02020603050405020304" pitchFamily="18" charset="0"/>
                                    </a:rPr>
                                    <m:t>2</m:t>
                                  </m:r>
                                </m:sub>
                              </m:sSub>
                            </m:e>
                          </m:acc>
                          <m:r>
                            <a:rPr lang="es-MX" i="1">
                              <a:latin typeface="Cambria Math" panose="02040503050406030204" pitchFamily="18" charset="0"/>
                              <a:ea typeface="Calibri" panose="020F0502020204030204" pitchFamily="34" charset="0"/>
                              <a:cs typeface="Times New Roman" panose="02020603050405020304" pitchFamily="18" charset="0"/>
                            </a:rPr>
                            <m:t> </m:t>
                          </m:r>
                          <m:acc>
                            <m:accPr>
                              <m:chr m:val="̇"/>
                              <m:ctrlPr>
                                <a:rPr lang="es-EC" i="1">
                                  <a:effectLst/>
                                  <a:latin typeface="Cambria Math" panose="02040503050406030204" pitchFamily="18" charset="0"/>
                                </a:rPr>
                              </m:ctrlPr>
                            </m:accPr>
                            <m:e>
                              <m:sSub>
                                <m:sSubPr>
                                  <m:ctrlPr>
                                    <a:rPr lang="es-EC" i="1">
                                      <a:effectLst/>
                                      <a:latin typeface="Cambria Math" panose="020405030504060302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𝑦</m:t>
                                  </m:r>
                                </m:e>
                                <m:sub>
                                  <m:r>
                                    <a:rPr lang="es-MX" i="1">
                                      <a:latin typeface="Cambria Math" panose="02040503050406030204" pitchFamily="18" charset="0"/>
                                      <a:ea typeface="Calibri" panose="020F0502020204030204" pitchFamily="34" charset="0"/>
                                      <a:cs typeface="Times New Roman" panose="02020603050405020304" pitchFamily="18" charset="0"/>
                                    </a:rPr>
                                    <m:t>1</m:t>
                                  </m:r>
                                </m:sub>
                              </m:sSub>
                            </m:e>
                          </m:acc>
                          <m:r>
                            <a:rPr lang="es-MX" i="1">
                              <a:latin typeface="Cambria Math" panose="02040503050406030204" pitchFamily="18" charset="0"/>
                              <a:ea typeface="Calibri" panose="020F0502020204030204" pitchFamily="34" charset="0"/>
                              <a:cs typeface="Times New Roman" panose="02020603050405020304" pitchFamily="18" charset="0"/>
                            </a:rPr>
                            <m:t> </m:t>
                          </m:r>
                          <m:acc>
                            <m:accPr>
                              <m:chr m:val="̇"/>
                              <m:ctrlPr>
                                <a:rPr lang="es-EC" i="1">
                                  <a:effectLst/>
                                  <a:latin typeface="Cambria Math" panose="02040503050406030204" pitchFamily="18" charset="0"/>
                                </a:rPr>
                              </m:ctrlPr>
                            </m:accPr>
                            <m:e>
                              <m:sSub>
                                <m:sSubPr>
                                  <m:ctrlPr>
                                    <a:rPr lang="es-EC" i="1">
                                      <a:effectLst/>
                                      <a:latin typeface="Cambria Math" panose="020405030504060302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𝑦</m:t>
                                  </m:r>
                                </m:e>
                                <m:sub>
                                  <m:r>
                                    <a:rPr lang="es-MX" i="1">
                                      <a:latin typeface="Cambria Math" panose="02040503050406030204" pitchFamily="18" charset="0"/>
                                      <a:ea typeface="Calibri" panose="020F0502020204030204" pitchFamily="34" charset="0"/>
                                      <a:cs typeface="Times New Roman" panose="02020603050405020304" pitchFamily="18" charset="0"/>
                                    </a:rPr>
                                    <m:t>0</m:t>
                                  </m:r>
                                </m:sub>
                              </m:sSub>
                            </m:e>
                          </m:acc>
                          <m:r>
                            <a:rPr lang="es-MX" i="1">
                              <a:latin typeface="Cambria Math" panose="02040503050406030204" pitchFamily="18" charset="0"/>
                              <a:ea typeface="Calibri" panose="020F0502020204030204" pitchFamily="34" charset="0"/>
                              <a:cs typeface="Times New Roman" panose="02020603050405020304" pitchFamily="18" charset="0"/>
                            </a:rPr>
                            <m:t>+ </m:t>
                          </m:r>
                          <m:acc>
                            <m:accPr>
                              <m:chr m:val="̇"/>
                              <m:ctrlPr>
                                <a:rPr lang="es-EC" i="1">
                                  <a:effectLst/>
                                  <a:latin typeface="Cambria Math" panose="02040503050406030204" pitchFamily="18" charset="0"/>
                                </a:rPr>
                              </m:ctrlPr>
                            </m:accPr>
                            <m:e>
                              <m:sSub>
                                <m:sSubPr>
                                  <m:ctrlPr>
                                    <a:rPr lang="es-EC" i="1">
                                      <a:effectLst/>
                                      <a:latin typeface="Cambria Math" panose="020405030504060302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𝑦</m:t>
                                  </m:r>
                                </m:e>
                                <m:sub>
                                  <m:r>
                                    <a:rPr lang="es-MX" i="1">
                                      <a:latin typeface="Cambria Math" panose="02040503050406030204" pitchFamily="18" charset="0"/>
                                      <a:ea typeface="Calibri" panose="020F0502020204030204" pitchFamily="34" charset="0"/>
                                      <a:cs typeface="Times New Roman" panose="02020603050405020304" pitchFamily="18" charset="0"/>
                                    </a:rPr>
                                    <m:t>2</m:t>
                                  </m:r>
                                </m:sub>
                              </m:sSub>
                            </m:e>
                          </m:acc>
                          <m:r>
                            <a:rPr lang="es-MX" i="1">
                              <a:latin typeface="Cambria Math" panose="02040503050406030204" pitchFamily="18" charset="0"/>
                              <a:ea typeface="Calibri" panose="020F0502020204030204" pitchFamily="34" charset="0"/>
                              <a:cs typeface="Times New Roman" panose="02020603050405020304" pitchFamily="18" charset="0"/>
                            </a:rPr>
                            <m:t> </m:t>
                          </m:r>
                          <m:acc>
                            <m:accPr>
                              <m:chr m:val="̅"/>
                              <m:ctrlPr>
                                <a:rPr lang="es-EC" i="1">
                                  <a:effectLst/>
                                  <a:latin typeface="Cambria Math" panose="02040503050406030204" pitchFamily="18" charset="0"/>
                                </a:rPr>
                              </m:ctrlPr>
                            </m:accPr>
                            <m:e>
                              <m:sSub>
                                <m:sSubPr>
                                  <m:ctrlPr>
                                    <a:rPr lang="es-EC" i="1">
                                      <a:effectLst/>
                                      <a:latin typeface="Cambria Math" panose="020405030504060302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𝑦</m:t>
                                  </m:r>
                                </m:e>
                                <m:sub>
                                  <m:r>
                                    <a:rPr lang="es-MX" i="1">
                                      <a:latin typeface="Cambria Math" panose="02040503050406030204" pitchFamily="18" charset="0"/>
                                      <a:ea typeface="Calibri" panose="020F0502020204030204" pitchFamily="34" charset="0"/>
                                      <a:cs typeface="Times New Roman" panose="02020603050405020304" pitchFamily="18" charset="0"/>
                                    </a:rPr>
                                    <m:t>1</m:t>
                                  </m:r>
                                </m:sub>
                              </m:sSub>
                            </m:e>
                          </m:acc>
                          <m:r>
                            <a:rPr lang="es-MX" i="1">
                              <a:latin typeface="Cambria Math" panose="02040503050406030204" pitchFamily="18" charset="0"/>
                              <a:ea typeface="Calibri" panose="020F0502020204030204" pitchFamily="34" charset="0"/>
                              <a:cs typeface="Times New Roman" panose="02020603050405020304" pitchFamily="18" charset="0"/>
                            </a:rPr>
                            <m:t> </m:t>
                          </m:r>
                          <m:acc>
                            <m:accPr>
                              <m:chr m:val="̅"/>
                              <m:ctrlPr>
                                <a:rPr lang="es-EC" i="1">
                                  <a:effectLst/>
                                  <a:latin typeface="Cambria Math" panose="02040503050406030204" pitchFamily="18" charset="0"/>
                                </a:rPr>
                              </m:ctrlPr>
                            </m:accPr>
                            <m:e>
                              <m:sSub>
                                <m:sSubPr>
                                  <m:ctrlPr>
                                    <a:rPr lang="es-EC" i="1">
                                      <a:effectLst/>
                                      <a:latin typeface="Cambria Math" panose="020405030504060302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𝑦</m:t>
                                  </m:r>
                                </m:e>
                                <m:sub>
                                  <m:r>
                                    <a:rPr lang="es-MX" i="1">
                                      <a:latin typeface="Cambria Math" panose="02040503050406030204" pitchFamily="18" charset="0"/>
                                      <a:ea typeface="Calibri" panose="020F0502020204030204" pitchFamily="34" charset="0"/>
                                      <a:cs typeface="Times New Roman" panose="02020603050405020304" pitchFamily="18" charset="0"/>
                                    </a:rPr>
                                    <m:t>0</m:t>
                                  </m:r>
                                </m:sub>
                              </m:sSub>
                            </m:e>
                          </m:acc>
                        </m:e>
                      </m:d>
                    </m:oMath>
                  </m:oMathPara>
                </a14:m>
                <a:endParaRPr lang="es-EC" dirty="0"/>
              </a:p>
            </p:txBody>
          </p:sp>
        </mc:Choice>
        <mc:Fallback xmlns="">
          <p:sp>
            <p:nvSpPr>
              <p:cNvPr id="4" name="Rectángulo 3"/>
              <p:cNvSpPr>
                <a:spLocks noRot="1" noChangeAspect="1" noMove="1" noResize="1" noEditPoints="1" noAdjustHandles="1" noChangeArrowheads="1" noChangeShapeType="1" noTextEdit="1"/>
              </p:cNvSpPr>
              <p:nvPr/>
            </p:nvSpPr>
            <p:spPr>
              <a:xfrm>
                <a:off x="708818" y="4149080"/>
                <a:ext cx="7479233" cy="2157129"/>
              </a:xfrm>
              <a:prstGeom prst="rect">
                <a:avLst/>
              </a:prstGeom>
              <a:blipFill>
                <a:blip r:embed="rId9"/>
                <a:stretch>
                  <a:fillRect b="-567"/>
                </a:stretch>
              </a:blipFill>
            </p:spPr>
            <p:txBody>
              <a:bodyPr/>
              <a:lstStyle/>
              <a:p>
                <a:r>
                  <a:rPr lang="es-EC">
                    <a:noFill/>
                  </a:rPr>
                  <a:t> </a:t>
                </a:r>
              </a:p>
            </p:txBody>
          </p:sp>
        </mc:Fallback>
      </mc:AlternateContent>
      <p:sp>
        <p:nvSpPr>
          <p:cNvPr id="17" name="39 Rectángulo"/>
          <p:cNvSpPr/>
          <p:nvPr/>
        </p:nvSpPr>
        <p:spPr>
          <a:xfrm>
            <a:off x="3774121" y="3401561"/>
            <a:ext cx="1703705" cy="53149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MX" sz="2400" dirty="0">
                <a:effectLst/>
                <a:ea typeface="Calibri" panose="020F0502020204030204" pitchFamily="34" charset="0"/>
                <a:cs typeface="Times New Roman" panose="02020603050405020304" pitchFamily="18" charset="0"/>
              </a:rPr>
              <a:t>MSS</a:t>
            </a:r>
            <a:endParaRPr lang="es-EC" sz="2400" dirty="0">
              <a:effectLst/>
              <a:ea typeface="Calibri" panose="020F0502020204030204" pitchFamily="34" charset="0"/>
              <a:cs typeface="Times New Roman" panose="02020603050405020304" pitchFamily="18" charset="0"/>
            </a:endParaRPr>
          </a:p>
        </p:txBody>
      </p:sp>
      <p:cxnSp>
        <p:nvCxnSpPr>
          <p:cNvPr id="18" name="40 Conector recto de flecha"/>
          <p:cNvCxnSpPr/>
          <p:nvPr/>
        </p:nvCxnSpPr>
        <p:spPr>
          <a:xfrm>
            <a:off x="3008946" y="3526021"/>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41 Conector recto de flecha"/>
          <p:cNvCxnSpPr/>
          <p:nvPr/>
        </p:nvCxnSpPr>
        <p:spPr>
          <a:xfrm>
            <a:off x="3011486" y="3752716"/>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42 Conector recto de flecha"/>
          <p:cNvCxnSpPr/>
          <p:nvPr/>
        </p:nvCxnSpPr>
        <p:spPr>
          <a:xfrm>
            <a:off x="5474016" y="3530466"/>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22" name="CuadroTexto 21"/>
              <p:cNvSpPr txBox="1"/>
              <p:nvPr/>
            </p:nvSpPr>
            <p:spPr>
              <a:xfrm>
                <a:off x="2563333" y="3270037"/>
                <a:ext cx="3898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C" b="1" i="1" smtClean="0">
                          <a:latin typeface="Cambria Math" panose="02040503050406030204" pitchFamily="18" charset="0"/>
                          <a:ea typeface="Calibri" panose="020F0502020204030204" pitchFamily="34" charset="0"/>
                          <a:cs typeface="Times New Roman" panose="02020603050405020304" pitchFamily="18" charset="0"/>
                        </a:rPr>
                        <m:t>𝑨</m:t>
                      </m:r>
                    </m:oMath>
                  </m:oMathPara>
                </a14:m>
                <a:endParaRPr lang="es-EC" dirty="0"/>
              </a:p>
            </p:txBody>
          </p:sp>
        </mc:Choice>
        <mc:Fallback>
          <p:sp>
            <p:nvSpPr>
              <p:cNvPr id="22" name="CuadroTexto 21"/>
              <p:cNvSpPr txBox="1">
                <a:spLocks noRot="1" noChangeAspect="1" noMove="1" noResize="1" noEditPoints="1" noAdjustHandles="1" noChangeArrowheads="1" noChangeShapeType="1" noTextEdit="1"/>
              </p:cNvSpPr>
              <p:nvPr/>
            </p:nvSpPr>
            <p:spPr>
              <a:xfrm>
                <a:off x="2563333" y="3270037"/>
                <a:ext cx="389850" cy="369332"/>
              </a:xfrm>
              <a:prstGeom prst="rect">
                <a:avLst/>
              </a:prstGeom>
              <a:blipFill>
                <a:blip r:embed="rId10"/>
                <a:stretch>
                  <a:fillRect/>
                </a:stretch>
              </a:blipFill>
            </p:spPr>
            <p:txBody>
              <a:bodyPr/>
              <a:lstStyle/>
              <a:p>
                <a:r>
                  <a:rPr lang="es-EC">
                    <a:noFill/>
                  </a:rPr>
                  <a:t> </a:t>
                </a:r>
              </a:p>
            </p:txBody>
          </p:sp>
        </mc:Fallback>
      </mc:AlternateContent>
      <mc:AlternateContent xmlns:mc="http://schemas.openxmlformats.org/markup-compatibility/2006">
        <mc:Choice xmlns:a14="http://schemas.microsoft.com/office/drawing/2010/main" Requires="a14">
          <p:sp>
            <p:nvSpPr>
              <p:cNvPr id="23" name="CuadroTexto 22"/>
              <p:cNvSpPr txBox="1"/>
              <p:nvPr/>
            </p:nvSpPr>
            <p:spPr>
              <a:xfrm>
                <a:off x="2549348" y="3527135"/>
                <a:ext cx="40427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C" b="1" i="1" smtClean="0">
                          <a:latin typeface="Cambria Math" panose="02040503050406030204" pitchFamily="18" charset="0"/>
                          <a:ea typeface="Calibri" panose="020F0502020204030204" pitchFamily="34" charset="0"/>
                          <a:cs typeface="Times New Roman" panose="02020603050405020304" pitchFamily="18" charset="0"/>
                        </a:rPr>
                        <m:t>𝑩</m:t>
                      </m:r>
                    </m:oMath>
                  </m:oMathPara>
                </a14:m>
                <a:endParaRPr lang="es-EC" dirty="0"/>
              </a:p>
            </p:txBody>
          </p:sp>
        </mc:Choice>
        <mc:Fallback>
          <p:sp>
            <p:nvSpPr>
              <p:cNvPr id="23" name="CuadroTexto 22"/>
              <p:cNvSpPr txBox="1">
                <a:spLocks noRot="1" noChangeAspect="1" noMove="1" noResize="1" noEditPoints="1" noAdjustHandles="1" noChangeArrowheads="1" noChangeShapeType="1" noTextEdit="1"/>
              </p:cNvSpPr>
              <p:nvPr/>
            </p:nvSpPr>
            <p:spPr>
              <a:xfrm>
                <a:off x="2549348" y="3527135"/>
                <a:ext cx="404277" cy="369332"/>
              </a:xfrm>
              <a:prstGeom prst="rect">
                <a:avLst/>
              </a:prstGeom>
              <a:blipFill>
                <a:blip r:embed="rId11"/>
                <a:stretch>
                  <a:fillRect/>
                </a:stretch>
              </a:blipFill>
            </p:spPr>
            <p:txBody>
              <a:bodyPr/>
              <a:lstStyle/>
              <a:p>
                <a:r>
                  <a:rPr lang="es-EC">
                    <a:noFill/>
                  </a:rPr>
                  <a:t> </a:t>
                </a:r>
              </a:p>
            </p:txBody>
          </p:sp>
        </mc:Fallback>
      </mc:AlternateContent>
      <p:sp>
        <p:nvSpPr>
          <p:cNvPr id="24" name="CuadroTexto 23"/>
          <p:cNvSpPr txBox="1"/>
          <p:nvPr/>
        </p:nvSpPr>
        <p:spPr>
          <a:xfrm>
            <a:off x="6250102" y="3310952"/>
            <a:ext cx="453970" cy="369332"/>
          </a:xfrm>
          <a:prstGeom prst="rect">
            <a:avLst/>
          </a:prstGeom>
          <a:noFill/>
        </p:spPr>
        <p:txBody>
          <a:bodyPr wrap="none" rtlCol="0">
            <a:spAutoFit/>
          </a:bodyPr>
          <a:lstStyle/>
          <a:p>
            <a:r>
              <a:rPr lang="es-EC" b="1" dirty="0" smtClean="0"/>
              <a:t>HP</a:t>
            </a:r>
            <a:endParaRPr lang="es-EC" b="1" dirty="0"/>
          </a:p>
        </p:txBody>
      </p:sp>
      <p:sp>
        <p:nvSpPr>
          <p:cNvPr id="30" name="CuadroTexto 29"/>
          <p:cNvSpPr txBox="1"/>
          <p:nvPr/>
        </p:nvSpPr>
        <p:spPr>
          <a:xfrm>
            <a:off x="395536" y="3923764"/>
            <a:ext cx="3532314" cy="369332"/>
          </a:xfrm>
          <a:prstGeom prst="rect">
            <a:avLst/>
          </a:prstGeom>
          <a:noFill/>
        </p:spPr>
        <p:txBody>
          <a:bodyPr wrap="none" rtlCol="0">
            <a:spAutoFit/>
          </a:bodyPr>
          <a:lstStyle/>
          <a:p>
            <a:r>
              <a:rPr lang="es-EC" dirty="0" smtClean="0"/>
              <a:t>Decodificador de Estados Siguiente:</a:t>
            </a:r>
            <a:endParaRPr lang="es-EC" dirty="0"/>
          </a:p>
        </p:txBody>
      </p:sp>
      <p:sp>
        <p:nvSpPr>
          <p:cNvPr id="31" name="CuadroTexto 30"/>
          <p:cNvSpPr txBox="1"/>
          <p:nvPr/>
        </p:nvSpPr>
        <p:spPr>
          <a:xfrm>
            <a:off x="466748" y="5651956"/>
            <a:ext cx="2449068" cy="369332"/>
          </a:xfrm>
          <a:prstGeom prst="rect">
            <a:avLst/>
          </a:prstGeom>
          <a:noFill/>
        </p:spPr>
        <p:txBody>
          <a:bodyPr wrap="none" rtlCol="0">
            <a:spAutoFit/>
          </a:bodyPr>
          <a:lstStyle/>
          <a:p>
            <a:r>
              <a:rPr lang="es-EC" dirty="0" smtClean="0"/>
              <a:t>Decodificador de Salida:</a:t>
            </a:r>
            <a:endParaRPr lang="es-EC" dirty="0"/>
          </a:p>
        </p:txBody>
      </p:sp>
    </p:spTree>
    <p:extLst>
      <p:ext uri="{BB962C8B-B14F-4D97-AF65-F5344CB8AC3E}">
        <p14:creationId xmlns:p14="http://schemas.microsoft.com/office/powerpoint/2010/main" val="3477880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2" descr="https://encrypted-tbn1.google.com/images?q=tbn:ANd9GcQje8dmqPgk2_qta2WsfdEUbxqb3B7GJwMo_uHo0h53NVVGZjE29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8384" y="57944"/>
            <a:ext cx="1071562" cy="1066800"/>
          </a:xfrm>
          <a:prstGeom prst="rect">
            <a:avLst/>
          </a:prstGeom>
          <a:noFill/>
          <a:extLst>
            <a:ext uri="{909E8E84-426E-40DD-AFC4-6F175D3DCCD1}">
              <a14:hiddenFill xmlns:a14="http://schemas.microsoft.com/office/drawing/2010/main">
                <a:solidFill>
                  <a:srgbClr val="FFFFFF"/>
                </a:solidFill>
              </a14:hiddenFill>
            </a:ext>
          </a:extLst>
        </p:spPr>
      </p:pic>
      <p:sp>
        <p:nvSpPr>
          <p:cNvPr id="5" name="4 Marcador de número de diapositiva"/>
          <p:cNvSpPr>
            <a:spLocks noGrp="1"/>
          </p:cNvSpPr>
          <p:nvPr>
            <p:ph type="sldNum" sz="quarter" idx="12"/>
          </p:nvPr>
        </p:nvSpPr>
        <p:spPr/>
        <p:txBody>
          <a:bodyPr/>
          <a:lstStyle/>
          <a:p>
            <a:fld id="{132FADFE-3B8F-471C-ABF0-DBC7717ECBBC}" type="slidenum">
              <a:rPr lang="es-ES" smtClean="0"/>
              <a:pPr/>
              <a:t>6</a:t>
            </a:fld>
            <a:endParaRPr lang="es-ES"/>
          </a:p>
        </p:txBody>
      </p:sp>
      <p:sp>
        <p:nvSpPr>
          <p:cNvPr id="6" name="AutoShape 4"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7" name="AutoShape 6"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AutoShape 8"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11" name="10 Rectángulo"/>
          <p:cNvSpPr/>
          <p:nvPr/>
        </p:nvSpPr>
        <p:spPr>
          <a:xfrm>
            <a:off x="8676456" y="1124744"/>
            <a:ext cx="432048" cy="5616624"/>
          </a:xfrm>
          <a:prstGeom prst="rect">
            <a:avLst/>
          </a:prstGeom>
          <a:gradFill flip="none" rotWithShape="1">
            <a:gsLst>
              <a:gs pos="0">
                <a:schemeClr val="tx2">
                  <a:lumMod val="75000"/>
                </a:schemeClr>
              </a:gs>
              <a:gs pos="50000">
                <a:schemeClr val="accent1">
                  <a:tint val="44500"/>
                  <a:satMod val="160000"/>
                </a:schemeClr>
              </a:gs>
              <a:gs pos="100000">
                <a:schemeClr val="bg1"/>
              </a:gs>
            </a:gsLst>
            <a:lin ang="54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s-MX" sz="2400" b="1" dirty="0"/>
              <a:t>01101010011001010110000101101110</a:t>
            </a:r>
          </a:p>
        </p:txBody>
      </p:sp>
      <p:sp>
        <p:nvSpPr>
          <p:cNvPr id="25" name="11 CuadroTexto"/>
          <p:cNvSpPr txBox="1"/>
          <p:nvPr/>
        </p:nvSpPr>
        <p:spPr>
          <a:xfrm>
            <a:off x="395536" y="6444044"/>
            <a:ext cx="2951385" cy="369332"/>
          </a:xfrm>
          <a:prstGeom prst="rect">
            <a:avLst/>
          </a:prstGeom>
          <a:noFill/>
        </p:spPr>
        <p:txBody>
          <a:bodyPr wrap="none" rtlCol="0">
            <a:spAutoFit/>
          </a:bodyPr>
          <a:lstStyle/>
          <a:p>
            <a:r>
              <a:rPr lang="es-MX" dirty="0" smtClean="0"/>
              <a:t>Ejercicios Sistemas Digitales II</a:t>
            </a:r>
            <a:endParaRPr lang="es-MX" dirty="0"/>
          </a:p>
        </p:txBody>
      </p:sp>
      <p:sp>
        <p:nvSpPr>
          <p:cNvPr id="27" name="2 Rectángulo"/>
          <p:cNvSpPr/>
          <p:nvPr/>
        </p:nvSpPr>
        <p:spPr>
          <a:xfrm>
            <a:off x="35496" y="24705"/>
            <a:ext cx="7584504" cy="451967"/>
          </a:xfrm>
          <a:prstGeom prst="rect">
            <a:avLst/>
          </a:prstGeom>
          <a:gradFill flip="none" rotWithShape="1">
            <a:gsLst>
              <a:gs pos="0">
                <a:schemeClr val="tx2">
                  <a:lumMod val="75000"/>
                </a:schemeClr>
              </a:gs>
              <a:gs pos="50000">
                <a:schemeClr val="accent1">
                  <a:tint val="44500"/>
                  <a:satMod val="160000"/>
                </a:schemeClr>
              </a:gs>
              <a:gs pos="100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t>011000010111001101100001011011100111101001100001</a:t>
            </a:r>
          </a:p>
        </p:txBody>
      </p:sp>
      <p:sp>
        <p:nvSpPr>
          <p:cNvPr id="2" name="Rectángulo 1"/>
          <p:cNvSpPr/>
          <p:nvPr/>
        </p:nvSpPr>
        <p:spPr>
          <a:xfrm>
            <a:off x="307975" y="943560"/>
            <a:ext cx="8280920" cy="1477328"/>
          </a:xfrm>
          <a:prstGeom prst="rect">
            <a:avLst/>
          </a:prstGeom>
        </p:spPr>
        <p:txBody>
          <a:bodyPr wrap="square">
            <a:spAutoFit/>
          </a:bodyPr>
          <a:lstStyle/>
          <a:p>
            <a:pPr algn="just"/>
            <a:r>
              <a:rPr lang="es-MX" b="1" dirty="0" smtClean="0"/>
              <a:t>4.) </a:t>
            </a:r>
            <a:r>
              <a:rPr lang="es-MX" dirty="0"/>
              <a:t>Dado el siguiente circuito de del decodificador de estado siguiente de una </a:t>
            </a:r>
            <a:r>
              <a:rPr lang="es-MX" b="1" dirty="0"/>
              <a:t>MSS</a:t>
            </a:r>
            <a:r>
              <a:rPr lang="es-MX" dirty="0"/>
              <a:t> y código </a:t>
            </a:r>
            <a:r>
              <a:rPr lang="es-MX" b="1" dirty="0"/>
              <a:t>VHDL</a:t>
            </a:r>
            <a:r>
              <a:rPr lang="es-MX" dirty="0"/>
              <a:t> del decodificador de salida, se pide:</a:t>
            </a:r>
            <a:endParaRPr lang="es-EC" dirty="0"/>
          </a:p>
          <a:p>
            <a:pPr marL="285750" lvl="0" indent="-285750" algn="just">
              <a:buFont typeface="Arial" panose="020B0604020202020204" pitchFamily="34" charset="0"/>
              <a:buChar char="•"/>
            </a:pPr>
            <a:r>
              <a:rPr lang="es-MX" dirty="0"/>
              <a:t>Diagrama de estados reducido y demostrar con la tabla de estados presentes - siguientes que no existen estados equivalentes. Formato</a:t>
            </a:r>
            <a:r>
              <a:rPr lang="es-MX" b="1" dirty="0"/>
              <a:t>: x1,x2/Q1,Q2</a:t>
            </a:r>
            <a:r>
              <a:rPr lang="es-MX" dirty="0"/>
              <a:t>.</a:t>
            </a:r>
            <a:endParaRPr lang="es-EC" dirty="0"/>
          </a:p>
          <a:p>
            <a:pPr marL="285750" indent="-285750" algn="just">
              <a:buFont typeface="Arial" panose="020B0604020202020204" pitchFamily="34" charset="0"/>
              <a:buChar char="•"/>
            </a:pPr>
            <a:r>
              <a:rPr lang="es-MX" dirty="0" smtClean="0"/>
              <a:t>Dibujar </a:t>
            </a:r>
            <a:r>
              <a:rPr lang="es-MX" dirty="0"/>
              <a:t>el diagrama de tiempo en el que demuestre todos los estados de la MSS</a:t>
            </a:r>
            <a:r>
              <a:rPr lang="es-MX" dirty="0" smtClean="0"/>
              <a:t>.</a:t>
            </a:r>
            <a:endParaRPr lang="es-EC" dirty="0"/>
          </a:p>
        </p:txBody>
      </p:sp>
      <p:pic>
        <p:nvPicPr>
          <p:cNvPr id="15" name="Imagen 14"/>
          <p:cNvPicPr/>
          <p:nvPr/>
        </p:nvPicPr>
        <p:blipFill>
          <a:blip r:embed="rId4">
            <a:extLst>
              <a:ext uri="{28A0092B-C50C-407E-A947-70E740481C1C}">
                <a14:useLocalDpi xmlns:a14="http://schemas.microsoft.com/office/drawing/2010/main" val="0"/>
              </a:ext>
            </a:extLst>
          </a:blip>
          <a:srcRect/>
          <a:stretch>
            <a:fillRect/>
          </a:stretch>
        </p:blipFill>
        <p:spPr bwMode="auto">
          <a:xfrm>
            <a:off x="1610826" y="3944069"/>
            <a:ext cx="5985510" cy="2581275"/>
          </a:xfrm>
          <a:prstGeom prst="rect">
            <a:avLst/>
          </a:prstGeom>
          <a:noFill/>
          <a:ln>
            <a:noFill/>
          </a:ln>
        </p:spPr>
      </p:pic>
      <p:pic>
        <p:nvPicPr>
          <p:cNvPr id="17" name="Imagen 16"/>
          <p:cNvPicPr/>
          <p:nvPr/>
        </p:nvPicPr>
        <p:blipFill>
          <a:blip r:embed="rId5">
            <a:extLst>
              <a:ext uri="{28A0092B-C50C-407E-A947-70E740481C1C}">
                <a14:useLocalDpi xmlns:a14="http://schemas.microsoft.com/office/drawing/2010/main" val="0"/>
              </a:ext>
            </a:extLst>
          </a:blip>
          <a:srcRect/>
          <a:stretch>
            <a:fillRect/>
          </a:stretch>
        </p:blipFill>
        <p:spPr bwMode="auto">
          <a:xfrm>
            <a:off x="611560" y="2492896"/>
            <a:ext cx="3528392" cy="1424474"/>
          </a:xfrm>
          <a:prstGeom prst="rect">
            <a:avLst/>
          </a:prstGeom>
          <a:noFill/>
          <a:ln>
            <a:noFill/>
          </a:ln>
        </p:spPr>
      </p:pic>
      <p:sp>
        <p:nvSpPr>
          <p:cNvPr id="18" name="39 Rectángulo"/>
          <p:cNvSpPr/>
          <p:nvPr/>
        </p:nvSpPr>
        <p:spPr>
          <a:xfrm>
            <a:off x="5634052" y="2911237"/>
            <a:ext cx="1703705" cy="53149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MX" sz="2400" dirty="0">
                <a:effectLst/>
                <a:ea typeface="Calibri" panose="020F0502020204030204" pitchFamily="34" charset="0"/>
                <a:cs typeface="Times New Roman" panose="02020603050405020304" pitchFamily="18" charset="0"/>
              </a:rPr>
              <a:t>MSS</a:t>
            </a:r>
            <a:endParaRPr lang="es-EC" sz="2400" dirty="0">
              <a:effectLst/>
              <a:ea typeface="Calibri" panose="020F0502020204030204" pitchFamily="34" charset="0"/>
              <a:cs typeface="Times New Roman" panose="02020603050405020304" pitchFamily="18" charset="0"/>
            </a:endParaRPr>
          </a:p>
        </p:txBody>
      </p:sp>
      <p:cxnSp>
        <p:nvCxnSpPr>
          <p:cNvPr id="19" name="40 Conector recto de flecha"/>
          <p:cNvCxnSpPr/>
          <p:nvPr/>
        </p:nvCxnSpPr>
        <p:spPr>
          <a:xfrm>
            <a:off x="4868877" y="3035697"/>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41 Conector recto de flecha"/>
          <p:cNvCxnSpPr/>
          <p:nvPr/>
        </p:nvCxnSpPr>
        <p:spPr>
          <a:xfrm>
            <a:off x="4871417" y="3262392"/>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42 Conector recto de flecha"/>
          <p:cNvCxnSpPr/>
          <p:nvPr/>
        </p:nvCxnSpPr>
        <p:spPr>
          <a:xfrm>
            <a:off x="7333947" y="3040142"/>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43 Conector recto de flecha"/>
          <p:cNvCxnSpPr/>
          <p:nvPr/>
        </p:nvCxnSpPr>
        <p:spPr>
          <a:xfrm>
            <a:off x="7335852" y="3258582"/>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CuadroTexto 22"/>
          <p:cNvSpPr txBox="1"/>
          <p:nvPr/>
        </p:nvSpPr>
        <p:spPr>
          <a:xfrm>
            <a:off x="4769205" y="2708394"/>
            <a:ext cx="407484" cy="369332"/>
          </a:xfrm>
          <a:prstGeom prst="rect">
            <a:avLst/>
          </a:prstGeom>
          <a:noFill/>
        </p:spPr>
        <p:txBody>
          <a:bodyPr wrap="none" rtlCol="0">
            <a:spAutoFit/>
          </a:bodyPr>
          <a:lstStyle/>
          <a:p>
            <a:r>
              <a:rPr lang="es-EC" b="1" dirty="0" smtClean="0"/>
              <a:t>x1</a:t>
            </a:r>
            <a:endParaRPr lang="es-EC" b="1" dirty="0"/>
          </a:p>
        </p:txBody>
      </p:sp>
      <mc:AlternateContent xmlns:mc="http://schemas.openxmlformats.org/markup-compatibility/2006">
        <mc:Choice xmlns:a14="http://schemas.microsoft.com/office/drawing/2010/main" Requires="a14">
          <p:sp>
            <p:nvSpPr>
              <p:cNvPr id="24" name="CuadroTexto 23"/>
              <p:cNvSpPr txBox="1"/>
              <p:nvPr/>
            </p:nvSpPr>
            <p:spPr>
              <a:xfrm>
                <a:off x="4755559" y="3231994"/>
                <a:ext cx="50847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C" b="1" i="1" smtClean="0">
                          <a:latin typeface="Cambria Math" panose="02040503050406030204" pitchFamily="18" charset="0"/>
                        </a:rPr>
                        <m:t>𝒙</m:t>
                      </m:r>
                      <m:r>
                        <a:rPr lang="es-EC" b="1" i="1" smtClean="0">
                          <a:latin typeface="Cambria Math" panose="02040503050406030204" pitchFamily="18" charset="0"/>
                        </a:rPr>
                        <m:t>𝟐</m:t>
                      </m:r>
                    </m:oMath>
                  </m:oMathPara>
                </a14:m>
                <a:endParaRPr lang="es-EC" b="1" dirty="0"/>
              </a:p>
            </p:txBody>
          </p:sp>
        </mc:Choice>
        <mc:Fallback>
          <p:sp>
            <p:nvSpPr>
              <p:cNvPr id="24" name="CuadroTexto 23"/>
              <p:cNvSpPr txBox="1">
                <a:spLocks noRot="1" noChangeAspect="1" noMove="1" noResize="1" noEditPoints="1" noAdjustHandles="1" noChangeArrowheads="1" noChangeShapeType="1" noTextEdit="1"/>
              </p:cNvSpPr>
              <p:nvPr/>
            </p:nvSpPr>
            <p:spPr>
              <a:xfrm>
                <a:off x="4755559" y="3231994"/>
                <a:ext cx="508473" cy="369332"/>
              </a:xfrm>
              <a:prstGeom prst="rect">
                <a:avLst/>
              </a:prstGeom>
              <a:blipFill>
                <a:blip r:embed="rId6"/>
                <a:stretch>
                  <a:fillRect/>
                </a:stretch>
              </a:blipFill>
            </p:spPr>
            <p:txBody>
              <a:bodyPr/>
              <a:lstStyle/>
              <a:p>
                <a:r>
                  <a:rPr lang="es-EC">
                    <a:noFill/>
                  </a:rPr>
                  <a:t> </a:t>
                </a:r>
              </a:p>
            </p:txBody>
          </p:sp>
        </mc:Fallback>
      </mc:AlternateContent>
      <p:sp>
        <p:nvSpPr>
          <p:cNvPr id="26" name="CuadroTexto 25"/>
          <p:cNvSpPr txBox="1"/>
          <p:nvPr/>
        </p:nvSpPr>
        <p:spPr>
          <a:xfrm>
            <a:off x="7571260" y="2683175"/>
            <a:ext cx="460382" cy="369332"/>
          </a:xfrm>
          <a:prstGeom prst="rect">
            <a:avLst/>
          </a:prstGeom>
          <a:noFill/>
        </p:spPr>
        <p:txBody>
          <a:bodyPr wrap="none" rtlCol="0">
            <a:spAutoFit/>
          </a:bodyPr>
          <a:lstStyle/>
          <a:p>
            <a:r>
              <a:rPr lang="es-EC" b="1" dirty="0" smtClean="0"/>
              <a:t>Q1</a:t>
            </a:r>
            <a:endParaRPr lang="es-EC" b="1" dirty="0"/>
          </a:p>
        </p:txBody>
      </p:sp>
      <p:sp>
        <p:nvSpPr>
          <p:cNvPr id="30" name="CuadroTexto 29"/>
          <p:cNvSpPr txBox="1"/>
          <p:nvPr/>
        </p:nvSpPr>
        <p:spPr>
          <a:xfrm>
            <a:off x="7568229" y="3247699"/>
            <a:ext cx="460382" cy="369332"/>
          </a:xfrm>
          <a:prstGeom prst="rect">
            <a:avLst/>
          </a:prstGeom>
          <a:noFill/>
        </p:spPr>
        <p:txBody>
          <a:bodyPr wrap="none" rtlCol="0">
            <a:spAutoFit/>
          </a:bodyPr>
          <a:lstStyle/>
          <a:p>
            <a:r>
              <a:rPr lang="es-EC" b="1" dirty="0" smtClean="0"/>
              <a:t>Q2</a:t>
            </a:r>
            <a:endParaRPr lang="es-EC" b="1" dirty="0"/>
          </a:p>
        </p:txBody>
      </p:sp>
    </p:spTree>
    <p:extLst>
      <p:ext uri="{BB962C8B-B14F-4D97-AF65-F5344CB8AC3E}">
        <p14:creationId xmlns:p14="http://schemas.microsoft.com/office/powerpoint/2010/main" val="2552749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descr="https://encrypted-tbn1.google.com/images?q=tbn:ANd9GcQje8dmqPgk2_qta2WsfdEUbxqb3B7GJwMo_uHo0h53NVVGZjE29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8384" y="57944"/>
            <a:ext cx="1071562" cy="1066800"/>
          </a:xfrm>
          <a:prstGeom prst="rect">
            <a:avLst/>
          </a:prstGeom>
          <a:noFill/>
          <a:extLst>
            <a:ext uri="{909E8E84-426E-40DD-AFC4-6F175D3DCCD1}">
              <a14:hiddenFill xmlns:a14="http://schemas.microsoft.com/office/drawing/2010/main">
                <a:solidFill>
                  <a:srgbClr val="FFFFFF"/>
                </a:solidFill>
              </a14:hiddenFill>
            </a:ext>
          </a:extLst>
        </p:spPr>
      </p:pic>
      <p:sp>
        <p:nvSpPr>
          <p:cNvPr id="5" name="4 Marcador de número de diapositiva"/>
          <p:cNvSpPr>
            <a:spLocks noGrp="1"/>
          </p:cNvSpPr>
          <p:nvPr>
            <p:ph type="sldNum" sz="quarter" idx="12"/>
          </p:nvPr>
        </p:nvSpPr>
        <p:spPr/>
        <p:txBody>
          <a:bodyPr/>
          <a:lstStyle/>
          <a:p>
            <a:fld id="{132FADFE-3B8F-471C-ABF0-DBC7717ECBBC}" type="slidenum">
              <a:rPr lang="es-ES" smtClean="0"/>
              <a:pPr/>
              <a:t>7</a:t>
            </a:fld>
            <a:endParaRPr lang="es-ES"/>
          </a:p>
        </p:txBody>
      </p:sp>
      <p:sp>
        <p:nvSpPr>
          <p:cNvPr id="6" name="AutoShape 4"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7" name="AutoShape 6"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AutoShape 8"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11" name="10 Rectángulo"/>
          <p:cNvSpPr/>
          <p:nvPr/>
        </p:nvSpPr>
        <p:spPr>
          <a:xfrm>
            <a:off x="8676456" y="1124744"/>
            <a:ext cx="432048" cy="5616624"/>
          </a:xfrm>
          <a:prstGeom prst="rect">
            <a:avLst/>
          </a:prstGeom>
          <a:gradFill flip="none" rotWithShape="1">
            <a:gsLst>
              <a:gs pos="0">
                <a:schemeClr val="tx2">
                  <a:lumMod val="75000"/>
                </a:schemeClr>
              </a:gs>
              <a:gs pos="50000">
                <a:schemeClr val="accent1">
                  <a:tint val="44500"/>
                  <a:satMod val="160000"/>
                </a:schemeClr>
              </a:gs>
              <a:gs pos="100000">
                <a:schemeClr val="bg1"/>
              </a:gs>
            </a:gsLst>
            <a:lin ang="54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s-MX" sz="2400" b="1" dirty="0"/>
              <a:t>01101010011001010110000101101110</a:t>
            </a:r>
          </a:p>
        </p:txBody>
      </p:sp>
      <p:sp>
        <p:nvSpPr>
          <p:cNvPr id="25" name="11 CuadroTexto"/>
          <p:cNvSpPr txBox="1"/>
          <p:nvPr/>
        </p:nvSpPr>
        <p:spPr>
          <a:xfrm>
            <a:off x="395536" y="6444044"/>
            <a:ext cx="2951385" cy="369332"/>
          </a:xfrm>
          <a:prstGeom prst="rect">
            <a:avLst/>
          </a:prstGeom>
          <a:noFill/>
        </p:spPr>
        <p:txBody>
          <a:bodyPr wrap="none" rtlCol="0">
            <a:spAutoFit/>
          </a:bodyPr>
          <a:lstStyle/>
          <a:p>
            <a:r>
              <a:rPr lang="es-MX" dirty="0" smtClean="0"/>
              <a:t>Ejercicios Sistemas Digitales II</a:t>
            </a:r>
            <a:endParaRPr lang="es-MX" dirty="0"/>
          </a:p>
        </p:txBody>
      </p:sp>
      <p:sp>
        <p:nvSpPr>
          <p:cNvPr id="27" name="2 Rectángulo"/>
          <p:cNvSpPr/>
          <p:nvPr/>
        </p:nvSpPr>
        <p:spPr>
          <a:xfrm>
            <a:off x="35496" y="24705"/>
            <a:ext cx="7584504" cy="451967"/>
          </a:xfrm>
          <a:prstGeom prst="rect">
            <a:avLst/>
          </a:prstGeom>
          <a:gradFill flip="none" rotWithShape="1">
            <a:gsLst>
              <a:gs pos="0">
                <a:schemeClr val="tx2">
                  <a:lumMod val="75000"/>
                </a:schemeClr>
              </a:gs>
              <a:gs pos="50000">
                <a:schemeClr val="accent1">
                  <a:tint val="44500"/>
                  <a:satMod val="160000"/>
                </a:schemeClr>
              </a:gs>
              <a:gs pos="100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t>011000010111001101100001011011100111101001100001</a:t>
            </a:r>
          </a:p>
        </p:txBody>
      </p:sp>
      <p:sp>
        <p:nvSpPr>
          <p:cNvPr id="2" name="Rectángulo 1"/>
          <p:cNvSpPr/>
          <p:nvPr/>
        </p:nvSpPr>
        <p:spPr>
          <a:xfrm>
            <a:off x="307975" y="836712"/>
            <a:ext cx="8280920" cy="2308324"/>
          </a:xfrm>
          <a:prstGeom prst="rect">
            <a:avLst/>
          </a:prstGeom>
        </p:spPr>
        <p:txBody>
          <a:bodyPr wrap="square">
            <a:spAutoFit/>
          </a:bodyPr>
          <a:lstStyle/>
          <a:p>
            <a:r>
              <a:rPr lang="es-MX" b="1" dirty="0"/>
              <a:t>5</a:t>
            </a:r>
            <a:r>
              <a:rPr lang="es-MX" b="1" dirty="0" smtClean="0"/>
              <a:t>.) </a:t>
            </a:r>
            <a:r>
              <a:rPr lang="es-MX" dirty="0"/>
              <a:t>Dado el siguiente diagrama de tiempo </a:t>
            </a:r>
            <a:r>
              <a:rPr lang="es-MX" dirty="0" smtClean="0"/>
              <a:t>del funcionamiento de </a:t>
            </a:r>
            <a:r>
              <a:rPr lang="es-MX" dirty="0"/>
              <a:t>una </a:t>
            </a:r>
            <a:r>
              <a:rPr lang="es-MX" b="1" dirty="0"/>
              <a:t>MSS</a:t>
            </a:r>
            <a:r>
              <a:rPr lang="es-MX" dirty="0"/>
              <a:t>, se pide:</a:t>
            </a:r>
            <a:endParaRPr lang="es-EC" dirty="0"/>
          </a:p>
          <a:p>
            <a:pPr marL="285750" lvl="0" indent="-285750" algn="just">
              <a:buFont typeface="Arial" panose="020B0604020202020204" pitchFamily="34" charset="0"/>
              <a:buChar char="•"/>
            </a:pPr>
            <a:r>
              <a:rPr lang="es-MX" dirty="0"/>
              <a:t>Hacer el diagrama de estados </a:t>
            </a:r>
            <a:r>
              <a:rPr lang="es-MX" dirty="0" smtClean="0"/>
              <a:t>simplificado. </a:t>
            </a:r>
            <a:r>
              <a:rPr lang="es-MX" dirty="0"/>
              <a:t>Formato: </a:t>
            </a:r>
            <a:r>
              <a:rPr lang="es-MX" b="1" dirty="0" smtClean="0"/>
              <a:t>In1,In2/Salida.</a:t>
            </a:r>
            <a:endParaRPr lang="es-EC" b="1" dirty="0"/>
          </a:p>
          <a:p>
            <a:pPr marL="285750" lvl="0" indent="-285750" algn="just">
              <a:buFont typeface="Arial" panose="020B0604020202020204" pitchFamily="34" charset="0"/>
              <a:buChar char="•"/>
            </a:pPr>
            <a:r>
              <a:rPr lang="es-MX" dirty="0" smtClean="0"/>
              <a:t>Hacer los </a:t>
            </a:r>
            <a:r>
              <a:rPr lang="es-MX" dirty="0"/>
              <a:t>Mapas </a:t>
            </a:r>
            <a:r>
              <a:rPr lang="es-MX" dirty="0" err="1"/>
              <a:t>Karnaugh</a:t>
            </a:r>
            <a:r>
              <a:rPr lang="es-MX" dirty="0"/>
              <a:t> </a:t>
            </a:r>
            <a:r>
              <a:rPr lang="es-MX" dirty="0" smtClean="0"/>
              <a:t>y encontrar las expresiones booleanas de los decodificadores de estados siguiente y salida.</a:t>
            </a:r>
          </a:p>
          <a:p>
            <a:pPr marL="285750" lvl="0" indent="-285750" algn="just">
              <a:buFont typeface="Arial" panose="020B0604020202020204" pitchFamily="34" charset="0"/>
              <a:buChar char="•"/>
            </a:pPr>
            <a:r>
              <a:rPr lang="es-MX" dirty="0" smtClean="0"/>
              <a:t>Implementar </a:t>
            </a:r>
            <a:r>
              <a:rPr lang="es-MX" dirty="0"/>
              <a:t>el circuito completo de la </a:t>
            </a:r>
            <a:r>
              <a:rPr lang="es-MX" dirty="0" smtClean="0"/>
              <a:t>MSS usando </a:t>
            </a:r>
            <a:r>
              <a:rPr lang="es-MX" b="1" dirty="0" smtClean="0"/>
              <a:t>puertas lógicas</a:t>
            </a:r>
            <a:r>
              <a:rPr lang="es-MX" dirty="0" smtClean="0"/>
              <a:t>.</a:t>
            </a:r>
            <a:endParaRPr lang="es-MX" dirty="0"/>
          </a:p>
          <a:p>
            <a:pPr marL="285750" indent="-285750" algn="just">
              <a:buFont typeface="Arial" panose="020B0604020202020204" pitchFamily="34" charset="0"/>
              <a:buChar char="•"/>
            </a:pPr>
            <a:r>
              <a:rPr lang="es-ES" dirty="0"/>
              <a:t>Escribir el código </a:t>
            </a:r>
            <a:r>
              <a:rPr lang="es-ES" b="1" dirty="0"/>
              <a:t>VHDL</a:t>
            </a:r>
            <a:r>
              <a:rPr lang="es-ES" dirty="0"/>
              <a:t> completo de la MSS, usar un </a:t>
            </a:r>
            <a:r>
              <a:rPr lang="es-ES" b="1" dirty="0" err="1">
                <a:solidFill>
                  <a:srgbClr val="0070C0"/>
                </a:solidFill>
              </a:rPr>
              <a:t>process</a:t>
            </a:r>
            <a:r>
              <a:rPr lang="es-ES" dirty="0"/>
              <a:t> para decodificador de estados siguiente–memoria de estados y un </a:t>
            </a:r>
            <a:r>
              <a:rPr lang="es-ES" b="1" dirty="0" err="1">
                <a:solidFill>
                  <a:srgbClr val="0070C0"/>
                </a:solidFill>
              </a:rPr>
              <a:t>process</a:t>
            </a:r>
            <a:r>
              <a:rPr lang="es-ES" dirty="0"/>
              <a:t> para el decodificador de salidas.</a:t>
            </a:r>
          </a:p>
        </p:txBody>
      </p:sp>
      <p:pic>
        <p:nvPicPr>
          <p:cNvPr id="18" name="Imagen 17"/>
          <p:cNvPicPr/>
          <p:nvPr/>
        </p:nvPicPr>
        <p:blipFill>
          <a:blip r:embed="rId4">
            <a:extLst>
              <a:ext uri="{28A0092B-C50C-407E-A947-70E740481C1C}">
                <a14:useLocalDpi xmlns:a14="http://schemas.microsoft.com/office/drawing/2010/main" val="0"/>
              </a:ext>
            </a:extLst>
          </a:blip>
          <a:srcRect/>
          <a:stretch>
            <a:fillRect/>
          </a:stretch>
        </p:blipFill>
        <p:spPr bwMode="auto">
          <a:xfrm>
            <a:off x="683568" y="4005064"/>
            <a:ext cx="7784033" cy="2304256"/>
          </a:xfrm>
          <a:prstGeom prst="rect">
            <a:avLst/>
          </a:prstGeom>
          <a:noFill/>
          <a:ln>
            <a:noFill/>
          </a:ln>
        </p:spPr>
      </p:pic>
      <p:sp>
        <p:nvSpPr>
          <p:cNvPr id="15" name="39 Rectángulo"/>
          <p:cNvSpPr/>
          <p:nvPr/>
        </p:nvSpPr>
        <p:spPr>
          <a:xfrm>
            <a:off x="3774121" y="3200484"/>
            <a:ext cx="1703705" cy="53149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MX" sz="2400" dirty="0">
                <a:effectLst/>
                <a:ea typeface="Calibri" panose="020F0502020204030204" pitchFamily="34" charset="0"/>
                <a:cs typeface="Times New Roman" panose="02020603050405020304" pitchFamily="18" charset="0"/>
              </a:rPr>
              <a:t>MSS</a:t>
            </a:r>
            <a:endParaRPr lang="es-EC" sz="2400" dirty="0">
              <a:effectLst/>
              <a:ea typeface="Calibri" panose="020F0502020204030204" pitchFamily="34" charset="0"/>
              <a:cs typeface="Times New Roman" panose="02020603050405020304" pitchFamily="18" charset="0"/>
            </a:endParaRPr>
          </a:p>
        </p:txBody>
      </p:sp>
      <p:cxnSp>
        <p:nvCxnSpPr>
          <p:cNvPr id="17" name="40 Conector recto de flecha"/>
          <p:cNvCxnSpPr/>
          <p:nvPr/>
        </p:nvCxnSpPr>
        <p:spPr>
          <a:xfrm>
            <a:off x="3008946" y="3324944"/>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41 Conector recto de flecha"/>
          <p:cNvCxnSpPr/>
          <p:nvPr/>
        </p:nvCxnSpPr>
        <p:spPr>
          <a:xfrm>
            <a:off x="3011486" y="3551639"/>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42 Conector recto de flecha"/>
          <p:cNvCxnSpPr/>
          <p:nvPr/>
        </p:nvCxnSpPr>
        <p:spPr>
          <a:xfrm>
            <a:off x="5474016" y="3329389"/>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1" name="CuadroTexto 20"/>
              <p:cNvSpPr txBox="1"/>
              <p:nvPr/>
            </p:nvSpPr>
            <p:spPr>
              <a:xfrm>
                <a:off x="2411760" y="3068960"/>
                <a:ext cx="6254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C" b="1" i="1" smtClean="0">
                          <a:latin typeface="Cambria Math" panose="02040503050406030204" pitchFamily="18" charset="0"/>
                          <a:ea typeface="Calibri" panose="020F0502020204030204" pitchFamily="34" charset="0"/>
                          <a:cs typeface="Times New Roman" panose="02020603050405020304" pitchFamily="18" charset="0"/>
                        </a:rPr>
                        <m:t>𝑰𝒏</m:t>
                      </m:r>
                      <m:r>
                        <a:rPr lang="es-EC" b="1" i="1" smtClean="0">
                          <a:latin typeface="Cambria Math" panose="02040503050406030204" pitchFamily="18" charset="0"/>
                          <a:ea typeface="Calibri" panose="020F0502020204030204" pitchFamily="34" charset="0"/>
                          <a:cs typeface="Times New Roman" panose="02020603050405020304" pitchFamily="18" charset="0"/>
                        </a:rPr>
                        <m:t>𝟏</m:t>
                      </m:r>
                    </m:oMath>
                  </m:oMathPara>
                </a14:m>
                <a:endParaRPr lang="es-EC" dirty="0"/>
              </a:p>
            </p:txBody>
          </p:sp>
        </mc:Choice>
        <mc:Fallback xmlns="">
          <p:sp>
            <p:nvSpPr>
              <p:cNvPr id="21" name="CuadroTexto 20"/>
              <p:cNvSpPr txBox="1">
                <a:spLocks noRot="1" noChangeAspect="1" noMove="1" noResize="1" noEditPoints="1" noAdjustHandles="1" noChangeArrowheads="1" noChangeShapeType="1" noTextEdit="1"/>
              </p:cNvSpPr>
              <p:nvPr/>
            </p:nvSpPr>
            <p:spPr>
              <a:xfrm>
                <a:off x="2411760" y="3068960"/>
                <a:ext cx="625492" cy="369332"/>
              </a:xfrm>
              <a:prstGeom prst="rect">
                <a:avLst/>
              </a:prstGeom>
              <a:blipFill>
                <a:blip r:embed="rId10"/>
                <a:stretch>
                  <a:fillRect/>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22" name="CuadroTexto 21"/>
              <p:cNvSpPr txBox="1"/>
              <p:nvPr/>
            </p:nvSpPr>
            <p:spPr>
              <a:xfrm>
                <a:off x="2411760" y="3326058"/>
                <a:ext cx="6254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C" b="1" i="1" smtClean="0">
                          <a:latin typeface="Cambria Math" panose="02040503050406030204" pitchFamily="18" charset="0"/>
                          <a:ea typeface="Calibri" panose="020F0502020204030204" pitchFamily="34" charset="0"/>
                          <a:cs typeface="Times New Roman" panose="02020603050405020304" pitchFamily="18" charset="0"/>
                        </a:rPr>
                        <m:t>𝑰𝒏</m:t>
                      </m:r>
                      <m:r>
                        <a:rPr lang="es-EC" b="1" i="1" smtClean="0">
                          <a:latin typeface="Cambria Math" panose="02040503050406030204" pitchFamily="18" charset="0"/>
                          <a:ea typeface="Calibri" panose="020F0502020204030204" pitchFamily="34" charset="0"/>
                          <a:cs typeface="Times New Roman" panose="02020603050405020304" pitchFamily="18" charset="0"/>
                        </a:rPr>
                        <m:t>𝟐</m:t>
                      </m:r>
                    </m:oMath>
                  </m:oMathPara>
                </a14:m>
                <a:endParaRPr lang="es-EC" dirty="0"/>
              </a:p>
            </p:txBody>
          </p:sp>
        </mc:Choice>
        <mc:Fallback xmlns="">
          <p:sp>
            <p:nvSpPr>
              <p:cNvPr id="22" name="CuadroTexto 21"/>
              <p:cNvSpPr txBox="1">
                <a:spLocks noRot="1" noChangeAspect="1" noMove="1" noResize="1" noEditPoints="1" noAdjustHandles="1" noChangeArrowheads="1" noChangeShapeType="1" noTextEdit="1"/>
              </p:cNvSpPr>
              <p:nvPr/>
            </p:nvSpPr>
            <p:spPr>
              <a:xfrm>
                <a:off x="2411760" y="3326058"/>
                <a:ext cx="625492" cy="369332"/>
              </a:xfrm>
              <a:prstGeom prst="rect">
                <a:avLst/>
              </a:prstGeom>
              <a:blipFill>
                <a:blip r:embed="rId11"/>
                <a:stretch>
                  <a:fillRect/>
                </a:stretch>
              </a:blipFill>
            </p:spPr>
            <p:txBody>
              <a:bodyPr/>
              <a:lstStyle/>
              <a:p>
                <a:r>
                  <a:rPr lang="es-EC">
                    <a:noFill/>
                  </a:rPr>
                  <a:t> </a:t>
                </a:r>
              </a:p>
            </p:txBody>
          </p:sp>
        </mc:Fallback>
      </mc:AlternateContent>
      <p:sp>
        <p:nvSpPr>
          <p:cNvPr id="23" name="CuadroTexto 22"/>
          <p:cNvSpPr txBox="1"/>
          <p:nvPr/>
        </p:nvSpPr>
        <p:spPr>
          <a:xfrm>
            <a:off x="6250102" y="3109875"/>
            <a:ext cx="756938" cy="369332"/>
          </a:xfrm>
          <a:prstGeom prst="rect">
            <a:avLst/>
          </a:prstGeom>
          <a:noFill/>
        </p:spPr>
        <p:txBody>
          <a:bodyPr wrap="none" rtlCol="0">
            <a:spAutoFit/>
          </a:bodyPr>
          <a:lstStyle/>
          <a:p>
            <a:r>
              <a:rPr lang="es-EC" b="1" dirty="0" smtClean="0"/>
              <a:t>Salida</a:t>
            </a:r>
            <a:endParaRPr lang="es-EC" b="1" dirty="0"/>
          </a:p>
        </p:txBody>
      </p:sp>
    </p:spTree>
    <p:extLst>
      <p:ext uri="{BB962C8B-B14F-4D97-AF65-F5344CB8AC3E}">
        <p14:creationId xmlns:p14="http://schemas.microsoft.com/office/powerpoint/2010/main" val="15336218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fld id="{132FADFE-3B8F-471C-ABF0-DBC7717ECBBC}" type="slidenum">
              <a:rPr lang="es-ES" smtClean="0"/>
              <a:pPr/>
              <a:t>8</a:t>
            </a:fld>
            <a:endParaRPr lang="es-ES"/>
          </a:p>
        </p:txBody>
      </p:sp>
      <p:sp>
        <p:nvSpPr>
          <p:cNvPr id="6" name="AutoShape 4"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7" name="AutoShape 6"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AutoShape 8"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11" name="10 Rectángulo"/>
          <p:cNvSpPr/>
          <p:nvPr/>
        </p:nvSpPr>
        <p:spPr>
          <a:xfrm>
            <a:off x="8676456" y="1124744"/>
            <a:ext cx="432048" cy="5616624"/>
          </a:xfrm>
          <a:prstGeom prst="rect">
            <a:avLst/>
          </a:prstGeom>
          <a:gradFill flip="none" rotWithShape="1">
            <a:gsLst>
              <a:gs pos="0">
                <a:schemeClr val="tx2">
                  <a:lumMod val="75000"/>
                </a:schemeClr>
              </a:gs>
              <a:gs pos="50000">
                <a:schemeClr val="accent1">
                  <a:tint val="44500"/>
                  <a:satMod val="160000"/>
                </a:schemeClr>
              </a:gs>
              <a:gs pos="100000">
                <a:schemeClr val="bg1"/>
              </a:gs>
            </a:gsLst>
            <a:lin ang="54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s-MX" sz="2400" b="1" dirty="0"/>
              <a:t>01101010011001010110000101101110</a:t>
            </a:r>
          </a:p>
        </p:txBody>
      </p:sp>
      <p:sp>
        <p:nvSpPr>
          <p:cNvPr id="25" name="11 CuadroTexto"/>
          <p:cNvSpPr txBox="1"/>
          <p:nvPr/>
        </p:nvSpPr>
        <p:spPr>
          <a:xfrm>
            <a:off x="395536" y="6444044"/>
            <a:ext cx="2951385" cy="369332"/>
          </a:xfrm>
          <a:prstGeom prst="rect">
            <a:avLst/>
          </a:prstGeom>
          <a:noFill/>
        </p:spPr>
        <p:txBody>
          <a:bodyPr wrap="none" rtlCol="0">
            <a:spAutoFit/>
          </a:bodyPr>
          <a:lstStyle/>
          <a:p>
            <a:r>
              <a:rPr lang="es-MX" dirty="0" smtClean="0"/>
              <a:t>Ejercicios Sistemas Digitales II</a:t>
            </a:r>
            <a:endParaRPr lang="es-MX" dirty="0"/>
          </a:p>
        </p:txBody>
      </p:sp>
      <p:sp>
        <p:nvSpPr>
          <p:cNvPr id="27" name="2 Rectángulo"/>
          <p:cNvSpPr/>
          <p:nvPr/>
        </p:nvSpPr>
        <p:spPr>
          <a:xfrm>
            <a:off x="35496" y="24705"/>
            <a:ext cx="7584504" cy="451967"/>
          </a:xfrm>
          <a:prstGeom prst="rect">
            <a:avLst/>
          </a:prstGeom>
          <a:gradFill flip="none" rotWithShape="1">
            <a:gsLst>
              <a:gs pos="0">
                <a:schemeClr val="tx2">
                  <a:lumMod val="75000"/>
                </a:schemeClr>
              </a:gs>
              <a:gs pos="50000">
                <a:schemeClr val="accent1">
                  <a:tint val="44500"/>
                  <a:satMod val="160000"/>
                </a:schemeClr>
              </a:gs>
              <a:gs pos="100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t>011000010111001101100001011011100111101001100001</a:t>
            </a:r>
          </a:p>
        </p:txBody>
      </p:sp>
      <p:sp>
        <p:nvSpPr>
          <p:cNvPr id="2" name="Rectángulo 1"/>
          <p:cNvSpPr/>
          <p:nvPr/>
        </p:nvSpPr>
        <p:spPr>
          <a:xfrm>
            <a:off x="307975" y="620688"/>
            <a:ext cx="8280920" cy="1477328"/>
          </a:xfrm>
          <a:prstGeom prst="rect">
            <a:avLst/>
          </a:prstGeom>
        </p:spPr>
        <p:txBody>
          <a:bodyPr wrap="square">
            <a:spAutoFit/>
          </a:bodyPr>
          <a:lstStyle/>
          <a:p>
            <a:r>
              <a:rPr lang="es-MX" b="1" dirty="0" smtClean="0"/>
              <a:t>6.) </a:t>
            </a:r>
            <a:r>
              <a:rPr lang="es-MX" dirty="0"/>
              <a:t>Dado el siguiente código </a:t>
            </a:r>
            <a:r>
              <a:rPr lang="es-MX" b="1" dirty="0"/>
              <a:t>VDHL</a:t>
            </a:r>
            <a:r>
              <a:rPr lang="es-MX" dirty="0"/>
              <a:t> de una </a:t>
            </a:r>
            <a:r>
              <a:rPr lang="es-MX" b="1" dirty="0"/>
              <a:t>MSS</a:t>
            </a:r>
            <a:r>
              <a:rPr lang="es-MX" dirty="0"/>
              <a:t> modelo </a:t>
            </a:r>
            <a:r>
              <a:rPr lang="es-MX" b="1" dirty="0"/>
              <a:t>MOORE</a:t>
            </a:r>
            <a:r>
              <a:rPr lang="es-MX" dirty="0"/>
              <a:t>, se pide:</a:t>
            </a:r>
            <a:endParaRPr lang="es-EC" dirty="0"/>
          </a:p>
          <a:p>
            <a:pPr marL="285750" lvl="0" indent="-285750">
              <a:buFont typeface="Arial" panose="020B0604020202020204" pitchFamily="34" charset="0"/>
              <a:buChar char="•"/>
            </a:pPr>
            <a:r>
              <a:rPr lang="es-MX" dirty="0"/>
              <a:t>Hacer el diagrama </a:t>
            </a:r>
            <a:r>
              <a:rPr lang="es-MX" b="1" dirty="0" smtClean="0">
                <a:solidFill>
                  <a:srgbClr val="FF0000"/>
                </a:solidFill>
              </a:rPr>
              <a:t>ASM</a:t>
            </a:r>
            <a:r>
              <a:rPr lang="es-MX" dirty="0" smtClean="0"/>
              <a:t>.</a:t>
            </a:r>
            <a:endParaRPr lang="es-EC" dirty="0"/>
          </a:p>
          <a:p>
            <a:pPr marL="285750" lvl="0" indent="-285750" algn="just">
              <a:buFont typeface="Arial" panose="020B0604020202020204" pitchFamily="34" charset="0"/>
              <a:buChar char="•"/>
            </a:pPr>
            <a:r>
              <a:rPr lang="es-MX" dirty="0"/>
              <a:t>Hacer los Mapas </a:t>
            </a:r>
            <a:r>
              <a:rPr lang="es-MX" dirty="0" err="1"/>
              <a:t>Karnaugh</a:t>
            </a:r>
            <a:r>
              <a:rPr lang="es-MX" dirty="0"/>
              <a:t> y encontrar las expresiones booleanas de los decodificadores de estados siguiente y salida.</a:t>
            </a:r>
          </a:p>
          <a:p>
            <a:pPr marL="285750" lvl="0" indent="-285750" algn="just">
              <a:buFont typeface="Arial" panose="020B0604020202020204" pitchFamily="34" charset="0"/>
              <a:buChar char="•"/>
            </a:pPr>
            <a:r>
              <a:rPr lang="es-MX" dirty="0"/>
              <a:t>Implementar el circuito completo de la MSS usando </a:t>
            </a:r>
            <a:r>
              <a:rPr lang="es-MX" b="1" dirty="0"/>
              <a:t>puertas lógicas</a:t>
            </a:r>
            <a:r>
              <a:rPr lang="es-MX" dirty="0" smtClean="0"/>
              <a:t>.</a:t>
            </a:r>
            <a:endParaRPr lang="es-MX" dirty="0"/>
          </a:p>
        </p:txBody>
      </p:sp>
      <p:pic>
        <p:nvPicPr>
          <p:cNvPr id="15" name="Imagen 14"/>
          <p:cNvPicPr/>
          <p:nvPr/>
        </p:nvPicPr>
        <p:blipFill>
          <a:blip r:embed="rId3">
            <a:extLst>
              <a:ext uri="{28A0092B-C50C-407E-A947-70E740481C1C}">
                <a14:useLocalDpi xmlns:a14="http://schemas.microsoft.com/office/drawing/2010/main" val="0"/>
              </a:ext>
            </a:extLst>
          </a:blip>
          <a:srcRect/>
          <a:stretch>
            <a:fillRect/>
          </a:stretch>
        </p:blipFill>
        <p:spPr bwMode="auto">
          <a:xfrm>
            <a:off x="179512" y="2899983"/>
            <a:ext cx="4131987" cy="3553353"/>
          </a:xfrm>
          <a:prstGeom prst="rect">
            <a:avLst/>
          </a:prstGeom>
          <a:noFill/>
          <a:ln>
            <a:noFill/>
          </a:ln>
        </p:spPr>
      </p:pic>
      <p:pic>
        <p:nvPicPr>
          <p:cNvPr id="17" name="Imagen 16"/>
          <p:cNvPicPr/>
          <p:nvPr/>
        </p:nvPicPr>
        <p:blipFill>
          <a:blip r:embed="rId4">
            <a:extLst>
              <a:ext uri="{28A0092B-C50C-407E-A947-70E740481C1C}">
                <a14:useLocalDpi xmlns:a14="http://schemas.microsoft.com/office/drawing/2010/main" val="0"/>
              </a:ext>
            </a:extLst>
          </a:blip>
          <a:srcRect/>
          <a:stretch>
            <a:fillRect/>
          </a:stretch>
        </p:blipFill>
        <p:spPr bwMode="auto">
          <a:xfrm>
            <a:off x="4387923" y="3069848"/>
            <a:ext cx="4200971" cy="3383488"/>
          </a:xfrm>
          <a:prstGeom prst="rect">
            <a:avLst/>
          </a:prstGeom>
          <a:noFill/>
          <a:ln>
            <a:noFill/>
          </a:ln>
        </p:spPr>
      </p:pic>
      <p:sp>
        <p:nvSpPr>
          <p:cNvPr id="18" name="39 Rectángulo"/>
          <p:cNvSpPr/>
          <p:nvPr/>
        </p:nvSpPr>
        <p:spPr>
          <a:xfrm>
            <a:off x="3761844" y="2291158"/>
            <a:ext cx="1703705" cy="53149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MX" sz="2400" dirty="0">
                <a:effectLst/>
                <a:ea typeface="Calibri" panose="020F0502020204030204" pitchFamily="34" charset="0"/>
                <a:cs typeface="Times New Roman" panose="02020603050405020304" pitchFamily="18" charset="0"/>
              </a:rPr>
              <a:t>MSS</a:t>
            </a:r>
            <a:endParaRPr lang="es-EC" sz="2400" dirty="0">
              <a:effectLst/>
              <a:ea typeface="Calibri" panose="020F0502020204030204" pitchFamily="34" charset="0"/>
              <a:cs typeface="Times New Roman" panose="02020603050405020304" pitchFamily="18" charset="0"/>
            </a:endParaRPr>
          </a:p>
        </p:txBody>
      </p:sp>
      <p:cxnSp>
        <p:nvCxnSpPr>
          <p:cNvPr id="19" name="40 Conector recto de flecha"/>
          <p:cNvCxnSpPr/>
          <p:nvPr/>
        </p:nvCxnSpPr>
        <p:spPr>
          <a:xfrm>
            <a:off x="2996669" y="2415618"/>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41 Conector recto de flecha"/>
          <p:cNvCxnSpPr/>
          <p:nvPr/>
        </p:nvCxnSpPr>
        <p:spPr>
          <a:xfrm>
            <a:off x="2999209" y="2642313"/>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42 Conector recto de flecha"/>
          <p:cNvCxnSpPr/>
          <p:nvPr/>
        </p:nvCxnSpPr>
        <p:spPr>
          <a:xfrm>
            <a:off x="5461739" y="2420063"/>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43 Conector recto de flecha"/>
          <p:cNvCxnSpPr/>
          <p:nvPr/>
        </p:nvCxnSpPr>
        <p:spPr>
          <a:xfrm>
            <a:off x="5463644" y="2638503"/>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CuadroTexto 22"/>
          <p:cNvSpPr txBox="1"/>
          <p:nvPr/>
        </p:nvSpPr>
        <p:spPr>
          <a:xfrm>
            <a:off x="2622603" y="2230952"/>
            <a:ext cx="407484" cy="369332"/>
          </a:xfrm>
          <a:prstGeom prst="rect">
            <a:avLst/>
          </a:prstGeom>
          <a:noFill/>
        </p:spPr>
        <p:txBody>
          <a:bodyPr wrap="none" rtlCol="0">
            <a:spAutoFit/>
          </a:bodyPr>
          <a:lstStyle/>
          <a:p>
            <a:r>
              <a:rPr lang="es-EC" b="1" dirty="0" smtClean="0"/>
              <a:t>x1</a:t>
            </a:r>
            <a:endParaRPr lang="es-EC" b="1" dirty="0"/>
          </a:p>
        </p:txBody>
      </p:sp>
      <mc:AlternateContent xmlns:mc="http://schemas.openxmlformats.org/markup-compatibility/2006" xmlns:a14="http://schemas.microsoft.com/office/drawing/2010/main">
        <mc:Choice Requires="a14">
          <p:sp>
            <p:nvSpPr>
              <p:cNvPr id="24" name="CuadroTexto 23"/>
              <p:cNvSpPr txBox="1"/>
              <p:nvPr/>
            </p:nvSpPr>
            <p:spPr>
              <a:xfrm>
                <a:off x="2518456" y="2475033"/>
                <a:ext cx="50847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C" b="1" i="1" smtClean="0">
                          <a:latin typeface="Cambria Math" panose="02040503050406030204" pitchFamily="18" charset="0"/>
                        </a:rPr>
                        <m:t>𝒙</m:t>
                      </m:r>
                      <m:r>
                        <a:rPr lang="es-EC" b="1" i="1" smtClean="0">
                          <a:latin typeface="Cambria Math" panose="02040503050406030204" pitchFamily="18" charset="0"/>
                        </a:rPr>
                        <m:t>𝟐</m:t>
                      </m:r>
                    </m:oMath>
                  </m:oMathPara>
                </a14:m>
                <a:endParaRPr lang="es-EC" b="1" dirty="0"/>
              </a:p>
            </p:txBody>
          </p:sp>
        </mc:Choice>
        <mc:Fallback xmlns="">
          <p:sp>
            <p:nvSpPr>
              <p:cNvPr id="24" name="CuadroTexto 23"/>
              <p:cNvSpPr txBox="1">
                <a:spLocks noRot="1" noChangeAspect="1" noMove="1" noResize="1" noEditPoints="1" noAdjustHandles="1" noChangeArrowheads="1" noChangeShapeType="1" noTextEdit="1"/>
              </p:cNvSpPr>
              <p:nvPr/>
            </p:nvSpPr>
            <p:spPr>
              <a:xfrm>
                <a:off x="2518456" y="2475033"/>
                <a:ext cx="508473" cy="369332"/>
              </a:xfrm>
              <a:prstGeom prst="rect">
                <a:avLst/>
              </a:prstGeom>
              <a:blipFill>
                <a:blip r:embed="rId11"/>
                <a:stretch>
                  <a:fillRect/>
                </a:stretch>
              </a:blipFill>
            </p:spPr>
            <p:txBody>
              <a:bodyPr/>
              <a:lstStyle/>
              <a:p>
                <a:r>
                  <a:rPr lang="es-EC">
                    <a:noFill/>
                  </a:rPr>
                  <a:t> </a:t>
                </a:r>
              </a:p>
            </p:txBody>
          </p:sp>
        </mc:Fallback>
      </mc:AlternateContent>
      <p:sp>
        <p:nvSpPr>
          <p:cNvPr id="26" name="CuadroTexto 25"/>
          <p:cNvSpPr txBox="1"/>
          <p:nvPr/>
        </p:nvSpPr>
        <p:spPr>
          <a:xfrm>
            <a:off x="6255791" y="2228710"/>
            <a:ext cx="460382" cy="369332"/>
          </a:xfrm>
          <a:prstGeom prst="rect">
            <a:avLst/>
          </a:prstGeom>
          <a:noFill/>
        </p:spPr>
        <p:txBody>
          <a:bodyPr wrap="none" rtlCol="0">
            <a:spAutoFit/>
          </a:bodyPr>
          <a:lstStyle/>
          <a:p>
            <a:r>
              <a:rPr lang="es-EC" b="1" dirty="0" smtClean="0"/>
              <a:t>Q1</a:t>
            </a:r>
            <a:endParaRPr lang="es-EC" b="1" dirty="0"/>
          </a:p>
        </p:txBody>
      </p:sp>
      <p:sp>
        <p:nvSpPr>
          <p:cNvPr id="30" name="CuadroTexto 29"/>
          <p:cNvSpPr txBox="1"/>
          <p:nvPr/>
        </p:nvSpPr>
        <p:spPr>
          <a:xfrm>
            <a:off x="6252633" y="2459327"/>
            <a:ext cx="460382" cy="369332"/>
          </a:xfrm>
          <a:prstGeom prst="rect">
            <a:avLst/>
          </a:prstGeom>
          <a:noFill/>
        </p:spPr>
        <p:txBody>
          <a:bodyPr wrap="none" rtlCol="0">
            <a:spAutoFit/>
          </a:bodyPr>
          <a:lstStyle/>
          <a:p>
            <a:r>
              <a:rPr lang="es-EC" b="1" dirty="0" smtClean="0"/>
              <a:t>Q2</a:t>
            </a:r>
            <a:endParaRPr lang="es-EC" b="1" dirty="0"/>
          </a:p>
        </p:txBody>
      </p:sp>
      <p:pic>
        <p:nvPicPr>
          <p:cNvPr id="31" name="Picture 2" descr="https://encrypted-tbn1.google.com/images?q=tbn:ANd9GcQje8dmqPgk2_qta2WsfdEUbxqb3B7GJwMo_uHo0h53NVVGZjE29w"/>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028384" y="57944"/>
            <a:ext cx="1071562"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11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fld id="{132FADFE-3B8F-471C-ABF0-DBC7717ECBBC}" type="slidenum">
              <a:rPr lang="es-ES" smtClean="0"/>
              <a:pPr/>
              <a:t>9</a:t>
            </a:fld>
            <a:endParaRPr lang="es-ES"/>
          </a:p>
        </p:txBody>
      </p:sp>
      <p:sp>
        <p:nvSpPr>
          <p:cNvPr id="6" name="AutoShape 4"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7" name="AutoShape 6"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AutoShape 8" descr="data:image/jpeg;base64,/9j/4AAQSkZJRgABAQAAAQABAAD/2wCEAAkGBhIQDxAUExQWFBMTFhwaFxUTDR4YIBcYHxwdFR0cFxwjJzIeIxkvGRwaHzIgIyc1LCwtHx4xNTA0NSkrNSkBCQoKDgwNGA4PGTUkHiM1NS4xNS81LDEqKTU1LC01NS4pKiw1LCwyKTUvMzU0LTU1Mi4pNTQsLC4sLykpLDUsNv/AABEIADwAdQMBIgACEQEDEQH/xAAbAAEAAwEBAQEAAAAAAAAAAAAABQYHBAMBCP/EADwQAAIBAwIEAwMJBQkAAAAAAAECAwAEEQUSBhMhMQciQWGR0wgXIzJRVXGBkhZCVJTRFBUzcoKhosHS/8QAGQEBAAMBAQAAAAAAAAAAAAAAAAECBQQD/8QAJBEAAgECBgIDAQAAAAAAAAAAAAECAxEEEhRhkdFBUSGhwRP/2gAMAwEAAhEDEQA/ANxpSlAKVSOLPEF7LVLCzWNWW5KbmZjlQ8nKGAPz71ZdX4jtbPZ/aJ4od+dvNlC7sYzjPfGR76vKnKKTfkElSq784ul/x1t/NL/WpHUuIbW2RHnniiST6jSShQ3TPQnv061QEjSuG/122t0R5p4okf6rSzqgbpnyliAenXpXB+3mm/x9p/Pxf+qAnaVxaZrdvdBjBNFMFOGMM6yAHvglScGuGTjjTlYq19aAg4IN9GCCOhBG7vQE3SoNOOdOYgC+tCScAC/iOT7PNU5QClKr/E/FosgMQvM32JjoSGYD3Ix9gGTVoxcnZAsFKiuG+IEvYBKuB1IIDZwQSOhwOhHUdPX7QaVDTi7MErXjeXiQxtJIwREGWZjgAfaTXtVK8Yr3laLdfbJsQfm4/wCgatThnmo+wZf4n8RRTa3azQyJJHEsOHRgw6SGQ9e3c1J/KUPn0zPb6fPvhrJQetaz8oOJ500l0RnykpO1C2M8k+grRx9NU404rxf8B6D9jvZ7rv8ApXV8ohVGnaeE+oJcL/l5fTv17VNeHfh3p8ulWbz2cbTNHly8XmJ3HvUb8oiyZrKyWNGbbMeiITgbCPSssEV443SS6PpLxsGRiCGU5B+iFeNrNwhy03g79o3dLn62Ov8AvULxPYSnhfRVEblllmyoiOR5n7jGa6+B/ECOwsY7eXS5JnQsTJyR13MWHdc9AcUBpXCY0v8Auy/fSukRVw5zJ/iCPP7/AF7EdqoHgnwDYajZ3El1DzXSbap5rrhdinGFIHc1ofCfE66nY3witGtSFZAjKBvZkOCMAewVlvhrx7JotvPBJY3EjNLuOFK7fKFwQV75FAXji7wHtJoEWxVLaUOCzvJI4KYIK4LHrnBz7KvhlaysEz9LJDEqAA45sgAQBc+rNgfnWP8AFvjJeXcMcdlbXVtNzAd4XduXBGwDb3JIP5VfuLNNkbT7WWWblywLEX3sQvMO1SxIOFYEnzkYALduhF6cVKSTBANqzzPM/PZmEYlG9hDIuFyyQL2CqcE5PmVvKScsZuy4izMFlZssRCxlh5fOU5zgr5OZGxO4r02n0IGKu8kkLrCSl0sCSMAEkkDFnEzOWTALr0/DKk9QDXrPp7OES4vFdFZQ0aurl1nkDyICEyW3BfMWPoPU50XCLBovCmlcmHfk5mCNt3MRGu0BUUsScAevqcnA7V8qaijCqFHQAYH4DpXys2UszuCh8RcPa7JdSva30UUDEbI2HVRgA5+jPrk96rvEnAGv3lvy57y3mjU7tm3ZkgHHVYgSfYTWw0r3jiZRtZL42QPxlWpeHPC+o6jbSSx6lPboknLCiVznCq3o4wAGAqM4n8MJ7C1vJ5Qm0SIItj7jtMhyT06eXb761jwbsOVo1sfWUvIf9THH/ECtbFYhfxzQ92IIQ+FOpffNx75PiUHhVqQ7azcD8DJ8StRpWTqqm3C6JMv+avU/vq4/VJ8SnzW6n99XP6pPiVqFKaqptwugZcfCrUj31m4P4mT4lffms1P76uP1SfErUKU1VTbhdAy/5rNT++rj9UnxK8pvCPUHVlbV5mVgQysHIIPQgjf1GPStVpU6urtwugZHB4J3cbFk1SRWOclY2B69/wB+vKDwJuI2DJqLKw6grCwIP662GlTra3v6QIrhjSZLW0ihlma4kTdmV85bLFhnJJ6A47+lKlaVytuTuwKUpUAi+JuHo7+0lt5CypJjJTGRghhjIx6V0aRpiWtvDAmdkSBFz3IAxk+2uylWzPLl8AUpSqgUpSgFKUoBSlKAUpSgFKUoD//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11" name="10 Rectángulo"/>
          <p:cNvSpPr/>
          <p:nvPr/>
        </p:nvSpPr>
        <p:spPr>
          <a:xfrm>
            <a:off x="8676456" y="1124744"/>
            <a:ext cx="432048" cy="5616624"/>
          </a:xfrm>
          <a:prstGeom prst="rect">
            <a:avLst/>
          </a:prstGeom>
          <a:gradFill flip="none" rotWithShape="1">
            <a:gsLst>
              <a:gs pos="0">
                <a:schemeClr val="tx2">
                  <a:lumMod val="75000"/>
                </a:schemeClr>
              </a:gs>
              <a:gs pos="50000">
                <a:schemeClr val="accent1">
                  <a:tint val="44500"/>
                  <a:satMod val="160000"/>
                </a:schemeClr>
              </a:gs>
              <a:gs pos="100000">
                <a:schemeClr val="bg1"/>
              </a:gs>
            </a:gsLst>
            <a:lin ang="54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s-MX" sz="2400" b="1" dirty="0"/>
              <a:t>01101010011001010110000101101110</a:t>
            </a:r>
          </a:p>
        </p:txBody>
      </p:sp>
      <p:sp>
        <p:nvSpPr>
          <p:cNvPr id="25" name="11 CuadroTexto"/>
          <p:cNvSpPr txBox="1"/>
          <p:nvPr/>
        </p:nvSpPr>
        <p:spPr>
          <a:xfrm>
            <a:off x="395536" y="6444044"/>
            <a:ext cx="2951385" cy="369332"/>
          </a:xfrm>
          <a:prstGeom prst="rect">
            <a:avLst/>
          </a:prstGeom>
          <a:noFill/>
        </p:spPr>
        <p:txBody>
          <a:bodyPr wrap="none" rtlCol="0">
            <a:spAutoFit/>
          </a:bodyPr>
          <a:lstStyle/>
          <a:p>
            <a:r>
              <a:rPr lang="es-MX" dirty="0" smtClean="0"/>
              <a:t>Ejercicios Sistemas Digitales II</a:t>
            </a:r>
            <a:endParaRPr lang="es-MX" dirty="0"/>
          </a:p>
        </p:txBody>
      </p:sp>
      <p:sp>
        <p:nvSpPr>
          <p:cNvPr id="27" name="2 Rectángulo"/>
          <p:cNvSpPr/>
          <p:nvPr/>
        </p:nvSpPr>
        <p:spPr>
          <a:xfrm>
            <a:off x="35496" y="24705"/>
            <a:ext cx="7584504" cy="451967"/>
          </a:xfrm>
          <a:prstGeom prst="rect">
            <a:avLst/>
          </a:prstGeom>
          <a:gradFill flip="none" rotWithShape="1">
            <a:gsLst>
              <a:gs pos="0">
                <a:schemeClr val="tx2">
                  <a:lumMod val="75000"/>
                </a:schemeClr>
              </a:gs>
              <a:gs pos="50000">
                <a:schemeClr val="accent1">
                  <a:tint val="44500"/>
                  <a:satMod val="160000"/>
                </a:schemeClr>
              </a:gs>
              <a:gs pos="100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t>011000010111001101100001011011100111101001100001</a:t>
            </a:r>
          </a:p>
        </p:txBody>
      </p:sp>
      <p:sp>
        <p:nvSpPr>
          <p:cNvPr id="2" name="Rectángulo 1"/>
          <p:cNvSpPr/>
          <p:nvPr/>
        </p:nvSpPr>
        <p:spPr>
          <a:xfrm>
            <a:off x="307975" y="620688"/>
            <a:ext cx="8280920" cy="2862322"/>
          </a:xfrm>
          <a:prstGeom prst="rect">
            <a:avLst/>
          </a:prstGeom>
        </p:spPr>
        <p:txBody>
          <a:bodyPr wrap="square">
            <a:spAutoFit/>
          </a:bodyPr>
          <a:lstStyle/>
          <a:p>
            <a:r>
              <a:rPr lang="es-MX" b="1" dirty="0" smtClean="0"/>
              <a:t>7.) </a:t>
            </a:r>
            <a:r>
              <a:rPr lang="es-MX" dirty="0" smtClean="0"/>
              <a:t>Dada </a:t>
            </a:r>
            <a:r>
              <a:rPr lang="es-MX" dirty="0"/>
              <a:t>la siguiente </a:t>
            </a:r>
            <a:r>
              <a:rPr lang="es-MX" b="1" dirty="0"/>
              <a:t>MSS</a:t>
            </a:r>
            <a:r>
              <a:rPr lang="es-MX" dirty="0"/>
              <a:t> se pide:</a:t>
            </a:r>
            <a:endParaRPr lang="es-EC" dirty="0"/>
          </a:p>
          <a:p>
            <a:pPr marL="285750" lvl="0" indent="-285750">
              <a:buFont typeface="Arial" panose="020B0604020202020204" pitchFamily="34" charset="0"/>
              <a:buChar char="•"/>
            </a:pPr>
            <a:r>
              <a:rPr lang="es-MX" dirty="0" smtClean="0"/>
              <a:t>Diagrama </a:t>
            </a:r>
            <a:r>
              <a:rPr lang="es-MX" dirty="0"/>
              <a:t>de estados reducido y demostrar con la tabla de estados presentes - siguientes que no existen estados equivalentes. Formato: </a:t>
            </a:r>
            <a:r>
              <a:rPr lang="es-MX" b="1" dirty="0" smtClean="0"/>
              <a:t>A,B/SP1,SP2</a:t>
            </a:r>
            <a:r>
              <a:rPr lang="es-MX" dirty="0" smtClean="0"/>
              <a:t>.</a:t>
            </a:r>
            <a:endParaRPr lang="es-EC" dirty="0"/>
          </a:p>
          <a:p>
            <a:pPr marL="285750" lvl="0" indent="-285750" algn="just">
              <a:buFont typeface="Arial" panose="020B0604020202020204" pitchFamily="34" charset="0"/>
              <a:buChar char="•"/>
            </a:pPr>
            <a:r>
              <a:rPr lang="es-MX" dirty="0"/>
              <a:t>Hacer los Mapas </a:t>
            </a:r>
            <a:r>
              <a:rPr lang="es-MX" dirty="0" err="1"/>
              <a:t>Karnaugh</a:t>
            </a:r>
            <a:r>
              <a:rPr lang="es-MX" dirty="0"/>
              <a:t> y encontrar las expresiones booleanas de los decodificadores de estados siguiente y salida.</a:t>
            </a:r>
          </a:p>
          <a:p>
            <a:pPr marL="285750" lvl="0" indent="-285750" algn="just">
              <a:buFont typeface="Arial" panose="020B0604020202020204" pitchFamily="34" charset="0"/>
              <a:buChar char="•"/>
            </a:pPr>
            <a:r>
              <a:rPr lang="es-MX" dirty="0"/>
              <a:t>Implementar el circuito completo de la MSS usando </a:t>
            </a:r>
            <a:r>
              <a:rPr lang="es-MX" b="1" dirty="0"/>
              <a:t>puertas lógicas</a:t>
            </a:r>
            <a:r>
              <a:rPr lang="es-MX" dirty="0"/>
              <a:t>.</a:t>
            </a:r>
          </a:p>
          <a:p>
            <a:pPr marL="285750" indent="-285750" algn="just">
              <a:buFont typeface="Arial" panose="020B0604020202020204" pitchFamily="34" charset="0"/>
              <a:buChar char="•"/>
            </a:pPr>
            <a:r>
              <a:rPr lang="es-ES" dirty="0"/>
              <a:t>Escribir el código </a:t>
            </a:r>
            <a:r>
              <a:rPr lang="es-ES" b="1" dirty="0"/>
              <a:t>VHDL</a:t>
            </a:r>
            <a:r>
              <a:rPr lang="es-ES" dirty="0"/>
              <a:t> completo de la MSS, usar un </a:t>
            </a:r>
            <a:r>
              <a:rPr lang="es-ES" b="1" dirty="0" err="1">
                <a:solidFill>
                  <a:srgbClr val="0070C0"/>
                </a:solidFill>
              </a:rPr>
              <a:t>process</a:t>
            </a:r>
            <a:r>
              <a:rPr lang="es-ES" dirty="0"/>
              <a:t> para decodificador de estados siguiente–memoria de estados y un </a:t>
            </a:r>
            <a:r>
              <a:rPr lang="es-ES" b="1" dirty="0" err="1">
                <a:solidFill>
                  <a:srgbClr val="0070C0"/>
                </a:solidFill>
              </a:rPr>
              <a:t>process</a:t>
            </a:r>
            <a:r>
              <a:rPr lang="es-ES" dirty="0"/>
              <a:t> para el decodificador de salidas</a:t>
            </a:r>
            <a:r>
              <a:rPr lang="es-ES" dirty="0" smtClean="0"/>
              <a:t>.</a:t>
            </a:r>
          </a:p>
          <a:p>
            <a:pPr marL="285750" lvl="0" indent="-285750" algn="just">
              <a:buFont typeface="Arial" panose="020B0604020202020204" pitchFamily="34" charset="0"/>
              <a:buChar char="•"/>
            </a:pPr>
            <a:r>
              <a:rPr lang="es-MX" dirty="0" smtClean="0"/>
              <a:t>Dibujar el diagrama de tiempo en el que demuestre todos los estados de la MSS.</a:t>
            </a:r>
            <a:endParaRPr lang="es-MX" dirty="0"/>
          </a:p>
        </p:txBody>
      </p:sp>
      <mc:AlternateContent xmlns:mc="http://schemas.openxmlformats.org/markup-compatibility/2006" xmlns:a14="http://schemas.microsoft.com/office/drawing/2010/main">
        <mc:Choice Requires="a14">
          <p:sp>
            <p:nvSpPr>
              <p:cNvPr id="4" name="Rectángulo 3"/>
              <p:cNvSpPr/>
              <p:nvPr/>
            </p:nvSpPr>
            <p:spPr>
              <a:xfrm>
                <a:off x="2288051" y="4271074"/>
                <a:ext cx="4572000" cy="2326278"/>
              </a:xfrm>
              <a:prstGeom prst="rect">
                <a:avLst/>
              </a:prstGeom>
            </p:spPr>
            <p:txBody>
              <a:bodyPr>
                <a:sp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𝑌</m:t>
                          </m:r>
                        </m:e>
                        <m:sub>
                          <m:r>
                            <a:rPr lang="es-MX" i="1">
                              <a:latin typeface="Cambria Math" panose="02040503050406030204" pitchFamily="18" charset="0"/>
                              <a:ea typeface="Calibri" panose="020F0502020204030204" pitchFamily="34" charset="0"/>
                              <a:cs typeface="Times New Roman" panose="02020603050405020304" pitchFamily="18" charset="0"/>
                            </a:rPr>
                            <m:t>1</m:t>
                          </m:r>
                        </m:sub>
                      </m:sSub>
                      <m:r>
                        <a:rPr lang="es-MX" i="1">
                          <a:latin typeface="Cambria Math" panose="02040503050406030204" pitchFamily="18" charset="0"/>
                          <a:ea typeface="Calibri" panose="020F0502020204030204" pitchFamily="34" charset="0"/>
                          <a:cs typeface="Times New Roman" panose="02020603050405020304" pitchFamily="18" charset="0"/>
                        </a:rPr>
                        <m:t>=</m:t>
                      </m:r>
                      <m:r>
                        <a:rPr lang="es-MX" i="1">
                          <a:latin typeface="Cambria Math" panose="02040503050406030204" pitchFamily="18" charset="0"/>
                          <a:ea typeface="Calibri" panose="020F0502020204030204" pitchFamily="34" charset="0"/>
                          <a:cs typeface="Times New Roman" panose="02020603050405020304" pitchFamily="18" charset="0"/>
                        </a:rPr>
                        <m:t>𝐴</m:t>
                      </m:r>
                      <m:r>
                        <a:rPr lang="es-MX" i="1">
                          <a:latin typeface="Cambria Math" panose="02040503050406030204" pitchFamily="18" charset="0"/>
                          <a:ea typeface="Calibri" panose="020F0502020204030204" pitchFamily="34" charset="0"/>
                          <a:cs typeface="Times New Roman" panose="02020603050405020304" pitchFamily="18" charset="0"/>
                        </a:rPr>
                        <m:t>(</m:t>
                      </m:r>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𝑦</m:t>
                          </m:r>
                        </m:e>
                        <m:sub>
                          <m:r>
                            <a:rPr lang="es-MX" i="1">
                              <a:latin typeface="Cambria Math" panose="02040503050406030204" pitchFamily="18" charset="0"/>
                              <a:ea typeface="Calibri" panose="020F0502020204030204" pitchFamily="34" charset="0"/>
                              <a:cs typeface="Times New Roman" panose="02020603050405020304" pitchFamily="18" charset="0"/>
                            </a:rPr>
                            <m:t>1</m:t>
                          </m:r>
                        </m:sub>
                      </m:sSub>
                      <m:r>
                        <a:rPr lang="es-MX" i="1">
                          <a:latin typeface="Cambria Math" panose="02040503050406030204" pitchFamily="18" charset="0"/>
                          <a:ea typeface="Calibri" panose="020F0502020204030204" pitchFamily="34" charset="0"/>
                          <a:cs typeface="Times New Roman" panose="02020603050405020304" pitchFamily="18" charset="0"/>
                        </a:rPr>
                        <m:t>+</m:t>
                      </m:r>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𝑦</m:t>
                          </m:r>
                        </m:e>
                        <m:sub>
                          <m:r>
                            <a:rPr lang="es-MX" i="1">
                              <a:latin typeface="Cambria Math" panose="02040503050406030204" pitchFamily="18" charset="0"/>
                              <a:ea typeface="Calibri" panose="020F0502020204030204" pitchFamily="34" charset="0"/>
                              <a:cs typeface="Times New Roman" panose="02020603050405020304" pitchFamily="18" charset="0"/>
                            </a:rPr>
                            <m:t>0</m:t>
                          </m:r>
                        </m:sub>
                      </m:sSub>
                      <m:r>
                        <a:rPr lang="es-MX" i="1">
                          <a:latin typeface="Cambria Math" panose="02040503050406030204" pitchFamily="18" charset="0"/>
                          <a:ea typeface="Calibri" panose="020F0502020204030204" pitchFamily="34" charset="0"/>
                          <a:cs typeface="Times New Roman" panose="02020603050405020304" pitchFamily="18" charset="0"/>
                        </a:rPr>
                        <m:t>)+</m:t>
                      </m:r>
                      <m:r>
                        <a:rPr lang="es-MX"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𝐵</m:t>
                      </m:r>
                    </m:oMath>
                  </m:oMathPara>
                </a14:m>
                <a:endParaRPr lang="es-EC"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𝑌</m:t>
                          </m:r>
                        </m:e>
                        <m:sub>
                          <m:r>
                            <a:rPr lang="es-MX" i="1">
                              <a:latin typeface="Cambria Math" panose="02040503050406030204" pitchFamily="18" charset="0"/>
                              <a:ea typeface="Calibri" panose="020F0502020204030204" pitchFamily="34" charset="0"/>
                              <a:cs typeface="Times New Roman" panose="02020603050405020304" pitchFamily="18" charset="0"/>
                            </a:rPr>
                            <m:t>0</m:t>
                          </m:r>
                        </m:sub>
                      </m:sSub>
                      <m:r>
                        <a:rPr lang="es-MX" i="1">
                          <a:latin typeface="Cambria Math" panose="02040503050406030204" pitchFamily="18" charset="0"/>
                          <a:ea typeface="Calibri" panose="020F0502020204030204" pitchFamily="34" charset="0"/>
                          <a:cs typeface="Times New Roman" panose="02020603050405020304" pitchFamily="18" charset="0"/>
                        </a:rPr>
                        <m:t>=</m:t>
                      </m:r>
                      <m:r>
                        <a:rPr lang="es-MX" i="1">
                          <a:latin typeface="Cambria Math" panose="02040503050406030204" pitchFamily="18" charset="0"/>
                          <a:ea typeface="Calibri" panose="020F0502020204030204" pitchFamily="34" charset="0"/>
                          <a:cs typeface="Times New Roman" panose="02020603050405020304" pitchFamily="18" charset="0"/>
                        </a:rPr>
                        <m:t>𝐴</m:t>
                      </m:r>
                      <m:r>
                        <a:rPr lang="es-MX" i="1">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𝑦</m:t>
                              </m:r>
                            </m:e>
                            <m:sub>
                              <m:r>
                                <a:rPr lang="es-MX" i="1">
                                  <a:latin typeface="Cambria Math" panose="02040503050406030204" pitchFamily="18" charset="0"/>
                                  <a:ea typeface="Calibri" panose="020F0502020204030204" pitchFamily="34" charset="0"/>
                                  <a:cs typeface="Times New Roman" panose="02020603050405020304" pitchFamily="18" charset="0"/>
                                </a:rPr>
                                <m:t>0</m:t>
                              </m:r>
                            </m:sub>
                          </m:sSub>
                        </m:e>
                      </m:acc>
                      <m:r>
                        <a:rPr lang="es-MX" i="1">
                          <a:latin typeface="Cambria Math" panose="02040503050406030204" pitchFamily="18" charset="0"/>
                          <a:ea typeface="Calibri" panose="020F0502020204030204" pitchFamily="34" charset="0"/>
                          <a:cs typeface="Times New Roman" panose="02020603050405020304" pitchFamily="18" charset="0"/>
                        </a:rPr>
                        <m:t> </m:t>
                      </m:r>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𝑦</m:t>
                              </m:r>
                            </m:e>
                            <m:sub>
                              <m:r>
                                <a:rPr lang="es-MX" i="1">
                                  <a:latin typeface="Cambria Math" panose="02040503050406030204" pitchFamily="18" charset="0"/>
                                  <a:ea typeface="Calibri" panose="020F0502020204030204" pitchFamily="34" charset="0"/>
                                  <a:cs typeface="Times New Roman" panose="02020603050405020304" pitchFamily="18" charset="0"/>
                                </a:rPr>
                                <m:t>1</m:t>
                              </m:r>
                            </m:sub>
                          </m:sSub>
                        </m:e>
                      </m:acc>
                      <m:r>
                        <a:rPr lang="es-MX" i="1">
                          <a:latin typeface="Cambria Math" panose="02040503050406030204" pitchFamily="18" charset="0"/>
                          <a:ea typeface="Calibri" panose="020F0502020204030204" pitchFamily="34" charset="0"/>
                          <a:cs typeface="Times New Roman" panose="02020603050405020304" pitchFamily="18" charset="0"/>
                        </a:rPr>
                        <m:t>) +</m:t>
                      </m:r>
                      <m:r>
                        <a:rPr lang="es-MX" i="1">
                          <a:latin typeface="Cambria Math" panose="02040503050406030204" pitchFamily="18" charset="0"/>
                          <a:ea typeface="Calibri" panose="020F0502020204030204" pitchFamily="34" charset="0"/>
                          <a:cs typeface="Times New Roman" panose="02020603050405020304" pitchFamily="18" charset="0"/>
                        </a:rPr>
                        <m:t>𝐵</m:t>
                      </m:r>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𝑦</m:t>
                              </m:r>
                            </m:e>
                            <m:sub>
                              <m:r>
                                <a:rPr lang="es-MX" i="1">
                                  <a:latin typeface="Cambria Math" panose="02040503050406030204" pitchFamily="18" charset="0"/>
                                  <a:ea typeface="Calibri" panose="020F0502020204030204" pitchFamily="34" charset="0"/>
                                  <a:cs typeface="Times New Roman" panose="02020603050405020304" pitchFamily="18" charset="0"/>
                                </a:rPr>
                                <m:t>0</m:t>
                              </m:r>
                            </m:sub>
                          </m:sSub>
                        </m:e>
                      </m:acc>
                    </m:oMath>
                  </m:oMathPara>
                </a14:m>
                <a:endParaRPr lang="es-EC"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es-EC" i="1" dirty="0" smtClean="0">
                  <a:latin typeface="Cambria Math" panose="02040503050406030204" pitchFamily="18" charset="0"/>
                  <a:ea typeface="Calibri" panose="020F0502020204030204" pitchFamily="34" charset="0"/>
                  <a:cs typeface="Times New Roman" panose="02020603050405020304" pitchFamily="18" charset="0"/>
                </a:endParaRPr>
              </a:p>
              <a:p>
                <a:pPr>
                  <a:lnSpc>
                    <a:spcPct val="115000"/>
                  </a:lnSpc>
                  <a:spcAft>
                    <a:spcPts val="1000"/>
                  </a:spcAft>
                </a:pPr>
                <a14:m>
                  <m:oMathPara xmlns:m="http://schemas.openxmlformats.org/officeDocument/2006/math">
                    <m:oMathParaPr>
                      <m:jc m:val="centerGroup"/>
                    </m:oMathParaPr>
                    <m:oMath xmlns:m="http://schemas.openxmlformats.org/officeDocument/2006/math">
                      <m:r>
                        <a:rPr lang="es-MX" i="1">
                          <a:latin typeface="Cambria Math" panose="02040503050406030204" pitchFamily="18" charset="0"/>
                          <a:ea typeface="Calibri" panose="020F0502020204030204" pitchFamily="34" charset="0"/>
                          <a:cs typeface="Times New Roman" panose="02020603050405020304" pitchFamily="18" charset="0"/>
                        </a:rPr>
                        <m:t>𝑆𝑃</m:t>
                      </m:r>
                      <m:r>
                        <a:rPr lang="es-MX" i="1">
                          <a:latin typeface="Cambria Math" panose="02040503050406030204" pitchFamily="18" charset="0"/>
                          <a:ea typeface="Calibri" panose="020F0502020204030204" pitchFamily="34" charset="0"/>
                          <a:cs typeface="Times New Roman" panose="02020603050405020304" pitchFamily="18" charset="0"/>
                        </a:rPr>
                        <m:t>1=</m:t>
                      </m:r>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r>
                                <a:rPr lang="es-MX" i="1">
                                  <a:latin typeface="Cambria Math" panose="02040503050406030204" pitchFamily="18" charset="0"/>
                                  <a:ea typeface="Calibri" panose="020F0502020204030204" pitchFamily="34" charset="0"/>
                                  <a:cs typeface="Times New Roman" panose="02020603050405020304" pitchFamily="18" charset="0"/>
                                </a:rPr>
                                <m:t>𝑦</m:t>
                              </m:r>
                            </m:e>
                          </m:acc>
                        </m:e>
                        <m:sub>
                          <m:r>
                            <a:rPr lang="es-MX" i="1">
                              <a:latin typeface="Cambria Math" panose="02040503050406030204" pitchFamily="18" charset="0"/>
                              <a:ea typeface="Calibri" panose="020F0502020204030204" pitchFamily="34" charset="0"/>
                              <a:cs typeface="Times New Roman" panose="02020603050405020304" pitchFamily="18" charset="0"/>
                            </a:rPr>
                            <m:t>1</m:t>
                          </m:r>
                        </m:sub>
                      </m:sSub>
                    </m:oMath>
                  </m:oMathPara>
                </a14:m>
                <a:endParaRPr lang="es-EC"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14:m>
                  <m:oMathPara xmlns:m="http://schemas.openxmlformats.org/officeDocument/2006/math">
                    <m:oMathParaPr>
                      <m:jc m:val="centerGroup"/>
                    </m:oMathParaPr>
                    <m:oMath xmlns:m="http://schemas.openxmlformats.org/officeDocument/2006/math">
                      <m:r>
                        <a:rPr lang="es-MX" i="1">
                          <a:latin typeface="Cambria Math" panose="02040503050406030204" pitchFamily="18" charset="0"/>
                          <a:ea typeface="Calibri" panose="020F0502020204030204" pitchFamily="34" charset="0"/>
                          <a:cs typeface="Times New Roman" panose="02020603050405020304" pitchFamily="18" charset="0"/>
                        </a:rPr>
                        <m:t>𝑆𝑃</m:t>
                      </m:r>
                      <m:r>
                        <a:rPr lang="es-MX" i="1">
                          <a:latin typeface="Cambria Math" panose="02040503050406030204" pitchFamily="18" charset="0"/>
                          <a:ea typeface="Calibri" panose="020F0502020204030204" pitchFamily="34" charset="0"/>
                          <a:cs typeface="Times New Roman" panose="02020603050405020304" pitchFamily="18" charset="0"/>
                        </a:rPr>
                        <m:t>2=</m:t>
                      </m:r>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𝑦</m:t>
                          </m:r>
                        </m:e>
                        <m:sub>
                          <m:r>
                            <a:rPr lang="es-MX" i="1">
                              <a:latin typeface="Cambria Math" panose="02040503050406030204" pitchFamily="18" charset="0"/>
                              <a:ea typeface="Calibri" panose="020F0502020204030204" pitchFamily="34" charset="0"/>
                              <a:cs typeface="Times New Roman" panose="02020603050405020304" pitchFamily="18" charset="0"/>
                            </a:rPr>
                            <m:t>1</m:t>
                          </m:r>
                        </m:sub>
                      </m:sSub>
                      <m:r>
                        <a:rPr lang="es-MX" i="1">
                          <a:latin typeface="Cambria Math" panose="02040503050406030204" pitchFamily="18" charset="0"/>
                          <a:ea typeface="Calibri" panose="020F0502020204030204" pitchFamily="34" charset="0"/>
                          <a:cs typeface="Times New Roman" panose="02020603050405020304" pitchFamily="18" charset="0"/>
                        </a:rPr>
                        <m:t>+</m:t>
                      </m:r>
                      <m:sSub>
                        <m:sSubPr>
                          <m:ctrlPr>
                            <a:rPr lang="es-EC" i="1">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s-EC" i="1">
                                  <a:latin typeface="Cambria Math" panose="02040503050406030204" pitchFamily="18" charset="0"/>
                                  <a:ea typeface="Calibri" panose="020F0502020204030204" pitchFamily="34" charset="0"/>
                                  <a:cs typeface="Times New Roman" panose="02020603050405020304" pitchFamily="18" charset="0"/>
                                </a:rPr>
                              </m:ctrlPr>
                            </m:accPr>
                            <m:e>
                              <m:r>
                                <a:rPr lang="es-MX" i="1">
                                  <a:latin typeface="Cambria Math" panose="02040503050406030204" pitchFamily="18" charset="0"/>
                                  <a:ea typeface="Calibri" panose="020F0502020204030204" pitchFamily="34" charset="0"/>
                                  <a:cs typeface="Times New Roman" panose="02020603050405020304" pitchFamily="18" charset="0"/>
                                </a:rPr>
                                <m:t>𝑦</m:t>
                              </m:r>
                            </m:e>
                          </m:acc>
                        </m:e>
                        <m:sub>
                          <m:r>
                            <a:rPr lang="es-MX" i="1">
                              <a:latin typeface="Cambria Math" panose="02040503050406030204" pitchFamily="18" charset="0"/>
                              <a:ea typeface="Calibri" panose="020F0502020204030204" pitchFamily="34" charset="0"/>
                              <a:cs typeface="Times New Roman" panose="02020603050405020304" pitchFamily="18" charset="0"/>
                            </a:rPr>
                            <m:t>0</m:t>
                          </m:r>
                        </m:sub>
                      </m:sSub>
                    </m:oMath>
                  </m:oMathPara>
                </a14:m>
                <a:endParaRPr lang="es-EC"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Rectángulo 3"/>
              <p:cNvSpPr>
                <a:spLocks noRot="1" noChangeAspect="1" noMove="1" noResize="1" noEditPoints="1" noAdjustHandles="1" noChangeArrowheads="1" noChangeShapeType="1" noTextEdit="1"/>
              </p:cNvSpPr>
              <p:nvPr/>
            </p:nvSpPr>
            <p:spPr>
              <a:xfrm>
                <a:off x="2288051" y="4271074"/>
                <a:ext cx="4572000" cy="2326278"/>
              </a:xfrm>
              <a:prstGeom prst="rect">
                <a:avLst/>
              </a:prstGeom>
              <a:blipFill>
                <a:blip r:embed="rId9"/>
                <a:stretch>
                  <a:fillRect/>
                </a:stretch>
              </a:blipFill>
            </p:spPr>
            <p:txBody>
              <a:bodyPr/>
              <a:lstStyle/>
              <a:p>
                <a:r>
                  <a:rPr lang="es-EC">
                    <a:noFill/>
                  </a:rPr>
                  <a:t> </a:t>
                </a:r>
              </a:p>
            </p:txBody>
          </p:sp>
        </mc:Fallback>
      </mc:AlternateContent>
      <p:sp>
        <p:nvSpPr>
          <p:cNvPr id="17" name="39 Rectángulo"/>
          <p:cNvSpPr/>
          <p:nvPr/>
        </p:nvSpPr>
        <p:spPr>
          <a:xfrm>
            <a:off x="3774121" y="3541251"/>
            <a:ext cx="1703705" cy="53149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MX" sz="2400" dirty="0">
                <a:effectLst/>
                <a:ea typeface="Calibri" panose="020F0502020204030204" pitchFamily="34" charset="0"/>
                <a:cs typeface="Times New Roman" panose="02020603050405020304" pitchFamily="18" charset="0"/>
              </a:rPr>
              <a:t>MSS</a:t>
            </a:r>
            <a:endParaRPr lang="es-EC" sz="2400" dirty="0">
              <a:effectLst/>
              <a:ea typeface="Calibri" panose="020F0502020204030204" pitchFamily="34" charset="0"/>
              <a:cs typeface="Times New Roman" panose="02020603050405020304" pitchFamily="18" charset="0"/>
            </a:endParaRPr>
          </a:p>
        </p:txBody>
      </p:sp>
      <p:cxnSp>
        <p:nvCxnSpPr>
          <p:cNvPr id="18" name="40 Conector recto de flecha"/>
          <p:cNvCxnSpPr/>
          <p:nvPr/>
        </p:nvCxnSpPr>
        <p:spPr>
          <a:xfrm>
            <a:off x="3008946" y="3665711"/>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41 Conector recto de flecha"/>
          <p:cNvCxnSpPr/>
          <p:nvPr/>
        </p:nvCxnSpPr>
        <p:spPr>
          <a:xfrm>
            <a:off x="3011486" y="3892406"/>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42 Conector recto de flecha"/>
          <p:cNvCxnSpPr/>
          <p:nvPr/>
        </p:nvCxnSpPr>
        <p:spPr>
          <a:xfrm>
            <a:off x="5474016" y="3670156"/>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43 Conector recto de flecha"/>
          <p:cNvCxnSpPr/>
          <p:nvPr/>
        </p:nvCxnSpPr>
        <p:spPr>
          <a:xfrm>
            <a:off x="5475921" y="3888596"/>
            <a:ext cx="764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2" name="CuadroTexto 21"/>
              <p:cNvSpPr txBox="1"/>
              <p:nvPr/>
            </p:nvSpPr>
            <p:spPr>
              <a:xfrm>
                <a:off x="2563333" y="3409727"/>
                <a:ext cx="3898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C" b="1" i="1" smtClean="0">
                          <a:latin typeface="Cambria Math" panose="02040503050406030204" pitchFamily="18" charset="0"/>
                          <a:ea typeface="Calibri" panose="020F0502020204030204" pitchFamily="34" charset="0"/>
                          <a:cs typeface="Times New Roman" panose="02020603050405020304" pitchFamily="18" charset="0"/>
                        </a:rPr>
                        <m:t>𝑨</m:t>
                      </m:r>
                    </m:oMath>
                  </m:oMathPara>
                </a14:m>
                <a:endParaRPr lang="es-EC" dirty="0"/>
              </a:p>
            </p:txBody>
          </p:sp>
        </mc:Choice>
        <mc:Fallback xmlns="">
          <p:sp>
            <p:nvSpPr>
              <p:cNvPr id="22" name="CuadroTexto 21"/>
              <p:cNvSpPr txBox="1">
                <a:spLocks noRot="1" noChangeAspect="1" noMove="1" noResize="1" noEditPoints="1" noAdjustHandles="1" noChangeArrowheads="1" noChangeShapeType="1" noTextEdit="1"/>
              </p:cNvSpPr>
              <p:nvPr/>
            </p:nvSpPr>
            <p:spPr>
              <a:xfrm>
                <a:off x="2563333" y="3409727"/>
                <a:ext cx="389850" cy="369332"/>
              </a:xfrm>
              <a:prstGeom prst="rect">
                <a:avLst/>
              </a:prstGeom>
              <a:blipFill>
                <a:blip r:embed="rId10"/>
                <a:stretch>
                  <a:fillRect/>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23" name="CuadroTexto 22"/>
              <p:cNvSpPr txBox="1"/>
              <p:nvPr/>
            </p:nvSpPr>
            <p:spPr>
              <a:xfrm>
                <a:off x="2549348" y="3666825"/>
                <a:ext cx="40427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C" b="1" i="1" smtClean="0">
                          <a:latin typeface="Cambria Math" panose="02040503050406030204" pitchFamily="18" charset="0"/>
                          <a:ea typeface="Calibri" panose="020F0502020204030204" pitchFamily="34" charset="0"/>
                          <a:cs typeface="Times New Roman" panose="02020603050405020304" pitchFamily="18" charset="0"/>
                        </a:rPr>
                        <m:t>𝑩</m:t>
                      </m:r>
                    </m:oMath>
                  </m:oMathPara>
                </a14:m>
                <a:endParaRPr lang="es-EC" dirty="0"/>
              </a:p>
            </p:txBody>
          </p:sp>
        </mc:Choice>
        <mc:Fallback xmlns="">
          <p:sp>
            <p:nvSpPr>
              <p:cNvPr id="23" name="CuadroTexto 22"/>
              <p:cNvSpPr txBox="1">
                <a:spLocks noRot="1" noChangeAspect="1" noMove="1" noResize="1" noEditPoints="1" noAdjustHandles="1" noChangeArrowheads="1" noChangeShapeType="1" noTextEdit="1"/>
              </p:cNvSpPr>
              <p:nvPr/>
            </p:nvSpPr>
            <p:spPr>
              <a:xfrm>
                <a:off x="2549348" y="3666825"/>
                <a:ext cx="404277" cy="369332"/>
              </a:xfrm>
              <a:prstGeom prst="rect">
                <a:avLst/>
              </a:prstGeom>
              <a:blipFill>
                <a:blip r:embed="rId11"/>
                <a:stretch>
                  <a:fillRect/>
                </a:stretch>
              </a:blipFill>
            </p:spPr>
            <p:txBody>
              <a:bodyPr/>
              <a:lstStyle/>
              <a:p>
                <a:r>
                  <a:rPr lang="es-EC">
                    <a:noFill/>
                  </a:rPr>
                  <a:t> </a:t>
                </a:r>
              </a:p>
            </p:txBody>
          </p:sp>
        </mc:Fallback>
      </mc:AlternateContent>
      <p:sp>
        <p:nvSpPr>
          <p:cNvPr id="24" name="CuadroTexto 23"/>
          <p:cNvSpPr txBox="1"/>
          <p:nvPr/>
        </p:nvSpPr>
        <p:spPr>
          <a:xfrm>
            <a:off x="6250102" y="3450642"/>
            <a:ext cx="534121" cy="369332"/>
          </a:xfrm>
          <a:prstGeom prst="rect">
            <a:avLst/>
          </a:prstGeom>
          <a:noFill/>
        </p:spPr>
        <p:txBody>
          <a:bodyPr wrap="none" rtlCol="0">
            <a:spAutoFit/>
          </a:bodyPr>
          <a:lstStyle/>
          <a:p>
            <a:r>
              <a:rPr lang="es-EC" b="1" dirty="0" smtClean="0"/>
              <a:t>SP1</a:t>
            </a:r>
            <a:endParaRPr lang="es-EC" b="1" dirty="0"/>
          </a:p>
        </p:txBody>
      </p:sp>
      <p:sp>
        <p:nvSpPr>
          <p:cNvPr id="26" name="CuadroTexto 25"/>
          <p:cNvSpPr txBox="1"/>
          <p:nvPr/>
        </p:nvSpPr>
        <p:spPr>
          <a:xfrm>
            <a:off x="6236117" y="3707740"/>
            <a:ext cx="534121" cy="369332"/>
          </a:xfrm>
          <a:prstGeom prst="rect">
            <a:avLst/>
          </a:prstGeom>
          <a:noFill/>
        </p:spPr>
        <p:txBody>
          <a:bodyPr wrap="none" rtlCol="0">
            <a:spAutoFit/>
          </a:bodyPr>
          <a:lstStyle/>
          <a:p>
            <a:r>
              <a:rPr lang="es-EC" b="1" dirty="0" smtClean="0"/>
              <a:t>SP2</a:t>
            </a:r>
            <a:endParaRPr lang="es-EC" b="1" dirty="0"/>
          </a:p>
        </p:txBody>
      </p:sp>
      <p:sp>
        <p:nvSpPr>
          <p:cNvPr id="30" name="CuadroTexto 29"/>
          <p:cNvSpPr txBox="1"/>
          <p:nvPr/>
        </p:nvSpPr>
        <p:spPr>
          <a:xfrm>
            <a:off x="395536" y="4060312"/>
            <a:ext cx="3532314" cy="369332"/>
          </a:xfrm>
          <a:prstGeom prst="rect">
            <a:avLst/>
          </a:prstGeom>
          <a:noFill/>
        </p:spPr>
        <p:txBody>
          <a:bodyPr wrap="none" rtlCol="0">
            <a:spAutoFit/>
          </a:bodyPr>
          <a:lstStyle/>
          <a:p>
            <a:r>
              <a:rPr lang="es-EC" dirty="0" smtClean="0"/>
              <a:t>Decodificador de Estados Siguiente:</a:t>
            </a:r>
            <a:endParaRPr lang="es-EC" dirty="0"/>
          </a:p>
        </p:txBody>
      </p:sp>
      <p:sp>
        <p:nvSpPr>
          <p:cNvPr id="31" name="CuadroTexto 30"/>
          <p:cNvSpPr txBox="1"/>
          <p:nvPr/>
        </p:nvSpPr>
        <p:spPr>
          <a:xfrm>
            <a:off x="466748" y="5363924"/>
            <a:ext cx="2449068" cy="369332"/>
          </a:xfrm>
          <a:prstGeom prst="rect">
            <a:avLst/>
          </a:prstGeom>
          <a:noFill/>
        </p:spPr>
        <p:txBody>
          <a:bodyPr wrap="none" rtlCol="0">
            <a:spAutoFit/>
          </a:bodyPr>
          <a:lstStyle/>
          <a:p>
            <a:r>
              <a:rPr lang="es-EC" dirty="0" smtClean="0"/>
              <a:t>Decodificador de Salida:</a:t>
            </a:r>
            <a:endParaRPr lang="es-EC" dirty="0"/>
          </a:p>
        </p:txBody>
      </p:sp>
      <p:pic>
        <p:nvPicPr>
          <p:cNvPr id="32" name="Picture 2" descr="https://encrypted-tbn1.google.com/images?q=tbn:ANd9GcQje8dmqPgk2_qta2WsfdEUbxqb3B7GJwMo_uHo0h53NVVGZjE29w"/>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028384" y="57944"/>
            <a:ext cx="1071562"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0845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3001</TotalTime>
  <Words>3442</Words>
  <Application>Microsoft Office PowerPoint</Application>
  <PresentationFormat>Presentación en pantalla (4:3)</PresentationFormat>
  <Paragraphs>742</Paragraphs>
  <Slides>29</Slides>
  <Notes>29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29</vt:i4>
      </vt:variant>
    </vt:vector>
  </HeadingPairs>
  <TitlesOfParts>
    <vt:vector size="35" baseType="lpstr">
      <vt:lpstr>Arial</vt:lpstr>
      <vt:lpstr>Calibri</vt:lpstr>
      <vt:lpstr>Cambria Math</vt:lpstr>
      <vt:lpstr>Droid Sans Fallback</vt:lpstr>
      <vt:lpstr>Times New Roman</vt:lpstr>
      <vt:lpstr>Tema de Office</vt:lpstr>
      <vt:lpstr>PRIMER PARCIAL: MSS + ASM</vt:lpstr>
      <vt:lpstr>NOTA: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DE CONTADORES Y CIRCUITOS SECUENCIALES USANDO VHDL</dc:title>
  <dc:creator>vasanza</dc:creator>
  <cp:lastModifiedBy>Usuario de Windows</cp:lastModifiedBy>
  <cp:revision>171</cp:revision>
  <dcterms:created xsi:type="dcterms:W3CDTF">2012-05-09T10:49:18Z</dcterms:created>
  <dcterms:modified xsi:type="dcterms:W3CDTF">2016-11-03T21:11:14Z</dcterms:modified>
</cp:coreProperties>
</file>