
<file path=[Content_Types].xml><?xml version="1.0" encoding="utf-8"?>
<Types xmlns="http://schemas.openxmlformats.org/package/2006/content-types">
  <Default Extension="xml" ContentType="application/xml"/>
  <Default Extension="wmf" ContentType="image/x-wmf"/>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notesSlides/notesSlide2.xml" ContentType="application/vnd.openxmlformats-officedocument.presentationml.notesSlide+xml"/>
  <Override PartName="/ppt/embeddings/oleObject4.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59"/>
  </p:notesMasterIdLst>
  <p:sldIdLst>
    <p:sldId id="256" r:id="rId2"/>
    <p:sldId id="271" r:id="rId3"/>
    <p:sldId id="272" r:id="rId4"/>
    <p:sldId id="274" r:id="rId5"/>
    <p:sldId id="273" r:id="rId6"/>
    <p:sldId id="275" r:id="rId7"/>
    <p:sldId id="276" r:id="rId8"/>
    <p:sldId id="277" r:id="rId9"/>
    <p:sldId id="278" r:id="rId10"/>
    <p:sldId id="281" r:id="rId11"/>
    <p:sldId id="279" r:id="rId12"/>
    <p:sldId id="280" r:id="rId13"/>
    <p:sldId id="282" r:id="rId14"/>
    <p:sldId id="283" r:id="rId15"/>
    <p:sldId id="284" r:id="rId16"/>
    <p:sldId id="285" r:id="rId17"/>
    <p:sldId id="287" r:id="rId18"/>
    <p:sldId id="286" r:id="rId19"/>
    <p:sldId id="288" r:id="rId20"/>
    <p:sldId id="326" r:id="rId21"/>
    <p:sldId id="289" r:id="rId22"/>
    <p:sldId id="290" r:id="rId23"/>
    <p:sldId id="292" r:id="rId24"/>
    <p:sldId id="293" r:id="rId25"/>
    <p:sldId id="294" r:id="rId26"/>
    <p:sldId id="295" r:id="rId27"/>
    <p:sldId id="296" r:id="rId28"/>
    <p:sldId id="297" r:id="rId29"/>
    <p:sldId id="298" r:id="rId30"/>
    <p:sldId id="299" r:id="rId31"/>
    <p:sldId id="322" r:id="rId32"/>
    <p:sldId id="309" r:id="rId33"/>
    <p:sldId id="300" r:id="rId34"/>
    <p:sldId id="323" r:id="rId35"/>
    <p:sldId id="324" r:id="rId36"/>
    <p:sldId id="325" r:id="rId37"/>
    <p:sldId id="301" r:id="rId38"/>
    <p:sldId id="302" r:id="rId39"/>
    <p:sldId id="303" r:id="rId40"/>
    <p:sldId id="304" r:id="rId41"/>
    <p:sldId id="305" r:id="rId42"/>
    <p:sldId id="306" r:id="rId43"/>
    <p:sldId id="307" r:id="rId44"/>
    <p:sldId id="310" r:id="rId45"/>
    <p:sldId id="311" r:id="rId46"/>
    <p:sldId id="320" r:id="rId47"/>
    <p:sldId id="321" r:id="rId48"/>
    <p:sldId id="312" r:id="rId49"/>
    <p:sldId id="313" r:id="rId50"/>
    <p:sldId id="314" r:id="rId51"/>
    <p:sldId id="315" r:id="rId52"/>
    <p:sldId id="316" r:id="rId53"/>
    <p:sldId id="317" r:id="rId54"/>
    <p:sldId id="318" r:id="rId55"/>
    <p:sldId id="319" r:id="rId56"/>
    <p:sldId id="308" r:id="rId57"/>
    <p:sldId id="269"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000066"/>
    <a:srgbClr val="000099"/>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40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8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09DDBE7E-9AD8-5346-80AA-C92CC640E7DC}" type="datetimeFigureOut">
              <a:rPr lang="en-US"/>
              <a:pPr>
                <a:defRPr/>
              </a:pPr>
              <a:t>5/21/13</a:t>
            </a:fld>
            <a:endParaRPr lang="es-MX"/>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8EB63177-CAA6-BD4C-976A-E06C97B2DEB5}" type="slidenum">
              <a:rPr lang="es-MX"/>
              <a:pPr>
                <a:defRPr/>
              </a:pPr>
              <a:t>‹#›</a:t>
            </a:fld>
            <a:endParaRPr lang="es-MX"/>
          </a:p>
        </p:txBody>
      </p:sp>
    </p:spTree>
    <p:extLst>
      <p:ext uri="{BB962C8B-B14F-4D97-AF65-F5344CB8AC3E}">
        <p14:creationId xmlns:p14="http://schemas.microsoft.com/office/powerpoint/2010/main" val="1122346881"/>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s-MX">
                <a:latin typeface="Calibri" charset="0"/>
              </a:rPr>
              <a:t>Frecuencia 5Khz no puede ser muestreada de manera correcta</a:t>
            </a:r>
          </a:p>
        </p:txBody>
      </p:sp>
      <p:sp>
        <p:nvSpPr>
          <p:cNvPr id="583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Verdana" charset="0"/>
                <a:ea typeface="ＭＳ Ｐゴシック" charset="0"/>
                <a:cs typeface="ＭＳ Ｐゴシック" charset="0"/>
              </a:defRPr>
            </a:lvl1pPr>
            <a:lvl2pPr marL="742950" indent="-285750" eaLnBrk="0" hangingPunct="0">
              <a:defRPr sz="2400">
                <a:solidFill>
                  <a:schemeClr val="tx1"/>
                </a:solidFill>
                <a:latin typeface="Verdana" charset="0"/>
                <a:ea typeface="ＭＳ Ｐゴシック" charset="0"/>
              </a:defRPr>
            </a:lvl2pPr>
            <a:lvl3pPr marL="1143000" indent="-228600" eaLnBrk="0" hangingPunct="0">
              <a:defRPr sz="2400">
                <a:solidFill>
                  <a:schemeClr val="tx1"/>
                </a:solidFill>
                <a:latin typeface="Verdana" charset="0"/>
                <a:ea typeface="ＭＳ Ｐゴシック" charset="0"/>
              </a:defRPr>
            </a:lvl3pPr>
            <a:lvl4pPr marL="1600200" indent="-228600" eaLnBrk="0" hangingPunct="0">
              <a:defRPr sz="2400">
                <a:solidFill>
                  <a:schemeClr val="tx1"/>
                </a:solidFill>
                <a:latin typeface="Verdana" charset="0"/>
                <a:ea typeface="ＭＳ Ｐゴシック" charset="0"/>
              </a:defRPr>
            </a:lvl4pPr>
            <a:lvl5pPr marL="2057400" indent="-228600" eaLnBrk="0" hangingPunct="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88E11D1E-12D6-2141-A327-83802A0F2941}" type="slidenum">
              <a:rPr lang="es-MX" sz="1200"/>
              <a:pPr eaLnBrk="1" hangingPunct="1"/>
              <a:t>22</a:t>
            </a:fld>
            <a:endParaRPr lang="es-MX"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Si ya está familiarizado con los fundamentos de la DSP, que aquí hay una explicación más técnica de por qué ocurre esta duplicación espectral. (No haga caso de este párrafo, si eres nuevo en el DSP). En el dominio del tiempo, el muestreo se consigue multiplicando la señal original por un tren de impulsos de picos de amplitud unidad. El espectro de frecuencias de esta unidad de tren impulso amplitud es también una amplitud unidad de tren de impulsos, con los picos que ocurren en múltiplos de la frecuencia de muestreo, fs, 2FS, 3FS, 4Fs, etc Cuando dos señales de dominio de tiempo se multiplican, sus espectros de frecuencia son convolucionada. Esto resulta en el espectro original se va a duplicar a la ubicación de cada espiga en el espectro de tren de impulsos. Visualización de la señal original como compuesta de dos cuentas de frecuencias positivas y negativas para las bandas laterales superior e inferior, respectivamente.</a:t>
            </a:r>
            <a:endParaRPr lang="es-MX" dirty="0"/>
          </a:p>
        </p:txBody>
      </p:sp>
      <p:sp>
        <p:nvSpPr>
          <p:cNvPr id="4" name="Slide Number Placeholder 3"/>
          <p:cNvSpPr>
            <a:spLocks noGrp="1"/>
          </p:cNvSpPr>
          <p:nvPr>
            <p:ph type="sldNum" sz="quarter" idx="10"/>
          </p:nvPr>
        </p:nvSpPr>
        <p:spPr/>
        <p:txBody>
          <a:bodyPr/>
          <a:lstStyle/>
          <a:p>
            <a:pPr>
              <a:defRPr/>
            </a:pPr>
            <a:fld id="{8EB63177-CAA6-BD4C-976A-E06C97B2DEB5}" type="slidenum">
              <a:rPr lang="es-MX" smtClean="0"/>
              <a:pPr>
                <a:defRPr/>
              </a:pPr>
              <a:t>36</a:t>
            </a:fld>
            <a:endParaRPr lang="es-MX"/>
          </a:p>
        </p:txBody>
      </p:sp>
    </p:spTree>
    <p:extLst>
      <p:ext uri="{BB962C8B-B14F-4D97-AF65-F5344CB8AC3E}">
        <p14:creationId xmlns:p14="http://schemas.microsoft.com/office/powerpoint/2010/main" val="2747581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MX"/>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MX"/>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E6AF23-6976-F446-A98A-3F5693C7B771}" type="slidenum">
              <a:rPr lang="en-US"/>
              <a:pPr>
                <a:defRPr/>
              </a:pPr>
              <a:t>‹#›</a:t>
            </a:fld>
            <a:endParaRPr lang="en-US"/>
          </a:p>
        </p:txBody>
      </p:sp>
    </p:spTree>
    <p:extLst>
      <p:ext uri="{BB962C8B-B14F-4D97-AF65-F5344CB8AC3E}">
        <p14:creationId xmlns:p14="http://schemas.microsoft.com/office/powerpoint/2010/main" val="1848043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AECBA5B-F872-5046-B177-19CB591B8F78}" type="slidenum">
              <a:rPr lang="en-US"/>
              <a:pPr>
                <a:defRPr/>
              </a:pPr>
              <a:t>‹#›</a:t>
            </a:fld>
            <a:endParaRPr lang="en-US"/>
          </a:p>
        </p:txBody>
      </p:sp>
    </p:spTree>
    <p:extLst>
      <p:ext uri="{BB962C8B-B14F-4D97-AF65-F5344CB8AC3E}">
        <p14:creationId xmlns:p14="http://schemas.microsoft.com/office/powerpoint/2010/main" val="374867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MX"/>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AAE7B50-7463-E347-9912-CEB561F79E13}" type="slidenum">
              <a:rPr lang="en-US"/>
              <a:pPr>
                <a:defRPr/>
              </a:pPr>
              <a:t>‹#›</a:t>
            </a:fld>
            <a:endParaRPr lang="en-US"/>
          </a:p>
        </p:txBody>
      </p:sp>
    </p:spTree>
    <p:extLst>
      <p:ext uri="{BB962C8B-B14F-4D97-AF65-F5344CB8AC3E}">
        <p14:creationId xmlns:p14="http://schemas.microsoft.com/office/powerpoint/2010/main" val="177967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EE22D16-F7E7-1144-B5DA-09BF0455A0AA}" type="slidenum">
              <a:rPr lang="en-US"/>
              <a:pPr>
                <a:defRPr/>
              </a:pPr>
              <a:t>‹#›</a:t>
            </a:fld>
            <a:endParaRPr lang="en-US"/>
          </a:p>
        </p:txBody>
      </p:sp>
    </p:spTree>
    <p:extLst>
      <p:ext uri="{BB962C8B-B14F-4D97-AF65-F5344CB8AC3E}">
        <p14:creationId xmlns:p14="http://schemas.microsoft.com/office/powerpoint/2010/main" val="128328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MX"/>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9B92FAE-14E2-124E-92A7-9DAA27973FF1}" type="slidenum">
              <a:rPr lang="en-US"/>
              <a:pPr>
                <a:defRPr/>
              </a:pPr>
              <a:t>‹#›</a:t>
            </a:fld>
            <a:endParaRPr lang="en-US"/>
          </a:p>
        </p:txBody>
      </p:sp>
    </p:spTree>
    <p:extLst>
      <p:ext uri="{BB962C8B-B14F-4D97-AF65-F5344CB8AC3E}">
        <p14:creationId xmlns:p14="http://schemas.microsoft.com/office/powerpoint/2010/main" val="3669388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05A378D-0ABB-284E-B97D-12B1D49D5187}" type="slidenum">
              <a:rPr lang="en-US"/>
              <a:pPr>
                <a:defRPr/>
              </a:pPr>
              <a:t>‹#›</a:t>
            </a:fld>
            <a:endParaRPr lang="en-US"/>
          </a:p>
        </p:txBody>
      </p:sp>
    </p:spTree>
    <p:extLst>
      <p:ext uri="{BB962C8B-B14F-4D97-AF65-F5344CB8AC3E}">
        <p14:creationId xmlns:p14="http://schemas.microsoft.com/office/powerpoint/2010/main" val="2384078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MX"/>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D7400AC-3F73-9B41-BB18-7BDFC2D2A2D5}" type="slidenum">
              <a:rPr lang="en-US"/>
              <a:pPr>
                <a:defRPr/>
              </a:pPr>
              <a:t>‹#›</a:t>
            </a:fld>
            <a:endParaRPr lang="en-US"/>
          </a:p>
        </p:txBody>
      </p:sp>
    </p:spTree>
    <p:extLst>
      <p:ext uri="{BB962C8B-B14F-4D97-AF65-F5344CB8AC3E}">
        <p14:creationId xmlns:p14="http://schemas.microsoft.com/office/powerpoint/2010/main" val="272233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3C8570E-829D-E247-A117-4264868B23CA}" type="slidenum">
              <a:rPr lang="en-US"/>
              <a:pPr>
                <a:defRPr/>
              </a:pPr>
              <a:t>‹#›</a:t>
            </a:fld>
            <a:endParaRPr lang="en-US"/>
          </a:p>
        </p:txBody>
      </p:sp>
    </p:spTree>
    <p:extLst>
      <p:ext uri="{BB962C8B-B14F-4D97-AF65-F5344CB8AC3E}">
        <p14:creationId xmlns:p14="http://schemas.microsoft.com/office/powerpoint/2010/main" val="4132328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C10D774-F92D-7C4D-B908-A964EE75176D}" type="slidenum">
              <a:rPr lang="en-US"/>
              <a:pPr>
                <a:defRPr/>
              </a:pPr>
              <a:t>‹#›</a:t>
            </a:fld>
            <a:endParaRPr lang="en-US"/>
          </a:p>
        </p:txBody>
      </p:sp>
    </p:spTree>
    <p:extLst>
      <p:ext uri="{BB962C8B-B14F-4D97-AF65-F5344CB8AC3E}">
        <p14:creationId xmlns:p14="http://schemas.microsoft.com/office/powerpoint/2010/main" val="421588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MX"/>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4C8BCE1-129A-5F45-B13A-9E9219DBF842}" type="slidenum">
              <a:rPr lang="en-US"/>
              <a:pPr>
                <a:defRPr/>
              </a:pPr>
              <a:t>‹#›</a:t>
            </a:fld>
            <a:endParaRPr lang="en-US"/>
          </a:p>
        </p:txBody>
      </p:sp>
    </p:spTree>
    <p:extLst>
      <p:ext uri="{BB962C8B-B14F-4D97-AF65-F5344CB8AC3E}">
        <p14:creationId xmlns:p14="http://schemas.microsoft.com/office/powerpoint/2010/main" val="166134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MX"/>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197635D-31E2-C446-A23C-8DD1D2F51474}" type="slidenum">
              <a:rPr lang="en-US"/>
              <a:pPr>
                <a:defRPr/>
              </a:pPr>
              <a:t>‹#›</a:t>
            </a:fld>
            <a:endParaRPr lang="en-US"/>
          </a:p>
        </p:txBody>
      </p:sp>
    </p:spTree>
    <p:extLst>
      <p:ext uri="{BB962C8B-B14F-4D97-AF65-F5344CB8AC3E}">
        <p14:creationId xmlns:p14="http://schemas.microsoft.com/office/powerpoint/2010/main" val="36205394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632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s-MX"/>
          </a:p>
        </p:txBody>
      </p:sp>
      <p:sp>
        <p:nvSpPr>
          <p:cNvPr id="5632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086D84E0-7814-C644-86A2-1FB91A406A1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8.emf"/><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oleObject" Target="../embeddings/oleObject2.bin"/><Relationship Id="rId8" Type="http://schemas.openxmlformats.org/officeDocument/2006/relationships/image" Target="../media/image9.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2.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18.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24075"/>
            <a:ext cx="7772400" cy="1533525"/>
          </a:xfrm>
        </p:spPr>
        <p:txBody>
          <a:bodyPr rtlCol="0">
            <a:normAutofit/>
          </a:bodyPr>
          <a:lstStyle/>
          <a:p>
            <a:pPr fontAlgn="auto">
              <a:spcAft>
                <a:spcPts val="0"/>
              </a:spcAft>
              <a:defRPr/>
            </a:pPr>
            <a:r>
              <a:rPr lang="es-MX" dirty="0">
                <a:solidFill>
                  <a:schemeClr val="tx2">
                    <a:satMod val="130000"/>
                  </a:schemeClr>
                </a:solidFill>
                <a:latin typeface="Arial" charset="0"/>
                <a:ea typeface="+mj-ea"/>
                <a:cs typeface="+mj-cs"/>
              </a:rPr>
              <a:t>Señales y Sistemas</a:t>
            </a:r>
            <a:endParaRPr lang="en-US" dirty="0">
              <a:solidFill>
                <a:schemeClr val="tx2">
                  <a:satMod val="130000"/>
                </a:schemeClr>
              </a:solidFill>
              <a:latin typeface="Arial" charset="0"/>
              <a:ea typeface="+mj-ea"/>
              <a:cs typeface="+mj-cs"/>
            </a:endParaRPr>
          </a:p>
        </p:txBody>
      </p:sp>
      <p:sp>
        <p:nvSpPr>
          <p:cNvPr id="2051" name="Rectangle 3"/>
          <p:cNvSpPr>
            <a:spLocks noGrp="1" noChangeArrowheads="1"/>
          </p:cNvSpPr>
          <p:nvPr>
            <p:ph type="subTitle" idx="1"/>
          </p:nvPr>
        </p:nvSpPr>
        <p:spPr/>
        <p:txBody>
          <a:bodyPr rtlCol="0">
            <a:normAutofit/>
          </a:bodyPr>
          <a:lstStyle/>
          <a:p>
            <a:pPr fontAlgn="auto">
              <a:spcAft>
                <a:spcPts val="0"/>
              </a:spcAft>
              <a:buFont typeface="Wingdings" charset="0"/>
              <a:buNone/>
              <a:defRPr/>
            </a:pPr>
            <a:r>
              <a:rPr lang="es-MX">
                <a:latin typeface="Verdana" charset="0"/>
                <a:ea typeface="+mn-ea"/>
                <a:cs typeface="+mn-cs"/>
              </a:rPr>
              <a:t>Digitalización de Señales</a:t>
            </a:r>
          </a:p>
          <a:p>
            <a:pPr fontAlgn="auto">
              <a:spcAft>
                <a:spcPts val="0"/>
              </a:spcAft>
              <a:buFont typeface="Wingdings" charset="0"/>
              <a:buNone/>
              <a:defRPr/>
            </a:pPr>
            <a:r>
              <a:rPr lang="es-MX">
                <a:latin typeface="Verdana" charset="0"/>
                <a:ea typeface="+mn-ea"/>
                <a:cs typeface="+mn-cs"/>
              </a:rPr>
              <a:t>Parte I</a:t>
            </a:r>
            <a:endParaRPr lang="en-US">
              <a:latin typeface="Verdana" charset="0"/>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rtlCol="0">
            <a:normAutofit/>
          </a:bodyPr>
          <a:lstStyle/>
          <a:p>
            <a:pPr fontAlgn="auto">
              <a:spcAft>
                <a:spcPts val="0"/>
              </a:spcAft>
              <a:defRPr/>
            </a:pPr>
            <a:r>
              <a:rPr lang="es-MX" smtClean="0">
                <a:solidFill>
                  <a:schemeClr val="tx2">
                    <a:satMod val="130000"/>
                  </a:schemeClr>
                </a:solidFill>
                <a:ea typeface="+mj-ea"/>
                <a:cs typeface="+mj-cs"/>
              </a:rPr>
              <a:t>Muestreo</a:t>
            </a:r>
            <a:endParaRPr lang="en-US" smtClean="0">
              <a:solidFill>
                <a:schemeClr val="tx2">
                  <a:satMod val="130000"/>
                </a:schemeClr>
              </a:solidFill>
              <a:ea typeface="+mj-ea"/>
              <a:cs typeface="+mj-cs"/>
            </a:endParaRPr>
          </a:p>
        </p:txBody>
      </p:sp>
      <p:sp>
        <p:nvSpPr>
          <p:cNvPr id="10242" name="Rectangle 3"/>
          <p:cNvSpPr>
            <a:spLocks noGrp="1" noChangeArrowheads="1"/>
          </p:cNvSpPr>
          <p:nvPr>
            <p:ph idx="1"/>
          </p:nvPr>
        </p:nvSpPr>
        <p:spPr/>
        <p:txBody>
          <a:bodyPr/>
          <a:lstStyle/>
          <a:p>
            <a:r>
              <a:rPr lang="es-MX">
                <a:latin typeface="Verdana" charset="0"/>
              </a:rPr>
              <a:t>Lo que suceda con la señal en medio de un intervalo es descartado</a:t>
            </a:r>
          </a:p>
          <a:p>
            <a:r>
              <a:rPr lang="es-MX">
                <a:latin typeface="Verdana" charset="0"/>
              </a:rPr>
              <a:t>Debemos tener cuidado que el intervalo de muestreo sea lo suficientemente rápido para capturar toda la información de la señal</a:t>
            </a:r>
            <a:endParaRPr lang="en-US">
              <a:latin typeface="Verdana" charset="0"/>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rtlCol="0">
            <a:normAutofit/>
          </a:bodyPr>
          <a:lstStyle/>
          <a:p>
            <a:pPr fontAlgn="auto">
              <a:spcAft>
                <a:spcPts val="0"/>
              </a:spcAft>
              <a:defRPr/>
            </a:pPr>
            <a:r>
              <a:rPr lang="es-MX" smtClean="0">
                <a:solidFill>
                  <a:schemeClr val="tx2">
                    <a:satMod val="130000"/>
                  </a:schemeClr>
                </a:solidFill>
                <a:ea typeface="+mj-ea"/>
                <a:cs typeface="+mj-cs"/>
              </a:rPr>
              <a:t>Muestreo</a:t>
            </a:r>
            <a:endParaRPr lang="en-US" smtClean="0">
              <a:solidFill>
                <a:schemeClr val="tx2">
                  <a:satMod val="130000"/>
                </a:schemeClr>
              </a:solidFill>
              <a:ea typeface="+mj-ea"/>
              <a:cs typeface="+mj-cs"/>
            </a:endParaRPr>
          </a:p>
        </p:txBody>
      </p:sp>
      <p:sp>
        <p:nvSpPr>
          <p:cNvPr id="11266" name="Rectangle 3"/>
          <p:cNvSpPr>
            <a:spLocks noGrp="1" noChangeArrowheads="1"/>
          </p:cNvSpPr>
          <p:nvPr>
            <p:ph idx="1"/>
          </p:nvPr>
        </p:nvSpPr>
        <p:spPr/>
        <p:txBody>
          <a:bodyPr/>
          <a:lstStyle/>
          <a:p>
            <a:pPr marL="80963" indent="0" algn="ctr">
              <a:buFont typeface="Wingdings 2" charset="0"/>
              <a:buNone/>
            </a:pPr>
            <a:r>
              <a:rPr lang="es-MX" sz="4800">
                <a:latin typeface="Gill Sans MT" charset="0"/>
              </a:rPr>
              <a:t> </a:t>
            </a:r>
          </a:p>
          <a:p>
            <a:pPr marL="80963" indent="0" algn="ctr">
              <a:buFont typeface="Wingdings 2" charset="0"/>
              <a:buNone/>
            </a:pPr>
            <a:r>
              <a:rPr lang="es-MX" sz="4800">
                <a:latin typeface="Gill Sans MT" charset="0"/>
              </a:rPr>
              <a:t>El muestreo convierte la</a:t>
            </a:r>
            <a:r>
              <a:rPr lang="es-MX" sz="4800">
                <a:solidFill>
                  <a:schemeClr val="accent1"/>
                </a:solidFill>
                <a:latin typeface="Gill Sans MT" charset="0"/>
              </a:rPr>
              <a:t> Variable Independiente </a:t>
            </a:r>
          </a:p>
          <a:p>
            <a:pPr marL="80963" indent="0" algn="ctr">
              <a:buFont typeface="Wingdings 2" charset="0"/>
              <a:buNone/>
            </a:pPr>
            <a:r>
              <a:rPr lang="es-MX" sz="4800">
                <a:latin typeface="Gill Sans MT" charset="0"/>
              </a:rPr>
              <a:t>(Eje X) </a:t>
            </a:r>
          </a:p>
          <a:p>
            <a:pPr marL="80963" indent="0" algn="ctr">
              <a:buFont typeface="Wingdings 2" charset="0"/>
              <a:buNone/>
            </a:pPr>
            <a:r>
              <a:rPr lang="es-MX" sz="4800">
                <a:latin typeface="Gill Sans MT" charset="0"/>
              </a:rPr>
              <a:t>de continuo a discreto</a:t>
            </a:r>
            <a:endParaRPr lang="en-US" sz="4800">
              <a:latin typeface="Gill Sans MT" charset="0"/>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rtlCol="0">
            <a:normAutofit/>
          </a:bodyPr>
          <a:lstStyle/>
          <a:p>
            <a:pPr fontAlgn="auto">
              <a:spcAft>
                <a:spcPts val="0"/>
              </a:spcAft>
              <a:defRPr/>
            </a:pPr>
            <a:r>
              <a:rPr lang="es-MX">
                <a:solidFill>
                  <a:schemeClr val="tx2">
                    <a:satMod val="130000"/>
                  </a:schemeClr>
                </a:solidFill>
                <a:latin typeface="Arial" charset="0"/>
                <a:ea typeface="+mj-ea"/>
                <a:cs typeface="+mj-cs"/>
              </a:rPr>
              <a:t>Cuantización</a:t>
            </a:r>
            <a:endParaRPr lang="en-US">
              <a:solidFill>
                <a:schemeClr val="tx2">
                  <a:satMod val="130000"/>
                </a:schemeClr>
              </a:solidFill>
              <a:latin typeface="Arial" charset="0"/>
              <a:ea typeface="+mj-ea"/>
              <a:cs typeface="+mj-cs"/>
            </a:endParaRPr>
          </a:p>
        </p:txBody>
      </p:sp>
      <p:sp>
        <p:nvSpPr>
          <p:cNvPr id="12290" name="Rectangle 3"/>
          <p:cNvSpPr>
            <a:spLocks noGrp="1" noChangeArrowheads="1"/>
          </p:cNvSpPr>
          <p:nvPr>
            <p:ph idx="1"/>
          </p:nvPr>
        </p:nvSpPr>
        <p:spPr/>
        <p:txBody>
          <a:bodyPr rtlCol="0">
            <a:normAutofit lnSpcReduction="10000"/>
          </a:bodyPr>
          <a:lstStyle/>
          <a:p>
            <a:pPr fontAlgn="auto">
              <a:spcAft>
                <a:spcPts val="0"/>
              </a:spcAft>
              <a:buFont typeface="Arial"/>
              <a:buChar char="•"/>
              <a:defRPr/>
            </a:pPr>
            <a:r>
              <a:rPr lang="es-MX" smtClean="0">
                <a:latin typeface="Verdana" charset="0"/>
                <a:ea typeface="+mn-ea"/>
                <a:cs typeface="+mn-cs"/>
              </a:rPr>
              <a:t>Cuantizar significa clasificar el valor de la amplitud de una señal en una serie de valores discretos</a:t>
            </a:r>
          </a:p>
          <a:p>
            <a:pPr fontAlgn="auto">
              <a:spcAft>
                <a:spcPts val="0"/>
              </a:spcAft>
              <a:buFont typeface="Arial"/>
              <a:buChar char="•"/>
              <a:defRPr/>
            </a:pPr>
            <a:r>
              <a:rPr lang="es-MX" smtClean="0">
                <a:latin typeface="Verdana" charset="0"/>
                <a:ea typeface="+mn-ea"/>
                <a:cs typeface="+mn-cs"/>
              </a:rPr>
              <a:t>Matemáticamente puede considerarse como un redondeo del valor de la señal</a:t>
            </a:r>
          </a:p>
          <a:p>
            <a:pPr fontAlgn="auto">
              <a:spcAft>
                <a:spcPts val="0"/>
              </a:spcAft>
              <a:buFont typeface="Arial"/>
              <a:buChar char="•"/>
              <a:defRPr/>
            </a:pPr>
            <a:r>
              <a:rPr lang="es-MX" smtClean="0">
                <a:latin typeface="Verdana" charset="0"/>
                <a:ea typeface="+mn-ea"/>
                <a:cs typeface="+mn-cs"/>
              </a:rPr>
              <a:t>En la práctica se realiza con un circuito llamado Convertidor Analógico Digital</a:t>
            </a:r>
            <a:endParaRPr lang="en-US" smtClean="0">
              <a:latin typeface="Verdana" charset="0"/>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rtlCol="0">
            <a:normAutofit/>
          </a:bodyPr>
          <a:lstStyle/>
          <a:p>
            <a:pPr fontAlgn="auto">
              <a:spcAft>
                <a:spcPts val="0"/>
              </a:spcAft>
              <a:defRPr/>
            </a:pPr>
            <a:r>
              <a:rPr lang="es-MX">
                <a:solidFill>
                  <a:schemeClr val="tx2">
                    <a:satMod val="130000"/>
                  </a:schemeClr>
                </a:solidFill>
                <a:latin typeface="Arial" charset="0"/>
                <a:ea typeface="+mj-ea"/>
                <a:cs typeface="+mj-cs"/>
              </a:rPr>
              <a:t>Cuantización</a:t>
            </a:r>
            <a:endParaRPr lang="en-US">
              <a:solidFill>
                <a:schemeClr val="tx2">
                  <a:satMod val="130000"/>
                </a:schemeClr>
              </a:solidFill>
              <a:latin typeface="Arial" charset="0"/>
              <a:ea typeface="+mj-ea"/>
              <a:cs typeface="+mj-cs"/>
            </a:endParaRPr>
          </a:p>
        </p:txBody>
      </p:sp>
      <p:pic>
        <p:nvPicPr>
          <p:cNvPr id="1331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2362200"/>
            <a:ext cx="4481512" cy="316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344738"/>
            <a:ext cx="4433888" cy="321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AutoShape 7"/>
          <p:cNvSpPr>
            <a:spLocks noChangeArrowheads="1"/>
          </p:cNvSpPr>
          <p:nvPr/>
        </p:nvSpPr>
        <p:spPr bwMode="auto">
          <a:xfrm>
            <a:off x="4267200" y="3505200"/>
            <a:ext cx="381000" cy="609600"/>
          </a:xfrm>
          <a:prstGeom prst="rightArrow">
            <a:avLst>
              <a:gd name="adj1" fmla="val 50000"/>
              <a:gd name="adj2" fmla="val 25000"/>
            </a:avLst>
          </a:prstGeom>
          <a:solidFill>
            <a:schemeClr val="accent1"/>
          </a:solidFill>
          <a:ln w="9525">
            <a:solidFill>
              <a:schemeClr val="bg2"/>
            </a:solidFill>
            <a:miter lim="800000"/>
            <a:headEnd/>
            <a:tailEnd/>
          </a:ln>
        </p:spPr>
        <p:txBody>
          <a:bodyPr wrap="none" anchor="ctr"/>
          <a:lstStyle/>
          <a:p>
            <a:endParaRPr lang="es-EC"/>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rtlCol="0">
            <a:normAutofit/>
          </a:bodyPr>
          <a:lstStyle/>
          <a:p>
            <a:pPr fontAlgn="auto">
              <a:spcAft>
                <a:spcPts val="0"/>
              </a:spcAft>
              <a:defRPr/>
            </a:pPr>
            <a:r>
              <a:rPr lang="es-MX">
                <a:solidFill>
                  <a:schemeClr val="tx2">
                    <a:satMod val="130000"/>
                  </a:schemeClr>
                </a:solidFill>
                <a:latin typeface="Arial" charset="0"/>
                <a:ea typeface="+mj-ea"/>
                <a:cs typeface="+mj-cs"/>
              </a:rPr>
              <a:t>Cuantización</a:t>
            </a:r>
            <a:endParaRPr lang="en-US">
              <a:solidFill>
                <a:schemeClr val="tx2">
                  <a:satMod val="130000"/>
                </a:schemeClr>
              </a:solidFill>
              <a:latin typeface="Arial" charset="0"/>
              <a:ea typeface="+mj-ea"/>
              <a:cs typeface="+mj-cs"/>
            </a:endParaRPr>
          </a:p>
        </p:txBody>
      </p:sp>
      <p:sp>
        <p:nvSpPr>
          <p:cNvPr id="14338" name="Rectangle 3"/>
          <p:cNvSpPr>
            <a:spLocks noGrp="1" noChangeArrowheads="1"/>
          </p:cNvSpPr>
          <p:nvPr>
            <p:ph idx="1"/>
          </p:nvPr>
        </p:nvSpPr>
        <p:spPr/>
        <p:txBody>
          <a:bodyPr/>
          <a:lstStyle/>
          <a:p>
            <a:r>
              <a:rPr lang="es-MX" sz="2800">
                <a:latin typeface="Verdana" charset="0"/>
              </a:rPr>
              <a:t>La cuantización esta definida por la cantidad de valores discretos en los que se puede clasificar la amplitud de la señal</a:t>
            </a:r>
          </a:p>
          <a:p>
            <a:r>
              <a:rPr lang="es-MX" sz="2800">
                <a:latin typeface="Verdana" charset="0"/>
              </a:rPr>
              <a:t>La cantidad de valores discretos dependerá de la cantidad de bits que se utilicen para la cuantización</a:t>
            </a:r>
          </a:p>
          <a:p>
            <a:r>
              <a:rPr lang="es-MX" sz="2800">
                <a:latin typeface="Verdana" charset="0"/>
              </a:rPr>
              <a:t>Se debe de utilizar suficientes bits como para capturar las variaciones pequeñas en la señal</a:t>
            </a:r>
            <a:endParaRPr lang="en-US" sz="2800">
              <a:latin typeface="Verdana" charset="0"/>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rtlCol="0">
            <a:normAutofit/>
          </a:bodyPr>
          <a:lstStyle/>
          <a:p>
            <a:pPr fontAlgn="auto">
              <a:spcAft>
                <a:spcPts val="0"/>
              </a:spcAft>
              <a:defRPr/>
            </a:pPr>
            <a:r>
              <a:rPr lang="es-MX">
                <a:solidFill>
                  <a:schemeClr val="tx2">
                    <a:satMod val="130000"/>
                  </a:schemeClr>
                </a:solidFill>
                <a:latin typeface="Arial" charset="0"/>
                <a:ea typeface="+mj-ea"/>
                <a:cs typeface="+mj-cs"/>
              </a:rPr>
              <a:t>Cuantización</a:t>
            </a:r>
            <a:endParaRPr lang="en-US">
              <a:solidFill>
                <a:schemeClr val="tx2">
                  <a:satMod val="130000"/>
                </a:schemeClr>
              </a:solidFill>
              <a:latin typeface="Arial" charset="0"/>
              <a:ea typeface="+mj-ea"/>
              <a:cs typeface="+mj-cs"/>
            </a:endParaRPr>
          </a:p>
        </p:txBody>
      </p:sp>
      <p:sp>
        <p:nvSpPr>
          <p:cNvPr id="15362" name="Rectangle 3"/>
          <p:cNvSpPr>
            <a:spLocks noGrp="1" noChangeArrowheads="1"/>
          </p:cNvSpPr>
          <p:nvPr>
            <p:ph idx="1"/>
          </p:nvPr>
        </p:nvSpPr>
        <p:spPr>
          <a:xfrm>
            <a:off x="731838" y="1447800"/>
            <a:ext cx="7497762" cy="4800600"/>
          </a:xfrm>
        </p:spPr>
        <p:txBody>
          <a:bodyPr/>
          <a:lstStyle/>
          <a:p>
            <a:pPr algn="ctr">
              <a:buFont typeface="Wingdings" charset="0"/>
              <a:buNone/>
            </a:pPr>
            <a:r>
              <a:rPr lang="es-MX" sz="4800">
                <a:latin typeface="Verdana" charset="0"/>
              </a:rPr>
              <a:t> La cuantización convierte la</a:t>
            </a:r>
            <a:r>
              <a:rPr lang="es-MX" sz="4800">
                <a:solidFill>
                  <a:schemeClr val="accent1"/>
                </a:solidFill>
                <a:latin typeface="Verdana" charset="0"/>
              </a:rPr>
              <a:t> </a:t>
            </a:r>
          </a:p>
          <a:p>
            <a:pPr algn="ctr">
              <a:buFont typeface="Wingdings" charset="0"/>
              <a:buNone/>
            </a:pPr>
            <a:r>
              <a:rPr lang="es-MX" sz="4800">
                <a:solidFill>
                  <a:schemeClr val="accent1"/>
                </a:solidFill>
                <a:latin typeface="Verdana" charset="0"/>
              </a:rPr>
              <a:t>Variable Dependiente </a:t>
            </a:r>
            <a:r>
              <a:rPr lang="es-MX" sz="4800">
                <a:latin typeface="Verdana" charset="0"/>
              </a:rPr>
              <a:t>(Eje Y) de continuo a discreto</a:t>
            </a:r>
            <a:endParaRPr lang="en-US" sz="4800">
              <a:latin typeface="Verdana" charset="0"/>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8"/>
          <p:cNvSpPr>
            <a:spLocks noChangeArrowheads="1"/>
          </p:cNvSpPr>
          <p:nvPr/>
        </p:nvSpPr>
        <p:spPr bwMode="auto">
          <a:xfrm>
            <a:off x="1295400" y="3352800"/>
            <a:ext cx="6553200" cy="1524000"/>
          </a:xfrm>
          <a:prstGeom prst="rect">
            <a:avLst/>
          </a:prstGeom>
          <a:solidFill>
            <a:schemeClr val="folHlink"/>
          </a:solidFill>
          <a:ln w="9525" cap="rnd">
            <a:solidFill>
              <a:schemeClr val="tx1"/>
            </a:solidFill>
            <a:prstDash val="sysDot"/>
            <a:miter lim="800000"/>
            <a:headEnd/>
            <a:tailEnd/>
          </a:ln>
        </p:spPr>
        <p:txBody>
          <a:bodyPr wrap="none" anchor="ctr"/>
          <a:lstStyle/>
          <a:p>
            <a:endParaRPr lang="es-EC"/>
          </a:p>
        </p:txBody>
      </p:sp>
      <p:sp>
        <p:nvSpPr>
          <p:cNvPr id="108546" name="Rectangle 2"/>
          <p:cNvSpPr>
            <a:spLocks noGrp="1" noChangeArrowheads="1"/>
          </p:cNvSpPr>
          <p:nvPr>
            <p:ph type="title"/>
          </p:nvPr>
        </p:nvSpPr>
        <p:spPr>
          <a:xfrm>
            <a:off x="685800" y="457200"/>
            <a:ext cx="7772400" cy="1143000"/>
          </a:xfrm>
        </p:spPr>
        <p:txBody>
          <a:bodyPr rtlCol="0">
            <a:normAutofit/>
          </a:bodyPr>
          <a:lstStyle/>
          <a:p>
            <a:pPr fontAlgn="auto">
              <a:spcAft>
                <a:spcPts val="0"/>
              </a:spcAft>
              <a:defRPr/>
            </a:pPr>
            <a:r>
              <a:rPr lang="es-MX">
                <a:solidFill>
                  <a:schemeClr val="tx2">
                    <a:satMod val="130000"/>
                  </a:schemeClr>
                </a:solidFill>
                <a:latin typeface="Arial" charset="0"/>
                <a:ea typeface="+mj-ea"/>
                <a:cs typeface="+mj-cs"/>
              </a:rPr>
              <a:t>Digitalización</a:t>
            </a:r>
            <a:endParaRPr lang="en-US">
              <a:solidFill>
                <a:schemeClr val="tx2">
                  <a:satMod val="130000"/>
                </a:schemeClr>
              </a:solidFill>
              <a:latin typeface="Arial" charset="0"/>
              <a:ea typeface="+mj-ea"/>
              <a:cs typeface="+mj-cs"/>
            </a:endParaRPr>
          </a:p>
        </p:txBody>
      </p:sp>
      <p:sp>
        <p:nvSpPr>
          <p:cNvPr id="16387" name="Rectangle 4"/>
          <p:cNvSpPr>
            <a:spLocks noChangeArrowheads="1"/>
          </p:cNvSpPr>
          <p:nvPr/>
        </p:nvSpPr>
        <p:spPr bwMode="auto">
          <a:xfrm>
            <a:off x="1905000" y="3581400"/>
            <a:ext cx="1828800" cy="990600"/>
          </a:xfrm>
          <a:prstGeom prst="rect">
            <a:avLst/>
          </a:prstGeom>
          <a:solidFill>
            <a:schemeClr val="accent1"/>
          </a:solidFill>
          <a:ln w="9525">
            <a:solidFill>
              <a:schemeClr val="tx1"/>
            </a:solidFill>
            <a:miter lim="800000"/>
            <a:headEnd/>
            <a:tailEnd/>
          </a:ln>
        </p:spPr>
        <p:txBody>
          <a:bodyPr wrap="none" anchor="ctr"/>
          <a:lstStyle/>
          <a:p>
            <a:pPr algn="ctr"/>
            <a:r>
              <a:rPr lang="es-MX" sz="2800">
                <a:latin typeface="Arial" charset="0"/>
              </a:rPr>
              <a:t>Muestreo</a:t>
            </a:r>
            <a:endParaRPr lang="en-US" sz="2800">
              <a:latin typeface="Arial" charset="0"/>
            </a:endParaRPr>
          </a:p>
        </p:txBody>
      </p:sp>
      <p:sp>
        <p:nvSpPr>
          <p:cNvPr id="16388" name="Rectangle 6"/>
          <p:cNvSpPr>
            <a:spLocks noChangeArrowheads="1"/>
          </p:cNvSpPr>
          <p:nvPr/>
        </p:nvSpPr>
        <p:spPr bwMode="auto">
          <a:xfrm>
            <a:off x="5257800" y="3581400"/>
            <a:ext cx="2209800" cy="990600"/>
          </a:xfrm>
          <a:prstGeom prst="rect">
            <a:avLst/>
          </a:prstGeom>
          <a:solidFill>
            <a:schemeClr val="accent1"/>
          </a:solidFill>
          <a:ln w="9525">
            <a:solidFill>
              <a:schemeClr val="tx1"/>
            </a:solidFill>
            <a:miter lim="800000"/>
            <a:headEnd/>
            <a:tailEnd/>
          </a:ln>
        </p:spPr>
        <p:txBody>
          <a:bodyPr wrap="none" anchor="ctr"/>
          <a:lstStyle/>
          <a:p>
            <a:pPr algn="ctr"/>
            <a:r>
              <a:rPr lang="es-MX" sz="2800">
                <a:latin typeface="Arial" charset="0"/>
              </a:rPr>
              <a:t>Cuantización</a:t>
            </a:r>
            <a:endParaRPr lang="en-US" sz="2800">
              <a:latin typeface="Arial" charset="0"/>
            </a:endParaRPr>
          </a:p>
        </p:txBody>
      </p:sp>
      <p:sp>
        <p:nvSpPr>
          <p:cNvPr id="16389" name="Line 7"/>
          <p:cNvSpPr>
            <a:spLocks noChangeShapeType="1"/>
          </p:cNvSpPr>
          <p:nvPr/>
        </p:nvSpPr>
        <p:spPr bwMode="auto">
          <a:xfrm>
            <a:off x="228600" y="4038600"/>
            <a:ext cx="1676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6390" name="Text Box 9"/>
          <p:cNvSpPr txBox="1">
            <a:spLocks noChangeArrowheads="1"/>
          </p:cNvSpPr>
          <p:nvPr/>
        </p:nvSpPr>
        <p:spPr bwMode="auto">
          <a:xfrm>
            <a:off x="0" y="3195638"/>
            <a:ext cx="13017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742950" indent="-285750" eaLnBrk="0" hangingPunct="0">
              <a:defRPr sz="2400">
                <a:solidFill>
                  <a:schemeClr val="tx1"/>
                </a:solidFill>
                <a:latin typeface="Verdana" charset="0"/>
                <a:ea typeface="ＭＳ Ｐゴシック" charset="0"/>
              </a:defRPr>
            </a:lvl2pPr>
            <a:lvl3pPr marL="1143000" indent="-228600" eaLnBrk="0" hangingPunct="0">
              <a:defRPr sz="2400">
                <a:solidFill>
                  <a:schemeClr val="tx1"/>
                </a:solidFill>
                <a:latin typeface="Verdana" charset="0"/>
                <a:ea typeface="ＭＳ Ｐゴシック" charset="0"/>
              </a:defRPr>
            </a:lvl3pPr>
            <a:lvl4pPr marL="1600200" indent="-228600" eaLnBrk="0" hangingPunct="0">
              <a:defRPr sz="2400">
                <a:solidFill>
                  <a:schemeClr val="tx1"/>
                </a:solidFill>
                <a:latin typeface="Verdana" charset="0"/>
                <a:ea typeface="ＭＳ Ｐゴシック" charset="0"/>
              </a:defRPr>
            </a:lvl4pPr>
            <a:lvl5pPr marL="2057400" indent="-228600" eaLnBrk="0" hangingPunct="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s-MX" sz="2000">
                <a:latin typeface="Arial" charset="0"/>
              </a:rPr>
              <a:t>Señal</a:t>
            </a:r>
          </a:p>
          <a:p>
            <a:pPr eaLnBrk="1" hangingPunct="1"/>
            <a:r>
              <a:rPr lang="es-MX" sz="2000">
                <a:latin typeface="Arial" charset="0"/>
              </a:rPr>
              <a:t>Analógica</a:t>
            </a:r>
            <a:endParaRPr lang="en-US" sz="2000">
              <a:latin typeface="Arial" charset="0"/>
            </a:endParaRPr>
          </a:p>
        </p:txBody>
      </p:sp>
      <p:sp>
        <p:nvSpPr>
          <p:cNvPr id="16391" name="Line 10"/>
          <p:cNvSpPr>
            <a:spLocks noChangeShapeType="1"/>
          </p:cNvSpPr>
          <p:nvPr/>
        </p:nvSpPr>
        <p:spPr bwMode="auto">
          <a:xfrm>
            <a:off x="7467600" y="4043363"/>
            <a:ext cx="1676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6392" name="Text Box 11"/>
          <p:cNvSpPr txBox="1">
            <a:spLocks noChangeArrowheads="1"/>
          </p:cNvSpPr>
          <p:nvPr/>
        </p:nvSpPr>
        <p:spPr bwMode="auto">
          <a:xfrm>
            <a:off x="7848600" y="3200400"/>
            <a:ext cx="8921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742950" indent="-285750" eaLnBrk="0" hangingPunct="0">
              <a:defRPr sz="2400">
                <a:solidFill>
                  <a:schemeClr val="tx1"/>
                </a:solidFill>
                <a:latin typeface="Verdana" charset="0"/>
                <a:ea typeface="ＭＳ Ｐゴシック" charset="0"/>
              </a:defRPr>
            </a:lvl2pPr>
            <a:lvl3pPr marL="1143000" indent="-228600" eaLnBrk="0" hangingPunct="0">
              <a:defRPr sz="2400">
                <a:solidFill>
                  <a:schemeClr val="tx1"/>
                </a:solidFill>
                <a:latin typeface="Verdana" charset="0"/>
                <a:ea typeface="ＭＳ Ｐゴシック" charset="0"/>
              </a:defRPr>
            </a:lvl3pPr>
            <a:lvl4pPr marL="1600200" indent="-228600" eaLnBrk="0" hangingPunct="0">
              <a:defRPr sz="2400">
                <a:solidFill>
                  <a:schemeClr val="tx1"/>
                </a:solidFill>
                <a:latin typeface="Verdana" charset="0"/>
                <a:ea typeface="ＭＳ Ｐゴシック" charset="0"/>
              </a:defRPr>
            </a:lvl4pPr>
            <a:lvl5pPr marL="2057400" indent="-228600" eaLnBrk="0" hangingPunct="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s-MX" sz="2000">
                <a:latin typeface="Arial" charset="0"/>
              </a:rPr>
              <a:t>Señal</a:t>
            </a:r>
          </a:p>
          <a:p>
            <a:pPr eaLnBrk="1" hangingPunct="1"/>
            <a:r>
              <a:rPr lang="es-MX" sz="2000">
                <a:latin typeface="Arial" charset="0"/>
              </a:rPr>
              <a:t>Digital</a:t>
            </a:r>
            <a:endParaRPr lang="en-US" sz="2000">
              <a:latin typeface="Arial" charset="0"/>
            </a:endParaRPr>
          </a:p>
        </p:txBody>
      </p:sp>
      <p:pic>
        <p:nvPicPr>
          <p:cNvPr id="16393"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447800"/>
            <a:ext cx="2590800" cy="183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4756150"/>
            <a:ext cx="2895600"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5"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4752975"/>
            <a:ext cx="2971800"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6" name="Line 15"/>
          <p:cNvSpPr>
            <a:spLocks noChangeShapeType="1"/>
          </p:cNvSpPr>
          <p:nvPr/>
        </p:nvSpPr>
        <p:spPr bwMode="auto">
          <a:xfrm>
            <a:off x="3733800" y="4038600"/>
            <a:ext cx="1524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6397" name="Line 16"/>
          <p:cNvSpPr>
            <a:spLocks noChangeShapeType="1"/>
          </p:cNvSpPr>
          <p:nvPr/>
        </p:nvSpPr>
        <p:spPr bwMode="auto">
          <a:xfrm flipV="1">
            <a:off x="1143000" y="4038600"/>
            <a:ext cx="76200" cy="76200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6398" name="Line 17"/>
          <p:cNvSpPr>
            <a:spLocks noChangeShapeType="1"/>
          </p:cNvSpPr>
          <p:nvPr/>
        </p:nvSpPr>
        <p:spPr bwMode="auto">
          <a:xfrm flipH="1">
            <a:off x="4419600" y="3276600"/>
            <a:ext cx="76200" cy="76200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6399" name="Line 18"/>
          <p:cNvSpPr>
            <a:spLocks noChangeShapeType="1"/>
          </p:cNvSpPr>
          <p:nvPr/>
        </p:nvSpPr>
        <p:spPr bwMode="auto">
          <a:xfrm flipH="1" flipV="1">
            <a:off x="8077200" y="4038600"/>
            <a:ext cx="76200" cy="76200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rtlCol="0">
            <a:normAutofit/>
          </a:bodyPr>
          <a:lstStyle/>
          <a:p>
            <a:pPr fontAlgn="auto">
              <a:spcAft>
                <a:spcPts val="0"/>
              </a:spcAft>
              <a:defRPr/>
            </a:pPr>
            <a:r>
              <a:rPr lang="es-MX">
                <a:solidFill>
                  <a:schemeClr val="tx2">
                    <a:satMod val="130000"/>
                  </a:schemeClr>
                </a:solidFill>
                <a:latin typeface="Arial" charset="0"/>
                <a:ea typeface="+mj-ea"/>
                <a:cs typeface="+mj-cs"/>
              </a:rPr>
              <a:t>¿Qué veremos hoy?</a:t>
            </a:r>
            <a:endParaRPr lang="en-US">
              <a:solidFill>
                <a:schemeClr val="tx2">
                  <a:satMod val="130000"/>
                </a:schemeClr>
              </a:solidFill>
              <a:latin typeface="Arial" charset="0"/>
              <a:ea typeface="+mj-ea"/>
              <a:cs typeface="+mj-cs"/>
            </a:endParaRPr>
          </a:p>
        </p:txBody>
      </p:sp>
      <p:sp>
        <p:nvSpPr>
          <p:cNvPr id="17410" name="Rectangle 3"/>
          <p:cNvSpPr>
            <a:spLocks noGrp="1" noChangeArrowheads="1"/>
          </p:cNvSpPr>
          <p:nvPr>
            <p:ph idx="1"/>
          </p:nvPr>
        </p:nvSpPr>
        <p:spPr/>
        <p:txBody>
          <a:bodyPr/>
          <a:lstStyle/>
          <a:p>
            <a:pPr>
              <a:buClr>
                <a:schemeClr val="folHlink"/>
              </a:buClr>
              <a:buFont typeface="Wingdings" charset="0"/>
              <a:buChar char="ü"/>
            </a:pPr>
            <a:r>
              <a:rPr lang="es-MX">
                <a:solidFill>
                  <a:schemeClr val="folHlink"/>
                </a:solidFill>
                <a:latin typeface="Verdana" charset="0"/>
              </a:rPr>
              <a:t>Definición</a:t>
            </a:r>
          </a:p>
          <a:p>
            <a:pPr>
              <a:buClr>
                <a:schemeClr val="folHlink"/>
              </a:buClr>
              <a:buFont typeface="Wingdings" charset="0"/>
              <a:buChar char="ü"/>
            </a:pPr>
            <a:r>
              <a:rPr lang="es-MX">
                <a:solidFill>
                  <a:schemeClr val="folHlink"/>
                </a:solidFill>
                <a:latin typeface="Verdana" charset="0"/>
              </a:rPr>
              <a:t>Muestreo y Cuantización</a:t>
            </a:r>
          </a:p>
          <a:p>
            <a:r>
              <a:rPr lang="es-MX">
                <a:latin typeface="Verdana" charset="0"/>
              </a:rPr>
              <a:t>El teorema de muestreo</a:t>
            </a:r>
          </a:p>
          <a:p>
            <a:r>
              <a:rPr lang="es-MX">
                <a:latin typeface="Verdana" charset="0"/>
              </a:rPr>
              <a:t>Ruido</a:t>
            </a:r>
          </a:p>
          <a:p>
            <a:r>
              <a:rPr lang="es-MX">
                <a:latin typeface="Verdana" charset="0"/>
              </a:rPr>
              <a:t>Selección de los parámetros básicos</a:t>
            </a:r>
          </a:p>
          <a:p>
            <a:r>
              <a:rPr lang="es-MX">
                <a:latin typeface="Verdana" charset="0"/>
              </a:rPr>
              <a:t>Ejemplos prácticos</a:t>
            </a:r>
          </a:p>
          <a:p>
            <a:endParaRPr lang="en-US">
              <a:latin typeface="Verdana" charset="0"/>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rtlCol="0">
            <a:normAutofit/>
          </a:bodyPr>
          <a:lstStyle/>
          <a:p>
            <a:pPr fontAlgn="auto">
              <a:spcAft>
                <a:spcPts val="0"/>
              </a:spcAft>
              <a:defRPr/>
            </a:pPr>
            <a:r>
              <a:rPr lang="es-MX" smtClean="0">
                <a:solidFill>
                  <a:schemeClr val="tx2">
                    <a:satMod val="130000"/>
                  </a:schemeClr>
                </a:solidFill>
                <a:ea typeface="+mj-ea"/>
                <a:cs typeface="+mj-cs"/>
              </a:rPr>
              <a:t>Teorema de Muestreo</a:t>
            </a:r>
            <a:endParaRPr lang="en-US" smtClean="0">
              <a:solidFill>
                <a:schemeClr val="tx2">
                  <a:satMod val="130000"/>
                </a:schemeClr>
              </a:solidFill>
              <a:ea typeface="+mj-ea"/>
              <a:cs typeface="+mj-cs"/>
            </a:endParaRPr>
          </a:p>
        </p:txBody>
      </p:sp>
      <p:sp>
        <p:nvSpPr>
          <p:cNvPr id="18434" name="Rectangle 3"/>
          <p:cNvSpPr>
            <a:spLocks noGrp="1" noChangeArrowheads="1"/>
          </p:cNvSpPr>
          <p:nvPr>
            <p:ph idx="1"/>
          </p:nvPr>
        </p:nvSpPr>
        <p:spPr/>
        <p:txBody>
          <a:bodyPr/>
          <a:lstStyle/>
          <a:p>
            <a:r>
              <a:rPr lang="es-MX">
                <a:latin typeface="Verdana" charset="0"/>
              </a:rPr>
              <a:t>La definición de muestreo apropiado es sencilla</a:t>
            </a:r>
          </a:p>
          <a:p>
            <a:r>
              <a:rPr lang="es-MX">
                <a:latin typeface="Verdana" charset="0"/>
              </a:rPr>
              <a:t>Necesitamos capturar suficiente información para ser capaces de reconstruir la señal analógica original</a:t>
            </a:r>
          </a:p>
          <a:p>
            <a:r>
              <a:rPr lang="es-MX">
                <a:latin typeface="Verdana" charset="0"/>
              </a:rPr>
              <a:t>Es decir convertir la señal de Digital a Analógica nuevamente</a:t>
            </a:r>
            <a:endParaRPr lang="en-US">
              <a:latin typeface="Verdana" charset="0"/>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rtlCol="0">
            <a:normAutofit/>
          </a:bodyPr>
          <a:lstStyle/>
          <a:p>
            <a:pPr fontAlgn="auto">
              <a:spcAft>
                <a:spcPts val="0"/>
              </a:spcAft>
              <a:defRPr/>
            </a:pPr>
            <a:r>
              <a:rPr lang="es-MX" smtClean="0">
                <a:solidFill>
                  <a:schemeClr val="tx2">
                    <a:satMod val="130000"/>
                  </a:schemeClr>
                </a:solidFill>
                <a:ea typeface="+mj-ea"/>
                <a:cs typeface="+mj-cs"/>
              </a:rPr>
              <a:t>Teorema de Muestreo</a:t>
            </a:r>
            <a:endParaRPr lang="en-US" smtClean="0">
              <a:solidFill>
                <a:schemeClr val="tx2">
                  <a:satMod val="130000"/>
                </a:schemeClr>
              </a:solidFill>
              <a:ea typeface="+mj-ea"/>
              <a:cs typeface="+mj-cs"/>
            </a:endParaRPr>
          </a:p>
        </p:txBody>
      </p:sp>
      <p:grpSp>
        <p:nvGrpSpPr>
          <p:cNvPr id="19458" name="Group 5"/>
          <p:cNvGrpSpPr>
            <a:grpSpLocks/>
          </p:cNvGrpSpPr>
          <p:nvPr/>
        </p:nvGrpSpPr>
        <p:grpSpPr bwMode="auto">
          <a:xfrm>
            <a:off x="457200" y="1828800"/>
            <a:ext cx="8226425" cy="2974975"/>
            <a:chOff x="312" y="971"/>
            <a:chExt cx="5182" cy="1874"/>
          </a:xfrm>
        </p:grpSpPr>
        <p:sp>
          <p:nvSpPr>
            <p:cNvPr id="19460" name="Rectangle 6"/>
            <p:cNvSpPr>
              <a:spLocks noChangeArrowheads="1"/>
            </p:cNvSpPr>
            <p:nvPr/>
          </p:nvSpPr>
          <p:spPr bwMode="auto">
            <a:xfrm>
              <a:off x="325" y="971"/>
              <a:ext cx="5118" cy="1874"/>
            </a:xfrm>
            <a:prstGeom prst="rect">
              <a:avLst/>
            </a:prstGeom>
            <a:solidFill>
              <a:srgbClr val="31650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C"/>
            </a:p>
          </p:txBody>
        </p:sp>
        <p:sp>
          <p:nvSpPr>
            <p:cNvPr id="19461" name="Line 7"/>
            <p:cNvSpPr>
              <a:spLocks noChangeShapeType="1"/>
            </p:cNvSpPr>
            <p:nvPr/>
          </p:nvSpPr>
          <p:spPr bwMode="auto">
            <a:xfrm>
              <a:off x="2004" y="2529"/>
              <a:ext cx="27" cy="23"/>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62" name="Line 8"/>
            <p:cNvSpPr>
              <a:spLocks noChangeShapeType="1"/>
            </p:cNvSpPr>
            <p:nvPr/>
          </p:nvSpPr>
          <p:spPr bwMode="auto">
            <a:xfrm>
              <a:off x="335" y="1936"/>
              <a:ext cx="33" cy="84"/>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63" name="Line 9"/>
            <p:cNvSpPr>
              <a:spLocks noChangeShapeType="1"/>
            </p:cNvSpPr>
            <p:nvPr/>
          </p:nvSpPr>
          <p:spPr bwMode="auto">
            <a:xfrm>
              <a:off x="368" y="2020"/>
              <a:ext cx="27" cy="8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64" name="Line 10"/>
            <p:cNvSpPr>
              <a:spLocks noChangeShapeType="1"/>
            </p:cNvSpPr>
            <p:nvPr/>
          </p:nvSpPr>
          <p:spPr bwMode="auto">
            <a:xfrm>
              <a:off x="395" y="2105"/>
              <a:ext cx="34" cy="8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65" name="Line 11"/>
            <p:cNvSpPr>
              <a:spLocks noChangeShapeType="1"/>
            </p:cNvSpPr>
            <p:nvPr/>
          </p:nvSpPr>
          <p:spPr bwMode="auto">
            <a:xfrm>
              <a:off x="429" y="2190"/>
              <a:ext cx="34" cy="77"/>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66" name="Line 12"/>
            <p:cNvSpPr>
              <a:spLocks noChangeShapeType="1"/>
            </p:cNvSpPr>
            <p:nvPr/>
          </p:nvSpPr>
          <p:spPr bwMode="auto">
            <a:xfrm>
              <a:off x="463" y="2267"/>
              <a:ext cx="27" cy="77"/>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67" name="Line 13"/>
            <p:cNvSpPr>
              <a:spLocks noChangeShapeType="1"/>
            </p:cNvSpPr>
            <p:nvPr/>
          </p:nvSpPr>
          <p:spPr bwMode="auto">
            <a:xfrm>
              <a:off x="490" y="2344"/>
              <a:ext cx="34" cy="6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68" name="Line 14"/>
            <p:cNvSpPr>
              <a:spLocks noChangeShapeType="1"/>
            </p:cNvSpPr>
            <p:nvPr/>
          </p:nvSpPr>
          <p:spPr bwMode="auto">
            <a:xfrm>
              <a:off x="524" y="2405"/>
              <a:ext cx="27" cy="5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69" name="Line 15"/>
            <p:cNvSpPr>
              <a:spLocks noChangeShapeType="1"/>
            </p:cNvSpPr>
            <p:nvPr/>
          </p:nvSpPr>
          <p:spPr bwMode="auto">
            <a:xfrm>
              <a:off x="551" y="2460"/>
              <a:ext cx="34" cy="38"/>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70" name="Line 16"/>
            <p:cNvSpPr>
              <a:spLocks noChangeShapeType="1"/>
            </p:cNvSpPr>
            <p:nvPr/>
          </p:nvSpPr>
          <p:spPr bwMode="auto">
            <a:xfrm>
              <a:off x="585" y="2498"/>
              <a:ext cx="27" cy="3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71" name="Line 17"/>
            <p:cNvSpPr>
              <a:spLocks noChangeShapeType="1"/>
            </p:cNvSpPr>
            <p:nvPr/>
          </p:nvSpPr>
          <p:spPr bwMode="auto">
            <a:xfrm>
              <a:off x="612" y="2529"/>
              <a:ext cx="33" cy="23"/>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72" name="Line 18"/>
            <p:cNvSpPr>
              <a:spLocks noChangeShapeType="1"/>
            </p:cNvSpPr>
            <p:nvPr/>
          </p:nvSpPr>
          <p:spPr bwMode="auto">
            <a:xfrm>
              <a:off x="645" y="2552"/>
              <a:ext cx="27" cy="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73" name="Line 19"/>
            <p:cNvSpPr>
              <a:spLocks noChangeShapeType="1"/>
            </p:cNvSpPr>
            <p:nvPr/>
          </p:nvSpPr>
          <p:spPr bwMode="auto">
            <a:xfrm>
              <a:off x="672" y="2552"/>
              <a:ext cx="34" cy="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74" name="Line 20"/>
            <p:cNvSpPr>
              <a:spLocks noChangeShapeType="1"/>
            </p:cNvSpPr>
            <p:nvPr/>
          </p:nvSpPr>
          <p:spPr bwMode="auto">
            <a:xfrm flipV="1">
              <a:off x="706" y="2529"/>
              <a:ext cx="34" cy="23"/>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75" name="Line 21"/>
            <p:cNvSpPr>
              <a:spLocks noChangeShapeType="1"/>
            </p:cNvSpPr>
            <p:nvPr/>
          </p:nvSpPr>
          <p:spPr bwMode="auto">
            <a:xfrm flipV="1">
              <a:off x="740" y="2498"/>
              <a:ext cx="27" cy="3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76" name="Line 22"/>
            <p:cNvSpPr>
              <a:spLocks noChangeShapeType="1"/>
            </p:cNvSpPr>
            <p:nvPr/>
          </p:nvSpPr>
          <p:spPr bwMode="auto">
            <a:xfrm flipV="1">
              <a:off x="767" y="2460"/>
              <a:ext cx="34" cy="38"/>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77" name="Line 23"/>
            <p:cNvSpPr>
              <a:spLocks noChangeShapeType="1"/>
            </p:cNvSpPr>
            <p:nvPr/>
          </p:nvSpPr>
          <p:spPr bwMode="auto">
            <a:xfrm flipV="1">
              <a:off x="801" y="2405"/>
              <a:ext cx="27" cy="5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78" name="Line 24"/>
            <p:cNvSpPr>
              <a:spLocks noChangeShapeType="1"/>
            </p:cNvSpPr>
            <p:nvPr/>
          </p:nvSpPr>
          <p:spPr bwMode="auto">
            <a:xfrm flipV="1">
              <a:off x="828" y="2344"/>
              <a:ext cx="34" cy="6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79" name="Line 25"/>
            <p:cNvSpPr>
              <a:spLocks noChangeShapeType="1"/>
            </p:cNvSpPr>
            <p:nvPr/>
          </p:nvSpPr>
          <p:spPr bwMode="auto">
            <a:xfrm flipV="1">
              <a:off x="862" y="2267"/>
              <a:ext cx="27" cy="77"/>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80" name="Line 26"/>
            <p:cNvSpPr>
              <a:spLocks noChangeShapeType="1"/>
            </p:cNvSpPr>
            <p:nvPr/>
          </p:nvSpPr>
          <p:spPr bwMode="auto">
            <a:xfrm flipV="1">
              <a:off x="889" y="2190"/>
              <a:ext cx="33" cy="77"/>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81" name="Line 27"/>
            <p:cNvSpPr>
              <a:spLocks noChangeShapeType="1"/>
            </p:cNvSpPr>
            <p:nvPr/>
          </p:nvSpPr>
          <p:spPr bwMode="auto">
            <a:xfrm flipV="1">
              <a:off x="922" y="2105"/>
              <a:ext cx="27" cy="8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82" name="Line 28"/>
            <p:cNvSpPr>
              <a:spLocks noChangeShapeType="1"/>
            </p:cNvSpPr>
            <p:nvPr/>
          </p:nvSpPr>
          <p:spPr bwMode="auto">
            <a:xfrm flipV="1">
              <a:off x="949" y="2020"/>
              <a:ext cx="34" cy="8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83" name="Line 29"/>
            <p:cNvSpPr>
              <a:spLocks noChangeShapeType="1"/>
            </p:cNvSpPr>
            <p:nvPr/>
          </p:nvSpPr>
          <p:spPr bwMode="auto">
            <a:xfrm flipV="1">
              <a:off x="983" y="1927"/>
              <a:ext cx="34" cy="93"/>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84" name="Line 30"/>
            <p:cNvSpPr>
              <a:spLocks noChangeShapeType="1"/>
            </p:cNvSpPr>
            <p:nvPr/>
          </p:nvSpPr>
          <p:spPr bwMode="auto">
            <a:xfrm flipV="1">
              <a:off x="1017" y="1843"/>
              <a:ext cx="27" cy="84"/>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85" name="Line 31"/>
            <p:cNvSpPr>
              <a:spLocks noChangeShapeType="1"/>
            </p:cNvSpPr>
            <p:nvPr/>
          </p:nvSpPr>
          <p:spPr bwMode="auto">
            <a:xfrm flipV="1">
              <a:off x="1044" y="1758"/>
              <a:ext cx="34" cy="8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86" name="Line 32"/>
            <p:cNvSpPr>
              <a:spLocks noChangeShapeType="1"/>
            </p:cNvSpPr>
            <p:nvPr/>
          </p:nvSpPr>
          <p:spPr bwMode="auto">
            <a:xfrm flipV="1">
              <a:off x="1078" y="1673"/>
              <a:ext cx="27" cy="8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87" name="Line 33"/>
            <p:cNvSpPr>
              <a:spLocks noChangeShapeType="1"/>
            </p:cNvSpPr>
            <p:nvPr/>
          </p:nvSpPr>
          <p:spPr bwMode="auto">
            <a:xfrm flipV="1">
              <a:off x="1105" y="1596"/>
              <a:ext cx="34" cy="77"/>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88" name="Line 34"/>
            <p:cNvSpPr>
              <a:spLocks noChangeShapeType="1"/>
            </p:cNvSpPr>
            <p:nvPr/>
          </p:nvSpPr>
          <p:spPr bwMode="auto">
            <a:xfrm flipV="1">
              <a:off x="1139" y="1518"/>
              <a:ext cx="27" cy="78"/>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89" name="Line 35"/>
            <p:cNvSpPr>
              <a:spLocks noChangeShapeType="1"/>
            </p:cNvSpPr>
            <p:nvPr/>
          </p:nvSpPr>
          <p:spPr bwMode="auto">
            <a:xfrm flipV="1">
              <a:off x="1166" y="1457"/>
              <a:ext cx="34" cy="6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90" name="Line 36"/>
            <p:cNvSpPr>
              <a:spLocks noChangeShapeType="1"/>
            </p:cNvSpPr>
            <p:nvPr/>
          </p:nvSpPr>
          <p:spPr bwMode="auto">
            <a:xfrm flipV="1">
              <a:off x="1200" y="1403"/>
              <a:ext cx="33" cy="54"/>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91" name="Line 37"/>
            <p:cNvSpPr>
              <a:spLocks noChangeShapeType="1"/>
            </p:cNvSpPr>
            <p:nvPr/>
          </p:nvSpPr>
          <p:spPr bwMode="auto">
            <a:xfrm flipV="1">
              <a:off x="1233" y="1365"/>
              <a:ext cx="27" cy="38"/>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92" name="Line 38"/>
            <p:cNvSpPr>
              <a:spLocks noChangeShapeType="1"/>
            </p:cNvSpPr>
            <p:nvPr/>
          </p:nvSpPr>
          <p:spPr bwMode="auto">
            <a:xfrm flipV="1">
              <a:off x="1260" y="1334"/>
              <a:ext cx="34" cy="3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93" name="Line 39"/>
            <p:cNvSpPr>
              <a:spLocks noChangeShapeType="1"/>
            </p:cNvSpPr>
            <p:nvPr/>
          </p:nvSpPr>
          <p:spPr bwMode="auto">
            <a:xfrm flipV="1">
              <a:off x="1294" y="1310"/>
              <a:ext cx="27" cy="24"/>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94" name="Line 40"/>
            <p:cNvSpPr>
              <a:spLocks noChangeShapeType="1"/>
            </p:cNvSpPr>
            <p:nvPr/>
          </p:nvSpPr>
          <p:spPr bwMode="auto">
            <a:xfrm>
              <a:off x="1321" y="1310"/>
              <a:ext cx="34" cy="2"/>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95" name="Line 41"/>
            <p:cNvSpPr>
              <a:spLocks noChangeShapeType="1"/>
            </p:cNvSpPr>
            <p:nvPr/>
          </p:nvSpPr>
          <p:spPr bwMode="auto">
            <a:xfrm>
              <a:off x="1355" y="1310"/>
              <a:ext cx="27" cy="2"/>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96" name="Line 42"/>
            <p:cNvSpPr>
              <a:spLocks noChangeShapeType="1"/>
            </p:cNvSpPr>
            <p:nvPr/>
          </p:nvSpPr>
          <p:spPr bwMode="auto">
            <a:xfrm>
              <a:off x="1382" y="1310"/>
              <a:ext cx="34" cy="24"/>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97" name="Line 43"/>
            <p:cNvSpPr>
              <a:spLocks noChangeShapeType="1"/>
            </p:cNvSpPr>
            <p:nvPr/>
          </p:nvSpPr>
          <p:spPr bwMode="auto">
            <a:xfrm>
              <a:off x="1416" y="1334"/>
              <a:ext cx="27" cy="3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98" name="Line 44"/>
            <p:cNvSpPr>
              <a:spLocks noChangeShapeType="1"/>
            </p:cNvSpPr>
            <p:nvPr/>
          </p:nvSpPr>
          <p:spPr bwMode="auto">
            <a:xfrm>
              <a:off x="1443" y="1365"/>
              <a:ext cx="34" cy="38"/>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99" name="Line 45"/>
            <p:cNvSpPr>
              <a:spLocks noChangeShapeType="1"/>
            </p:cNvSpPr>
            <p:nvPr/>
          </p:nvSpPr>
          <p:spPr bwMode="auto">
            <a:xfrm>
              <a:off x="1477" y="1403"/>
              <a:ext cx="33" cy="54"/>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00" name="Line 46"/>
            <p:cNvSpPr>
              <a:spLocks noChangeShapeType="1"/>
            </p:cNvSpPr>
            <p:nvPr/>
          </p:nvSpPr>
          <p:spPr bwMode="auto">
            <a:xfrm>
              <a:off x="1510" y="1457"/>
              <a:ext cx="27" cy="6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01" name="Line 47"/>
            <p:cNvSpPr>
              <a:spLocks noChangeShapeType="1"/>
            </p:cNvSpPr>
            <p:nvPr/>
          </p:nvSpPr>
          <p:spPr bwMode="auto">
            <a:xfrm>
              <a:off x="1537" y="1518"/>
              <a:ext cx="34" cy="78"/>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02" name="Line 48"/>
            <p:cNvSpPr>
              <a:spLocks noChangeShapeType="1"/>
            </p:cNvSpPr>
            <p:nvPr/>
          </p:nvSpPr>
          <p:spPr bwMode="auto">
            <a:xfrm>
              <a:off x="1571" y="1596"/>
              <a:ext cx="27" cy="77"/>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03" name="Line 49"/>
            <p:cNvSpPr>
              <a:spLocks noChangeShapeType="1"/>
            </p:cNvSpPr>
            <p:nvPr/>
          </p:nvSpPr>
          <p:spPr bwMode="auto">
            <a:xfrm>
              <a:off x="1598" y="1673"/>
              <a:ext cx="34" cy="8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04" name="Line 50"/>
            <p:cNvSpPr>
              <a:spLocks noChangeShapeType="1"/>
            </p:cNvSpPr>
            <p:nvPr/>
          </p:nvSpPr>
          <p:spPr bwMode="auto">
            <a:xfrm>
              <a:off x="1632" y="1758"/>
              <a:ext cx="27" cy="8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05" name="Line 51"/>
            <p:cNvSpPr>
              <a:spLocks noChangeShapeType="1"/>
            </p:cNvSpPr>
            <p:nvPr/>
          </p:nvSpPr>
          <p:spPr bwMode="auto">
            <a:xfrm>
              <a:off x="1659" y="1843"/>
              <a:ext cx="34" cy="93"/>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06" name="Line 52"/>
            <p:cNvSpPr>
              <a:spLocks noChangeShapeType="1"/>
            </p:cNvSpPr>
            <p:nvPr/>
          </p:nvSpPr>
          <p:spPr bwMode="auto">
            <a:xfrm>
              <a:off x="1693" y="1936"/>
              <a:ext cx="27" cy="84"/>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07" name="Line 53"/>
            <p:cNvSpPr>
              <a:spLocks noChangeShapeType="1"/>
            </p:cNvSpPr>
            <p:nvPr/>
          </p:nvSpPr>
          <p:spPr bwMode="auto">
            <a:xfrm>
              <a:off x="1720" y="2020"/>
              <a:ext cx="34" cy="8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08" name="Line 54"/>
            <p:cNvSpPr>
              <a:spLocks noChangeShapeType="1"/>
            </p:cNvSpPr>
            <p:nvPr/>
          </p:nvSpPr>
          <p:spPr bwMode="auto">
            <a:xfrm>
              <a:off x="1754" y="2105"/>
              <a:ext cx="33" cy="8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09" name="Line 55"/>
            <p:cNvSpPr>
              <a:spLocks noChangeShapeType="1"/>
            </p:cNvSpPr>
            <p:nvPr/>
          </p:nvSpPr>
          <p:spPr bwMode="auto">
            <a:xfrm>
              <a:off x="1787" y="2190"/>
              <a:ext cx="28" cy="77"/>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10" name="Line 56"/>
            <p:cNvSpPr>
              <a:spLocks noChangeShapeType="1"/>
            </p:cNvSpPr>
            <p:nvPr/>
          </p:nvSpPr>
          <p:spPr bwMode="auto">
            <a:xfrm>
              <a:off x="1815" y="2267"/>
              <a:ext cx="33" cy="77"/>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11" name="Line 57"/>
            <p:cNvSpPr>
              <a:spLocks noChangeShapeType="1"/>
            </p:cNvSpPr>
            <p:nvPr/>
          </p:nvSpPr>
          <p:spPr bwMode="auto">
            <a:xfrm>
              <a:off x="1848" y="2344"/>
              <a:ext cx="27" cy="6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12" name="Line 58"/>
            <p:cNvSpPr>
              <a:spLocks noChangeShapeType="1"/>
            </p:cNvSpPr>
            <p:nvPr/>
          </p:nvSpPr>
          <p:spPr bwMode="auto">
            <a:xfrm>
              <a:off x="1875" y="2405"/>
              <a:ext cx="34" cy="5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13" name="Line 59"/>
            <p:cNvSpPr>
              <a:spLocks noChangeShapeType="1"/>
            </p:cNvSpPr>
            <p:nvPr/>
          </p:nvSpPr>
          <p:spPr bwMode="auto">
            <a:xfrm>
              <a:off x="1909" y="2460"/>
              <a:ext cx="27" cy="38"/>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14" name="Line 60"/>
            <p:cNvSpPr>
              <a:spLocks noChangeShapeType="1"/>
            </p:cNvSpPr>
            <p:nvPr/>
          </p:nvSpPr>
          <p:spPr bwMode="auto">
            <a:xfrm>
              <a:off x="1936" y="2498"/>
              <a:ext cx="34" cy="3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15" name="Line 61"/>
            <p:cNvSpPr>
              <a:spLocks noChangeShapeType="1"/>
            </p:cNvSpPr>
            <p:nvPr/>
          </p:nvSpPr>
          <p:spPr bwMode="auto">
            <a:xfrm>
              <a:off x="1970" y="2529"/>
              <a:ext cx="34" cy="23"/>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16" name="Line 62"/>
            <p:cNvSpPr>
              <a:spLocks noChangeShapeType="1"/>
            </p:cNvSpPr>
            <p:nvPr/>
          </p:nvSpPr>
          <p:spPr bwMode="auto">
            <a:xfrm>
              <a:off x="2004" y="2552"/>
              <a:ext cx="27" cy="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17" name="Line 63"/>
            <p:cNvSpPr>
              <a:spLocks noChangeShapeType="1"/>
            </p:cNvSpPr>
            <p:nvPr/>
          </p:nvSpPr>
          <p:spPr bwMode="auto">
            <a:xfrm>
              <a:off x="2031" y="2552"/>
              <a:ext cx="34" cy="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18" name="Line 64"/>
            <p:cNvSpPr>
              <a:spLocks noChangeShapeType="1"/>
            </p:cNvSpPr>
            <p:nvPr/>
          </p:nvSpPr>
          <p:spPr bwMode="auto">
            <a:xfrm flipV="1">
              <a:off x="2065" y="2529"/>
              <a:ext cx="27" cy="23"/>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19" name="Line 65"/>
            <p:cNvSpPr>
              <a:spLocks noChangeShapeType="1"/>
            </p:cNvSpPr>
            <p:nvPr/>
          </p:nvSpPr>
          <p:spPr bwMode="auto">
            <a:xfrm flipV="1">
              <a:off x="2092" y="2498"/>
              <a:ext cx="33" cy="3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20" name="Line 66"/>
            <p:cNvSpPr>
              <a:spLocks noChangeShapeType="1"/>
            </p:cNvSpPr>
            <p:nvPr/>
          </p:nvSpPr>
          <p:spPr bwMode="auto">
            <a:xfrm flipV="1">
              <a:off x="2125" y="2460"/>
              <a:ext cx="27" cy="38"/>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21" name="Line 67"/>
            <p:cNvSpPr>
              <a:spLocks noChangeShapeType="1"/>
            </p:cNvSpPr>
            <p:nvPr/>
          </p:nvSpPr>
          <p:spPr bwMode="auto">
            <a:xfrm flipV="1">
              <a:off x="2152" y="2405"/>
              <a:ext cx="34" cy="5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22" name="Line 68"/>
            <p:cNvSpPr>
              <a:spLocks noChangeShapeType="1"/>
            </p:cNvSpPr>
            <p:nvPr/>
          </p:nvSpPr>
          <p:spPr bwMode="auto">
            <a:xfrm flipV="1">
              <a:off x="2186" y="2344"/>
              <a:ext cx="27" cy="6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23" name="Line 69"/>
            <p:cNvSpPr>
              <a:spLocks noChangeShapeType="1"/>
            </p:cNvSpPr>
            <p:nvPr/>
          </p:nvSpPr>
          <p:spPr bwMode="auto">
            <a:xfrm flipV="1">
              <a:off x="2213" y="2267"/>
              <a:ext cx="34" cy="77"/>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24" name="Line 70"/>
            <p:cNvSpPr>
              <a:spLocks noChangeShapeType="1"/>
            </p:cNvSpPr>
            <p:nvPr/>
          </p:nvSpPr>
          <p:spPr bwMode="auto">
            <a:xfrm flipV="1">
              <a:off x="2247" y="2190"/>
              <a:ext cx="34" cy="77"/>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25" name="Line 71"/>
            <p:cNvSpPr>
              <a:spLocks noChangeShapeType="1"/>
            </p:cNvSpPr>
            <p:nvPr/>
          </p:nvSpPr>
          <p:spPr bwMode="auto">
            <a:xfrm flipV="1">
              <a:off x="2281" y="2105"/>
              <a:ext cx="27" cy="8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26" name="Line 72"/>
            <p:cNvSpPr>
              <a:spLocks noChangeShapeType="1"/>
            </p:cNvSpPr>
            <p:nvPr/>
          </p:nvSpPr>
          <p:spPr bwMode="auto">
            <a:xfrm flipV="1">
              <a:off x="2308" y="2020"/>
              <a:ext cx="34" cy="8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27" name="Line 73"/>
            <p:cNvSpPr>
              <a:spLocks noChangeShapeType="1"/>
            </p:cNvSpPr>
            <p:nvPr/>
          </p:nvSpPr>
          <p:spPr bwMode="auto">
            <a:xfrm flipV="1">
              <a:off x="2342" y="1927"/>
              <a:ext cx="27" cy="93"/>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28" name="Line 74"/>
            <p:cNvSpPr>
              <a:spLocks noChangeShapeType="1"/>
            </p:cNvSpPr>
            <p:nvPr/>
          </p:nvSpPr>
          <p:spPr bwMode="auto">
            <a:xfrm flipV="1">
              <a:off x="2369" y="1843"/>
              <a:ext cx="33" cy="84"/>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29" name="Line 75"/>
            <p:cNvSpPr>
              <a:spLocks noChangeShapeType="1"/>
            </p:cNvSpPr>
            <p:nvPr/>
          </p:nvSpPr>
          <p:spPr bwMode="auto">
            <a:xfrm flipV="1">
              <a:off x="2402" y="1758"/>
              <a:ext cx="27" cy="8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30" name="Line 76"/>
            <p:cNvSpPr>
              <a:spLocks noChangeShapeType="1"/>
            </p:cNvSpPr>
            <p:nvPr/>
          </p:nvSpPr>
          <p:spPr bwMode="auto">
            <a:xfrm flipV="1">
              <a:off x="2429" y="1673"/>
              <a:ext cx="34" cy="8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31" name="Line 77"/>
            <p:cNvSpPr>
              <a:spLocks noChangeShapeType="1"/>
            </p:cNvSpPr>
            <p:nvPr/>
          </p:nvSpPr>
          <p:spPr bwMode="auto">
            <a:xfrm flipV="1">
              <a:off x="2463" y="1596"/>
              <a:ext cx="27" cy="77"/>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32" name="Line 78"/>
            <p:cNvSpPr>
              <a:spLocks noChangeShapeType="1"/>
            </p:cNvSpPr>
            <p:nvPr/>
          </p:nvSpPr>
          <p:spPr bwMode="auto">
            <a:xfrm flipV="1">
              <a:off x="2490" y="1518"/>
              <a:ext cx="34" cy="78"/>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33" name="Line 79"/>
            <p:cNvSpPr>
              <a:spLocks noChangeShapeType="1"/>
            </p:cNvSpPr>
            <p:nvPr/>
          </p:nvSpPr>
          <p:spPr bwMode="auto">
            <a:xfrm flipV="1">
              <a:off x="2524" y="1457"/>
              <a:ext cx="34" cy="6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34" name="Line 80"/>
            <p:cNvSpPr>
              <a:spLocks noChangeShapeType="1"/>
            </p:cNvSpPr>
            <p:nvPr/>
          </p:nvSpPr>
          <p:spPr bwMode="auto">
            <a:xfrm flipV="1">
              <a:off x="2558" y="1403"/>
              <a:ext cx="27" cy="54"/>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35" name="Line 81"/>
            <p:cNvSpPr>
              <a:spLocks noChangeShapeType="1"/>
            </p:cNvSpPr>
            <p:nvPr/>
          </p:nvSpPr>
          <p:spPr bwMode="auto">
            <a:xfrm flipV="1">
              <a:off x="2585" y="1365"/>
              <a:ext cx="34" cy="38"/>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36" name="Line 82"/>
            <p:cNvSpPr>
              <a:spLocks noChangeShapeType="1"/>
            </p:cNvSpPr>
            <p:nvPr/>
          </p:nvSpPr>
          <p:spPr bwMode="auto">
            <a:xfrm flipV="1">
              <a:off x="2619" y="1334"/>
              <a:ext cx="27" cy="3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37" name="Line 83"/>
            <p:cNvSpPr>
              <a:spLocks noChangeShapeType="1"/>
            </p:cNvSpPr>
            <p:nvPr/>
          </p:nvSpPr>
          <p:spPr bwMode="auto">
            <a:xfrm flipV="1">
              <a:off x="2646" y="1310"/>
              <a:ext cx="34" cy="24"/>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38" name="Line 84"/>
            <p:cNvSpPr>
              <a:spLocks noChangeShapeType="1"/>
            </p:cNvSpPr>
            <p:nvPr/>
          </p:nvSpPr>
          <p:spPr bwMode="auto">
            <a:xfrm>
              <a:off x="2680" y="1310"/>
              <a:ext cx="27" cy="2"/>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39" name="Line 85"/>
            <p:cNvSpPr>
              <a:spLocks noChangeShapeType="1"/>
            </p:cNvSpPr>
            <p:nvPr/>
          </p:nvSpPr>
          <p:spPr bwMode="auto">
            <a:xfrm>
              <a:off x="2707" y="1310"/>
              <a:ext cx="33" cy="2"/>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40" name="Line 86"/>
            <p:cNvSpPr>
              <a:spLocks noChangeShapeType="1"/>
            </p:cNvSpPr>
            <p:nvPr/>
          </p:nvSpPr>
          <p:spPr bwMode="auto">
            <a:xfrm>
              <a:off x="2740" y="1310"/>
              <a:ext cx="34" cy="24"/>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41" name="Line 87"/>
            <p:cNvSpPr>
              <a:spLocks noChangeShapeType="1"/>
            </p:cNvSpPr>
            <p:nvPr/>
          </p:nvSpPr>
          <p:spPr bwMode="auto">
            <a:xfrm>
              <a:off x="2774" y="1334"/>
              <a:ext cx="27" cy="3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42" name="Line 88"/>
            <p:cNvSpPr>
              <a:spLocks noChangeShapeType="1"/>
            </p:cNvSpPr>
            <p:nvPr/>
          </p:nvSpPr>
          <p:spPr bwMode="auto">
            <a:xfrm>
              <a:off x="2801" y="1365"/>
              <a:ext cx="34" cy="38"/>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43" name="Line 89"/>
            <p:cNvSpPr>
              <a:spLocks noChangeShapeType="1"/>
            </p:cNvSpPr>
            <p:nvPr/>
          </p:nvSpPr>
          <p:spPr bwMode="auto">
            <a:xfrm>
              <a:off x="2835" y="1403"/>
              <a:ext cx="27" cy="54"/>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44" name="Line 90"/>
            <p:cNvSpPr>
              <a:spLocks noChangeShapeType="1"/>
            </p:cNvSpPr>
            <p:nvPr/>
          </p:nvSpPr>
          <p:spPr bwMode="auto">
            <a:xfrm>
              <a:off x="2862" y="1457"/>
              <a:ext cx="35" cy="6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45" name="Line 91"/>
            <p:cNvSpPr>
              <a:spLocks noChangeShapeType="1"/>
            </p:cNvSpPr>
            <p:nvPr/>
          </p:nvSpPr>
          <p:spPr bwMode="auto">
            <a:xfrm>
              <a:off x="2897" y="1518"/>
              <a:ext cx="27" cy="78"/>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46" name="Line 92"/>
            <p:cNvSpPr>
              <a:spLocks noChangeShapeType="1"/>
            </p:cNvSpPr>
            <p:nvPr/>
          </p:nvSpPr>
          <p:spPr bwMode="auto">
            <a:xfrm>
              <a:off x="2924" y="1596"/>
              <a:ext cx="34" cy="77"/>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47" name="Line 93"/>
            <p:cNvSpPr>
              <a:spLocks noChangeShapeType="1"/>
            </p:cNvSpPr>
            <p:nvPr/>
          </p:nvSpPr>
          <p:spPr bwMode="auto">
            <a:xfrm>
              <a:off x="2958" y="1673"/>
              <a:ext cx="27" cy="8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48" name="Line 94"/>
            <p:cNvSpPr>
              <a:spLocks noChangeShapeType="1"/>
            </p:cNvSpPr>
            <p:nvPr/>
          </p:nvSpPr>
          <p:spPr bwMode="auto">
            <a:xfrm>
              <a:off x="2985" y="1758"/>
              <a:ext cx="34" cy="8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49" name="Line 95"/>
            <p:cNvSpPr>
              <a:spLocks noChangeShapeType="1"/>
            </p:cNvSpPr>
            <p:nvPr/>
          </p:nvSpPr>
          <p:spPr bwMode="auto">
            <a:xfrm>
              <a:off x="3019" y="1843"/>
              <a:ext cx="33" cy="93"/>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50" name="Line 96"/>
            <p:cNvSpPr>
              <a:spLocks noChangeShapeType="1"/>
            </p:cNvSpPr>
            <p:nvPr/>
          </p:nvSpPr>
          <p:spPr bwMode="auto">
            <a:xfrm>
              <a:off x="3052" y="1936"/>
              <a:ext cx="27" cy="84"/>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51" name="Line 97"/>
            <p:cNvSpPr>
              <a:spLocks noChangeShapeType="1"/>
            </p:cNvSpPr>
            <p:nvPr/>
          </p:nvSpPr>
          <p:spPr bwMode="auto">
            <a:xfrm>
              <a:off x="3079" y="2020"/>
              <a:ext cx="34" cy="8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52" name="Line 98"/>
            <p:cNvSpPr>
              <a:spLocks noChangeShapeType="1"/>
            </p:cNvSpPr>
            <p:nvPr/>
          </p:nvSpPr>
          <p:spPr bwMode="auto">
            <a:xfrm>
              <a:off x="3113" y="2105"/>
              <a:ext cx="27" cy="8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53" name="Line 99"/>
            <p:cNvSpPr>
              <a:spLocks noChangeShapeType="1"/>
            </p:cNvSpPr>
            <p:nvPr/>
          </p:nvSpPr>
          <p:spPr bwMode="auto">
            <a:xfrm>
              <a:off x="3140" y="2190"/>
              <a:ext cx="34" cy="77"/>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54" name="Line 100"/>
            <p:cNvSpPr>
              <a:spLocks noChangeShapeType="1"/>
            </p:cNvSpPr>
            <p:nvPr/>
          </p:nvSpPr>
          <p:spPr bwMode="auto">
            <a:xfrm>
              <a:off x="3174" y="2267"/>
              <a:ext cx="27" cy="77"/>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55" name="Line 101"/>
            <p:cNvSpPr>
              <a:spLocks noChangeShapeType="1"/>
            </p:cNvSpPr>
            <p:nvPr/>
          </p:nvSpPr>
          <p:spPr bwMode="auto">
            <a:xfrm>
              <a:off x="3201" y="2344"/>
              <a:ext cx="34" cy="6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56" name="Line 102"/>
            <p:cNvSpPr>
              <a:spLocks noChangeShapeType="1"/>
            </p:cNvSpPr>
            <p:nvPr/>
          </p:nvSpPr>
          <p:spPr bwMode="auto">
            <a:xfrm>
              <a:off x="3235" y="2405"/>
              <a:ext cx="34" cy="5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57" name="Line 103"/>
            <p:cNvSpPr>
              <a:spLocks noChangeShapeType="1"/>
            </p:cNvSpPr>
            <p:nvPr/>
          </p:nvSpPr>
          <p:spPr bwMode="auto">
            <a:xfrm>
              <a:off x="3269" y="2460"/>
              <a:ext cx="27" cy="38"/>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58" name="Line 104"/>
            <p:cNvSpPr>
              <a:spLocks noChangeShapeType="1"/>
            </p:cNvSpPr>
            <p:nvPr/>
          </p:nvSpPr>
          <p:spPr bwMode="auto">
            <a:xfrm>
              <a:off x="3296" y="2498"/>
              <a:ext cx="33" cy="3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59" name="Line 105"/>
            <p:cNvSpPr>
              <a:spLocks noChangeShapeType="1"/>
            </p:cNvSpPr>
            <p:nvPr/>
          </p:nvSpPr>
          <p:spPr bwMode="auto">
            <a:xfrm>
              <a:off x="3329" y="2529"/>
              <a:ext cx="27" cy="23"/>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60" name="Line 106"/>
            <p:cNvSpPr>
              <a:spLocks noChangeShapeType="1"/>
            </p:cNvSpPr>
            <p:nvPr/>
          </p:nvSpPr>
          <p:spPr bwMode="auto">
            <a:xfrm>
              <a:off x="3356" y="2552"/>
              <a:ext cx="34" cy="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61" name="Line 107"/>
            <p:cNvSpPr>
              <a:spLocks noChangeShapeType="1"/>
            </p:cNvSpPr>
            <p:nvPr/>
          </p:nvSpPr>
          <p:spPr bwMode="auto">
            <a:xfrm>
              <a:off x="3390" y="2552"/>
              <a:ext cx="27" cy="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62" name="Line 108"/>
            <p:cNvSpPr>
              <a:spLocks noChangeShapeType="1"/>
            </p:cNvSpPr>
            <p:nvPr/>
          </p:nvSpPr>
          <p:spPr bwMode="auto">
            <a:xfrm flipV="1">
              <a:off x="3417" y="2529"/>
              <a:ext cx="34" cy="23"/>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63" name="Line 109"/>
            <p:cNvSpPr>
              <a:spLocks noChangeShapeType="1"/>
            </p:cNvSpPr>
            <p:nvPr/>
          </p:nvSpPr>
          <p:spPr bwMode="auto">
            <a:xfrm flipV="1">
              <a:off x="3451" y="2498"/>
              <a:ext cx="27" cy="3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64" name="Line 110"/>
            <p:cNvSpPr>
              <a:spLocks noChangeShapeType="1"/>
            </p:cNvSpPr>
            <p:nvPr/>
          </p:nvSpPr>
          <p:spPr bwMode="auto">
            <a:xfrm flipV="1">
              <a:off x="3478" y="2460"/>
              <a:ext cx="34" cy="38"/>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65" name="Line 111"/>
            <p:cNvSpPr>
              <a:spLocks noChangeShapeType="1"/>
            </p:cNvSpPr>
            <p:nvPr/>
          </p:nvSpPr>
          <p:spPr bwMode="auto">
            <a:xfrm flipV="1">
              <a:off x="3512" y="2405"/>
              <a:ext cx="34" cy="5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66" name="Line 112"/>
            <p:cNvSpPr>
              <a:spLocks noChangeShapeType="1"/>
            </p:cNvSpPr>
            <p:nvPr/>
          </p:nvSpPr>
          <p:spPr bwMode="auto">
            <a:xfrm flipV="1">
              <a:off x="3546" y="2344"/>
              <a:ext cx="27" cy="6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67" name="Line 113"/>
            <p:cNvSpPr>
              <a:spLocks noChangeShapeType="1"/>
            </p:cNvSpPr>
            <p:nvPr/>
          </p:nvSpPr>
          <p:spPr bwMode="auto">
            <a:xfrm flipV="1">
              <a:off x="3573" y="2267"/>
              <a:ext cx="33" cy="77"/>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68" name="Line 114"/>
            <p:cNvSpPr>
              <a:spLocks noChangeShapeType="1"/>
            </p:cNvSpPr>
            <p:nvPr/>
          </p:nvSpPr>
          <p:spPr bwMode="auto">
            <a:xfrm flipV="1">
              <a:off x="3606" y="2190"/>
              <a:ext cx="28" cy="77"/>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69" name="Line 115"/>
            <p:cNvSpPr>
              <a:spLocks noChangeShapeType="1"/>
            </p:cNvSpPr>
            <p:nvPr/>
          </p:nvSpPr>
          <p:spPr bwMode="auto">
            <a:xfrm flipV="1">
              <a:off x="3634" y="2105"/>
              <a:ext cx="33" cy="8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70" name="Line 116"/>
            <p:cNvSpPr>
              <a:spLocks noChangeShapeType="1"/>
            </p:cNvSpPr>
            <p:nvPr/>
          </p:nvSpPr>
          <p:spPr bwMode="auto">
            <a:xfrm flipV="1">
              <a:off x="3667" y="2020"/>
              <a:ext cx="27" cy="8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71" name="Line 117"/>
            <p:cNvSpPr>
              <a:spLocks noChangeShapeType="1"/>
            </p:cNvSpPr>
            <p:nvPr/>
          </p:nvSpPr>
          <p:spPr bwMode="auto">
            <a:xfrm flipV="1">
              <a:off x="3694" y="1927"/>
              <a:ext cx="34" cy="93"/>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72" name="Line 118"/>
            <p:cNvSpPr>
              <a:spLocks noChangeShapeType="1"/>
            </p:cNvSpPr>
            <p:nvPr/>
          </p:nvSpPr>
          <p:spPr bwMode="auto">
            <a:xfrm flipV="1">
              <a:off x="3728" y="1843"/>
              <a:ext cx="27" cy="84"/>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73" name="Line 119"/>
            <p:cNvSpPr>
              <a:spLocks noChangeShapeType="1"/>
            </p:cNvSpPr>
            <p:nvPr/>
          </p:nvSpPr>
          <p:spPr bwMode="auto">
            <a:xfrm flipV="1">
              <a:off x="3755" y="1758"/>
              <a:ext cx="34" cy="8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74" name="Line 120"/>
            <p:cNvSpPr>
              <a:spLocks noChangeShapeType="1"/>
            </p:cNvSpPr>
            <p:nvPr/>
          </p:nvSpPr>
          <p:spPr bwMode="auto">
            <a:xfrm flipV="1">
              <a:off x="3789" y="1673"/>
              <a:ext cx="34" cy="8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75" name="Line 121"/>
            <p:cNvSpPr>
              <a:spLocks noChangeShapeType="1"/>
            </p:cNvSpPr>
            <p:nvPr/>
          </p:nvSpPr>
          <p:spPr bwMode="auto">
            <a:xfrm flipV="1">
              <a:off x="3823" y="1596"/>
              <a:ext cx="27" cy="77"/>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76" name="Line 122"/>
            <p:cNvSpPr>
              <a:spLocks noChangeShapeType="1"/>
            </p:cNvSpPr>
            <p:nvPr/>
          </p:nvSpPr>
          <p:spPr bwMode="auto">
            <a:xfrm flipV="1">
              <a:off x="3850" y="1518"/>
              <a:ext cx="34" cy="78"/>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77" name="Line 123"/>
            <p:cNvSpPr>
              <a:spLocks noChangeShapeType="1"/>
            </p:cNvSpPr>
            <p:nvPr/>
          </p:nvSpPr>
          <p:spPr bwMode="auto">
            <a:xfrm flipV="1">
              <a:off x="3884" y="1457"/>
              <a:ext cx="27" cy="6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78" name="Line 124"/>
            <p:cNvSpPr>
              <a:spLocks noChangeShapeType="1"/>
            </p:cNvSpPr>
            <p:nvPr/>
          </p:nvSpPr>
          <p:spPr bwMode="auto">
            <a:xfrm flipV="1">
              <a:off x="3911" y="1403"/>
              <a:ext cx="33" cy="54"/>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79" name="Line 125"/>
            <p:cNvSpPr>
              <a:spLocks noChangeShapeType="1"/>
            </p:cNvSpPr>
            <p:nvPr/>
          </p:nvSpPr>
          <p:spPr bwMode="auto">
            <a:xfrm flipV="1">
              <a:off x="3944" y="1365"/>
              <a:ext cx="27" cy="38"/>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80" name="Line 126"/>
            <p:cNvSpPr>
              <a:spLocks noChangeShapeType="1"/>
            </p:cNvSpPr>
            <p:nvPr/>
          </p:nvSpPr>
          <p:spPr bwMode="auto">
            <a:xfrm flipV="1">
              <a:off x="3971" y="1334"/>
              <a:ext cx="34" cy="3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81" name="Line 127"/>
            <p:cNvSpPr>
              <a:spLocks noChangeShapeType="1"/>
            </p:cNvSpPr>
            <p:nvPr/>
          </p:nvSpPr>
          <p:spPr bwMode="auto">
            <a:xfrm flipV="1">
              <a:off x="4005" y="1310"/>
              <a:ext cx="34" cy="24"/>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82" name="Line 128"/>
            <p:cNvSpPr>
              <a:spLocks noChangeShapeType="1"/>
            </p:cNvSpPr>
            <p:nvPr/>
          </p:nvSpPr>
          <p:spPr bwMode="auto">
            <a:xfrm>
              <a:off x="4039" y="1310"/>
              <a:ext cx="27" cy="2"/>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83" name="Line 129"/>
            <p:cNvSpPr>
              <a:spLocks noChangeShapeType="1"/>
            </p:cNvSpPr>
            <p:nvPr/>
          </p:nvSpPr>
          <p:spPr bwMode="auto">
            <a:xfrm>
              <a:off x="4066" y="1310"/>
              <a:ext cx="34" cy="2"/>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84" name="Line 130"/>
            <p:cNvSpPr>
              <a:spLocks noChangeShapeType="1"/>
            </p:cNvSpPr>
            <p:nvPr/>
          </p:nvSpPr>
          <p:spPr bwMode="auto">
            <a:xfrm>
              <a:off x="4100" y="1310"/>
              <a:ext cx="27" cy="24"/>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85" name="Line 131"/>
            <p:cNvSpPr>
              <a:spLocks noChangeShapeType="1"/>
            </p:cNvSpPr>
            <p:nvPr/>
          </p:nvSpPr>
          <p:spPr bwMode="auto">
            <a:xfrm>
              <a:off x="4127" y="1334"/>
              <a:ext cx="34" cy="3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86" name="Line 132"/>
            <p:cNvSpPr>
              <a:spLocks noChangeShapeType="1"/>
            </p:cNvSpPr>
            <p:nvPr/>
          </p:nvSpPr>
          <p:spPr bwMode="auto">
            <a:xfrm>
              <a:off x="4161" y="1365"/>
              <a:ext cx="27" cy="38"/>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87" name="Line 133"/>
            <p:cNvSpPr>
              <a:spLocks noChangeShapeType="1"/>
            </p:cNvSpPr>
            <p:nvPr/>
          </p:nvSpPr>
          <p:spPr bwMode="auto">
            <a:xfrm>
              <a:off x="4188" y="1403"/>
              <a:ext cx="33" cy="54"/>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88" name="Line 134"/>
            <p:cNvSpPr>
              <a:spLocks noChangeShapeType="1"/>
            </p:cNvSpPr>
            <p:nvPr/>
          </p:nvSpPr>
          <p:spPr bwMode="auto">
            <a:xfrm>
              <a:off x="4221" y="1457"/>
              <a:ext cx="27" cy="6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89" name="Line 135"/>
            <p:cNvSpPr>
              <a:spLocks noChangeShapeType="1"/>
            </p:cNvSpPr>
            <p:nvPr/>
          </p:nvSpPr>
          <p:spPr bwMode="auto">
            <a:xfrm>
              <a:off x="4248" y="1518"/>
              <a:ext cx="34" cy="78"/>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90" name="Line 136"/>
            <p:cNvSpPr>
              <a:spLocks noChangeShapeType="1"/>
            </p:cNvSpPr>
            <p:nvPr/>
          </p:nvSpPr>
          <p:spPr bwMode="auto">
            <a:xfrm>
              <a:off x="4282" y="1596"/>
              <a:ext cx="34" cy="77"/>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91" name="Line 137"/>
            <p:cNvSpPr>
              <a:spLocks noChangeShapeType="1"/>
            </p:cNvSpPr>
            <p:nvPr/>
          </p:nvSpPr>
          <p:spPr bwMode="auto">
            <a:xfrm>
              <a:off x="4316" y="1673"/>
              <a:ext cx="27" cy="8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92" name="Line 138"/>
            <p:cNvSpPr>
              <a:spLocks noChangeShapeType="1"/>
            </p:cNvSpPr>
            <p:nvPr/>
          </p:nvSpPr>
          <p:spPr bwMode="auto">
            <a:xfrm>
              <a:off x="4343" y="1758"/>
              <a:ext cx="34" cy="8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93" name="Line 139"/>
            <p:cNvSpPr>
              <a:spLocks noChangeShapeType="1"/>
            </p:cNvSpPr>
            <p:nvPr/>
          </p:nvSpPr>
          <p:spPr bwMode="auto">
            <a:xfrm>
              <a:off x="4377" y="1843"/>
              <a:ext cx="27" cy="93"/>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94" name="Line 140"/>
            <p:cNvSpPr>
              <a:spLocks noChangeShapeType="1"/>
            </p:cNvSpPr>
            <p:nvPr/>
          </p:nvSpPr>
          <p:spPr bwMode="auto">
            <a:xfrm>
              <a:off x="4404" y="1936"/>
              <a:ext cx="34" cy="84"/>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95" name="Line 141"/>
            <p:cNvSpPr>
              <a:spLocks noChangeShapeType="1"/>
            </p:cNvSpPr>
            <p:nvPr/>
          </p:nvSpPr>
          <p:spPr bwMode="auto">
            <a:xfrm>
              <a:off x="4438" y="2020"/>
              <a:ext cx="27" cy="8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96" name="Line 142"/>
            <p:cNvSpPr>
              <a:spLocks noChangeShapeType="1"/>
            </p:cNvSpPr>
            <p:nvPr/>
          </p:nvSpPr>
          <p:spPr bwMode="auto">
            <a:xfrm>
              <a:off x="4465" y="2105"/>
              <a:ext cx="34" cy="8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97" name="Line 143"/>
            <p:cNvSpPr>
              <a:spLocks noChangeShapeType="1"/>
            </p:cNvSpPr>
            <p:nvPr/>
          </p:nvSpPr>
          <p:spPr bwMode="auto">
            <a:xfrm>
              <a:off x="4499" y="2190"/>
              <a:ext cx="27" cy="77"/>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98" name="Line 144"/>
            <p:cNvSpPr>
              <a:spLocks noChangeShapeType="1"/>
            </p:cNvSpPr>
            <p:nvPr/>
          </p:nvSpPr>
          <p:spPr bwMode="auto">
            <a:xfrm>
              <a:off x="4526" y="2267"/>
              <a:ext cx="33" cy="77"/>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99" name="Line 145"/>
            <p:cNvSpPr>
              <a:spLocks noChangeShapeType="1"/>
            </p:cNvSpPr>
            <p:nvPr/>
          </p:nvSpPr>
          <p:spPr bwMode="auto">
            <a:xfrm>
              <a:off x="4562" y="2347"/>
              <a:ext cx="33" cy="6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600" name="Line 146"/>
            <p:cNvSpPr>
              <a:spLocks noChangeShapeType="1"/>
            </p:cNvSpPr>
            <p:nvPr/>
          </p:nvSpPr>
          <p:spPr bwMode="auto">
            <a:xfrm>
              <a:off x="4593" y="2405"/>
              <a:ext cx="27" cy="5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601" name="Line 147"/>
            <p:cNvSpPr>
              <a:spLocks noChangeShapeType="1"/>
            </p:cNvSpPr>
            <p:nvPr/>
          </p:nvSpPr>
          <p:spPr bwMode="auto">
            <a:xfrm>
              <a:off x="4620" y="2460"/>
              <a:ext cx="34" cy="38"/>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602" name="Line 148"/>
            <p:cNvSpPr>
              <a:spLocks noChangeShapeType="1"/>
            </p:cNvSpPr>
            <p:nvPr/>
          </p:nvSpPr>
          <p:spPr bwMode="auto">
            <a:xfrm>
              <a:off x="4654" y="2498"/>
              <a:ext cx="27" cy="3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603" name="Line 149"/>
            <p:cNvSpPr>
              <a:spLocks noChangeShapeType="1"/>
            </p:cNvSpPr>
            <p:nvPr/>
          </p:nvSpPr>
          <p:spPr bwMode="auto">
            <a:xfrm>
              <a:off x="4681" y="2529"/>
              <a:ext cx="34" cy="23"/>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604" name="Line 150"/>
            <p:cNvSpPr>
              <a:spLocks noChangeShapeType="1"/>
            </p:cNvSpPr>
            <p:nvPr/>
          </p:nvSpPr>
          <p:spPr bwMode="auto">
            <a:xfrm>
              <a:off x="4715" y="2552"/>
              <a:ext cx="27" cy="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605" name="Line 151"/>
            <p:cNvSpPr>
              <a:spLocks noChangeShapeType="1"/>
            </p:cNvSpPr>
            <p:nvPr/>
          </p:nvSpPr>
          <p:spPr bwMode="auto">
            <a:xfrm>
              <a:off x="4742" y="2552"/>
              <a:ext cx="34" cy="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606" name="Line 152"/>
            <p:cNvSpPr>
              <a:spLocks noChangeShapeType="1"/>
            </p:cNvSpPr>
            <p:nvPr/>
          </p:nvSpPr>
          <p:spPr bwMode="auto">
            <a:xfrm flipV="1">
              <a:off x="4776" y="2529"/>
              <a:ext cx="33" cy="23"/>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607" name="Line 153"/>
            <p:cNvSpPr>
              <a:spLocks noChangeShapeType="1"/>
            </p:cNvSpPr>
            <p:nvPr/>
          </p:nvSpPr>
          <p:spPr bwMode="auto">
            <a:xfrm flipV="1">
              <a:off x="4809" y="2498"/>
              <a:ext cx="27" cy="3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608" name="Line 154"/>
            <p:cNvSpPr>
              <a:spLocks noChangeShapeType="1"/>
            </p:cNvSpPr>
            <p:nvPr/>
          </p:nvSpPr>
          <p:spPr bwMode="auto">
            <a:xfrm flipV="1">
              <a:off x="4836" y="2460"/>
              <a:ext cx="34" cy="38"/>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609" name="Line 155"/>
            <p:cNvSpPr>
              <a:spLocks noChangeShapeType="1"/>
            </p:cNvSpPr>
            <p:nvPr/>
          </p:nvSpPr>
          <p:spPr bwMode="auto">
            <a:xfrm flipV="1">
              <a:off x="4870" y="2405"/>
              <a:ext cx="27" cy="5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610" name="Line 156"/>
            <p:cNvSpPr>
              <a:spLocks noChangeShapeType="1"/>
            </p:cNvSpPr>
            <p:nvPr/>
          </p:nvSpPr>
          <p:spPr bwMode="auto">
            <a:xfrm flipV="1">
              <a:off x="4897" y="2344"/>
              <a:ext cx="34" cy="6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611" name="Line 157"/>
            <p:cNvSpPr>
              <a:spLocks noChangeShapeType="1"/>
            </p:cNvSpPr>
            <p:nvPr/>
          </p:nvSpPr>
          <p:spPr bwMode="auto">
            <a:xfrm flipV="1">
              <a:off x="4931" y="2267"/>
              <a:ext cx="27" cy="77"/>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612" name="Line 158"/>
            <p:cNvSpPr>
              <a:spLocks noChangeShapeType="1"/>
            </p:cNvSpPr>
            <p:nvPr/>
          </p:nvSpPr>
          <p:spPr bwMode="auto">
            <a:xfrm flipV="1">
              <a:off x="4958" y="2190"/>
              <a:ext cx="34" cy="77"/>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613" name="Line 159"/>
            <p:cNvSpPr>
              <a:spLocks noChangeShapeType="1"/>
            </p:cNvSpPr>
            <p:nvPr/>
          </p:nvSpPr>
          <p:spPr bwMode="auto">
            <a:xfrm flipV="1">
              <a:off x="4995" y="2101"/>
              <a:ext cx="27" cy="8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614" name="Line 160"/>
            <p:cNvSpPr>
              <a:spLocks noChangeShapeType="1"/>
            </p:cNvSpPr>
            <p:nvPr/>
          </p:nvSpPr>
          <p:spPr bwMode="auto">
            <a:xfrm flipV="1">
              <a:off x="5019" y="2020"/>
              <a:ext cx="34" cy="8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615" name="Line 161"/>
            <p:cNvSpPr>
              <a:spLocks noChangeShapeType="1"/>
            </p:cNvSpPr>
            <p:nvPr/>
          </p:nvSpPr>
          <p:spPr bwMode="auto">
            <a:xfrm flipV="1">
              <a:off x="5053" y="1927"/>
              <a:ext cx="33" cy="93"/>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616" name="Line 162"/>
            <p:cNvSpPr>
              <a:spLocks noChangeShapeType="1"/>
            </p:cNvSpPr>
            <p:nvPr/>
          </p:nvSpPr>
          <p:spPr bwMode="auto">
            <a:xfrm flipV="1">
              <a:off x="5086" y="1843"/>
              <a:ext cx="27" cy="84"/>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617" name="Line 163"/>
            <p:cNvSpPr>
              <a:spLocks noChangeShapeType="1"/>
            </p:cNvSpPr>
            <p:nvPr/>
          </p:nvSpPr>
          <p:spPr bwMode="auto">
            <a:xfrm flipV="1">
              <a:off x="5113" y="1758"/>
              <a:ext cx="34" cy="8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618" name="Line 164"/>
            <p:cNvSpPr>
              <a:spLocks noChangeShapeType="1"/>
            </p:cNvSpPr>
            <p:nvPr/>
          </p:nvSpPr>
          <p:spPr bwMode="auto">
            <a:xfrm flipV="1">
              <a:off x="5147" y="1673"/>
              <a:ext cx="27" cy="85"/>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619" name="Line 165"/>
            <p:cNvSpPr>
              <a:spLocks noChangeShapeType="1"/>
            </p:cNvSpPr>
            <p:nvPr/>
          </p:nvSpPr>
          <p:spPr bwMode="auto">
            <a:xfrm flipV="1">
              <a:off x="5174" y="1596"/>
              <a:ext cx="34" cy="77"/>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620" name="Line 166"/>
            <p:cNvSpPr>
              <a:spLocks noChangeShapeType="1"/>
            </p:cNvSpPr>
            <p:nvPr/>
          </p:nvSpPr>
          <p:spPr bwMode="auto">
            <a:xfrm flipV="1">
              <a:off x="5208" y="1518"/>
              <a:ext cx="27" cy="78"/>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621" name="Line 167"/>
            <p:cNvSpPr>
              <a:spLocks noChangeShapeType="1"/>
            </p:cNvSpPr>
            <p:nvPr/>
          </p:nvSpPr>
          <p:spPr bwMode="auto">
            <a:xfrm flipV="1">
              <a:off x="5235" y="1457"/>
              <a:ext cx="34" cy="6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622" name="Line 168"/>
            <p:cNvSpPr>
              <a:spLocks noChangeShapeType="1"/>
            </p:cNvSpPr>
            <p:nvPr/>
          </p:nvSpPr>
          <p:spPr bwMode="auto">
            <a:xfrm flipV="1">
              <a:off x="5269" y="1403"/>
              <a:ext cx="27" cy="54"/>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623" name="Line 169"/>
            <p:cNvSpPr>
              <a:spLocks noChangeShapeType="1"/>
            </p:cNvSpPr>
            <p:nvPr/>
          </p:nvSpPr>
          <p:spPr bwMode="auto">
            <a:xfrm flipV="1">
              <a:off x="5296" y="1365"/>
              <a:ext cx="34" cy="38"/>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624" name="Line 170"/>
            <p:cNvSpPr>
              <a:spLocks noChangeShapeType="1"/>
            </p:cNvSpPr>
            <p:nvPr/>
          </p:nvSpPr>
          <p:spPr bwMode="auto">
            <a:xfrm flipV="1">
              <a:off x="5330" y="1334"/>
              <a:ext cx="34" cy="3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625" name="Line 171"/>
            <p:cNvSpPr>
              <a:spLocks noChangeShapeType="1"/>
            </p:cNvSpPr>
            <p:nvPr/>
          </p:nvSpPr>
          <p:spPr bwMode="auto">
            <a:xfrm flipV="1">
              <a:off x="5364" y="1310"/>
              <a:ext cx="27" cy="24"/>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626" name="Line 172"/>
            <p:cNvSpPr>
              <a:spLocks noChangeShapeType="1"/>
            </p:cNvSpPr>
            <p:nvPr/>
          </p:nvSpPr>
          <p:spPr bwMode="auto">
            <a:xfrm>
              <a:off x="5391" y="1310"/>
              <a:ext cx="33" cy="2"/>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627" name="Line 173"/>
            <p:cNvSpPr>
              <a:spLocks noChangeShapeType="1"/>
            </p:cNvSpPr>
            <p:nvPr/>
          </p:nvSpPr>
          <p:spPr bwMode="auto">
            <a:xfrm flipV="1">
              <a:off x="764" y="1939"/>
              <a:ext cx="0" cy="563"/>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9628" name="Line 174"/>
            <p:cNvSpPr>
              <a:spLocks noChangeShapeType="1"/>
            </p:cNvSpPr>
            <p:nvPr/>
          </p:nvSpPr>
          <p:spPr bwMode="auto">
            <a:xfrm>
              <a:off x="1189" y="1477"/>
              <a:ext cx="0" cy="462"/>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9629" name="Line 175"/>
            <p:cNvSpPr>
              <a:spLocks noChangeShapeType="1"/>
            </p:cNvSpPr>
            <p:nvPr/>
          </p:nvSpPr>
          <p:spPr bwMode="auto">
            <a:xfrm>
              <a:off x="1615" y="1692"/>
              <a:ext cx="0" cy="254"/>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9630" name="Line 176"/>
            <p:cNvSpPr>
              <a:spLocks noChangeShapeType="1"/>
            </p:cNvSpPr>
            <p:nvPr/>
          </p:nvSpPr>
          <p:spPr bwMode="auto">
            <a:xfrm flipV="1">
              <a:off x="2021" y="1939"/>
              <a:ext cx="0" cy="617"/>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9631" name="Line 177"/>
            <p:cNvSpPr>
              <a:spLocks noChangeShapeType="1"/>
            </p:cNvSpPr>
            <p:nvPr/>
          </p:nvSpPr>
          <p:spPr bwMode="auto">
            <a:xfrm>
              <a:off x="2451" y="1700"/>
              <a:ext cx="0" cy="236"/>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9632" name="Line 178"/>
            <p:cNvSpPr>
              <a:spLocks noChangeShapeType="1"/>
            </p:cNvSpPr>
            <p:nvPr/>
          </p:nvSpPr>
          <p:spPr bwMode="auto">
            <a:xfrm>
              <a:off x="2879" y="1484"/>
              <a:ext cx="0" cy="452"/>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9633" name="Line 179"/>
            <p:cNvSpPr>
              <a:spLocks noChangeShapeType="1"/>
            </p:cNvSpPr>
            <p:nvPr/>
          </p:nvSpPr>
          <p:spPr bwMode="auto">
            <a:xfrm flipV="1">
              <a:off x="3297" y="1927"/>
              <a:ext cx="0" cy="578"/>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9634" name="Line 180"/>
            <p:cNvSpPr>
              <a:spLocks noChangeShapeType="1"/>
            </p:cNvSpPr>
            <p:nvPr/>
          </p:nvSpPr>
          <p:spPr bwMode="auto">
            <a:xfrm>
              <a:off x="4145" y="1357"/>
              <a:ext cx="0" cy="57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9635" name="Line 181"/>
            <p:cNvSpPr>
              <a:spLocks noChangeShapeType="1"/>
            </p:cNvSpPr>
            <p:nvPr/>
          </p:nvSpPr>
          <p:spPr bwMode="auto">
            <a:xfrm flipV="1">
              <a:off x="4575" y="1927"/>
              <a:ext cx="0" cy="437"/>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9636" name="Line 182"/>
            <p:cNvSpPr>
              <a:spLocks noChangeShapeType="1"/>
            </p:cNvSpPr>
            <p:nvPr/>
          </p:nvSpPr>
          <p:spPr bwMode="auto">
            <a:xfrm flipV="1">
              <a:off x="4997" y="1927"/>
              <a:ext cx="0" cy="239"/>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9637" name="Line 183"/>
            <p:cNvSpPr>
              <a:spLocks noChangeShapeType="1"/>
            </p:cNvSpPr>
            <p:nvPr/>
          </p:nvSpPr>
          <p:spPr bwMode="auto">
            <a:xfrm>
              <a:off x="5420" y="1307"/>
              <a:ext cx="0" cy="629"/>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9638" name="Line 184"/>
            <p:cNvSpPr>
              <a:spLocks noChangeShapeType="1"/>
            </p:cNvSpPr>
            <p:nvPr/>
          </p:nvSpPr>
          <p:spPr bwMode="auto">
            <a:xfrm>
              <a:off x="321" y="1936"/>
              <a:ext cx="517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9639" name="Oval 185"/>
            <p:cNvSpPr>
              <a:spLocks noChangeArrowheads="1"/>
            </p:cNvSpPr>
            <p:nvPr/>
          </p:nvSpPr>
          <p:spPr bwMode="auto">
            <a:xfrm>
              <a:off x="3704" y="1905"/>
              <a:ext cx="47" cy="53"/>
            </a:xfrm>
            <a:prstGeom prst="ellipse">
              <a:avLst/>
            </a:prstGeom>
            <a:solidFill>
              <a:schemeClr val="accent1"/>
            </a:solidFill>
            <a:ln w="12700">
              <a:solidFill>
                <a:schemeClr val="accent1"/>
              </a:solidFill>
              <a:round/>
              <a:headEnd/>
              <a:tailEnd/>
            </a:ln>
          </p:spPr>
          <p:txBody>
            <a:bodyPr wrap="none" anchor="ctr"/>
            <a:lstStyle/>
            <a:p>
              <a:endParaRPr lang="es-EC"/>
            </a:p>
          </p:txBody>
        </p:sp>
        <p:sp>
          <p:nvSpPr>
            <p:cNvPr id="19640" name="Oval 186"/>
            <p:cNvSpPr>
              <a:spLocks noChangeArrowheads="1"/>
            </p:cNvSpPr>
            <p:nvPr/>
          </p:nvSpPr>
          <p:spPr bwMode="auto">
            <a:xfrm>
              <a:off x="312" y="1905"/>
              <a:ext cx="47" cy="53"/>
            </a:xfrm>
            <a:prstGeom prst="ellipse">
              <a:avLst/>
            </a:prstGeom>
            <a:solidFill>
              <a:schemeClr val="accent1"/>
            </a:solidFill>
            <a:ln w="12700">
              <a:solidFill>
                <a:schemeClr val="accent1"/>
              </a:solidFill>
              <a:round/>
              <a:headEnd/>
              <a:tailEnd/>
            </a:ln>
          </p:spPr>
          <p:txBody>
            <a:bodyPr wrap="none" anchor="ctr"/>
            <a:lstStyle/>
            <a:p>
              <a:endParaRPr lang="es-EC"/>
            </a:p>
          </p:txBody>
        </p:sp>
      </p:grpSp>
      <p:sp>
        <p:nvSpPr>
          <p:cNvPr id="19459" name="Text Box 187"/>
          <p:cNvSpPr txBox="1">
            <a:spLocks noChangeArrowheads="1"/>
          </p:cNvSpPr>
          <p:nvPr/>
        </p:nvSpPr>
        <p:spPr bwMode="auto">
          <a:xfrm>
            <a:off x="990600" y="5349875"/>
            <a:ext cx="815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742950" indent="-285750" eaLnBrk="0" hangingPunct="0">
              <a:defRPr sz="2400">
                <a:solidFill>
                  <a:schemeClr val="tx1"/>
                </a:solidFill>
                <a:latin typeface="Verdana" charset="0"/>
                <a:ea typeface="ＭＳ Ｐゴシック" charset="0"/>
              </a:defRPr>
            </a:lvl2pPr>
            <a:lvl3pPr marL="1143000" indent="-228600" eaLnBrk="0" hangingPunct="0">
              <a:defRPr sz="2400">
                <a:solidFill>
                  <a:schemeClr val="tx1"/>
                </a:solidFill>
                <a:latin typeface="Verdana" charset="0"/>
                <a:ea typeface="ＭＳ Ｐゴシック" charset="0"/>
              </a:defRPr>
            </a:lvl3pPr>
            <a:lvl4pPr marL="1600200" indent="-228600" eaLnBrk="0" hangingPunct="0">
              <a:defRPr sz="2400">
                <a:solidFill>
                  <a:schemeClr val="tx1"/>
                </a:solidFill>
                <a:latin typeface="Verdana" charset="0"/>
                <a:ea typeface="ＭＳ Ｐゴシック" charset="0"/>
              </a:defRPr>
            </a:lvl4pPr>
            <a:lvl5pPr marL="2057400" indent="-228600" eaLnBrk="0" hangingPunct="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s-MX" sz="3200">
                <a:latin typeface="Arial" charset="0"/>
              </a:rPr>
              <a:t>Frecuencia señal: 2.5 Khz</a:t>
            </a:r>
          </a:p>
          <a:p>
            <a:pPr eaLnBrk="1" hangingPunct="1"/>
            <a:r>
              <a:rPr lang="es-MX" sz="3200">
                <a:latin typeface="Arial" charset="0"/>
              </a:rPr>
              <a:t>Frecuencia muestreo: 8 Khz (125 </a:t>
            </a:r>
            <a:r>
              <a:rPr lang="es-MX" sz="3200">
                <a:latin typeface="Arial" charset="0"/>
                <a:sym typeface="Symbol" charset="0"/>
              </a:rPr>
              <a:t></a:t>
            </a:r>
            <a:r>
              <a:rPr lang="es-MX" sz="3200">
                <a:latin typeface="Arial" charset="0"/>
              </a:rPr>
              <a:t>s)</a:t>
            </a:r>
            <a:endParaRPr lang="en-US" sz="320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rtlCol="0">
            <a:normAutofit/>
          </a:bodyPr>
          <a:lstStyle/>
          <a:p>
            <a:pPr fontAlgn="auto">
              <a:spcAft>
                <a:spcPts val="0"/>
              </a:spcAft>
              <a:defRPr/>
            </a:pPr>
            <a:r>
              <a:rPr lang="es-MX">
                <a:solidFill>
                  <a:schemeClr val="tx2">
                    <a:satMod val="130000"/>
                  </a:schemeClr>
                </a:solidFill>
                <a:latin typeface="Arial" charset="0"/>
                <a:ea typeface="+mj-ea"/>
                <a:cs typeface="+mj-cs"/>
              </a:rPr>
              <a:t>¿Qué veremos hoy?</a:t>
            </a:r>
            <a:endParaRPr lang="en-US">
              <a:solidFill>
                <a:schemeClr val="tx2">
                  <a:satMod val="130000"/>
                </a:schemeClr>
              </a:solidFill>
              <a:latin typeface="Arial" charset="0"/>
              <a:ea typeface="+mj-ea"/>
              <a:cs typeface="+mj-cs"/>
            </a:endParaRPr>
          </a:p>
        </p:txBody>
      </p:sp>
      <p:sp>
        <p:nvSpPr>
          <p:cNvPr id="2050" name="Rectangle 3"/>
          <p:cNvSpPr>
            <a:spLocks noGrp="1" noChangeArrowheads="1"/>
          </p:cNvSpPr>
          <p:nvPr>
            <p:ph idx="1"/>
          </p:nvPr>
        </p:nvSpPr>
        <p:spPr/>
        <p:txBody>
          <a:bodyPr/>
          <a:lstStyle/>
          <a:p>
            <a:r>
              <a:rPr lang="es-MX" dirty="0">
                <a:latin typeface="Verdana" charset="0"/>
              </a:rPr>
              <a:t>Definición</a:t>
            </a:r>
          </a:p>
          <a:p>
            <a:r>
              <a:rPr lang="es-MX" dirty="0">
                <a:latin typeface="Verdana" charset="0"/>
              </a:rPr>
              <a:t>Muestreo y Cuantización</a:t>
            </a:r>
          </a:p>
          <a:p>
            <a:r>
              <a:rPr lang="es-MX" dirty="0">
                <a:latin typeface="Verdana" charset="0"/>
              </a:rPr>
              <a:t>El teorema de muestreo</a:t>
            </a:r>
          </a:p>
          <a:p>
            <a:r>
              <a:rPr lang="es-MX" dirty="0">
                <a:latin typeface="Verdana" charset="0"/>
              </a:rPr>
              <a:t>Ruido</a:t>
            </a:r>
          </a:p>
          <a:p>
            <a:r>
              <a:rPr lang="es-MX" dirty="0">
                <a:latin typeface="Verdana" charset="0"/>
              </a:rPr>
              <a:t>Selección de los parámetros básicos</a:t>
            </a:r>
          </a:p>
          <a:p>
            <a:r>
              <a:rPr lang="es-MX" dirty="0">
                <a:latin typeface="Verdana" charset="0"/>
              </a:rPr>
              <a:t>Ejemplos prácticos</a:t>
            </a:r>
          </a:p>
          <a:p>
            <a:endParaRPr lang="en-US" dirty="0">
              <a:latin typeface="Verdana"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sp>
        <p:nvSpPr>
          <p:cNvPr id="3" name="Content Placeholder 2"/>
          <p:cNvSpPr>
            <a:spLocks noGrp="1"/>
          </p:cNvSpPr>
          <p:nvPr>
            <p:ph idx="1"/>
          </p:nvPr>
        </p:nvSpPr>
        <p:spPr/>
        <p:txBody>
          <a:bodyPr/>
          <a:lstStyle/>
          <a:p>
            <a:endParaRPr lang="es-MX" dirty="0"/>
          </a:p>
        </p:txBody>
      </p:sp>
    </p:spTree>
    <p:extLst>
      <p:ext uri="{BB962C8B-B14F-4D97-AF65-F5344CB8AC3E}">
        <p14:creationId xmlns:p14="http://schemas.microsoft.com/office/powerpoint/2010/main" val="392252642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rtlCol="0">
            <a:normAutofit/>
          </a:bodyPr>
          <a:lstStyle/>
          <a:p>
            <a:pPr fontAlgn="auto">
              <a:spcAft>
                <a:spcPts val="0"/>
              </a:spcAft>
              <a:defRPr/>
            </a:pPr>
            <a:r>
              <a:rPr lang="es-MX" smtClean="0">
                <a:solidFill>
                  <a:schemeClr val="tx2">
                    <a:satMod val="130000"/>
                  </a:schemeClr>
                </a:solidFill>
                <a:ea typeface="+mj-ea"/>
                <a:cs typeface="+mj-cs"/>
              </a:rPr>
              <a:t>Teorema de Muestreo</a:t>
            </a:r>
            <a:endParaRPr lang="en-US" smtClean="0">
              <a:solidFill>
                <a:schemeClr val="tx2">
                  <a:satMod val="130000"/>
                </a:schemeClr>
              </a:solidFill>
              <a:ea typeface="+mj-ea"/>
              <a:cs typeface="+mj-cs"/>
            </a:endParaRPr>
          </a:p>
        </p:txBody>
      </p:sp>
      <p:grpSp>
        <p:nvGrpSpPr>
          <p:cNvPr id="20482" name="Group 285"/>
          <p:cNvGrpSpPr>
            <a:grpSpLocks/>
          </p:cNvGrpSpPr>
          <p:nvPr/>
        </p:nvGrpSpPr>
        <p:grpSpPr bwMode="auto">
          <a:xfrm>
            <a:off x="438150" y="2778125"/>
            <a:ext cx="8401050" cy="2174875"/>
            <a:chOff x="242" y="1131"/>
            <a:chExt cx="5292" cy="1370"/>
          </a:xfrm>
        </p:grpSpPr>
        <p:sp>
          <p:nvSpPr>
            <p:cNvPr id="25607" name="Rectangle 4"/>
            <p:cNvSpPr>
              <a:spLocks noChangeArrowheads="1"/>
            </p:cNvSpPr>
            <p:nvPr/>
          </p:nvSpPr>
          <p:spPr bwMode="auto">
            <a:xfrm>
              <a:off x="242" y="1131"/>
              <a:ext cx="1461" cy="1370"/>
            </a:xfrm>
            <a:prstGeom prst="rect">
              <a:avLst/>
            </a:prstGeom>
            <a:ln/>
          </p:spPr>
          <p:style>
            <a:lnRef idx="2">
              <a:schemeClr val="dk1"/>
            </a:lnRef>
            <a:fillRef idx="1">
              <a:schemeClr val="lt1"/>
            </a:fillRef>
            <a:effectRef idx="0">
              <a:schemeClr val="dk1"/>
            </a:effectRef>
            <a:fontRef idx="minor">
              <a:schemeClr val="dk1"/>
            </a:fontRef>
          </p:style>
          <p:txBody>
            <a:bodyPr/>
            <a:lstStyle/>
            <a:p>
              <a:pPr>
                <a:defRPr/>
              </a:pPr>
              <a:endParaRPr lang="es-EC"/>
            </a:p>
          </p:txBody>
        </p:sp>
        <p:sp>
          <p:nvSpPr>
            <p:cNvPr id="25608" name="Line 5"/>
            <p:cNvSpPr>
              <a:spLocks noChangeShapeType="1"/>
            </p:cNvSpPr>
            <p:nvPr/>
          </p:nvSpPr>
          <p:spPr bwMode="auto">
            <a:xfrm flipV="1">
              <a:off x="321" y="1822"/>
              <a:ext cx="0" cy="411"/>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en-US"/>
            </a:p>
          </p:txBody>
        </p:sp>
        <p:sp>
          <p:nvSpPr>
            <p:cNvPr id="25609" name="Line 6"/>
            <p:cNvSpPr>
              <a:spLocks noChangeShapeType="1"/>
            </p:cNvSpPr>
            <p:nvPr/>
          </p:nvSpPr>
          <p:spPr bwMode="auto">
            <a:xfrm>
              <a:off x="443" y="1484"/>
              <a:ext cx="0" cy="338"/>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en-US"/>
            </a:p>
          </p:txBody>
        </p:sp>
        <p:sp>
          <p:nvSpPr>
            <p:cNvPr id="25610" name="Line 7"/>
            <p:cNvSpPr>
              <a:spLocks noChangeShapeType="1"/>
            </p:cNvSpPr>
            <p:nvPr/>
          </p:nvSpPr>
          <p:spPr bwMode="auto">
            <a:xfrm>
              <a:off x="564" y="1641"/>
              <a:ext cx="0" cy="186"/>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en-US"/>
            </a:p>
          </p:txBody>
        </p:sp>
        <p:sp>
          <p:nvSpPr>
            <p:cNvPr id="25611" name="Line 8"/>
            <p:cNvSpPr>
              <a:spLocks noChangeShapeType="1"/>
            </p:cNvSpPr>
            <p:nvPr/>
          </p:nvSpPr>
          <p:spPr bwMode="auto">
            <a:xfrm flipV="1">
              <a:off x="680" y="1822"/>
              <a:ext cx="0" cy="451"/>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en-US"/>
            </a:p>
          </p:txBody>
        </p:sp>
        <p:sp>
          <p:nvSpPr>
            <p:cNvPr id="25612" name="Line 9"/>
            <p:cNvSpPr>
              <a:spLocks noChangeShapeType="1"/>
            </p:cNvSpPr>
            <p:nvPr/>
          </p:nvSpPr>
          <p:spPr bwMode="auto">
            <a:xfrm>
              <a:off x="803" y="1647"/>
              <a:ext cx="0" cy="173"/>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en-US"/>
            </a:p>
          </p:txBody>
        </p:sp>
        <p:sp>
          <p:nvSpPr>
            <p:cNvPr id="25613" name="Line 10"/>
            <p:cNvSpPr>
              <a:spLocks noChangeShapeType="1"/>
            </p:cNvSpPr>
            <p:nvPr/>
          </p:nvSpPr>
          <p:spPr bwMode="auto">
            <a:xfrm>
              <a:off x="925" y="1489"/>
              <a:ext cx="0" cy="331"/>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en-US"/>
            </a:p>
          </p:txBody>
        </p:sp>
        <p:sp>
          <p:nvSpPr>
            <p:cNvPr id="25614" name="Line 11"/>
            <p:cNvSpPr>
              <a:spLocks noChangeShapeType="1"/>
            </p:cNvSpPr>
            <p:nvPr/>
          </p:nvSpPr>
          <p:spPr bwMode="auto">
            <a:xfrm flipV="1">
              <a:off x="1045" y="1813"/>
              <a:ext cx="0" cy="422"/>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en-US"/>
            </a:p>
          </p:txBody>
        </p:sp>
        <p:sp>
          <p:nvSpPr>
            <p:cNvPr id="25615" name="Line 12"/>
            <p:cNvSpPr>
              <a:spLocks noChangeShapeType="1"/>
            </p:cNvSpPr>
            <p:nvPr/>
          </p:nvSpPr>
          <p:spPr bwMode="auto">
            <a:xfrm>
              <a:off x="1287" y="1396"/>
              <a:ext cx="0" cy="417"/>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en-US"/>
            </a:p>
          </p:txBody>
        </p:sp>
        <p:sp>
          <p:nvSpPr>
            <p:cNvPr id="25616" name="Line 13"/>
            <p:cNvSpPr>
              <a:spLocks noChangeShapeType="1"/>
            </p:cNvSpPr>
            <p:nvPr/>
          </p:nvSpPr>
          <p:spPr bwMode="auto">
            <a:xfrm flipV="1">
              <a:off x="1410" y="1813"/>
              <a:ext cx="0" cy="319"/>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en-US"/>
            </a:p>
          </p:txBody>
        </p:sp>
        <p:sp>
          <p:nvSpPr>
            <p:cNvPr id="25617" name="Line 14"/>
            <p:cNvSpPr>
              <a:spLocks noChangeShapeType="1"/>
            </p:cNvSpPr>
            <p:nvPr/>
          </p:nvSpPr>
          <p:spPr bwMode="auto">
            <a:xfrm flipV="1">
              <a:off x="1530" y="1813"/>
              <a:ext cx="0" cy="175"/>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en-US"/>
            </a:p>
          </p:txBody>
        </p:sp>
        <p:sp>
          <p:nvSpPr>
            <p:cNvPr id="25618" name="Line 15"/>
            <p:cNvSpPr>
              <a:spLocks noChangeShapeType="1"/>
            </p:cNvSpPr>
            <p:nvPr/>
          </p:nvSpPr>
          <p:spPr bwMode="auto">
            <a:xfrm>
              <a:off x="1651" y="1360"/>
              <a:ext cx="0" cy="459"/>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en-US"/>
            </a:p>
          </p:txBody>
        </p:sp>
        <p:sp>
          <p:nvSpPr>
            <p:cNvPr id="25619" name="Line 16"/>
            <p:cNvSpPr>
              <a:spLocks noChangeShapeType="1"/>
            </p:cNvSpPr>
            <p:nvPr/>
          </p:nvSpPr>
          <p:spPr bwMode="auto">
            <a:xfrm>
              <a:off x="246" y="1820"/>
              <a:ext cx="1477" cy="1"/>
            </a:xfrm>
            <a:prstGeom prst="line">
              <a:avLst/>
            </a:prstGeom>
            <a:ln>
              <a:headEnd/>
              <a:tailEnd type="triangle" w="med" len="me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20" name="Oval 17"/>
            <p:cNvSpPr>
              <a:spLocks noChangeArrowheads="1"/>
            </p:cNvSpPr>
            <p:nvPr/>
          </p:nvSpPr>
          <p:spPr bwMode="auto">
            <a:xfrm>
              <a:off x="1161" y="1797"/>
              <a:ext cx="13" cy="39"/>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es-EC"/>
            </a:p>
          </p:txBody>
        </p:sp>
        <p:grpSp>
          <p:nvGrpSpPr>
            <p:cNvPr id="20500" name="Group 18"/>
            <p:cNvGrpSpPr>
              <a:grpSpLocks/>
            </p:cNvGrpSpPr>
            <p:nvPr/>
          </p:nvGrpSpPr>
          <p:grpSpPr bwMode="auto">
            <a:xfrm>
              <a:off x="4057" y="1131"/>
              <a:ext cx="1477" cy="1370"/>
              <a:chOff x="281" y="1163"/>
              <a:chExt cx="1477" cy="1370"/>
            </a:xfrm>
          </p:grpSpPr>
          <p:sp>
            <p:nvSpPr>
              <p:cNvPr id="25719" name="Rectangle 19"/>
              <p:cNvSpPr>
                <a:spLocks noChangeArrowheads="1"/>
              </p:cNvSpPr>
              <p:nvPr/>
            </p:nvSpPr>
            <p:spPr bwMode="auto">
              <a:xfrm>
                <a:off x="282" y="1163"/>
                <a:ext cx="1461" cy="1370"/>
              </a:xfrm>
              <a:prstGeom prst="rect">
                <a:avLst/>
              </a:prstGeom>
              <a:ln/>
            </p:spPr>
            <p:style>
              <a:lnRef idx="2">
                <a:schemeClr val="dk1"/>
              </a:lnRef>
              <a:fillRef idx="1">
                <a:schemeClr val="lt1"/>
              </a:fillRef>
              <a:effectRef idx="0">
                <a:schemeClr val="dk1"/>
              </a:effectRef>
              <a:fontRef idx="minor">
                <a:schemeClr val="dk1"/>
              </a:fontRef>
            </p:style>
            <p:txBody>
              <a:bodyPr/>
              <a:lstStyle/>
              <a:p>
                <a:pPr>
                  <a:defRPr/>
                </a:pPr>
                <a:endParaRPr lang="es-EC"/>
              </a:p>
            </p:txBody>
          </p:sp>
          <p:grpSp>
            <p:nvGrpSpPr>
              <p:cNvPr id="20599" name="Group 20"/>
              <p:cNvGrpSpPr>
                <a:grpSpLocks/>
              </p:cNvGrpSpPr>
              <p:nvPr/>
            </p:nvGrpSpPr>
            <p:grpSpPr bwMode="auto">
              <a:xfrm>
                <a:off x="281" y="1394"/>
                <a:ext cx="1477" cy="909"/>
                <a:chOff x="281" y="1411"/>
                <a:chExt cx="1477" cy="909"/>
              </a:xfrm>
            </p:grpSpPr>
            <p:sp>
              <p:nvSpPr>
                <p:cNvPr id="25721" name="Line 21"/>
                <p:cNvSpPr>
                  <a:spLocks noChangeShapeType="1"/>
                </p:cNvSpPr>
                <p:nvPr/>
              </p:nvSpPr>
              <p:spPr bwMode="auto">
                <a:xfrm>
                  <a:off x="762" y="2302"/>
                  <a:ext cx="7" cy="1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22" name="Line 22"/>
                <p:cNvSpPr>
                  <a:spLocks noChangeShapeType="1"/>
                </p:cNvSpPr>
                <p:nvPr/>
              </p:nvSpPr>
              <p:spPr bwMode="auto">
                <a:xfrm>
                  <a:off x="285" y="1868"/>
                  <a:ext cx="9"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23" name="Line 23"/>
                <p:cNvSpPr>
                  <a:spLocks noChangeShapeType="1"/>
                </p:cNvSpPr>
                <p:nvPr/>
              </p:nvSpPr>
              <p:spPr bwMode="auto">
                <a:xfrm>
                  <a:off x="294" y="1930"/>
                  <a:ext cx="8"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24" name="Line 24"/>
                <p:cNvSpPr>
                  <a:spLocks noChangeShapeType="1"/>
                </p:cNvSpPr>
                <p:nvPr/>
              </p:nvSpPr>
              <p:spPr bwMode="auto">
                <a:xfrm>
                  <a:off x="302" y="1992"/>
                  <a:ext cx="10"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25" name="Line 25"/>
                <p:cNvSpPr>
                  <a:spLocks noChangeShapeType="1"/>
                </p:cNvSpPr>
                <p:nvPr/>
              </p:nvSpPr>
              <p:spPr bwMode="auto">
                <a:xfrm>
                  <a:off x="312" y="2054"/>
                  <a:ext cx="10" cy="56"/>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26" name="Line 26"/>
                <p:cNvSpPr>
                  <a:spLocks noChangeShapeType="1"/>
                </p:cNvSpPr>
                <p:nvPr/>
              </p:nvSpPr>
              <p:spPr bwMode="auto">
                <a:xfrm>
                  <a:off x="322" y="2110"/>
                  <a:ext cx="7" cy="5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27" name="Line 27"/>
                <p:cNvSpPr>
                  <a:spLocks noChangeShapeType="1"/>
                </p:cNvSpPr>
                <p:nvPr/>
              </p:nvSpPr>
              <p:spPr bwMode="auto">
                <a:xfrm>
                  <a:off x="329" y="2167"/>
                  <a:ext cx="10" cy="45"/>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28" name="Line 28"/>
                <p:cNvSpPr>
                  <a:spLocks noChangeShapeType="1"/>
                </p:cNvSpPr>
                <p:nvPr/>
              </p:nvSpPr>
              <p:spPr bwMode="auto">
                <a:xfrm>
                  <a:off x="339" y="2212"/>
                  <a:ext cx="8" cy="39"/>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29" name="Line 29"/>
                <p:cNvSpPr>
                  <a:spLocks noChangeShapeType="1"/>
                </p:cNvSpPr>
                <p:nvPr/>
              </p:nvSpPr>
              <p:spPr bwMode="auto">
                <a:xfrm>
                  <a:off x="347" y="2251"/>
                  <a:ext cx="9" cy="28"/>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30" name="Line 30"/>
                <p:cNvSpPr>
                  <a:spLocks noChangeShapeType="1"/>
                </p:cNvSpPr>
                <p:nvPr/>
              </p:nvSpPr>
              <p:spPr bwMode="auto">
                <a:xfrm>
                  <a:off x="356" y="2279"/>
                  <a:ext cx="8" cy="23"/>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31" name="Line 31"/>
                <p:cNvSpPr>
                  <a:spLocks noChangeShapeType="1"/>
                </p:cNvSpPr>
                <p:nvPr/>
              </p:nvSpPr>
              <p:spPr bwMode="auto">
                <a:xfrm>
                  <a:off x="364" y="2302"/>
                  <a:ext cx="10" cy="1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32" name="Line 32"/>
                <p:cNvSpPr>
                  <a:spLocks noChangeShapeType="1"/>
                </p:cNvSpPr>
                <p:nvPr/>
              </p:nvSpPr>
              <p:spPr bwMode="auto">
                <a:xfrm>
                  <a:off x="374" y="2319"/>
                  <a:ext cx="7" cy="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33" name="Line 33"/>
                <p:cNvSpPr>
                  <a:spLocks noChangeShapeType="1"/>
                </p:cNvSpPr>
                <p:nvPr/>
              </p:nvSpPr>
              <p:spPr bwMode="auto">
                <a:xfrm>
                  <a:off x="381" y="2319"/>
                  <a:ext cx="10" cy="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34" name="Line 34"/>
                <p:cNvSpPr>
                  <a:spLocks noChangeShapeType="1"/>
                </p:cNvSpPr>
                <p:nvPr/>
              </p:nvSpPr>
              <p:spPr bwMode="auto">
                <a:xfrm flipV="1">
                  <a:off x="391" y="2302"/>
                  <a:ext cx="10" cy="1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35" name="Line 35"/>
                <p:cNvSpPr>
                  <a:spLocks noChangeShapeType="1"/>
                </p:cNvSpPr>
                <p:nvPr/>
              </p:nvSpPr>
              <p:spPr bwMode="auto">
                <a:xfrm flipV="1">
                  <a:off x="401" y="2279"/>
                  <a:ext cx="7" cy="23"/>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36" name="Line 36"/>
                <p:cNvSpPr>
                  <a:spLocks noChangeShapeType="1"/>
                </p:cNvSpPr>
                <p:nvPr/>
              </p:nvSpPr>
              <p:spPr bwMode="auto">
                <a:xfrm flipV="1">
                  <a:off x="408" y="2251"/>
                  <a:ext cx="10" cy="28"/>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37" name="Line 37"/>
                <p:cNvSpPr>
                  <a:spLocks noChangeShapeType="1"/>
                </p:cNvSpPr>
                <p:nvPr/>
              </p:nvSpPr>
              <p:spPr bwMode="auto">
                <a:xfrm flipV="1">
                  <a:off x="418" y="2212"/>
                  <a:ext cx="8" cy="39"/>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38" name="Line 38"/>
                <p:cNvSpPr>
                  <a:spLocks noChangeShapeType="1"/>
                </p:cNvSpPr>
                <p:nvPr/>
              </p:nvSpPr>
              <p:spPr bwMode="auto">
                <a:xfrm flipV="1">
                  <a:off x="426" y="2167"/>
                  <a:ext cx="9" cy="45"/>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39" name="Line 39"/>
                <p:cNvSpPr>
                  <a:spLocks noChangeShapeType="1"/>
                </p:cNvSpPr>
                <p:nvPr/>
              </p:nvSpPr>
              <p:spPr bwMode="auto">
                <a:xfrm flipV="1">
                  <a:off x="435" y="2110"/>
                  <a:ext cx="8" cy="5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40" name="Line 40"/>
                <p:cNvSpPr>
                  <a:spLocks noChangeShapeType="1"/>
                </p:cNvSpPr>
                <p:nvPr/>
              </p:nvSpPr>
              <p:spPr bwMode="auto">
                <a:xfrm flipV="1">
                  <a:off x="443" y="2054"/>
                  <a:ext cx="10" cy="56"/>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41" name="Line 41"/>
                <p:cNvSpPr>
                  <a:spLocks noChangeShapeType="1"/>
                </p:cNvSpPr>
                <p:nvPr/>
              </p:nvSpPr>
              <p:spPr bwMode="auto">
                <a:xfrm flipV="1">
                  <a:off x="453" y="1992"/>
                  <a:ext cx="7"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42" name="Line 42"/>
                <p:cNvSpPr>
                  <a:spLocks noChangeShapeType="1"/>
                </p:cNvSpPr>
                <p:nvPr/>
              </p:nvSpPr>
              <p:spPr bwMode="auto">
                <a:xfrm flipV="1">
                  <a:off x="460" y="1930"/>
                  <a:ext cx="10"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43" name="Line 43"/>
                <p:cNvSpPr>
                  <a:spLocks noChangeShapeType="1"/>
                </p:cNvSpPr>
                <p:nvPr/>
              </p:nvSpPr>
              <p:spPr bwMode="auto">
                <a:xfrm flipV="1">
                  <a:off x="470" y="1862"/>
                  <a:ext cx="10" cy="68"/>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44" name="Line 44"/>
                <p:cNvSpPr>
                  <a:spLocks noChangeShapeType="1"/>
                </p:cNvSpPr>
                <p:nvPr/>
              </p:nvSpPr>
              <p:spPr bwMode="auto">
                <a:xfrm flipV="1">
                  <a:off x="480" y="1800"/>
                  <a:ext cx="7"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45" name="Line 45"/>
                <p:cNvSpPr>
                  <a:spLocks noChangeShapeType="1"/>
                </p:cNvSpPr>
                <p:nvPr/>
              </p:nvSpPr>
              <p:spPr bwMode="auto">
                <a:xfrm flipV="1">
                  <a:off x="487" y="1738"/>
                  <a:ext cx="10"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46" name="Line 46"/>
                <p:cNvSpPr>
                  <a:spLocks noChangeShapeType="1"/>
                </p:cNvSpPr>
                <p:nvPr/>
              </p:nvSpPr>
              <p:spPr bwMode="auto">
                <a:xfrm flipV="1">
                  <a:off x="497" y="1676"/>
                  <a:ext cx="8"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47" name="Line 47"/>
                <p:cNvSpPr>
                  <a:spLocks noChangeShapeType="1"/>
                </p:cNvSpPr>
                <p:nvPr/>
              </p:nvSpPr>
              <p:spPr bwMode="auto">
                <a:xfrm flipV="1">
                  <a:off x="505" y="1620"/>
                  <a:ext cx="10" cy="56"/>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48" name="Line 48"/>
                <p:cNvSpPr>
                  <a:spLocks noChangeShapeType="1"/>
                </p:cNvSpPr>
                <p:nvPr/>
              </p:nvSpPr>
              <p:spPr bwMode="auto">
                <a:xfrm flipV="1">
                  <a:off x="515" y="1563"/>
                  <a:ext cx="7" cy="5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49" name="Line 49"/>
                <p:cNvSpPr>
                  <a:spLocks noChangeShapeType="1"/>
                </p:cNvSpPr>
                <p:nvPr/>
              </p:nvSpPr>
              <p:spPr bwMode="auto">
                <a:xfrm flipV="1">
                  <a:off x="522" y="1519"/>
                  <a:ext cx="10" cy="44"/>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50" name="Line 50"/>
                <p:cNvSpPr>
                  <a:spLocks noChangeShapeType="1"/>
                </p:cNvSpPr>
                <p:nvPr/>
              </p:nvSpPr>
              <p:spPr bwMode="auto">
                <a:xfrm flipV="1">
                  <a:off x="532" y="1479"/>
                  <a:ext cx="9" cy="4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51" name="Line 51"/>
                <p:cNvSpPr>
                  <a:spLocks noChangeShapeType="1"/>
                </p:cNvSpPr>
                <p:nvPr/>
              </p:nvSpPr>
              <p:spPr bwMode="auto">
                <a:xfrm flipV="1">
                  <a:off x="541" y="1451"/>
                  <a:ext cx="8" cy="28"/>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52" name="Line 52"/>
                <p:cNvSpPr>
                  <a:spLocks noChangeShapeType="1"/>
                </p:cNvSpPr>
                <p:nvPr/>
              </p:nvSpPr>
              <p:spPr bwMode="auto">
                <a:xfrm flipV="1">
                  <a:off x="549" y="1428"/>
                  <a:ext cx="10" cy="23"/>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53" name="Line 53"/>
                <p:cNvSpPr>
                  <a:spLocks noChangeShapeType="1"/>
                </p:cNvSpPr>
                <p:nvPr/>
              </p:nvSpPr>
              <p:spPr bwMode="auto">
                <a:xfrm flipV="1">
                  <a:off x="559" y="1411"/>
                  <a:ext cx="8" cy="1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54" name="Line 54"/>
                <p:cNvSpPr>
                  <a:spLocks noChangeShapeType="1"/>
                </p:cNvSpPr>
                <p:nvPr/>
              </p:nvSpPr>
              <p:spPr bwMode="auto">
                <a:xfrm>
                  <a:off x="567" y="1411"/>
                  <a:ext cx="9" cy="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55" name="Line 55"/>
                <p:cNvSpPr>
                  <a:spLocks noChangeShapeType="1"/>
                </p:cNvSpPr>
                <p:nvPr/>
              </p:nvSpPr>
              <p:spPr bwMode="auto">
                <a:xfrm>
                  <a:off x="576" y="1411"/>
                  <a:ext cx="8" cy="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56" name="Line 56"/>
                <p:cNvSpPr>
                  <a:spLocks noChangeShapeType="1"/>
                </p:cNvSpPr>
                <p:nvPr/>
              </p:nvSpPr>
              <p:spPr bwMode="auto">
                <a:xfrm>
                  <a:off x="584" y="1411"/>
                  <a:ext cx="10" cy="1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57" name="Line 57"/>
                <p:cNvSpPr>
                  <a:spLocks noChangeShapeType="1"/>
                </p:cNvSpPr>
                <p:nvPr/>
              </p:nvSpPr>
              <p:spPr bwMode="auto">
                <a:xfrm>
                  <a:off x="594" y="1428"/>
                  <a:ext cx="7" cy="23"/>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58" name="Line 58"/>
                <p:cNvSpPr>
                  <a:spLocks noChangeShapeType="1"/>
                </p:cNvSpPr>
                <p:nvPr/>
              </p:nvSpPr>
              <p:spPr bwMode="auto">
                <a:xfrm>
                  <a:off x="601" y="1451"/>
                  <a:ext cx="10" cy="28"/>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59" name="Line 59"/>
                <p:cNvSpPr>
                  <a:spLocks noChangeShapeType="1"/>
                </p:cNvSpPr>
                <p:nvPr/>
              </p:nvSpPr>
              <p:spPr bwMode="auto">
                <a:xfrm>
                  <a:off x="611" y="1479"/>
                  <a:ext cx="9" cy="4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60" name="Line 60"/>
                <p:cNvSpPr>
                  <a:spLocks noChangeShapeType="1"/>
                </p:cNvSpPr>
                <p:nvPr/>
              </p:nvSpPr>
              <p:spPr bwMode="auto">
                <a:xfrm>
                  <a:off x="620" y="1519"/>
                  <a:ext cx="8" cy="44"/>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61" name="Line 61"/>
                <p:cNvSpPr>
                  <a:spLocks noChangeShapeType="1"/>
                </p:cNvSpPr>
                <p:nvPr/>
              </p:nvSpPr>
              <p:spPr bwMode="auto">
                <a:xfrm>
                  <a:off x="628" y="1563"/>
                  <a:ext cx="10" cy="5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62" name="Line 62"/>
                <p:cNvSpPr>
                  <a:spLocks noChangeShapeType="1"/>
                </p:cNvSpPr>
                <p:nvPr/>
              </p:nvSpPr>
              <p:spPr bwMode="auto">
                <a:xfrm>
                  <a:off x="638" y="1620"/>
                  <a:ext cx="8" cy="56"/>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63" name="Line 63"/>
                <p:cNvSpPr>
                  <a:spLocks noChangeShapeType="1"/>
                </p:cNvSpPr>
                <p:nvPr/>
              </p:nvSpPr>
              <p:spPr bwMode="auto">
                <a:xfrm>
                  <a:off x="646" y="1676"/>
                  <a:ext cx="9"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64" name="Line 64"/>
                <p:cNvSpPr>
                  <a:spLocks noChangeShapeType="1"/>
                </p:cNvSpPr>
                <p:nvPr/>
              </p:nvSpPr>
              <p:spPr bwMode="auto">
                <a:xfrm>
                  <a:off x="655" y="1738"/>
                  <a:ext cx="8"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65" name="Line 65"/>
                <p:cNvSpPr>
                  <a:spLocks noChangeShapeType="1"/>
                </p:cNvSpPr>
                <p:nvPr/>
              </p:nvSpPr>
              <p:spPr bwMode="auto">
                <a:xfrm>
                  <a:off x="663" y="1800"/>
                  <a:ext cx="10" cy="68"/>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66" name="Line 66"/>
                <p:cNvSpPr>
                  <a:spLocks noChangeShapeType="1"/>
                </p:cNvSpPr>
                <p:nvPr/>
              </p:nvSpPr>
              <p:spPr bwMode="auto">
                <a:xfrm>
                  <a:off x="673" y="1868"/>
                  <a:ext cx="7"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67" name="Line 67"/>
                <p:cNvSpPr>
                  <a:spLocks noChangeShapeType="1"/>
                </p:cNvSpPr>
                <p:nvPr/>
              </p:nvSpPr>
              <p:spPr bwMode="auto">
                <a:xfrm>
                  <a:off x="680" y="1930"/>
                  <a:ext cx="10"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68" name="Line 68"/>
                <p:cNvSpPr>
                  <a:spLocks noChangeShapeType="1"/>
                </p:cNvSpPr>
                <p:nvPr/>
              </p:nvSpPr>
              <p:spPr bwMode="auto">
                <a:xfrm>
                  <a:off x="690" y="1992"/>
                  <a:ext cx="10"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69" name="Line 69"/>
                <p:cNvSpPr>
                  <a:spLocks noChangeShapeType="1"/>
                </p:cNvSpPr>
                <p:nvPr/>
              </p:nvSpPr>
              <p:spPr bwMode="auto">
                <a:xfrm>
                  <a:off x="700" y="2054"/>
                  <a:ext cx="8" cy="56"/>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70" name="Line 70"/>
                <p:cNvSpPr>
                  <a:spLocks noChangeShapeType="1"/>
                </p:cNvSpPr>
                <p:nvPr/>
              </p:nvSpPr>
              <p:spPr bwMode="auto">
                <a:xfrm>
                  <a:off x="708" y="2110"/>
                  <a:ext cx="9" cy="5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71" name="Line 71"/>
                <p:cNvSpPr>
                  <a:spLocks noChangeShapeType="1"/>
                </p:cNvSpPr>
                <p:nvPr/>
              </p:nvSpPr>
              <p:spPr bwMode="auto">
                <a:xfrm>
                  <a:off x="717" y="2167"/>
                  <a:ext cx="8" cy="45"/>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72" name="Line 72"/>
                <p:cNvSpPr>
                  <a:spLocks noChangeShapeType="1"/>
                </p:cNvSpPr>
                <p:nvPr/>
              </p:nvSpPr>
              <p:spPr bwMode="auto">
                <a:xfrm>
                  <a:off x="725" y="2212"/>
                  <a:ext cx="9" cy="39"/>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73" name="Line 73"/>
                <p:cNvSpPr>
                  <a:spLocks noChangeShapeType="1"/>
                </p:cNvSpPr>
                <p:nvPr/>
              </p:nvSpPr>
              <p:spPr bwMode="auto">
                <a:xfrm>
                  <a:off x="734" y="2251"/>
                  <a:ext cx="8" cy="28"/>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74" name="Line 74"/>
                <p:cNvSpPr>
                  <a:spLocks noChangeShapeType="1"/>
                </p:cNvSpPr>
                <p:nvPr/>
              </p:nvSpPr>
              <p:spPr bwMode="auto">
                <a:xfrm>
                  <a:off x="742" y="2279"/>
                  <a:ext cx="10" cy="23"/>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75" name="Line 75"/>
                <p:cNvSpPr>
                  <a:spLocks noChangeShapeType="1"/>
                </p:cNvSpPr>
                <p:nvPr/>
              </p:nvSpPr>
              <p:spPr bwMode="auto">
                <a:xfrm>
                  <a:off x="752" y="2302"/>
                  <a:ext cx="10" cy="1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76" name="Line 76"/>
                <p:cNvSpPr>
                  <a:spLocks noChangeShapeType="1"/>
                </p:cNvSpPr>
                <p:nvPr/>
              </p:nvSpPr>
              <p:spPr bwMode="auto">
                <a:xfrm>
                  <a:off x="762" y="2319"/>
                  <a:ext cx="7" cy="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77" name="Line 77"/>
                <p:cNvSpPr>
                  <a:spLocks noChangeShapeType="1"/>
                </p:cNvSpPr>
                <p:nvPr/>
              </p:nvSpPr>
              <p:spPr bwMode="auto">
                <a:xfrm>
                  <a:off x="769" y="2319"/>
                  <a:ext cx="10" cy="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78" name="Line 78"/>
                <p:cNvSpPr>
                  <a:spLocks noChangeShapeType="1"/>
                </p:cNvSpPr>
                <p:nvPr/>
              </p:nvSpPr>
              <p:spPr bwMode="auto">
                <a:xfrm flipV="1">
                  <a:off x="779" y="2302"/>
                  <a:ext cx="8" cy="1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79" name="Line 79"/>
                <p:cNvSpPr>
                  <a:spLocks noChangeShapeType="1"/>
                </p:cNvSpPr>
                <p:nvPr/>
              </p:nvSpPr>
              <p:spPr bwMode="auto">
                <a:xfrm flipV="1">
                  <a:off x="787" y="2279"/>
                  <a:ext cx="9" cy="23"/>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80" name="Line 80"/>
                <p:cNvSpPr>
                  <a:spLocks noChangeShapeType="1"/>
                </p:cNvSpPr>
                <p:nvPr/>
              </p:nvSpPr>
              <p:spPr bwMode="auto">
                <a:xfrm flipV="1">
                  <a:off x="796" y="2251"/>
                  <a:ext cx="8" cy="28"/>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81" name="Line 81"/>
                <p:cNvSpPr>
                  <a:spLocks noChangeShapeType="1"/>
                </p:cNvSpPr>
                <p:nvPr/>
              </p:nvSpPr>
              <p:spPr bwMode="auto">
                <a:xfrm flipV="1">
                  <a:off x="804" y="2212"/>
                  <a:ext cx="9" cy="39"/>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82" name="Line 82"/>
                <p:cNvSpPr>
                  <a:spLocks noChangeShapeType="1"/>
                </p:cNvSpPr>
                <p:nvPr/>
              </p:nvSpPr>
              <p:spPr bwMode="auto">
                <a:xfrm flipV="1">
                  <a:off x="813" y="2167"/>
                  <a:ext cx="8" cy="45"/>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83" name="Line 83"/>
                <p:cNvSpPr>
                  <a:spLocks noChangeShapeType="1"/>
                </p:cNvSpPr>
                <p:nvPr/>
              </p:nvSpPr>
              <p:spPr bwMode="auto">
                <a:xfrm flipV="1">
                  <a:off x="821" y="2110"/>
                  <a:ext cx="10" cy="5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84" name="Line 84"/>
                <p:cNvSpPr>
                  <a:spLocks noChangeShapeType="1"/>
                </p:cNvSpPr>
                <p:nvPr/>
              </p:nvSpPr>
              <p:spPr bwMode="auto">
                <a:xfrm flipV="1">
                  <a:off x="831" y="2054"/>
                  <a:ext cx="10" cy="56"/>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85" name="Line 85"/>
                <p:cNvSpPr>
                  <a:spLocks noChangeShapeType="1"/>
                </p:cNvSpPr>
                <p:nvPr/>
              </p:nvSpPr>
              <p:spPr bwMode="auto">
                <a:xfrm flipV="1">
                  <a:off x="841" y="1992"/>
                  <a:ext cx="7"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86" name="Line 86"/>
                <p:cNvSpPr>
                  <a:spLocks noChangeShapeType="1"/>
                </p:cNvSpPr>
                <p:nvPr/>
              </p:nvSpPr>
              <p:spPr bwMode="auto">
                <a:xfrm flipV="1">
                  <a:off x="848" y="1930"/>
                  <a:ext cx="10"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87" name="Line 87"/>
                <p:cNvSpPr>
                  <a:spLocks noChangeShapeType="1"/>
                </p:cNvSpPr>
                <p:nvPr/>
              </p:nvSpPr>
              <p:spPr bwMode="auto">
                <a:xfrm flipV="1">
                  <a:off x="858" y="1862"/>
                  <a:ext cx="8" cy="68"/>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88" name="Line 88"/>
                <p:cNvSpPr>
                  <a:spLocks noChangeShapeType="1"/>
                </p:cNvSpPr>
                <p:nvPr/>
              </p:nvSpPr>
              <p:spPr bwMode="auto">
                <a:xfrm flipV="1">
                  <a:off x="866" y="1800"/>
                  <a:ext cx="9"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89" name="Line 89"/>
                <p:cNvSpPr>
                  <a:spLocks noChangeShapeType="1"/>
                </p:cNvSpPr>
                <p:nvPr/>
              </p:nvSpPr>
              <p:spPr bwMode="auto">
                <a:xfrm flipV="1">
                  <a:off x="875" y="1738"/>
                  <a:ext cx="8"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90" name="Line 90"/>
                <p:cNvSpPr>
                  <a:spLocks noChangeShapeType="1"/>
                </p:cNvSpPr>
                <p:nvPr/>
              </p:nvSpPr>
              <p:spPr bwMode="auto">
                <a:xfrm flipV="1">
                  <a:off x="883" y="1676"/>
                  <a:ext cx="10"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91" name="Line 91"/>
                <p:cNvSpPr>
                  <a:spLocks noChangeShapeType="1"/>
                </p:cNvSpPr>
                <p:nvPr/>
              </p:nvSpPr>
              <p:spPr bwMode="auto">
                <a:xfrm flipV="1">
                  <a:off x="893" y="1620"/>
                  <a:ext cx="7" cy="56"/>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92" name="Line 92"/>
                <p:cNvSpPr>
                  <a:spLocks noChangeShapeType="1"/>
                </p:cNvSpPr>
                <p:nvPr/>
              </p:nvSpPr>
              <p:spPr bwMode="auto">
                <a:xfrm flipV="1">
                  <a:off x="900" y="1563"/>
                  <a:ext cx="10" cy="5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93" name="Line 93"/>
                <p:cNvSpPr>
                  <a:spLocks noChangeShapeType="1"/>
                </p:cNvSpPr>
                <p:nvPr/>
              </p:nvSpPr>
              <p:spPr bwMode="auto">
                <a:xfrm flipV="1">
                  <a:off x="910" y="1519"/>
                  <a:ext cx="10" cy="44"/>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94" name="Line 94"/>
                <p:cNvSpPr>
                  <a:spLocks noChangeShapeType="1"/>
                </p:cNvSpPr>
                <p:nvPr/>
              </p:nvSpPr>
              <p:spPr bwMode="auto">
                <a:xfrm flipV="1">
                  <a:off x="920" y="1479"/>
                  <a:ext cx="7" cy="4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95" name="Line 95"/>
                <p:cNvSpPr>
                  <a:spLocks noChangeShapeType="1"/>
                </p:cNvSpPr>
                <p:nvPr/>
              </p:nvSpPr>
              <p:spPr bwMode="auto">
                <a:xfrm flipV="1">
                  <a:off x="927" y="1451"/>
                  <a:ext cx="10" cy="28"/>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96" name="Line 96"/>
                <p:cNvSpPr>
                  <a:spLocks noChangeShapeType="1"/>
                </p:cNvSpPr>
                <p:nvPr/>
              </p:nvSpPr>
              <p:spPr bwMode="auto">
                <a:xfrm flipV="1">
                  <a:off x="937" y="1428"/>
                  <a:ext cx="8" cy="23"/>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97" name="Line 97"/>
                <p:cNvSpPr>
                  <a:spLocks noChangeShapeType="1"/>
                </p:cNvSpPr>
                <p:nvPr/>
              </p:nvSpPr>
              <p:spPr bwMode="auto">
                <a:xfrm flipV="1">
                  <a:off x="945" y="1411"/>
                  <a:ext cx="10" cy="1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98" name="Line 98"/>
                <p:cNvSpPr>
                  <a:spLocks noChangeShapeType="1"/>
                </p:cNvSpPr>
                <p:nvPr/>
              </p:nvSpPr>
              <p:spPr bwMode="auto">
                <a:xfrm>
                  <a:off x="955" y="1411"/>
                  <a:ext cx="7" cy="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99" name="Line 99"/>
                <p:cNvSpPr>
                  <a:spLocks noChangeShapeType="1"/>
                </p:cNvSpPr>
                <p:nvPr/>
              </p:nvSpPr>
              <p:spPr bwMode="auto">
                <a:xfrm>
                  <a:off x="962" y="1411"/>
                  <a:ext cx="10" cy="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00" name="Line 100"/>
                <p:cNvSpPr>
                  <a:spLocks noChangeShapeType="1"/>
                </p:cNvSpPr>
                <p:nvPr/>
              </p:nvSpPr>
              <p:spPr bwMode="auto">
                <a:xfrm>
                  <a:off x="972" y="1411"/>
                  <a:ext cx="9" cy="1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01" name="Line 101"/>
                <p:cNvSpPr>
                  <a:spLocks noChangeShapeType="1"/>
                </p:cNvSpPr>
                <p:nvPr/>
              </p:nvSpPr>
              <p:spPr bwMode="auto">
                <a:xfrm>
                  <a:off x="981" y="1428"/>
                  <a:ext cx="8" cy="23"/>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02" name="Line 102"/>
                <p:cNvSpPr>
                  <a:spLocks noChangeShapeType="1"/>
                </p:cNvSpPr>
                <p:nvPr/>
              </p:nvSpPr>
              <p:spPr bwMode="auto">
                <a:xfrm>
                  <a:off x="989" y="1451"/>
                  <a:ext cx="10" cy="28"/>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03" name="Line 103"/>
                <p:cNvSpPr>
                  <a:spLocks noChangeShapeType="1"/>
                </p:cNvSpPr>
                <p:nvPr/>
              </p:nvSpPr>
              <p:spPr bwMode="auto">
                <a:xfrm>
                  <a:off x="999" y="1479"/>
                  <a:ext cx="8" cy="4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04" name="Line 104"/>
                <p:cNvSpPr>
                  <a:spLocks noChangeShapeType="1"/>
                </p:cNvSpPr>
                <p:nvPr/>
              </p:nvSpPr>
              <p:spPr bwMode="auto">
                <a:xfrm>
                  <a:off x="1007" y="1519"/>
                  <a:ext cx="10" cy="44"/>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05" name="Line 105"/>
                <p:cNvSpPr>
                  <a:spLocks noChangeShapeType="1"/>
                </p:cNvSpPr>
                <p:nvPr/>
              </p:nvSpPr>
              <p:spPr bwMode="auto">
                <a:xfrm>
                  <a:off x="1017" y="1563"/>
                  <a:ext cx="7" cy="5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06" name="Line 106"/>
                <p:cNvSpPr>
                  <a:spLocks noChangeShapeType="1"/>
                </p:cNvSpPr>
                <p:nvPr/>
              </p:nvSpPr>
              <p:spPr bwMode="auto">
                <a:xfrm>
                  <a:off x="1024" y="1620"/>
                  <a:ext cx="10" cy="56"/>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07" name="Line 107"/>
                <p:cNvSpPr>
                  <a:spLocks noChangeShapeType="1"/>
                </p:cNvSpPr>
                <p:nvPr/>
              </p:nvSpPr>
              <p:spPr bwMode="auto">
                <a:xfrm>
                  <a:off x="1034" y="1676"/>
                  <a:ext cx="8"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08" name="Line 108"/>
                <p:cNvSpPr>
                  <a:spLocks noChangeShapeType="1"/>
                </p:cNvSpPr>
                <p:nvPr/>
              </p:nvSpPr>
              <p:spPr bwMode="auto">
                <a:xfrm>
                  <a:off x="1042" y="1738"/>
                  <a:ext cx="9"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09" name="Line 109"/>
                <p:cNvSpPr>
                  <a:spLocks noChangeShapeType="1"/>
                </p:cNvSpPr>
                <p:nvPr/>
              </p:nvSpPr>
              <p:spPr bwMode="auto">
                <a:xfrm>
                  <a:off x="1051" y="1800"/>
                  <a:ext cx="10" cy="68"/>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10" name="Line 110"/>
                <p:cNvSpPr>
                  <a:spLocks noChangeShapeType="1"/>
                </p:cNvSpPr>
                <p:nvPr/>
              </p:nvSpPr>
              <p:spPr bwMode="auto">
                <a:xfrm>
                  <a:off x="1061" y="1868"/>
                  <a:ext cx="7"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11" name="Line 111"/>
                <p:cNvSpPr>
                  <a:spLocks noChangeShapeType="1"/>
                </p:cNvSpPr>
                <p:nvPr/>
              </p:nvSpPr>
              <p:spPr bwMode="auto">
                <a:xfrm>
                  <a:off x="1068" y="1930"/>
                  <a:ext cx="10"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12" name="Line 112"/>
                <p:cNvSpPr>
                  <a:spLocks noChangeShapeType="1"/>
                </p:cNvSpPr>
                <p:nvPr/>
              </p:nvSpPr>
              <p:spPr bwMode="auto">
                <a:xfrm>
                  <a:off x="1078" y="1992"/>
                  <a:ext cx="8"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13" name="Line 113"/>
                <p:cNvSpPr>
                  <a:spLocks noChangeShapeType="1"/>
                </p:cNvSpPr>
                <p:nvPr/>
              </p:nvSpPr>
              <p:spPr bwMode="auto">
                <a:xfrm>
                  <a:off x="1086" y="2054"/>
                  <a:ext cx="10" cy="56"/>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14" name="Line 114"/>
                <p:cNvSpPr>
                  <a:spLocks noChangeShapeType="1"/>
                </p:cNvSpPr>
                <p:nvPr/>
              </p:nvSpPr>
              <p:spPr bwMode="auto">
                <a:xfrm>
                  <a:off x="1096" y="2110"/>
                  <a:ext cx="7" cy="5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15" name="Line 115"/>
                <p:cNvSpPr>
                  <a:spLocks noChangeShapeType="1"/>
                </p:cNvSpPr>
                <p:nvPr/>
              </p:nvSpPr>
              <p:spPr bwMode="auto">
                <a:xfrm>
                  <a:off x="1103" y="2167"/>
                  <a:ext cx="10" cy="45"/>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16" name="Line 116"/>
                <p:cNvSpPr>
                  <a:spLocks noChangeShapeType="1"/>
                </p:cNvSpPr>
                <p:nvPr/>
              </p:nvSpPr>
              <p:spPr bwMode="auto">
                <a:xfrm>
                  <a:off x="1113" y="2212"/>
                  <a:ext cx="10" cy="39"/>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17" name="Line 117"/>
                <p:cNvSpPr>
                  <a:spLocks noChangeShapeType="1"/>
                </p:cNvSpPr>
                <p:nvPr/>
              </p:nvSpPr>
              <p:spPr bwMode="auto">
                <a:xfrm>
                  <a:off x="1123" y="2251"/>
                  <a:ext cx="7" cy="28"/>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18" name="Line 118"/>
                <p:cNvSpPr>
                  <a:spLocks noChangeShapeType="1"/>
                </p:cNvSpPr>
                <p:nvPr/>
              </p:nvSpPr>
              <p:spPr bwMode="auto">
                <a:xfrm>
                  <a:off x="1130" y="2279"/>
                  <a:ext cx="10" cy="23"/>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19" name="Line 119"/>
                <p:cNvSpPr>
                  <a:spLocks noChangeShapeType="1"/>
                </p:cNvSpPr>
                <p:nvPr/>
              </p:nvSpPr>
              <p:spPr bwMode="auto">
                <a:xfrm>
                  <a:off x="1140" y="2302"/>
                  <a:ext cx="8" cy="1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20" name="Line 120"/>
                <p:cNvSpPr>
                  <a:spLocks noChangeShapeType="1"/>
                </p:cNvSpPr>
                <p:nvPr/>
              </p:nvSpPr>
              <p:spPr bwMode="auto">
                <a:xfrm>
                  <a:off x="1148" y="2319"/>
                  <a:ext cx="9" cy="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21" name="Line 121"/>
                <p:cNvSpPr>
                  <a:spLocks noChangeShapeType="1"/>
                </p:cNvSpPr>
                <p:nvPr/>
              </p:nvSpPr>
              <p:spPr bwMode="auto">
                <a:xfrm>
                  <a:off x="1157" y="2319"/>
                  <a:ext cx="8" cy="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22" name="Line 122"/>
                <p:cNvSpPr>
                  <a:spLocks noChangeShapeType="1"/>
                </p:cNvSpPr>
                <p:nvPr/>
              </p:nvSpPr>
              <p:spPr bwMode="auto">
                <a:xfrm flipV="1">
                  <a:off x="1165" y="2302"/>
                  <a:ext cx="10" cy="1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23" name="Line 123"/>
                <p:cNvSpPr>
                  <a:spLocks noChangeShapeType="1"/>
                </p:cNvSpPr>
                <p:nvPr/>
              </p:nvSpPr>
              <p:spPr bwMode="auto">
                <a:xfrm flipV="1">
                  <a:off x="1175" y="2279"/>
                  <a:ext cx="7" cy="23"/>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24" name="Line 124"/>
                <p:cNvSpPr>
                  <a:spLocks noChangeShapeType="1"/>
                </p:cNvSpPr>
                <p:nvPr/>
              </p:nvSpPr>
              <p:spPr bwMode="auto">
                <a:xfrm flipV="1">
                  <a:off x="1182" y="2251"/>
                  <a:ext cx="10" cy="28"/>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25" name="Line 125"/>
                <p:cNvSpPr>
                  <a:spLocks noChangeShapeType="1"/>
                </p:cNvSpPr>
                <p:nvPr/>
              </p:nvSpPr>
              <p:spPr bwMode="auto">
                <a:xfrm flipV="1">
                  <a:off x="1192" y="2212"/>
                  <a:ext cx="10" cy="39"/>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26" name="Line 126"/>
                <p:cNvSpPr>
                  <a:spLocks noChangeShapeType="1"/>
                </p:cNvSpPr>
                <p:nvPr/>
              </p:nvSpPr>
              <p:spPr bwMode="auto">
                <a:xfrm flipV="1">
                  <a:off x="1202" y="2167"/>
                  <a:ext cx="8" cy="45"/>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27" name="Line 127"/>
                <p:cNvSpPr>
                  <a:spLocks noChangeShapeType="1"/>
                </p:cNvSpPr>
                <p:nvPr/>
              </p:nvSpPr>
              <p:spPr bwMode="auto">
                <a:xfrm flipV="1">
                  <a:off x="1210" y="2110"/>
                  <a:ext cx="9" cy="5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28" name="Line 128"/>
                <p:cNvSpPr>
                  <a:spLocks noChangeShapeType="1"/>
                </p:cNvSpPr>
                <p:nvPr/>
              </p:nvSpPr>
              <p:spPr bwMode="auto">
                <a:xfrm flipV="1">
                  <a:off x="1219" y="2054"/>
                  <a:ext cx="8" cy="56"/>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29" name="Line 129"/>
                <p:cNvSpPr>
                  <a:spLocks noChangeShapeType="1"/>
                </p:cNvSpPr>
                <p:nvPr/>
              </p:nvSpPr>
              <p:spPr bwMode="auto">
                <a:xfrm flipV="1">
                  <a:off x="1227" y="1992"/>
                  <a:ext cx="9"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30" name="Line 130"/>
                <p:cNvSpPr>
                  <a:spLocks noChangeShapeType="1"/>
                </p:cNvSpPr>
                <p:nvPr/>
              </p:nvSpPr>
              <p:spPr bwMode="auto">
                <a:xfrm flipV="1">
                  <a:off x="1236" y="1930"/>
                  <a:ext cx="8"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31" name="Line 131"/>
                <p:cNvSpPr>
                  <a:spLocks noChangeShapeType="1"/>
                </p:cNvSpPr>
                <p:nvPr/>
              </p:nvSpPr>
              <p:spPr bwMode="auto">
                <a:xfrm flipV="1">
                  <a:off x="1244" y="1862"/>
                  <a:ext cx="10" cy="68"/>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32" name="Line 132"/>
                <p:cNvSpPr>
                  <a:spLocks noChangeShapeType="1"/>
                </p:cNvSpPr>
                <p:nvPr/>
              </p:nvSpPr>
              <p:spPr bwMode="auto">
                <a:xfrm flipV="1">
                  <a:off x="1254" y="1800"/>
                  <a:ext cx="7"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33" name="Line 133"/>
                <p:cNvSpPr>
                  <a:spLocks noChangeShapeType="1"/>
                </p:cNvSpPr>
                <p:nvPr/>
              </p:nvSpPr>
              <p:spPr bwMode="auto">
                <a:xfrm flipV="1">
                  <a:off x="1261" y="1738"/>
                  <a:ext cx="10"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34" name="Line 134"/>
                <p:cNvSpPr>
                  <a:spLocks noChangeShapeType="1"/>
                </p:cNvSpPr>
                <p:nvPr/>
              </p:nvSpPr>
              <p:spPr bwMode="auto">
                <a:xfrm flipV="1">
                  <a:off x="1271" y="1676"/>
                  <a:ext cx="10"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35" name="Line 135"/>
                <p:cNvSpPr>
                  <a:spLocks noChangeShapeType="1"/>
                </p:cNvSpPr>
                <p:nvPr/>
              </p:nvSpPr>
              <p:spPr bwMode="auto">
                <a:xfrm flipV="1">
                  <a:off x="1281" y="1620"/>
                  <a:ext cx="8" cy="56"/>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36" name="Line 136"/>
                <p:cNvSpPr>
                  <a:spLocks noChangeShapeType="1"/>
                </p:cNvSpPr>
                <p:nvPr/>
              </p:nvSpPr>
              <p:spPr bwMode="auto">
                <a:xfrm flipV="1">
                  <a:off x="1289" y="1563"/>
                  <a:ext cx="9" cy="5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37" name="Line 137"/>
                <p:cNvSpPr>
                  <a:spLocks noChangeShapeType="1"/>
                </p:cNvSpPr>
                <p:nvPr/>
              </p:nvSpPr>
              <p:spPr bwMode="auto">
                <a:xfrm flipV="1">
                  <a:off x="1298" y="1519"/>
                  <a:ext cx="8" cy="44"/>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38" name="Line 138"/>
                <p:cNvSpPr>
                  <a:spLocks noChangeShapeType="1"/>
                </p:cNvSpPr>
                <p:nvPr/>
              </p:nvSpPr>
              <p:spPr bwMode="auto">
                <a:xfrm flipV="1">
                  <a:off x="1306" y="1479"/>
                  <a:ext cx="9" cy="4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39" name="Line 139"/>
                <p:cNvSpPr>
                  <a:spLocks noChangeShapeType="1"/>
                </p:cNvSpPr>
                <p:nvPr/>
              </p:nvSpPr>
              <p:spPr bwMode="auto">
                <a:xfrm flipV="1">
                  <a:off x="1315" y="1451"/>
                  <a:ext cx="8" cy="28"/>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40" name="Line 140"/>
                <p:cNvSpPr>
                  <a:spLocks noChangeShapeType="1"/>
                </p:cNvSpPr>
                <p:nvPr/>
              </p:nvSpPr>
              <p:spPr bwMode="auto">
                <a:xfrm flipV="1">
                  <a:off x="1323" y="1428"/>
                  <a:ext cx="10" cy="23"/>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41" name="Line 141"/>
                <p:cNvSpPr>
                  <a:spLocks noChangeShapeType="1"/>
                </p:cNvSpPr>
                <p:nvPr/>
              </p:nvSpPr>
              <p:spPr bwMode="auto">
                <a:xfrm flipV="1">
                  <a:off x="1333" y="1411"/>
                  <a:ext cx="10" cy="1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42" name="Line 142"/>
                <p:cNvSpPr>
                  <a:spLocks noChangeShapeType="1"/>
                </p:cNvSpPr>
                <p:nvPr/>
              </p:nvSpPr>
              <p:spPr bwMode="auto">
                <a:xfrm>
                  <a:off x="1343" y="1411"/>
                  <a:ext cx="7" cy="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43" name="Line 143"/>
                <p:cNvSpPr>
                  <a:spLocks noChangeShapeType="1"/>
                </p:cNvSpPr>
                <p:nvPr/>
              </p:nvSpPr>
              <p:spPr bwMode="auto">
                <a:xfrm>
                  <a:off x="1350" y="1411"/>
                  <a:ext cx="10" cy="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44" name="Line 144"/>
                <p:cNvSpPr>
                  <a:spLocks noChangeShapeType="1"/>
                </p:cNvSpPr>
                <p:nvPr/>
              </p:nvSpPr>
              <p:spPr bwMode="auto">
                <a:xfrm>
                  <a:off x="1360" y="1411"/>
                  <a:ext cx="8" cy="1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45" name="Line 145"/>
                <p:cNvSpPr>
                  <a:spLocks noChangeShapeType="1"/>
                </p:cNvSpPr>
                <p:nvPr/>
              </p:nvSpPr>
              <p:spPr bwMode="auto">
                <a:xfrm>
                  <a:off x="1368" y="1428"/>
                  <a:ext cx="9" cy="23"/>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46" name="Line 146"/>
                <p:cNvSpPr>
                  <a:spLocks noChangeShapeType="1"/>
                </p:cNvSpPr>
                <p:nvPr/>
              </p:nvSpPr>
              <p:spPr bwMode="auto">
                <a:xfrm>
                  <a:off x="1377" y="1451"/>
                  <a:ext cx="8" cy="28"/>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47" name="Line 147"/>
                <p:cNvSpPr>
                  <a:spLocks noChangeShapeType="1"/>
                </p:cNvSpPr>
                <p:nvPr/>
              </p:nvSpPr>
              <p:spPr bwMode="auto">
                <a:xfrm>
                  <a:off x="1385" y="1479"/>
                  <a:ext cx="10" cy="4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48" name="Line 148"/>
                <p:cNvSpPr>
                  <a:spLocks noChangeShapeType="1"/>
                </p:cNvSpPr>
                <p:nvPr/>
              </p:nvSpPr>
              <p:spPr bwMode="auto">
                <a:xfrm>
                  <a:off x="1395" y="1519"/>
                  <a:ext cx="7" cy="44"/>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49" name="Line 149"/>
                <p:cNvSpPr>
                  <a:spLocks noChangeShapeType="1"/>
                </p:cNvSpPr>
                <p:nvPr/>
              </p:nvSpPr>
              <p:spPr bwMode="auto">
                <a:xfrm>
                  <a:off x="1402" y="1563"/>
                  <a:ext cx="10" cy="5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50" name="Line 150"/>
                <p:cNvSpPr>
                  <a:spLocks noChangeShapeType="1"/>
                </p:cNvSpPr>
                <p:nvPr/>
              </p:nvSpPr>
              <p:spPr bwMode="auto">
                <a:xfrm>
                  <a:off x="1412" y="1620"/>
                  <a:ext cx="10" cy="56"/>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51" name="Line 151"/>
                <p:cNvSpPr>
                  <a:spLocks noChangeShapeType="1"/>
                </p:cNvSpPr>
                <p:nvPr/>
              </p:nvSpPr>
              <p:spPr bwMode="auto">
                <a:xfrm>
                  <a:off x="1422" y="1676"/>
                  <a:ext cx="7"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52" name="Line 152"/>
                <p:cNvSpPr>
                  <a:spLocks noChangeShapeType="1"/>
                </p:cNvSpPr>
                <p:nvPr/>
              </p:nvSpPr>
              <p:spPr bwMode="auto">
                <a:xfrm>
                  <a:off x="1429" y="1738"/>
                  <a:ext cx="10"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53" name="Line 153"/>
                <p:cNvSpPr>
                  <a:spLocks noChangeShapeType="1"/>
                </p:cNvSpPr>
                <p:nvPr/>
              </p:nvSpPr>
              <p:spPr bwMode="auto">
                <a:xfrm>
                  <a:off x="1439" y="1800"/>
                  <a:ext cx="8" cy="68"/>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54" name="Line 154"/>
                <p:cNvSpPr>
                  <a:spLocks noChangeShapeType="1"/>
                </p:cNvSpPr>
                <p:nvPr/>
              </p:nvSpPr>
              <p:spPr bwMode="auto">
                <a:xfrm>
                  <a:off x="1447" y="1868"/>
                  <a:ext cx="9"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55" name="Line 155"/>
                <p:cNvSpPr>
                  <a:spLocks noChangeShapeType="1"/>
                </p:cNvSpPr>
                <p:nvPr/>
              </p:nvSpPr>
              <p:spPr bwMode="auto">
                <a:xfrm>
                  <a:off x="1456" y="1930"/>
                  <a:ext cx="8"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56" name="Line 156"/>
                <p:cNvSpPr>
                  <a:spLocks noChangeShapeType="1"/>
                </p:cNvSpPr>
                <p:nvPr/>
              </p:nvSpPr>
              <p:spPr bwMode="auto">
                <a:xfrm>
                  <a:off x="1464" y="1992"/>
                  <a:ext cx="10"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57" name="Line 157"/>
                <p:cNvSpPr>
                  <a:spLocks noChangeShapeType="1"/>
                </p:cNvSpPr>
                <p:nvPr/>
              </p:nvSpPr>
              <p:spPr bwMode="auto">
                <a:xfrm>
                  <a:off x="1474" y="2054"/>
                  <a:ext cx="8" cy="56"/>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58" name="Line 158"/>
                <p:cNvSpPr>
                  <a:spLocks noChangeShapeType="1"/>
                </p:cNvSpPr>
                <p:nvPr/>
              </p:nvSpPr>
              <p:spPr bwMode="auto">
                <a:xfrm>
                  <a:off x="1482" y="2110"/>
                  <a:ext cx="9" cy="5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59" name="Line 159"/>
                <p:cNvSpPr>
                  <a:spLocks noChangeShapeType="1"/>
                </p:cNvSpPr>
                <p:nvPr/>
              </p:nvSpPr>
              <p:spPr bwMode="auto">
                <a:xfrm>
                  <a:off x="1492" y="2169"/>
                  <a:ext cx="9" cy="44"/>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60" name="Line 160"/>
                <p:cNvSpPr>
                  <a:spLocks noChangeShapeType="1"/>
                </p:cNvSpPr>
                <p:nvPr/>
              </p:nvSpPr>
              <p:spPr bwMode="auto">
                <a:xfrm>
                  <a:off x="1501" y="2212"/>
                  <a:ext cx="7" cy="39"/>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61" name="Line 161"/>
                <p:cNvSpPr>
                  <a:spLocks noChangeShapeType="1"/>
                </p:cNvSpPr>
                <p:nvPr/>
              </p:nvSpPr>
              <p:spPr bwMode="auto">
                <a:xfrm>
                  <a:off x="1508" y="2251"/>
                  <a:ext cx="10" cy="28"/>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62" name="Line 162"/>
                <p:cNvSpPr>
                  <a:spLocks noChangeShapeType="1"/>
                </p:cNvSpPr>
                <p:nvPr/>
              </p:nvSpPr>
              <p:spPr bwMode="auto">
                <a:xfrm>
                  <a:off x="1518" y="2279"/>
                  <a:ext cx="8" cy="23"/>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63" name="Line 163"/>
                <p:cNvSpPr>
                  <a:spLocks noChangeShapeType="1"/>
                </p:cNvSpPr>
                <p:nvPr/>
              </p:nvSpPr>
              <p:spPr bwMode="auto">
                <a:xfrm>
                  <a:off x="1526" y="2302"/>
                  <a:ext cx="10" cy="1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64" name="Line 164"/>
                <p:cNvSpPr>
                  <a:spLocks noChangeShapeType="1"/>
                </p:cNvSpPr>
                <p:nvPr/>
              </p:nvSpPr>
              <p:spPr bwMode="auto">
                <a:xfrm>
                  <a:off x="1536" y="2319"/>
                  <a:ext cx="7" cy="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65" name="Line 165"/>
                <p:cNvSpPr>
                  <a:spLocks noChangeShapeType="1"/>
                </p:cNvSpPr>
                <p:nvPr/>
              </p:nvSpPr>
              <p:spPr bwMode="auto">
                <a:xfrm>
                  <a:off x="1543" y="2319"/>
                  <a:ext cx="10" cy="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66" name="Line 166"/>
                <p:cNvSpPr>
                  <a:spLocks noChangeShapeType="1"/>
                </p:cNvSpPr>
                <p:nvPr/>
              </p:nvSpPr>
              <p:spPr bwMode="auto">
                <a:xfrm flipV="1">
                  <a:off x="1553" y="2302"/>
                  <a:ext cx="9" cy="1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67" name="Line 167"/>
                <p:cNvSpPr>
                  <a:spLocks noChangeShapeType="1"/>
                </p:cNvSpPr>
                <p:nvPr/>
              </p:nvSpPr>
              <p:spPr bwMode="auto">
                <a:xfrm flipV="1">
                  <a:off x="1562" y="2279"/>
                  <a:ext cx="8" cy="23"/>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68" name="Line 168"/>
                <p:cNvSpPr>
                  <a:spLocks noChangeShapeType="1"/>
                </p:cNvSpPr>
                <p:nvPr/>
              </p:nvSpPr>
              <p:spPr bwMode="auto">
                <a:xfrm flipV="1">
                  <a:off x="1570" y="2251"/>
                  <a:ext cx="10" cy="28"/>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69" name="Line 169"/>
                <p:cNvSpPr>
                  <a:spLocks noChangeShapeType="1"/>
                </p:cNvSpPr>
                <p:nvPr/>
              </p:nvSpPr>
              <p:spPr bwMode="auto">
                <a:xfrm flipV="1">
                  <a:off x="1580" y="2212"/>
                  <a:ext cx="8" cy="39"/>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70" name="Line 170"/>
                <p:cNvSpPr>
                  <a:spLocks noChangeShapeType="1"/>
                </p:cNvSpPr>
                <p:nvPr/>
              </p:nvSpPr>
              <p:spPr bwMode="auto">
                <a:xfrm flipV="1">
                  <a:off x="1588" y="2167"/>
                  <a:ext cx="9" cy="45"/>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71" name="Line 171"/>
                <p:cNvSpPr>
                  <a:spLocks noChangeShapeType="1"/>
                </p:cNvSpPr>
                <p:nvPr/>
              </p:nvSpPr>
              <p:spPr bwMode="auto">
                <a:xfrm flipV="1">
                  <a:off x="1597" y="2110"/>
                  <a:ext cx="8" cy="5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72" name="Line 172"/>
                <p:cNvSpPr>
                  <a:spLocks noChangeShapeType="1"/>
                </p:cNvSpPr>
                <p:nvPr/>
              </p:nvSpPr>
              <p:spPr bwMode="auto">
                <a:xfrm flipV="1">
                  <a:off x="1605" y="2054"/>
                  <a:ext cx="10" cy="56"/>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73" name="Line 173"/>
                <p:cNvSpPr>
                  <a:spLocks noChangeShapeType="1"/>
                </p:cNvSpPr>
                <p:nvPr/>
              </p:nvSpPr>
              <p:spPr bwMode="auto">
                <a:xfrm flipV="1">
                  <a:off x="1616" y="1989"/>
                  <a:ext cx="7"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74" name="Line 174"/>
                <p:cNvSpPr>
                  <a:spLocks noChangeShapeType="1"/>
                </p:cNvSpPr>
                <p:nvPr/>
              </p:nvSpPr>
              <p:spPr bwMode="auto">
                <a:xfrm flipV="1">
                  <a:off x="1622" y="1930"/>
                  <a:ext cx="10"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75" name="Line 175"/>
                <p:cNvSpPr>
                  <a:spLocks noChangeShapeType="1"/>
                </p:cNvSpPr>
                <p:nvPr/>
              </p:nvSpPr>
              <p:spPr bwMode="auto">
                <a:xfrm flipV="1">
                  <a:off x="1632" y="1862"/>
                  <a:ext cx="10" cy="68"/>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76" name="Line 176"/>
                <p:cNvSpPr>
                  <a:spLocks noChangeShapeType="1"/>
                </p:cNvSpPr>
                <p:nvPr/>
              </p:nvSpPr>
              <p:spPr bwMode="auto">
                <a:xfrm flipV="1">
                  <a:off x="1642" y="1800"/>
                  <a:ext cx="7"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77" name="Line 177"/>
                <p:cNvSpPr>
                  <a:spLocks noChangeShapeType="1"/>
                </p:cNvSpPr>
                <p:nvPr/>
              </p:nvSpPr>
              <p:spPr bwMode="auto">
                <a:xfrm flipV="1">
                  <a:off x="1649" y="1738"/>
                  <a:ext cx="10"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78" name="Line 178"/>
                <p:cNvSpPr>
                  <a:spLocks noChangeShapeType="1"/>
                </p:cNvSpPr>
                <p:nvPr/>
              </p:nvSpPr>
              <p:spPr bwMode="auto">
                <a:xfrm flipV="1">
                  <a:off x="1659" y="1676"/>
                  <a:ext cx="8"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79" name="Line 179"/>
                <p:cNvSpPr>
                  <a:spLocks noChangeShapeType="1"/>
                </p:cNvSpPr>
                <p:nvPr/>
              </p:nvSpPr>
              <p:spPr bwMode="auto">
                <a:xfrm flipV="1">
                  <a:off x="1667" y="1620"/>
                  <a:ext cx="9" cy="56"/>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80" name="Line 180"/>
                <p:cNvSpPr>
                  <a:spLocks noChangeShapeType="1"/>
                </p:cNvSpPr>
                <p:nvPr/>
              </p:nvSpPr>
              <p:spPr bwMode="auto">
                <a:xfrm flipV="1">
                  <a:off x="1676" y="1563"/>
                  <a:ext cx="8" cy="5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81" name="Line 181"/>
                <p:cNvSpPr>
                  <a:spLocks noChangeShapeType="1"/>
                </p:cNvSpPr>
                <p:nvPr/>
              </p:nvSpPr>
              <p:spPr bwMode="auto">
                <a:xfrm flipV="1">
                  <a:off x="1684" y="1519"/>
                  <a:ext cx="10" cy="44"/>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82" name="Line 182"/>
                <p:cNvSpPr>
                  <a:spLocks noChangeShapeType="1"/>
                </p:cNvSpPr>
                <p:nvPr/>
              </p:nvSpPr>
              <p:spPr bwMode="auto">
                <a:xfrm flipV="1">
                  <a:off x="1694" y="1479"/>
                  <a:ext cx="7" cy="4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83" name="Line 183"/>
                <p:cNvSpPr>
                  <a:spLocks noChangeShapeType="1"/>
                </p:cNvSpPr>
                <p:nvPr/>
              </p:nvSpPr>
              <p:spPr bwMode="auto">
                <a:xfrm flipV="1">
                  <a:off x="1701" y="1451"/>
                  <a:ext cx="10" cy="28"/>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84" name="Line 184"/>
                <p:cNvSpPr>
                  <a:spLocks noChangeShapeType="1"/>
                </p:cNvSpPr>
                <p:nvPr/>
              </p:nvSpPr>
              <p:spPr bwMode="auto">
                <a:xfrm flipV="1">
                  <a:off x="1711" y="1428"/>
                  <a:ext cx="10" cy="23"/>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85" name="Line 185"/>
                <p:cNvSpPr>
                  <a:spLocks noChangeShapeType="1"/>
                </p:cNvSpPr>
                <p:nvPr/>
              </p:nvSpPr>
              <p:spPr bwMode="auto">
                <a:xfrm flipV="1">
                  <a:off x="1721" y="1411"/>
                  <a:ext cx="8" cy="1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86" name="Line 186"/>
                <p:cNvSpPr>
                  <a:spLocks noChangeShapeType="1"/>
                </p:cNvSpPr>
                <p:nvPr/>
              </p:nvSpPr>
              <p:spPr bwMode="auto">
                <a:xfrm>
                  <a:off x="1729" y="1411"/>
                  <a:ext cx="9" cy="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887" name="Line 187"/>
                <p:cNvSpPr>
                  <a:spLocks noChangeShapeType="1"/>
                </p:cNvSpPr>
                <p:nvPr/>
              </p:nvSpPr>
              <p:spPr bwMode="auto">
                <a:xfrm>
                  <a:off x="281" y="1860"/>
                  <a:ext cx="1477" cy="1"/>
                </a:xfrm>
                <a:prstGeom prst="line">
                  <a:avLst/>
                </a:prstGeom>
                <a:ln>
                  <a:headEnd/>
                  <a:tailEnd type="triangle" w="med" len="med"/>
                </a:ln>
              </p:spPr>
              <p:style>
                <a:lnRef idx="2">
                  <a:schemeClr val="dk1"/>
                </a:lnRef>
                <a:fillRef idx="1">
                  <a:schemeClr val="lt1"/>
                </a:fillRef>
                <a:effectRef idx="0">
                  <a:schemeClr val="dk1"/>
                </a:effectRef>
                <a:fontRef idx="minor">
                  <a:schemeClr val="dk1"/>
                </a:fontRef>
              </p:style>
              <p:txBody>
                <a:bodyPr/>
                <a:lstStyle/>
                <a:p>
                  <a:pPr>
                    <a:defRPr/>
                  </a:pPr>
                  <a:endParaRPr lang="en-US"/>
                </a:p>
              </p:txBody>
            </p:sp>
          </p:grpSp>
        </p:grpSp>
        <p:grpSp>
          <p:nvGrpSpPr>
            <p:cNvPr id="20501" name="Group 188"/>
            <p:cNvGrpSpPr>
              <a:grpSpLocks/>
            </p:cNvGrpSpPr>
            <p:nvPr/>
          </p:nvGrpSpPr>
          <p:grpSpPr bwMode="auto">
            <a:xfrm>
              <a:off x="1896" y="1332"/>
              <a:ext cx="1968" cy="968"/>
              <a:chOff x="1896" y="1332"/>
              <a:chExt cx="1968" cy="968"/>
            </a:xfrm>
          </p:grpSpPr>
          <p:grpSp>
            <p:nvGrpSpPr>
              <p:cNvPr id="20502" name="Group 189"/>
              <p:cNvGrpSpPr>
                <a:grpSpLocks/>
              </p:cNvGrpSpPr>
              <p:nvPr/>
            </p:nvGrpSpPr>
            <p:grpSpPr bwMode="auto">
              <a:xfrm>
                <a:off x="2536" y="1332"/>
                <a:ext cx="768" cy="968"/>
                <a:chOff x="2536" y="1332"/>
                <a:chExt cx="768" cy="968"/>
              </a:xfrm>
            </p:grpSpPr>
            <p:sp>
              <p:nvSpPr>
                <p:cNvPr id="25626" name="Rectangle 190"/>
                <p:cNvSpPr>
                  <a:spLocks noChangeArrowheads="1"/>
                </p:cNvSpPr>
                <p:nvPr/>
              </p:nvSpPr>
              <p:spPr bwMode="auto">
                <a:xfrm>
                  <a:off x="2536" y="1332"/>
                  <a:ext cx="768" cy="96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es-EC"/>
                </a:p>
              </p:txBody>
            </p:sp>
            <p:grpSp>
              <p:nvGrpSpPr>
                <p:cNvPr id="20506" name="Group 191"/>
                <p:cNvGrpSpPr>
                  <a:grpSpLocks/>
                </p:cNvGrpSpPr>
                <p:nvPr/>
              </p:nvGrpSpPr>
              <p:grpSpPr bwMode="auto">
                <a:xfrm flipV="1">
                  <a:off x="2726" y="1967"/>
                  <a:ext cx="388" cy="133"/>
                  <a:chOff x="2933" y="2946"/>
                  <a:chExt cx="388" cy="909"/>
                </a:xfrm>
              </p:grpSpPr>
              <p:sp>
                <p:nvSpPr>
                  <p:cNvPr id="25675" name="Line 192"/>
                  <p:cNvSpPr>
                    <a:spLocks noChangeShapeType="1"/>
                  </p:cNvSpPr>
                  <p:nvPr/>
                </p:nvSpPr>
                <p:spPr bwMode="auto">
                  <a:xfrm>
                    <a:off x="2933" y="3404"/>
                    <a:ext cx="9"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76" name="Line 193"/>
                  <p:cNvSpPr>
                    <a:spLocks noChangeShapeType="1"/>
                  </p:cNvSpPr>
                  <p:nvPr/>
                </p:nvSpPr>
                <p:spPr bwMode="auto">
                  <a:xfrm>
                    <a:off x="2942" y="3465"/>
                    <a:ext cx="8"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77" name="Line 194"/>
                  <p:cNvSpPr>
                    <a:spLocks noChangeShapeType="1"/>
                  </p:cNvSpPr>
                  <p:nvPr/>
                </p:nvSpPr>
                <p:spPr bwMode="auto">
                  <a:xfrm>
                    <a:off x="2950" y="3527"/>
                    <a:ext cx="10"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78" name="Line 195"/>
                  <p:cNvSpPr>
                    <a:spLocks noChangeShapeType="1"/>
                  </p:cNvSpPr>
                  <p:nvPr/>
                </p:nvSpPr>
                <p:spPr bwMode="auto">
                  <a:xfrm>
                    <a:off x="2960" y="3588"/>
                    <a:ext cx="10" cy="55"/>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79" name="Line 196"/>
                  <p:cNvSpPr>
                    <a:spLocks noChangeShapeType="1"/>
                  </p:cNvSpPr>
                  <p:nvPr/>
                </p:nvSpPr>
                <p:spPr bwMode="auto">
                  <a:xfrm>
                    <a:off x="2970" y="3643"/>
                    <a:ext cx="7"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80" name="Line 197"/>
                  <p:cNvSpPr>
                    <a:spLocks noChangeShapeType="1"/>
                  </p:cNvSpPr>
                  <p:nvPr/>
                </p:nvSpPr>
                <p:spPr bwMode="auto">
                  <a:xfrm>
                    <a:off x="2977" y="3705"/>
                    <a:ext cx="10" cy="4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81" name="Line 198"/>
                  <p:cNvSpPr>
                    <a:spLocks noChangeShapeType="1"/>
                  </p:cNvSpPr>
                  <p:nvPr/>
                </p:nvSpPr>
                <p:spPr bwMode="auto">
                  <a:xfrm>
                    <a:off x="2987" y="3746"/>
                    <a:ext cx="8" cy="4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82" name="Line 199"/>
                  <p:cNvSpPr>
                    <a:spLocks noChangeShapeType="1"/>
                  </p:cNvSpPr>
                  <p:nvPr/>
                </p:nvSpPr>
                <p:spPr bwMode="auto">
                  <a:xfrm>
                    <a:off x="2995" y="3787"/>
                    <a:ext cx="9" cy="2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83" name="Line 200"/>
                  <p:cNvSpPr>
                    <a:spLocks noChangeShapeType="1"/>
                  </p:cNvSpPr>
                  <p:nvPr/>
                </p:nvSpPr>
                <p:spPr bwMode="auto">
                  <a:xfrm>
                    <a:off x="3004" y="3814"/>
                    <a:ext cx="8" cy="2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84" name="Line 201"/>
                  <p:cNvSpPr>
                    <a:spLocks noChangeShapeType="1"/>
                  </p:cNvSpPr>
                  <p:nvPr/>
                </p:nvSpPr>
                <p:spPr bwMode="auto">
                  <a:xfrm>
                    <a:off x="3012" y="3834"/>
                    <a:ext cx="10" cy="2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85" name="Line 202"/>
                  <p:cNvSpPr>
                    <a:spLocks noChangeShapeType="1"/>
                  </p:cNvSpPr>
                  <p:nvPr/>
                </p:nvSpPr>
                <p:spPr bwMode="auto">
                  <a:xfrm>
                    <a:off x="3022" y="3855"/>
                    <a:ext cx="7" cy="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86" name="Line 203"/>
                  <p:cNvSpPr>
                    <a:spLocks noChangeShapeType="1"/>
                  </p:cNvSpPr>
                  <p:nvPr/>
                </p:nvSpPr>
                <p:spPr bwMode="auto">
                  <a:xfrm>
                    <a:off x="3029" y="3855"/>
                    <a:ext cx="10" cy="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87" name="Line 204"/>
                  <p:cNvSpPr>
                    <a:spLocks noChangeShapeType="1"/>
                  </p:cNvSpPr>
                  <p:nvPr/>
                </p:nvSpPr>
                <p:spPr bwMode="auto">
                  <a:xfrm flipV="1">
                    <a:off x="3039" y="3834"/>
                    <a:ext cx="10" cy="2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88" name="Line 205"/>
                  <p:cNvSpPr>
                    <a:spLocks noChangeShapeType="1"/>
                  </p:cNvSpPr>
                  <p:nvPr/>
                </p:nvSpPr>
                <p:spPr bwMode="auto">
                  <a:xfrm flipV="1">
                    <a:off x="3049" y="3814"/>
                    <a:ext cx="7" cy="2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89" name="Line 206"/>
                  <p:cNvSpPr>
                    <a:spLocks noChangeShapeType="1"/>
                  </p:cNvSpPr>
                  <p:nvPr/>
                </p:nvSpPr>
                <p:spPr bwMode="auto">
                  <a:xfrm flipV="1">
                    <a:off x="3056" y="3787"/>
                    <a:ext cx="10" cy="2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90" name="Line 207"/>
                  <p:cNvSpPr>
                    <a:spLocks noChangeShapeType="1"/>
                  </p:cNvSpPr>
                  <p:nvPr/>
                </p:nvSpPr>
                <p:spPr bwMode="auto">
                  <a:xfrm flipV="1">
                    <a:off x="3066" y="3746"/>
                    <a:ext cx="8" cy="4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91" name="Line 208"/>
                  <p:cNvSpPr>
                    <a:spLocks noChangeShapeType="1"/>
                  </p:cNvSpPr>
                  <p:nvPr/>
                </p:nvSpPr>
                <p:spPr bwMode="auto">
                  <a:xfrm flipV="1">
                    <a:off x="3074" y="3705"/>
                    <a:ext cx="9" cy="4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92" name="Line 209"/>
                  <p:cNvSpPr>
                    <a:spLocks noChangeShapeType="1"/>
                  </p:cNvSpPr>
                  <p:nvPr/>
                </p:nvSpPr>
                <p:spPr bwMode="auto">
                  <a:xfrm flipV="1">
                    <a:off x="3083" y="3643"/>
                    <a:ext cx="8"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93" name="Line 210"/>
                  <p:cNvSpPr>
                    <a:spLocks noChangeShapeType="1"/>
                  </p:cNvSpPr>
                  <p:nvPr/>
                </p:nvSpPr>
                <p:spPr bwMode="auto">
                  <a:xfrm flipV="1">
                    <a:off x="3091" y="3588"/>
                    <a:ext cx="10" cy="55"/>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94" name="Line 211"/>
                  <p:cNvSpPr>
                    <a:spLocks noChangeShapeType="1"/>
                  </p:cNvSpPr>
                  <p:nvPr/>
                </p:nvSpPr>
                <p:spPr bwMode="auto">
                  <a:xfrm flipV="1">
                    <a:off x="3101" y="3527"/>
                    <a:ext cx="7"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95" name="Line 212"/>
                  <p:cNvSpPr>
                    <a:spLocks noChangeShapeType="1"/>
                  </p:cNvSpPr>
                  <p:nvPr/>
                </p:nvSpPr>
                <p:spPr bwMode="auto">
                  <a:xfrm flipV="1">
                    <a:off x="3108" y="3465"/>
                    <a:ext cx="10"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96" name="Line 213"/>
                  <p:cNvSpPr>
                    <a:spLocks noChangeShapeType="1"/>
                  </p:cNvSpPr>
                  <p:nvPr/>
                </p:nvSpPr>
                <p:spPr bwMode="auto">
                  <a:xfrm flipV="1">
                    <a:off x="3118" y="3397"/>
                    <a:ext cx="10" cy="68"/>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97" name="Line 214"/>
                  <p:cNvSpPr>
                    <a:spLocks noChangeShapeType="1"/>
                  </p:cNvSpPr>
                  <p:nvPr/>
                </p:nvSpPr>
                <p:spPr bwMode="auto">
                  <a:xfrm flipV="1">
                    <a:off x="3128" y="3336"/>
                    <a:ext cx="7"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98" name="Line 215"/>
                  <p:cNvSpPr>
                    <a:spLocks noChangeShapeType="1"/>
                  </p:cNvSpPr>
                  <p:nvPr/>
                </p:nvSpPr>
                <p:spPr bwMode="auto">
                  <a:xfrm flipV="1">
                    <a:off x="3135" y="3274"/>
                    <a:ext cx="10"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99" name="Line 216"/>
                  <p:cNvSpPr>
                    <a:spLocks noChangeShapeType="1"/>
                  </p:cNvSpPr>
                  <p:nvPr/>
                </p:nvSpPr>
                <p:spPr bwMode="auto">
                  <a:xfrm flipV="1">
                    <a:off x="3145" y="3213"/>
                    <a:ext cx="8"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00" name="Line 217"/>
                  <p:cNvSpPr>
                    <a:spLocks noChangeShapeType="1"/>
                  </p:cNvSpPr>
                  <p:nvPr/>
                </p:nvSpPr>
                <p:spPr bwMode="auto">
                  <a:xfrm flipV="1">
                    <a:off x="3153" y="3158"/>
                    <a:ext cx="10" cy="55"/>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01" name="Line 218"/>
                  <p:cNvSpPr>
                    <a:spLocks noChangeShapeType="1"/>
                  </p:cNvSpPr>
                  <p:nvPr/>
                </p:nvSpPr>
                <p:spPr bwMode="auto">
                  <a:xfrm flipV="1">
                    <a:off x="3163" y="3096"/>
                    <a:ext cx="7"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02" name="Line 219"/>
                  <p:cNvSpPr>
                    <a:spLocks noChangeShapeType="1"/>
                  </p:cNvSpPr>
                  <p:nvPr/>
                </p:nvSpPr>
                <p:spPr bwMode="auto">
                  <a:xfrm flipV="1">
                    <a:off x="3170" y="3055"/>
                    <a:ext cx="10" cy="4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03" name="Line 220"/>
                  <p:cNvSpPr>
                    <a:spLocks noChangeShapeType="1"/>
                  </p:cNvSpPr>
                  <p:nvPr/>
                </p:nvSpPr>
                <p:spPr bwMode="auto">
                  <a:xfrm flipV="1">
                    <a:off x="3180" y="3014"/>
                    <a:ext cx="9" cy="4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04" name="Line 221"/>
                  <p:cNvSpPr>
                    <a:spLocks noChangeShapeType="1"/>
                  </p:cNvSpPr>
                  <p:nvPr/>
                </p:nvSpPr>
                <p:spPr bwMode="auto">
                  <a:xfrm flipV="1">
                    <a:off x="3189" y="2987"/>
                    <a:ext cx="8" cy="2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05" name="Line 222"/>
                  <p:cNvSpPr>
                    <a:spLocks noChangeShapeType="1"/>
                  </p:cNvSpPr>
                  <p:nvPr/>
                </p:nvSpPr>
                <p:spPr bwMode="auto">
                  <a:xfrm flipV="1">
                    <a:off x="3197" y="2960"/>
                    <a:ext cx="10" cy="2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06" name="Line 223"/>
                  <p:cNvSpPr>
                    <a:spLocks noChangeShapeType="1"/>
                  </p:cNvSpPr>
                  <p:nvPr/>
                </p:nvSpPr>
                <p:spPr bwMode="auto">
                  <a:xfrm flipV="1">
                    <a:off x="3207" y="2946"/>
                    <a:ext cx="8" cy="14"/>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07" name="Line 224"/>
                  <p:cNvSpPr>
                    <a:spLocks noChangeShapeType="1"/>
                  </p:cNvSpPr>
                  <p:nvPr/>
                </p:nvSpPr>
                <p:spPr bwMode="auto">
                  <a:xfrm>
                    <a:off x="3215" y="2946"/>
                    <a:ext cx="9" cy="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08" name="Line 225"/>
                  <p:cNvSpPr>
                    <a:spLocks noChangeShapeType="1"/>
                  </p:cNvSpPr>
                  <p:nvPr/>
                </p:nvSpPr>
                <p:spPr bwMode="auto">
                  <a:xfrm>
                    <a:off x="3224" y="2946"/>
                    <a:ext cx="8" cy="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09" name="Line 226"/>
                  <p:cNvSpPr>
                    <a:spLocks noChangeShapeType="1"/>
                  </p:cNvSpPr>
                  <p:nvPr/>
                </p:nvSpPr>
                <p:spPr bwMode="auto">
                  <a:xfrm>
                    <a:off x="3232" y="2946"/>
                    <a:ext cx="10" cy="14"/>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10" name="Line 227"/>
                  <p:cNvSpPr>
                    <a:spLocks noChangeShapeType="1"/>
                  </p:cNvSpPr>
                  <p:nvPr/>
                </p:nvSpPr>
                <p:spPr bwMode="auto">
                  <a:xfrm>
                    <a:off x="3242" y="2960"/>
                    <a:ext cx="7" cy="2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11" name="Line 228"/>
                  <p:cNvSpPr>
                    <a:spLocks noChangeShapeType="1"/>
                  </p:cNvSpPr>
                  <p:nvPr/>
                </p:nvSpPr>
                <p:spPr bwMode="auto">
                  <a:xfrm>
                    <a:off x="3249" y="2987"/>
                    <a:ext cx="10" cy="2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12" name="Line 229"/>
                  <p:cNvSpPr>
                    <a:spLocks noChangeShapeType="1"/>
                  </p:cNvSpPr>
                  <p:nvPr/>
                </p:nvSpPr>
                <p:spPr bwMode="auto">
                  <a:xfrm>
                    <a:off x="3259" y="3014"/>
                    <a:ext cx="9" cy="4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13" name="Line 230"/>
                  <p:cNvSpPr>
                    <a:spLocks noChangeShapeType="1"/>
                  </p:cNvSpPr>
                  <p:nvPr/>
                </p:nvSpPr>
                <p:spPr bwMode="auto">
                  <a:xfrm>
                    <a:off x="3268" y="3055"/>
                    <a:ext cx="8" cy="4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14" name="Line 231"/>
                  <p:cNvSpPr>
                    <a:spLocks noChangeShapeType="1"/>
                  </p:cNvSpPr>
                  <p:nvPr/>
                </p:nvSpPr>
                <p:spPr bwMode="auto">
                  <a:xfrm>
                    <a:off x="3276" y="3096"/>
                    <a:ext cx="10"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15" name="Line 232"/>
                  <p:cNvSpPr>
                    <a:spLocks noChangeShapeType="1"/>
                  </p:cNvSpPr>
                  <p:nvPr/>
                </p:nvSpPr>
                <p:spPr bwMode="auto">
                  <a:xfrm>
                    <a:off x="3286" y="3158"/>
                    <a:ext cx="8" cy="55"/>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16" name="Line 233"/>
                  <p:cNvSpPr>
                    <a:spLocks noChangeShapeType="1"/>
                  </p:cNvSpPr>
                  <p:nvPr/>
                </p:nvSpPr>
                <p:spPr bwMode="auto">
                  <a:xfrm>
                    <a:off x="3294" y="3213"/>
                    <a:ext cx="9"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17" name="Line 234"/>
                  <p:cNvSpPr>
                    <a:spLocks noChangeShapeType="1"/>
                  </p:cNvSpPr>
                  <p:nvPr/>
                </p:nvSpPr>
                <p:spPr bwMode="auto">
                  <a:xfrm>
                    <a:off x="3303" y="3274"/>
                    <a:ext cx="8"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718" name="Line 235"/>
                  <p:cNvSpPr>
                    <a:spLocks noChangeShapeType="1"/>
                  </p:cNvSpPr>
                  <p:nvPr/>
                </p:nvSpPr>
                <p:spPr bwMode="auto">
                  <a:xfrm>
                    <a:off x="3311" y="3336"/>
                    <a:ext cx="10" cy="68"/>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grpSp>
            <p:grpSp>
              <p:nvGrpSpPr>
                <p:cNvPr id="20507" name="Group 236"/>
                <p:cNvGrpSpPr>
                  <a:grpSpLocks/>
                </p:cNvGrpSpPr>
                <p:nvPr/>
              </p:nvGrpSpPr>
              <p:grpSpPr bwMode="auto">
                <a:xfrm>
                  <a:off x="2726" y="1516"/>
                  <a:ext cx="388" cy="144"/>
                  <a:chOff x="2718" y="1516"/>
                  <a:chExt cx="388" cy="144"/>
                </a:xfrm>
              </p:grpSpPr>
              <p:grpSp>
                <p:nvGrpSpPr>
                  <p:cNvPr id="20508" name="Group 237"/>
                  <p:cNvGrpSpPr>
                    <a:grpSpLocks/>
                  </p:cNvGrpSpPr>
                  <p:nvPr/>
                </p:nvGrpSpPr>
                <p:grpSpPr bwMode="auto">
                  <a:xfrm flipV="1">
                    <a:off x="2718" y="1516"/>
                    <a:ext cx="388" cy="133"/>
                    <a:chOff x="2933" y="2946"/>
                    <a:chExt cx="388" cy="909"/>
                  </a:xfrm>
                </p:grpSpPr>
                <p:sp>
                  <p:nvSpPr>
                    <p:cNvPr id="25631" name="Line 238"/>
                    <p:cNvSpPr>
                      <a:spLocks noChangeShapeType="1"/>
                    </p:cNvSpPr>
                    <p:nvPr/>
                  </p:nvSpPr>
                  <p:spPr bwMode="auto">
                    <a:xfrm>
                      <a:off x="2933" y="3404"/>
                      <a:ext cx="9"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32" name="Line 239"/>
                    <p:cNvSpPr>
                      <a:spLocks noChangeShapeType="1"/>
                    </p:cNvSpPr>
                    <p:nvPr/>
                  </p:nvSpPr>
                  <p:spPr bwMode="auto">
                    <a:xfrm>
                      <a:off x="2942" y="3465"/>
                      <a:ext cx="8"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33" name="Line 240"/>
                    <p:cNvSpPr>
                      <a:spLocks noChangeShapeType="1"/>
                    </p:cNvSpPr>
                    <p:nvPr/>
                  </p:nvSpPr>
                  <p:spPr bwMode="auto">
                    <a:xfrm>
                      <a:off x="2950" y="3527"/>
                      <a:ext cx="10"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34" name="Line 241"/>
                    <p:cNvSpPr>
                      <a:spLocks noChangeShapeType="1"/>
                    </p:cNvSpPr>
                    <p:nvPr/>
                  </p:nvSpPr>
                  <p:spPr bwMode="auto">
                    <a:xfrm>
                      <a:off x="2960" y="3588"/>
                      <a:ext cx="10" cy="55"/>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35" name="Line 242"/>
                    <p:cNvSpPr>
                      <a:spLocks noChangeShapeType="1"/>
                    </p:cNvSpPr>
                    <p:nvPr/>
                  </p:nvSpPr>
                  <p:spPr bwMode="auto">
                    <a:xfrm>
                      <a:off x="2970" y="3643"/>
                      <a:ext cx="7"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36" name="Line 243"/>
                    <p:cNvSpPr>
                      <a:spLocks noChangeShapeType="1"/>
                    </p:cNvSpPr>
                    <p:nvPr/>
                  </p:nvSpPr>
                  <p:spPr bwMode="auto">
                    <a:xfrm>
                      <a:off x="2977" y="3705"/>
                      <a:ext cx="10" cy="4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37" name="Line 244"/>
                    <p:cNvSpPr>
                      <a:spLocks noChangeShapeType="1"/>
                    </p:cNvSpPr>
                    <p:nvPr/>
                  </p:nvSpPr>
                  <p:spPr bwMode="auto">
                    <a:xfrm>
                      <a:off x="2987" y="3746"/>
                      <a:ext cx="8" cy="4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38" name="Line 245"/>
                    <p:cNvSpPr>
                      <a:spLocks noChangeShapeType="1"/>
                    </p:cNvSpPr>
                    <p:nvPr/>
                  </p:nvSpPr>
                  <p:spPr bwMode="auto">
                    <a:xfrm>
                      <a:off x="2995" y="3787"/>
                      <a:ext cx="9" cy="2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39" name="Line 246"/>
                    <p:cNvSpPr>
                      <a:spLocks noChangeShapeType="1"/>
                    </p:cNvSpPr>
                    <p:nvPr/>
                  </p:nvSpPr>
                  <p:spPr bwMode="auto">
                    <a:xfrm>
                      <a:off x="3004" y="3814"/>
                      <a:ext cx="8" cy="2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40" name="Line 247"/>
                    <p:cNvSpPr>
                      <a:spLocks noChangeShapeType="1"/>
                    </p:cNvSpPr>
                    <p:nvPr/>
                  </p:nvSpPr>
                  <p:spPr bwMode="auto">
                    <a:xfrm>
                      <a:off x="3012" y="3834"/>
                      <a:ext cx="10" cy="2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41" name="Line 248"/>
                    <p:cNvSpPr>
                      <a:spLocks noChangeShapeType="1"/>
                    </p:cNvSpPr>
                    <p:nvPr/>
                  </p:nvSpPr>
                  <p:spPr bwMode="auto">
                    <a:xfrm>
                      <a:off x="3022" y="3855"/>
                      <a:ext cx="7" cy="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42" name="Line 249"/>
                    <p:cNvSpPr>
                      <a:spLocks noChangeShapeType="1"/>
                    </p:cNvSpPr>
                    <p:nvPr/>
                  </p:nvSpPr>
                  <p:spPr bwMode="auto">
                    <a:xfrm>
                      <a:off x="3029" y="3855"/>
                      <a:ext cx="10" cy="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43" name="Line 250"/>
                    <p:cNvSpPr>
                      <a:spLocks noChangeShapeType="1"/>
                    </p:cNvSpPr>
                    <p:nvPr/>
                  </p:nvSpPr>
                  <p:spPr bwMode="auto">
                    <a:xfrm flipV="1">
                      <a:off x="3039" y="3834"/>
                      <a:ext cx="10" cy="2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44" name="Line 251"/>
                    <p:cNvSpPr>
                      <a:spLocks noChangeShapeType="1"/>
                    </p:cNvSpPr>
                    <p:nvPr/>
                  </p:nvSpPr>
                  <p:spPr bwMode="auto">
                    <a:xfrm flipV="1">
                      <a:off x="3049" y="3814"/>
                      <a:ext cx="7" cy="2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45" name="Line 252"/>
                    <p:cNvSpPr>
                      <a:spLocks noChangeShapeType="1"/>
                    </p:cNvSpPr>
                    <p:nvPr/>
                  </p:nvSpPr>
                  <p:spPr bwMode="auto">
                    <a:xfrm flipV="1">
                      <a:off x="3056" y="3787"/>
                      <a:ext cx="10" cy="2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46" name="Line 253"/>
                    <p:cNvSpPr>
                      <a:spLocks noChangeShapeType="1"/>
                    </p:cNvSpPr>
                    <p:nvPr/>
                  </p:nvSpPr>
                  <p:spPr bwMode="auto">
                    <a:xfrm flipV="1">
                      <a:off x="3066" y="3746"/>
                      <a:ext cx="8" cy="4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47" name="Line 254"/>
                    <p:cNvSpPr>
                      <a:spLocks noChangeShapeType="1"/>
                    </p:cNvSpPr>
                    <p:nvPr/>
                  </p:nvSpPr>
                  <p:spPr bwMode="auto">
                    <a:xfrm flipV="1">
                      <a:off x="3074" y="3705"/>
                      <a:ext cx="9" cy="4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48" name="Line 255"/>
                    <p:cNvSpPr>
                      <a:spLocks noChangeShapeType="1"/>
                    </p:cNvSpPr>
                    <p:nvPr/>
                  </p:nvSpPr>
                  <p:spPr bwMode="auto">
                    <a:xfrm flipV="1">
                      <a:off x="3083" y="3643"/>
                      <a:ext cx="8"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49" name="Line 256"/>
                    <p:cNvSpPr>
                      <a:spLocks noChangeShapeType="1"/>
                    </p:cNvSpPr>
                    <p:nvPr/>
                  </p:nvSpPr>
                  <p:spPr bwMode="auto">
                    <a:xfrm flipV="1">
                      <a:off x="3091" y="3588"/>
                      <a:ext cx="10" cy="55"/>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50" name="Line 257"/>
                    <p:cNvSpPr>
                      <a:spLocks noChangeShapeType="1"/>
                    </p:cNvSpPr>
                    <p:nvPr/>
                  </p:nvSpPr>
                  <p:spPr bwMode="auto">
                    <a:xfrm flipV="1">
                      <a:off x="3101" y="3527"/>
                      <a:ext cx="7"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51" name="Line 258"/>
                    <p:cNvSpPr>
                      <a:spLocks noChangeShapeType="1"/>
                    </p:cNvSpPr>
                    <p:nvPr/>
                  </p:nvSpPr>
                  <p:spPr bwMode="auto">
                    <a:xfrm flipV="1">
                      <a:off x="3108" y="3465"/>
                      <a:ext cx="10"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52" name="Line 259"/>
                    <p:cNvSpPr>
                      <a:spLocks noChangeShapeType="1"/>
                    </p:cNvSpPr>
                    <p:nvPr/>
                  </p:nvSpPr>
                  <p:spPr bwMode="auto">
                    <a:xfrm flipV="1">
                      <a:off x="3118" y="3397"/>
                      <a:ext cx="10" cy="68"/>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53" name="Line 260"/>
                    <p:cNvSpPr>
                      <a:spLocks noChangeShapeType="1"/>
                    </p:cNvSpPr>
                    <p:nvPr/>
                  </p:nvSpPr>
                  <p:spPr bwMode="auto">
                    <a:xfrm flipV="1">
                      <a:off x="3128" y="3336"/>
                      <a:ext cx="7"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54" name="Line 261"/>
                    <p:cNvSpPr>
                      <a:spLocks noChangeShapeType="1"/>
                    </p:cNvSpPr>
                    <p:nvPr/>
                  </p:nvSpPr>
                  <p:spPr bwMode="auto">
                    <a:xfrm flipV="1">
                      <a:off x="3135" y="3274"/>
                      <a:ext cx="10"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55" name="Line 262"/>
                    <p:cNvSpPr>
                      <a:spLocks noChangeShapeType="1"/>
                    </p:cNvSpPr>
                    <p:nvPr/>
                  </p:nvSpPr>
                  <p:spPr bwMode="auto">
                    <a:xfrm flipV="1">
                      <a:off x="3145" y="3213"/>
                      <a:ext cx="8"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56" name="Line 263"/>
                    <p:cNvSpPr>
                      <a:spLocks noChangeShapeType="1"/>
                    </p:cNvSpPr>
                    <p:nvPr/>
                  </p:nvSpPr>
                  <p:spPr bwMode="auto">
                    <a:xfrm flipV="1">
                      <a:off x="3153" y="3158"/>
                      <a:ext cx="10" cy="55"/>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57" name="Line 264"/>
                    <p:cNvSpPr>
                      <a:spLocks noChangeShapeType="1"/>
                    </p:cNvSpPr>
                    <p:nvPr/>
                  </p:nvSpPr>
                  <p:spPr bwMode="auto">
                    <a:xfrm flipV="1">
                      <a:off x="3163" y="3096"/>
                      <a:ext cx="7"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58" name="Line 265"/>
                    <p:cNvSpPr>
                      <a:spLocks noChangeShapeType="1"/>
                    </p:cNvSpPr>
                    <p:nvPr/>
                  </p:nvSpPr>
                  <p:spPr bwMode="auto">
                    <a:xfrm flipV="1">
                      <a:off x="3170" y="3055"/>
                      <a:ext cx="10" cy="4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59" name="Line 266"/>
                    <p:cNvSpPr>
                      <a:spLocks noChangeShapeType="1"/>
                    </p:cNvSpPr>
                    <p:nvPr/>
                  </p:nvSpPr>
                  <p:spPr bwMode="auto">
                    <a:xfrm flipV="1">
                      <a:off x="3180" y="3014"/>
                      <a:ext cx="9" cy="4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60" name="Line 267"/>
                    <p:cNvSpPr>
                      <a:spLocks noChangeShapeType="1"/>
                    </p:cNvSpPr>
                    <p:nvPr/>
                  </p:nvSpPr>
                  <p:spPr bwMode="auto">
                    <a:xfrm flipV="1">
                      <a:off x="3189" y="2987"/>
                      <a:ext cx="8" cy="2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61" name="Line 268"/>
                    <p:cNvSpPr>
                      <a:spLocks noChangeShapeType="1"/>
                    </p:cNvSpPr>
                    <p:nvPr/>
                  </p:nvSpPr>
                  <p:spPr bwMode="auto">
                    <a:xfrm flipV="1">
                      <a:off x="3197" y="2960"/>
                      <a:ext cx="10" cy="2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62" name="Line 269"/>
                    <p:cNvSpPr>
                      <a:spLocks noChangeShapeType="1"/>
                    </p:cNvSpPr>
                    <p:nvPr/>
                  </p:nvSpPr>
                  <p:spPr bwMode="auto">
                    <a:xfrm flipV="1">
                      <a:off x="3207" y="2946"/>
                      <a:ext cx="8" cy="14"/>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63" name="Line 270"/>
                    <p:cNvSpPr>
                      <a:spLocks noChangeShapeType="1"/>
                    </p:cNvSpPr>
                    <p:nvPr/>
                  </p:nvSpPr>
                  <p:spPr bwMode="auto">
                    <a:xfrm>
                      <a:off x="3215" y="2946"/>
                      <a:ext cx="9" cy="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64" name="Line 271"/>
                    <p:cNvSpPr>
                      <a:spLocks noChangeShapeType="1"/>
                    </p:cNvSpPr>
                    <p:nvPr/>
                  </p:nvSpPr>
                  <p:spPr bwMode="auto">
                    <a:xfrm>
                      <a:off x="3224" y="2946"/>
                      <a:ext cx="8" cy="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65" name="Line 272"/>
                    <p:cNvSpPr>
                      <a:spLocks noChangeShapeType="1"/>
                    </p:cNvSpPr>
                    <p:nvPr/>
                  </p:nvSpPr>
                  <p:spPr bwMode="auto">
                    <a:xfrm>
                      <a:off x="3232" y="2946"/>
                      <a:ext cx="10" cy="14"/>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66" name="Line 273"/>
                    <p:cNvSpPr>
                      <a:spLocks noChangeShapeType="1"/>
                    </p:cNvSpPr>
                    <p:nvPr/>
                  </p:nvSpPr>
                  <p:spPr bwMode="auto">
                    <a:xfrm>
                      <a:off x="3242" y="2960"/>
                      <a:ext cx="7" cy="2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67" name="Line 274"/>
                    <p:cNvSpPr>
                      <a:spLocks noChangeShapeType="1"/>
                    </p:cNvSpPr>
                    <p:nvPr/>
                  </p:nvSpPr>
                  <p:spPr bwMode="auto">
                    <a:xfrm>
                      <a:off x="3249" y="2987"/>
                      <a:ext cx="10" cy="27"/>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68" name="Line 275"/>
                    <p:cNvSpPr>
                      <a:spLocks noChangeShapeType="1"/>
                    </p:cNvSpPr>
                    <p:nvPr/>
                  </p:nvSpPr>
                  <p:spPr bwMode="auto">
                    <a:xfrm>
                      <a:off x="3259" y="3014"/>
                      <a:ext cx="9" cy="4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69" name="Line 276"/>
                    <p:cNvSpPr>
                      <a:spLocks noChangeShapeType="1"/>
                    </p:cNvSpPr>
                    <p:nvPr/>
                  </p:nvSpPr>
                  <p:spPr bwMode="auto">
                    <a:xfrm>
                      <a:off x="3268" y="3055"/>
                      <a:ext cx="8" cy="4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70" name="Line 277"/>
                    <p:cNvSpPr>
                      <a:spLocks noChangeShapeType="1"/>
                    </p:cNvSpPr>
                    <p:nvPr/>
                  </p:nvSpPr>
                  <p:spPr bwMode="auto">
                    <a:xfrm>
                      <a:off x="3276" y="3096"/>
                      <a:ext cx="10"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71" name="Line 278"/>
                    <p:cNvSpPr>
                      <a:spLocks noChangeShapeType="1"/>
                    </p:cNvSpPr>
                    <p:nvPr/>
                  </p:nvSpPr>
                  <p:spPr bwMode="auto">
                    <a:xfrm>
                      <a:off x="3286" y="3158"/>
                      <a:ext cx="8" cy="55"/>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72" name="Line 279"/>
                    <p:cNvSpPr>
                      <a:spLocks noChangeShapeType="1"/>
                    </p:cNvSpPr>
                    <p:nvPr/>
                  </p:nvSpPr>
                  <p:spPr bwMode="auto">
                    <a:xfrm>
                      <a:off x="3294" y="3213"/>
                      <a:ext cx="9"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73" name="Line 280"/>
                    <p:cNvSpPr>
                      <a:spLocks noChangeShapeType="1"/>
                    </p:cNvSpPr>
                    <p:nvPr/>
                  </p:nvSpPr>
                  <p:spPr bwMode="auto">
                    <a:xfrm>
                      <a:off x="3303" y="3274"/>
                      <a:ext cx="8" cy="62"/>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25674" name="Line 281"/>
                    <p:cNvSpPr>
                      <a:spLocks noChangeShapeType="1"/>
                    </p:cNvSpPr>
                    <p:nvPr/>
                  </p:nvSpPr>
                  <p:spPr bwMode="auto">
                    <a:xfrm>
                      <a:off x="3311" y="3336"/>
                      <a:ext cx="10" cy="68"/>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grpSp>
              <p:sp>
                <p:nvSpPr>
                  <p:cNvPr id="25630" name="Line 282"/>
                  <p:cNvSpPr>
                    <a:spLocks noChangeShapeType="1"/>
                  </p:cNvSpPr>
                  <p:nvPr/>
                </p:nvSpPr>
                <p:spPr bwMode="auto">
                  <a:xfrm flipV="1">
                    <a:off x="2848" y="1516"/>
                    <a:ext cx="144" cy="144"/>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en-US"/>
                  </a:p>
                </p:txBody>
              </p:sp>
            </p:grpSp>
          </p:grpSp>
          <p:sp>
            <p:nvSpPr>
              <p:cNvPr id="25624" name="Line 283"/>
              <p:cNvSpPr>
                <a:spLocks noChangeShapeType="1"/>
              </p:cNvSpPr>
              <p:nvPr/>
            </p:nvSpPr>
            <p:spPr bwMode="auto">
              <a:xfrm>
                <a:off x="1896" y="1816"/>
                <a:ext cx="640" cy="0"/>
              </a:xfrm>
              <a:prstGeom prst="line">
                <a:avLst/>
              </a:prstGeom>
              <a:ln>
                <a:headEnd/>
                <a:tailEnd type="triangle" w="med" len="med"/>
              </a:ln>
            </p:spPr>
            <p:style>
              <a:lnRef idx="2">
                <a:schemeClr val="dk1"/>
              </a:lnRef>
              <a:fillRef idx="1">
                <a:schemeClr val="lt1"/>
              </a:fillRef>
              <a:effectRef idx="0">
                <a:schemeClr val="dk1"/>
              </a:effectRef>
              <a:fontRef idx="minor">
                <a:schemeClr val="dk1"/>
              </a:fontRef>
            </p:style>
            <p:txBody>
              <a:bodyPr wrap="none" anchor="ctr"/>
              <a:lstStyle/>
              <a:p>
                <a:pPr>
                  <a:defRPr/>
                </a:pPr>
                <a:endParaRPr lang="en-US"/>
              </a:p>
            </p:txBody>
          </p:sp>
          <p:sp>
            <p:nvSpPr>
              <p:cNvPr id="25625" name="Line 284"/>
              <p:cNvSpPr>
                <a:spLocks noChangeShapeType="1"/>
              </p:cNvSpPr>
              <p:nvPr/>
            </p:nvSpPr>
            <p:spPr bwMode="auto">
              <a:xfrm>
                <a:off x="3320" y="1816"/>
                <a:ext cx="544" cy="0"/>
              </a:xfrm>
              <a:prstGeom prst="line">
                <a:avLst/>
              </a:prstGeom>
              <a:ln>
                <a:headEnd/>
                <a:tailEnd type="triangle" w="med" len="med"/>
              </a:ln>
            </p:spPr>
            <p:style>
              <a:lnRef idx="2">
                <a:schemeClr val="dk1"/>
              </a:lnRef>
              <a:fillRef idx="1">
                <a:schemeClr val="lt1"/>
              </a:fillRef>
              <a:effectRef idx="0">
                <a:schemeClr val="dk1"/>
              </a:effectRef>
              <a:fontRef idx="minor">
                <a:schemeClr val="dk1"/>
              </a:fontRef>
            </p:style>
            <p:txBody>
              <a:bodyPr wrap="none" anchor="ctr"/>
              <a:lstStyle/>
              <a:p>
                <a:pPr>
                  <a:defRPr/>
                </a:pPr>
                <a:endParaRPr lang="en-US"/>
              </a:p>
            </p:txBody>
          </p:sp>
        </p:grpSp>
      </p:grpSp>
      <p:sp>
        <p:nvSpPr>
          <p:cNvPr id="20483" name="Text Box 286"/>
          <p:cNvSpPr txBox="1">
            <a:spLocks noChangeArrowheads="1"/>
          </p:cNvSpPr>
          <p:nvPr/>
        </p:nvSpPr>
        <p:spPr bwMode="auto">
          <a:xfrm>
            <a:off x="365125" y="4906963"/>
            <a:ext cx="2463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742950" indent="-285750" eaLnBrk="0" hangingPunct="0">
              <a:defRPr sz="2400">
                <a:solidFill>
                  <a:schemeClr val="tx1"/>
                </a:solidFill>
                <a:latin typeface="Verdana" charset="0"/>
                <a:ea typeface="ＭＳ Ｐゴシック" charset="0"/>
              </a:defRPr>
            </a:lvl2pPr>
            <a:lvl3pPr marL="1143000" indent="-228600" eaLnBrk="0" hangingPunct="0">
              <a:defRPr sz="2400">
                <a:solidFill>
                  <a:schemeClr val="tx1"/>
                </a:solidFill>
                <a:latin typeface="Verdana" charset="0"/>
                <a:ea typeface="ＭＳ Ｐゴシック" charset="0"/>
              </a:defRPr>
            </a:lvl3pPr>
            <a:lvl4pPr marL="1600200" indent="-228600" eaLnBrk="0" hangingPunct="0">
              <a:defRPr sz="2400">
                <a:solidFill>
                  <a:schemeClr val="tx1"/>
                </a:solidFill>
                <a:latin typeface="Verdana" charset="0"/>
                <a:ea typeface="ＭＳ Ｐゴシック" charset="0"/>
              </a:defRPr>
            </a:lvl4pPr>
            <a:lvl5pPr marL="2057400" indent="-228600" eaLnBrk="0" hangingPunct="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s-MX" sz="3200">
                <a:latin typeface="Arial" charset="0"/>
              </a:rPr>
              <a:t>Señal Digital</a:t>
            </a:r>
            <a:endParaRPr lang="en-US" sz="3200">
              <a:latin typeface="Arial" charset="0"/>
            </a:endParaRPr>
          </a:p>
        </p:txBody>
      </p:sp>
      <p:sp>
        <p:nvSpPr>
          <p:cNvPr id="20484" name="Text Box 287"/>
          <p:cNvSpPr txBox="1">
            <a:spLocks noChangeArrowheads="1"/>
          </p:cNvSpPr>
          <p:nvPr/>
        </p:nvSpPr>
        <p:spPr bwMode="auto">
          <a:xfrm>
            <a:off x="6096000" y="4876800"/>
            <a:ext cx="31178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742950" indent="-285750" eaLnBrk="0" hangingPunct="0">
              <a:defRPr sz="2400">
                <a:solidFill>
                  <a:schemeClr val="tx1"/>
                </a:solidFill>
                <a:latin typeface="Verdana" charset="0"/>
                <a:ea typeface="ＭＳ Ｐゴシック" charset="0"/>
              </a:defRPr>
            </a:lvl2pPr>
            <a:lvl3pPr marL="1143000" indent="-228600" eaLnBrk="0" hangingPunct="0">
              <a:defRPr sz="2400">
                <a:solidFill>
                  <a:schemeClr val="tx1"/>
                </a:solidFill>
                <a:latin typeface="Verdana" charset="0"/>
                <a:ea typeface="ＭＳ Ｐゴシック" charset="0"/>
              </a:defRPr>
            </a:lvl3pPr>
            <a:lvl4pPr marL="1600200" indent="-228600" eaLnBrk="0" hangingPunct="0">
              <a:defRPr sz="2400">
                <a:solidFill>
                  <a:schemeClr val="tx1"/>
                </a:solidFill>
                <a:latin typeface="Verdana" charset="0"/>
                <a:ea typeface="ＭＳ Ｐゴシック" charset="0"/>
              </a:defRPr>
            </a:lvl4pPr>
            <a:lvl5pPr marL="2057400" indent="-228600" eaLnBrk="0" hangingPunct="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s-MX" sz="3200">
                <a:latin typeface="Arial" charset="0"/>
              </a:rPr>
              <a:t>Señal Analógica</a:t>
            </a:r>
            <a:endParaRPr lang="en-US" sz="3200">
              <a:latin typeface="Arial" charset="0"/>
            </a:endParaRPr>
          </a:p>
        </p:txBody>
      </p:sp>
      <p:sp>
        <p:nvSpPr>
          <p:cNvPr id="20485" name="Text Box 288"/>
          <p:cNvSpPr txBox="1">
            <a:spLocks noChangeArrowheads="1"/>
          </p:cNvSpPr>
          <p:nvPr/>
        </p:nvSpPr>
        <p:spPr bwMode="auto">
          <a:xfrm>
            <a:off x="3581400" y="4587875"/>
            <a:ext cx="22383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742950" indent="-285750" eaLnBrk="0" hangingPunct="0">
              <a:defRPr sz="2400">
                <a:solidFill>
                  <a:schemeClr val="tx1"/>
                </a:solidFill>
                <a:latin typeface="Verdana" charset="0"/>
                <a:ea typeface="ＭＳ Ｐゴシック" charset="0"/>
              </a:defRPr>
            </a:lvl2pPr>
            <a:lvl3pPr marL="1143000" indent="-228600" eaLnBrk="0" hangingPunct="0">
              <a:defRPr sz="2400">
                <a:solidFill>
                  <a:schemeClr val="tx1"/>
                </a:solidFill>
                <a:latin typeface="Verdana" charset="0"/>
                <a:ea typeface="ＭＳ Ｐゴシック" charset="0"/>
              </a:defRPr>
            </a:lvl3pPr>
            <a:lvl4pPr marL="1600200" indent="-228600" eaLnBrk="0" hangingPunct="0">
              <a:defRPr sz="2400">
                <a:solidFill>
                  <a:schemeClr val="tx1"/>
                </a:solidFill>
                <a:latin typeface="Verdana" charset="0"/>
                <a:ea typeface="ＭＳ Ｐゴシック" charset="0"/>
              </a:defRPr>
            </a:lvl4pPr>
            <a:lvl5pPr marL="2057400" indent="-228600" eaLnBrk="0" hangingPunct="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r>
              <a:rPr lang="es-MX" sz="3200">
                <a:latin typeface="Arial" charset="0"/>
              </a:rPr>
              <a:t>Filtro</a:t>
            </a:r>
          </a:p>
          <a:p>
            <a:pPr algn="ctr" eaLnBrk="1" hangingPunct="1"/>
            <a:r>
              <a:rPr lang="es-MX" sz="3200">
                <a:latin typeface="Arial" charset="0"/>
              </a:rPr>
              <a:t>Pasa Bajos</a:t>
            </a:r>
            <a:endParaRPr lang="en-US" sz="320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rtlCol="0">
            <a:normAutofit/>
          </a:bodyPr>
          <a:lstStyle/>
          <a:p>
            <a:pPr fontAlgn="auto">
              <a:spcAft>
                <a:spcPts val="0"/>
              </a:spcAft>
              <a:defRPr/>
            </a:pPr>
            <a:r>
              <a:rPr lang="es-MX">
                <a:solidFill>
                  <a:schemeClr val="tx2">
                    <a:satMod val="130000"/>
                  </a:schemeClr>
                </a:solidFill>
                <a:latin typeface="Arial" charset="0"/>
                <a:ea typeface="+mj-ea"/>
                <a:cs typeface="+mj-cs"/>
              </a:rPr>
              <a:t>Aliasión (Aliasing)</a:t>
            </a:r>
            <a:endParaRPr lang="en-US">
              <a:solidFill>
                <a:schemeClr val="tx2">
                  <a:satMod val="130000"/>
                </a:schemeClr>
              </a:solidFill>
              <a:latin typeface="Arial" charset="0"/>
              <a:ea typeface="+mj-ea"/>
              <a:cs typeface="+mj-cs"/>
            </a:endParaRPr>
          </a:p>
        </p:txBody>
      </p:sp>
      <p:grpSp>
        <p:nvGrpSpPr>
          <p:cNvPr id="21506" name="Group 233"/>
          <p:cNvGrpSpPr>
            <a:grpSpLocks/>
          </p:cNvGrpSpPr>
          <p:nvPr/>
        </p:nvGrpSpPr>
        <p:grpSpPr bwMode="auto">
          <a:xfrm>
            <a:off x="509588" y="1585913"/>
            <a:ext cx="8212137" cy="3559175"/>
            <a:chOff x="321" y="999"/>
            <a:chExt cx="5173" cy="2242"/>
          </a:xfrm>
        </p:grpSpPr>
        <p:sp>
          <p:nvSpPr>
            <p:cNvPr id="21509" name="Rectangle 4"/>
            <p:cNvSpPr>
              <a:spLocks noChangeArrowheads="1"/>
            </p:cNvSpPr>
            <p:nvPr/>
          </p:nvSpPr>
          <p:spPr bwMode="auto">
            <a:xfrm>
              <a:off x="321" y="999"/>
              <a:ext cx="5118" cy="2242"/>
            </a:xfrm>
            <a:prstGeom prst="rect">
              <a:avLst/>
            </a:prstGeom>
            <a:solidFill>
              <a:srgbClr val="316501"/>
            </a:solidFill>
            <a:ln w="57150">
              <a:solidFill>
                <a:srgbClr val="000000"/>
              </a:solidFill>
              <a:miter lim="800000"/>
              <a:headEnd/>
              <a:tailEnd/>
            </a:ln>
          </p:spPr>
          <p:txBody>
            <a:bodyPr/>
            <a:lstStyle/>
            <a:p>
              <a:endParaRPr lang="es-EC"/>
            </a:p>
          </p:txBody>
        </p:sp>
        <p:sp>
          <p:nvSpPr>
            <p:cNvPr id="21510" name="Line 5"/>
            <p:cNvSpPr>
              <a:spLocks noChangeShapeType="1"/>
            </p:cNvSpPr>
            <p:nvPr/>
          </p:nvSpPr>
          <p:spPr bwMode="auto">
            <a:xfrm flipV="1">
              <a:off x="335" y="1885"/>
              <a:ext cx="49" cy="24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11" name="Line 6"/>
            <p:cNvSpPr>
              <a:spLocks noChangeShapeType="1"/>
            </p:cNvSpPr>
            <p:nvPr/>
          </p:nvSpPr>
          <p:spPr bwMode="auto">
            <a:xfrm flipV="1">
              <a:off x="384" y="1682"/>
              <a:ext cx="41" cy="203"/>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12" name="Line 7"/>
            <p:cNvSpPr>
              <a:spLocks noChangeShapeType="1"/>
            </p:cNvSpPr>
            <p:nvPr/>
          </p:nvSpPr>
          <p:spPr bwMode="auto">
            <a:xfrm flipV="1">
              <a:off x="425" y="1516"/>
              <a:ext cx="51" cy="166"/>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13" name="Line 8"/>
            <p:cNvSpPr>
              <a:spLocks noChangeShapeType="1"/>
            </p:cNvSpPr>
            <p:nvPr/>
          </p:nvSpPr>
          <p:spPr bwMode="auto">
            <a:xfrm flipV="1">
              <a:off x="476" y="1405"/>
              <a:ext cx="51" cy="111"/>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14" name="Line 9"/>
            <p:cNvSpPr>
              <a:spLocks noChangeShapeType="1"/>
            </p:cNvSpPr>
            <p:nvPr/>
          </p:nvSpPr>
          <p:spPr bwMode="auto">
            <a:xfrm flipV="1">
              <a:off x="527" y="1377"/>
              <a:ext cx="40" cy="28"/>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15" name="Line 10"/>
            <p:cNvSpPr>
              <a:spLocks noChangeShapeType="1"/>
            </p:cNvSpPr>
            <p:nvPr/>
          </p:nvSpPr>
          <p:spPr bwMode="auto">
            <a:xfrm>
              <a:off x="567" y="1377"/>
              <a:ext cx="51" cy="28"/>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16" name="Line 11"/>
            <p:cNvSpPr>
              <a:spLocks noChangeShapeType="1"/>
            </p:cNvSpPr>
            <p:nvPr/>
          </p:nvSpPr>
          <p:spPr bwMode="auto">
            <a:xfrm>
              <a:off x="618" y="1405"/>
              <a:ext cx="40" cy="111"/>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17" name="Line 12"/>
            <p:cNvSpPr>
              <a:spLocks noChangeShapeType="1"/>
            </p:cNvSpPr>
            <p:nvPr/>
          </p:nvSpPr>
          <p:spPr bwMode="auto">
            <a:xfrm>
              <a:off x="658" y="1516"/>
              <a:ext cx="51" cy="166"/>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18" name="Line 13"/>
            <p:cNvSpPr>
              <a:spLocks noChangeShapeType="1"/>
            </p:cNvSpPr>
            <p:nvPr/>
          </p:nvSpPr>
          <p:spPr bwMode="auto">
            <a:xfrm>
              <a:off x="709" y="1682"/>
              <a:ext cx="41" cy="203"/>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19" name="Line 14"/>
            <p:cNvSpPr>
              <a:spLocks noChangeShapeType="1"/>
            </p:cNvSpPr>
            <p:nvPr/>
          </p:nvSpPr>
          <p:spPr bwMode="auto">
            <a:xfrm>
              <a:off x="750" y="1885"/>
              <a:ext cx="49" cy="24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20" name="Line 15"/>
            <p:cNvSpPr>
              <a:spLocks noChangeShapeType="1"/>
            </p:cNvSpPr>
            <p:nvPr/>
          </p:nvSpPr>
          <p:spPr bwMode="auto">
            <a:xfrm>
              <a:off x="799" y="2125"/>
              <a:ext cx="41" cy="23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21" name="Line 16"/>
            <p:cNvSpPr>
              <a:spLocks noChangeShapeType="1"/>
            </p:cNvSpPr>
            <p:nvPr/>
          </p:nvSpPr>
          <p:spPr bwMode="auto">
            <a:xfrm>
              <a:off x="840" y="2355"/>
              <a:ext cx="51" cy="203"/>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22" name="Line 17"/>
            <p:cNvSpPr>
              <a:spLocks noChangeShapeType="1"/>
            </p:cNvSpPr>
            <p:nvPr/>
          </p:nvSpPr>
          <p:spPr bwMode="auto">
            <a:xfrm>
              <a:off x="891" y="2558"/>
              <a:ext cx="50" cy="166"/>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23" name="Line 18"/>
            <p:cNvSpPr>
              <a:spLocks noChangeShapeType="1"/>
            </p:cNvSpPr>
            <p:nvPr/>
          </p:nvSpPr>
          <p:spPr bwMode="auto">
            <a:xfrm>
              <a:off x="941" y="2724"/>
              <a:ext cx="41" cy="111"/>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24" name="Line 19"/>
            <p:cNvSpPr>
              <a:spLocks noChangeShapeType="1"/>
            </p:cNvSpPr>
            <p:nvPr/>
          </p:nvSpPr>
          <p:spPr bwMode="auto">
            <a:xfrm>
              <a:off x="982" y="2835"/>
              <a:ext cx="51" cy="28"/>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25" name="Line 20"/>
            <p:cNvSpPr>
              <a:spLocks noChangeShapeType="1"/>
            </p:cNvSpPr>
            <p:nvPr/>
          </p:nvSpPr>
          <p:spPr bwMode="auto">
            <a:xfrm flipV="1">
              <a:off x="1033" y="2835"/>
              <a:ext cx="40" cy="28"/>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26" name="Line 21"/>
            <p:cNvSpPr>
              <a:spLocks noChangeShapeType="1"/>
            </p:cNvSpPr>
            <p:nvPr/>
          </p:nvSpPr>
          <p:spPr bwMode="auto">
            <a:xfrm flipV="1">
              <a:off x="1073" y="2724"/>
              <a:ext cx="51" cy="111"/>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27" name="Line 22"/>
            <p:cNvSpPr>
              <a:spLocks noChangeShapeType="1"/>
            </p:cNvSpPr>
            <p:nvPr/>
          </p:nvSpPr>
          <p:spPr bwMode="auto">
            <a:xfrm flipV="1">
              <a:off x="1124" y="2558"/>
              <a:ext cx="41" cy="166"/>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28" name="Line 23"/>
            <p:cNvSpPr>
              <a:spLocks noChangeShapeType="1"/>
            </p:cNvSpPr>
            <p:nvPr/>
          </p:nvSpPr>
          <p:spPr bwMode="auto">
            <a:xfrm flipV="1">
              <a:off x="1165" y="2355"/>
              <a:ext cx="49" cy="203"/>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29" name="Line 24"/>
            <p:cNvSpPr>
              <a:spLocks noChangeShapeType="1"/>
            </p:cNvSpPr>
            <p:nvPr/>
          </p:nvSpPr>
          <p:spPr bwMode="auto">
            <a:xfrm flipV="1">
              <a:off x="1214" y="2115"/>
              <a:ext cx="40" cy="24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30" name="Line 25"/>
            <p:cNvSpPr>
              <a:spLocks noChangeShapeType="1"/>
            </p:cNvSpPr>
            <p:nvPr/>
          </p:nvSpPr>
          <p:spPr bwMode="auto">
            <a:xfrm flipV="1">
              <a:off x="1254" y="1885"/>
              <a:ext cx="51" cy="23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31" name="Line 26"/>
            <p:cNvSpPr>
              <a:spLocks noChangeShapeType="1"/>
            </p:cNvSpPr>
            <p:nvPr/>
          </p:nvSpPr>
          <p:spPr bwMode="auto">
            <a:xfrm flipV="1">
              <a:off x="1305" y="1682"/>
              <a:ext cx="51" cy="203"/>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32" name="Line 27"/>
            <p:cNvSpPr>
              <a:spLocks noChangeShapeType="1"/>
            </p:cNvSpPr>
            <p:nvPr/>
          </p:nvSpPr>
          <p:spPr bwMode="auto">
            <a:xfrm flipV="1">
              <a:off x="1356" y="1516"/>
              <a:ext cx="41" cy="166"/>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33" name="Line 28"/>
            <p:cNvSpPr>
              <a:spLocks noChangeShapeType="1"/>
            </p:cNvSpPr>
            <p:nvPr/>
          </p:nvSpPr>
          <p:spPr bwMode="auto">
            <a:xfrm flipV="1">
              <a:off x="1397" y="1405"/>
              <a:ext cx="51" cy="111"/>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34" name="Line 29"/>
            <p:cNvSpPr>
              <a:spLocks noChangeShapeType="1"/>
            </p:cNvSpPr>
            <p:nvPr/>
          </p:nvSpPr>
          <p:spPr bwMode="auto">
            <a:xfrm flipV="1">
              <a:off x="1448" y="1377"/>
              <a:ext cx="40" cy="28"/>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35" name="Line 30"/>
            <p:cNvSpPr>
              <a:spLocks noChangeShapeType="1"/>
            </p:cNvSpPr>
            <p:nvPr/>
          </p:nvSpPr>
          <p:spPr bwMode="auto">
            <a:xfrm>
              <a:off x="1488" y="1377"/>
              <a:ext cx="51" cy="28"/>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36" name="Line 31"/>
            <p:cNvSpPr>
              <a:spLocks noChangeShapeType="1"/>
            </p:cNvSpPr>
            <p:nvPr/>
          </p:nvSpPr>
          <p:spPr bwMode="auto">
            <a:xfrm>
              <a:off x="1539" y="1405"/>
              <a:ext cx="40" cy="111"/>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37" name="Line 32"/>
            <p:cNvSpPr>
              <a:spLocks noChangeShapeType="1"/>
            </p:cNvSpPr>
            <p:nvPr/>
          </p:nvSpPr>
          <p:spPr bwMode="auto">
            <a:xfrm>
              <a:off x="1579" y="1516"/>
              <a:ext cx="51" cy="166"/>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38" name="Line 33"/>
            <p:cNvSpPr>
              <a:spLocks noChangeShapeType="1"/>
            </p:cNvSpPr>
            <p:nvPr/>
          </p:nvSpPr>
          <p:spPr bwMode="auto">
            <a:xfrm>
              <a:off x="1630" y="1682"/>
              <a:ext cx="50" cy="203"/>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39" name="Line 34"/>
            <p:cNvSpPr>
              <a:spLocks noChangeShapeType="1"/>
            </p:cNvSpPr>
            <p:nvPr/>
          </p:nvSpPr>
          <p:spPr bwMode="auto">
            <a:xfrm>
              <a:off x="1680" y="1885"/>
              <a:ext cx="40" cy="24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40" name="Line 35"/>
            <p:cNvSpPr>
              <a:spLocks noChangeShapeType="1"/>
            </p:cNvSpPr>
            <p:nvPr/>
          </p:nvSpPr>
          <p:spPr bwMode="auto">
            <a:xfrm>
              <a:off x="1720" y="2125"/>
              <a:ext cx="51" cy="23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41" name="Line 36"/>
            <p:cNvSpPr>
              <a:spLocks noChangeShapeType="1"/>
            </p:cNvSpPr>
            <p:nvPr/>
          </p:nvSpPr>
          <p:spPr bwMode="auto">
            <a:xfrm>
              <a:off x="1771" y="2355"/>
              <a:ext cx="41" cy="203"/>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42" name="Line 37"/>
            <p:cNvSpPr>
              <a:spLocks noChangeShapeType="1"/>
            </p:cNvSpPr>
            <p:nvPr/>
          </p:nvSpPr>
          <p:spPr bwMode="auto">
            <a:xfrm>
              <a:off x="1812" y="2558"/>
              <a:ext cx="50" cy="166"/>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43" name="Line 38"/>
            <p:cNvSpPr>
              <a:spLocks noChangeShapeType="1"/>
            </p:cNvSpPr>
            <p:nvPr/>
          </p:nvSpPr>
          <p:spPr bwMode="auto">
            <a:xfrm>
              <a:off x="1862" y="2724"/>
              <a:ext cx="41" cy="111"/>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44" name="Line 39"/>
            <p:cNvSpPr>
              <a:spLocks noChangeShapeType="1"/>
            </p:cNvSpPr>
            <p:nvPr/>
          </p:nvSpPr>
          <p:spPr bwMode="auto">
            <a:xfrm>
              <a:off x="1903" y="2835"/>
              <a:ext cx="51" cy="28"/>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45" name="Line 40"/>
            <p:cNvSpPr>
              <a:spLocks noChangeShapeType="1"/>
            </p:cNvSpPr>
            <p:nvPr/>
          </p:nvSpPr>
          <p:spPr bwMode="auto">
            <a:xfrm flipV="1">
              <a:off x="1954" y="2835"/>
              <a:ext cx="40" cy="28"/>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46" name="Line 41"/>
            <p:cNvSpPr>
              <a:spLocks noChangeShapeType="1"/>
            </p:cNvSpPr>
            <p:nvPr/>
          </p:nvSpPr>
          <p:spPr bwMode="auto">
            <a:xfrm flipV="1">
              <a:off x="1994" y="2724"/>
              <a:ext cx="51" cy="111"/>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47" name="Line 42"/>
            <p:cNvSpPr>
              <a:spLocks noChangeShapeType="1"/>
            </p:cNvSpPr>
            <p:nvPr/>
          </p:nvSpPr>
          <p:spPr bwMode="auto">
            <a:xfrm flipV="1">
              <a:off x="2045" y="2558"/>
              <a:ext cx="50" cy="166"/>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48" name="Line 43"/>
            <p:cNvSpPr>
              <a:spLocks noChangeShapeType="1"/>
            </p:cNvSpPr>
            <p:nvPr/>
          </p:nvSpPr>
          <p:spPr bwMode="auto">
            <a:xfrm flipV="1">
              <a:off x="2095" y="2355"/>
              <a:ext cx="40" cy="203"/>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49" name="Line 44"/>
            <p:cNvSpPr>
              <a:spLocks noChangeShapeType="1"/>
            </p:cNvSpPr>
            <p:nvPr/>
          </p:nvSpPr>
          <p:spPr bwMode="auto">
            <a:xfrm flipV="1">
              <a:off x="2135" y="2115"/>
              <a:ext cx="51" cy="24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50" name="Line 45"/>
            <p:cNvSpPr>
              <a:spLocks noChangeShapeType="1"/>
            </p:cNvSpPr>
            <p:nvPr/>
          </p:nvSpPr>
          <p:spPr bwMode="auto">
            <a:xfrm flipV="1">
              <a:off x="2186" y="1885"/>
              <a:ext cx="40" cy="23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51" name="Line 46"/>
            <p:cNvSpPr>
              <a:spLocks noChangeShapeType="1"/>
            </p:cNvSpPr>
            <p:nvPr/>
          </p:nvSpPr>
          <p:spPr bwMode="auto">
            <a:xfrm flipV="1">
              <a:off x="2226" y="1682"/>
              <a:ext cx="51" cy="203"/>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52" name="Line 47"/>
            <p:cNvSpPr>
              <a:spLocks noChangeShapeType="1"/>
            </p:cNvSpPr>
            <p:nvPr/>
          </p:nvSpPr>
          <p:spPr bwMode="auto">
            <a:xfrm flipV="1">
              <a:off x="2277" y="1516"/>
              <a:ext cx="41" cy="166"/>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53" name="Line 48"/>
            <p:cNvSpPr>
              <a:spLocks noChangeShapeType="1"/>
            </p:cNvSpPr>
            <p:nvPr/>
          </p:nvSpPr>
          <p:spPr bwMode="auto">
            <a:xfrm flipV="1">
              <a:off x="2318" y="1405"/>
              <a:ext cx="51" cy="111"/>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54" name="Line 49"/>
            <p:cNvSpPr>
              <a:spLocks noChangeShapeType="1"/>
            </p:cNvSpPr>
            <p:nvPr/>
          </p:nvSpPr>
          <p:spPr bwMode="auto">
            <a:xfrm flipV="1">
              <a:off x="2369" y="1377"/>
              <a:ext cx="40" cy="28"/>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55" name="Line 50"/>
            <p:cNvSpPr>
              <a:spLocks noChangeShapeType="1"/>
            </p:cNvSpPr>
            <p:nvPr/>
          </p:nvSpPr>
          <p:spPr bwMode="auto">
            <a:xfrm>
              <a:off x="2409" y="1377"/>
              <a:ext cx="51" cy="28"/>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56" name="Line 51"/>
            <p:cNvSpPr>
              <a:spLocks noChangeShapeType="1"/>
            </p:cNvSpPr>
            <p:nvPr/>
          </p:nvSpPr>
          <p:spPr bwMode="auto">
            <a:xfrm>
              <a:off x="2460" y="1405"/>
              <a:ext cx="49" cy="111"/>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57" name="Line 52"/>
            <p:cNvSpPr>
              <a:spLocks noChangeShapeType="1"/>
            </p:cNvSpPr>
            <p:nvPr/>
          </p:nvSpPr>
          <p:spPr bwMode="auto">
            <a:xfrm>
              <a:off x="2509" y="1516"/>
              <a:ext cx="42" cy="166"/>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58" name="Line 53"/>
            <p:cNvSpPr>
              <a:spLocks noChangeShapeType="1"/>
            </p:cNvSpPr>
            <p:nvPr/>
          </p:nvSpPr>
          <p:spPr bwMode="auto">
            <a:xfrm>
              <a:off x="2551" y="1682"/>
              <a:ext cx="50" cy="203"/>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59" name="Line 54"/>
            <p:cNvSpPr>
              <a:spLocks noChangeShapeType="1"/>
            </p:cNvSpPr>
            <p:nvPr/>
          </p:nvSpPr>
          <p:spPr bwMode="auto">
            <a:xfrm>
              <a:off x="2601" y="1885"/>
              <a:ext cx="40" cy="24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60" name="Line 55"/>
            <p:cNvSpPr>
              <a:spLocks noChangeShapeType="1"/>
            </p:cNvSpPr>
            <p:nvPr/>
          </p:nvSpPr>
          <p:spPr bwMode="auto">
            <a:xfrm>
              <a:off x="2641" y="2125"/>
              <a:ext cx="51" cy="23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61" name="Line 56"/>
            <p:cNvSpPr>
              <a:spLocks noChangeShapeType="1"/>
            </p:cNvSpPr>
            <p:nvPr/>
          </p:nvSpPr>
          <p:spPr bwMode="auto">
            <a:xfrm>
              <a:off x="2692" y="2355"/>
              <a:ext cx="40" cy="203"/>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62" name="Line 57"/>
            <p:cNvSpPr>
              <a:spLocks noChangeShapeType="1"/>
            </p:cNvSpPr>
            <p:nvPr/>
          </p:nvSpPr>
          <p:spPr bwMode="auto">
            <a:xfrm>
              <a:off x="2732" y="2558"/>
              <a:ext cx="51" cy="166"/>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63" name="Line 58"/>
            <p:cNvSpPr>
              <a:spLocks noChangeShapeType="1"/>
            </p:cNvSpPr>
            <p:nvPr/>
          </p:nvSpPr>
          <p:spPr bwMode="auto">
            <a:xfrm>
              <a:off x="2783" y="2724"/>
              <a:ext cx="51" cy="111"/>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64" name="Line 59"/>
            <p:cNvSpPr>
              <a:spLocks noChangeShapeType="1"/>
            </p:cNvSpPr>
            <p:nvPr/>
          </p:nvSpPr>
          <p:spPr bwMode="auto">
            <a:xfrm>
              <a:off x="2834" y="2835"/>
              <a:ext cx="41" cy="28"/>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65" name="Line 60"/>
            <p:cNvSpPr>
              <a:spLocks noChangeShapeType="1"/>
            </p:cNvSpPr>
            <p:nvPr/>
          </p:nvSpPr>
          <p:spPr bwMode="auto">
            <a:xfrm flipV="1">
              <a:off x="2875" y="2835"/>
              <a:ext cx="51" cy="28"/>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66" name="Line 61"/>
            <p:cNvSpPr>
              <a:spLocks noChangeShapeType="1"/>
            </p:cNvSpPr>
            <p:nvPr/>
          </p:nvSpPr>
          <p:spPr bwMode="auto">
            <a:xfrm flipV="1">
              <a:off x="2926" y="2724"/>
              <a:ext cx="40" cy="111"/>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67" name="Line 62"/>
            <p:cNvSpPr>
              <a:spLocks noChangeShapeType="1"/>
            </p:cNvSpPr>
            <p:nvPr/>
          </p:nvSpPr>
          <p:spPr bwMode="auto">
            <a:xfrm flipV="1">
              <a:off x="2966" y="2558"/>
              <a:ext cx="50" cy="166"/>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68" name="Line 63"/>
            <p:cNvSpPr>
              <a:spLocks noChangeShapeType="1"/>
            </p:cNvSpPr>
            <p:nvPr/>
          </p:nvSpPr>
          <p:spPr bwMode="auto">
            <a:xfrm flipV="1">
              <a:off x="3016" y="2355"/>
              <a:ext cx="40" cy="203"/>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69" name="Line 64"/>
            <p:cNvSpPr>
              <a:spLocks noChangeShapeType="1"/>
            </p:cNvSpPr>
            <p:nvPr/>
          </p:nvSpPr>
          <p:spPr bwMode="auto">
            <a:xfrm flipV="1">
              <a:off x="3056" y="2115"/>
              <a:ext cx="51" cy="24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70" name="Line 65"/>
            <p:cNvSpPr>
              <a:spLocks noChangeShapeType="1"/>
            </p:cNvSpPr>
            <p:nvPr/>
          </p:nvSpPr>
          <p:spPr bwMode="auto">
            <a:xfrm flipV="1">
              <a:off x="3107" y="1885"/>
              <a:ext cx="40" cy="23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71" name="Line 66"/>
            <p:cNvSpPr>
              <a:spLocks noChangeShapeType="1"/>
            </p:cNvSpPr>
            <p:nvPr/>
          </p:nvSpPr>
          <p:spPr bwMode="auto">
            <a:xfrm flipV="1">
              <a:off x="3147" y="1682"/>
              <a:ext cx="51" cy="203"/>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72" name="Line 67"/>
            <p:cNvSpPr>
              <a:spLocks noChangeShapeType="1"/>
            </p:cNvSpPr>
            <p:nvPr/>
          </p:nvSpPr>
          <p:spPr bwMode="auto">
            <a:xfrm flipV="1">
              <a:off x="3198" y="1516"/>
              <a:ext cx="51" cy="166"/>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73" name="Line 68"/>
            <p:cNvSpPr>
              <a:spLocks noChangeShapeType="1"/>
            </p:cNvSpPr>
            <p:nvPr/>
          </p:nvSpPr>
          <p:spPr bwMode="auto">
            <a:xfrm flipV="1">
              <a:off x="3249" y="1405"/>
              <a:ext cx="41" cy="111"/>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74" name="Line 69"/>
            <p:cNvSpPr>
              <a:spLocks noChangeShapeType="1"/>
            </p:cNvSpPr>
            <p:nvPr/>
          </p:nvSpPr>
          <p:spPr bwMode="auto">
            <a:xfrm flipV="1">
              <a:off x="3290" y="1377"/>
              <a:ext cx="50" cy="28"/>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75" name="Line 70"/>
            <p:cNvSpPr>
              <a:spLocks noChangeShapeType="1"/>
            </p:cNvSpPr>
            <p:nvPr/>
          </p:nvSpPr>
          <p:spPr bwMode="auto">
            <a:xfrm>
              <a:off x="3340" y="1377"/>
              <a:ext cx="41" cy="28"/>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76" name="Line 71"/>
            <p:cNvSpPr>
              <a:spLocks noChangeShapeType="1"/>
            </p:cNvSpPr>
            <p:nvPr/>
          </p:nvSpPr>
          <p:spPr bwMode="auto">
            <a:xfrm>
              <a:off x="3381" y="1405"/>
              <a:ext cx="49" cy="111"/>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77" name="Line 72"/>
            <p:cNvSpPr>
              <a:spLocks noChangeShapeType="1"/>
            </p:cNvSpPr>
            <p:nvPr/>
          </p:nvSpPr>
          <p:spPr bwMode="auto">
            <a:xfrm>
              <a:off x="3430" y="1516"/>
              <a:ext cx="41" cy="166"/>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78" name="Line 73"/>
            <p:cNvSpPr>
              <a:spLocks noChangeShapeType="1"/>
            </p:cNvSpPr>
            <p:nvPr/>
          </p:nvSpPr>
          <p:spPr bwMode="auto">
            <a:xfrm>
              <a:off x="3471" y="1682"/>
              <a:ext cx="51" cy="203"/>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79" name="Line 74"/>
            <p:cNvSpPr>
              <a:spLocks noChangeShapeType="1"/>
            </p:cNvSpPr>
            <p:nvPr/>
          </p:nvSpPr>
          <p:spPr bwMode="auto">
            <a:xfrm>
              <a:off x="3522" y="1885"/>
              <a:ext cx="40" cy="24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80" name="Line 75"/>
            <p:cNvSpPr>
              <a:spLocks noChangeShapeType="1"/>
            </p:cNvSpPr>
            <p:nvPr/>
          </p:nvSpPr>
          <p:spPr bwMode="auto">
            <a:xfrm>
              <a:off x="3562" y="2125"/>
              <a:ext cx="51" cy="23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81" name="Line 76"/>
            <p:cNvSpPr>
              <a:spLocks noChangeShapeType="1"/>
            </p:cNvSpPr>
            <p:nvPr/>
          </p:nvSpPr>
          <p:spPr bwMode="auto">
            <a:xfrm>
              <a:off x="3613" y="2355"/>
              <a:ext cx="51" cy="203"/>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82" name="Line 77"/>
            <p:cNvSpPr>
              <a:spLocks noChangeShapeType="1"/>
            </p:cNvSpPr>
            <p:nvPr/>
          </p:nvSpPr>
          <p:spPr bwMode="auto">
            <a:xfrm>
              <a:off x="3664" y="2558"/>
              <a:ext cx="40" cy="166"/>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83" name="Line 78"/>
            <p:cNvSpPr>
              <a:spLocks noChangeShapeType="1"/>
            </p:cNvSpPr>
            <p:nvPr/>
          </p:nvSpPr>
          <p:spPr bwMode="auto">
            <a:xfrm>
              <a:off x="3704" y="2724"/>
              <a:ext cx="51" cy="111"/>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84" name="Line 79"/>
            <p:cNvSpPr>
              <a:spLocks noChangeShapeType="1"/>
            </p:cNvSpPr>
            <p:nvPr/>
          </p:nvSpPr>
          <p:spPr bwMode="auto">
            <a:xfrm>
              <a:off x="3755" y="2835"/>
              <a:ext cx="41" cy="28"/>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85" name="Line 80"/>
            <p:cNvSpPr>
              <a:spLocks noChangeShapeType="1"/>
            </p:cNvSpPr>
            <p:nvPr/>
          </p:nvSpPr>
          <p:spPr bwMode="auto">
            <a:xfrm flipV="1">
              <a:off x="3796" y="2835"/>
              <a:ext cx="51" cy="28"/>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86" name="Line 81"/>
            <p:cNvSpPr>
              <a:spLocks noChangeShapeType="1"/>
            </p:cNvSpPr>
            <p:nvPr/>
          </p:nvSpPr>
          <p:spPr bwMode="auto">
            <a:xfrm flipV="1">
              <a:off x="3847" y="2724"/>
              <a:ext cx="40" cy="111"/>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87" name="Line 82"/>
            <p:cNvSpPr>
              <a:spLocks noChangeShapeType="1"/>
            </p:cNvSpPr>
            <p:nvPr/>
          </p:nvSpPr>
          <p:spPr bwMode="auto">
            <a:xfrm flipV="1">
              <a:off x="3887" y="2558"/>
              <a:ext cx="49" cy="166"/>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88" name="Line 83"/>
            <p:cNvSpPr>
              <a:spLocks noChangeShapeType="1"/>
            </p:cNvSpPr>
            <p:nvPr/>
          </p:nvSpPr>
          <p:spPr bwMode="auto">
            <a:xfrm flipV="1">
              <a:off x="3936" y="2355"/>
              <a:ext cx="51" cy="203"/>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89" name="Line 84"/>
            <p:cNvSpPr>
              <a:spLocks noChangeShapeType="1"/>
            </p:cNvSpPr>
            <p:nvPr/>
          </p:nvSpPr>
          <p:spPr bwMode="auto">
            <a:xfrm flipV="1">
              <a:off x="3987" y="2115"/>
              <a:ext cx="41" cy="24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90" name="Line 85"/>
            <p:cNvSpPr>
              <a:spLocks noChangeShapeType="1"/>
            </p:cNvSpPr>
            <p:nvPr/>
          </p:nvSpPr>
          <p:spPr bwMode="auto">
            <a:xfrm flipV="1">
              <a:off x="4028" y="1885"/>
              <a:ext cx="51" cy="23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91" name="Line 86"/>
            <p:cNvSpPr>
              <a:spLocks noChangeShapeType="1"/>
            </p:cNvSpPr>
            <p:nvPr/>
          </p:nvSpPr>
          <p:spPr bwMode="auto">
            <a:xfrm flipV="1">
              <a:off x="4079" y="1682"/>
              <a:ext cx="40" cy="203"/>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92" name="Line 87"/>
            <p:cNvSpPr>
              <a:spLocks noChangeShapeType="1"/>
            </p:cNvSpPr>
            <p:nvPr/>
          </p:nvSpPr>
          <p:spPr bwMode="auto">
            <a:xfrm flipV="1">
              <a:off x="4119" y="1516"/>
              <a:ext cx="53" cy="166"/>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93" name="Line 88"/>
            <p:cNvSpPr>
              <a:spLocks noChangeShapeType="1"/>
            </p:cNvSpPr>
            <p:nvPr/>
          </p:nvSpPr>
          <p:spPr bwMode="auto">
            <a:xfrm flipV="1">
              <a:off x="4172" y="1405"/>
              <a:ext cx="40" cy="111"/>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94" name="Line 89"/>
            <p:cNvSpPr>
              <a:spLocks noChangeShapeType="1"/>
            </p:cNvSpPr>
            <p:nvPr/>
          </p:nvSpPr>
          <p:spPr bwMode="auto">
            <a:xfrm flipV="1">
              <a:off x="4212" y="1377"/>
              <a:ext cx="51" cy="28"/>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95" name="Line 90"/>
            <p:cNvSpPr>
              <a:spLocks noChangeShapeType="1"/>
            </p:cNvSpPr>
            <p:nvPr/>
          </p:nvSpPr>
          <p:spPr bwMode="auto">
            <a:xfrm>
              <a:off x="4263" y="1377"/>
              <a:ext cx="40" cy="28"/>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96" name="Line 91"/>
            <p:cNvSpPr>
              <a:spLocks noChangeShapeType="1"/>
            </p:cNvSpPr>
            <p:nvPr/>
          </p:nvSpPr>
          <p:spPr bwMode="auto">
            <a:xfrm>
              <a:off x="4303" y="1405"/>
              <a:ext cx="51" cy="111"/>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97" name="Line 92"/>
            <p:cNvSpPr>
              <a:spLocks noChangeShapeType="1"/>
            </p:cNvSpPr>
            <p:nvPr/>
          </p:nvSpPr>
          <p:spPr bwMode="auto">
            <a:xfrm>
              <a:off x="4354" y="1516"/>
              <a:ext cx="50" cy="166"/>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98" name="Line 93"/>
            <p:cNvSpPr>
              <a:spLocks noChangeShapeType="1"/>
            </p:cNvSpPr>
            <p:nvPr/>
          </p:nvSpPr>
          <p:spPr bwMode="auto">
            <a:xfrm>
              <a:off x="4404" y="1682"/>
              <a:ext cx="40" cy="203"/>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599" name="Line 94"/>
            <p:cNvSpPr>
              <a:spLocks noChangeShapeType="1"/>
            </p:cNvSpPr>
            <p:nvPr/>
          </p:nvSpPr>
          <p:spPr bwMode="auto">
            <a:xfrm>
              <a:off x="4444" y="1885"/>
              <a:ext cx="51" cy="24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00" name="Line 95"/>
            <p:cNvSpPr>
              <a:spLocks noChangeShapeType="1"/>
            </p:cNvSpPr>
            <p:nvPr/>
          </p:nvSpPr>
          <p:spPr bwMode="auto">
            <a:xfrm>
              <a:off x="4495" y="2125"/>
              <a:ext cx="40" cy="23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01" name="Line 96"/>
            <p:cNvSpPr>
              <a:spLocks noChangeShapeType="1"/>
            </p:cNvSpPr>
            <p:nvPr/>
          </p:nvSpPr>
          <p:spPr bwMode="auto">
            <a:xfrm>
              <a:off x="4535" y="2355"/>
              <a:ext cx="51" cy="203"/>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02" name="Line 97"/>
            <p:cNvSpPr>
              <a:spLocks noChangeShapeType="1"/>
            </p:cNvSpPr>
            <p:nvPr/>
          </p:nvSpPr>
          <p:spPr bwMode="auto">
            <a:xfrm>
              <a:off x="4586" y="2558"/>
              <a:ext cx="41" cy="166"/>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03" name="Line 98"/>
            <p:cNvSpPr>
              <a:spLocks noChangeShapeType="1"/>
            </p:cNvSpPr>
            <p:nvPr/>
          </p:nvSpPr>
          <p:spPr bwMode="auto">
            <a:xfrm>
              <a:off x="4627" y="2724"/>
              <a:ext cx="51" cy="111"/>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04" name="Line 99"/>
            <p:cNvSpPr>
              <a:spLocks noChangeShapeType="1"/>
            </p:cNvSpPr>
            <p:nvPr/>
          </p:nvSpPr>
          <p:spPr bwMode="auto">
            <a:xfrm>
              <a:off x="4678" y="2835"/>
              <a:ext cx="51" cy="28"/>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05" name="Line 100"/>
            <p:cNvSpPr>
              <a:spLocks noChangeShapeType="1"/>
            </p:cNvSpPr>
            <p:nvPr/>
          </p:nvSpPr>
          <p:spPr bwMode="auto">
            <a:xfrm flipV="1">
              <a:off x="4729" y="2835"/>
              <a:ext cx="40" cy="28"/>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06" name="Line 101"/>
            <p:cNvSpPr>
              <a:spLocks noChangeShapeType="1"/>
            </p:cNvSpPr>
            <p:nvPr/>
          </p:nvSpPr>
          <p:spPr bwMode="auto">
            <a:xfrm flipV="1">
              <a:off x="4769" y="2724"/>
              <a:ext cx="49" cy="111"/>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07" name="Line 102"/>
            <p:cNvSpPr>
              <a:spLocks noChangeShapeType="1"/>
            </p:cNvSpPr>
            <p:nvPr/>
          </p:nvSpPr>
          <p:spPr bwMode="auto">
            <a:xfrm flipV="1">
              <a:off x="4818" y="2558"/>
              <a:ext cx="41" cy="166"/>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08" name="Line 103"/>
            <p:cNvSpPr>
              <a:spLocks noChangeShapeType="1"/>
            </p:cNvSpPr>
            <p:nvPr/>
          </p:nvSpPr>
          <p:spPr bwMode="auto">
            <a:xfrm flipV="1">
              <a:off x="4859" y="2355"/>
              <a:ext cx="51" cy="203"/>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09" name="Line 104"/>
            <p:cNvSpPr>
              <a:spLocks noChangeShapeType="1"/>
            </p:cNvSpPr>
            <p:nvPr/>
          </p:nvSpPr>
          <p:spPr bwMode="auto">
            <a:xfrm flipV="1">
              <a:off x="4910" y="2115"/>
              <a:ext cx="40" cy="24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10" name="Line 105"/>
            <p:cNvSpPr>
              <a:spLocks noChangeShapeType="1"/>
            </p:cNvSpPr>
            <p:nvPr/>
          </p:nvSpPr>
          <p:spPr bwMode="auto">
            <a:xfrm flipV="1">
              <a:off x="4950" y="1885"/>
              <a:ext cx="51" cy="23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11" name="Line 106"/>
            <p:cNvSpPr>
              <a:spLocks noChangeShapeType="1"/>
            </p:cNvSpPr>
            <p:nvPr/>
          </p:nvSpPr>
          <p:spPr bwMode="auto">
            <a:xfrm flipV="1">
              <a:off x="5001" y="1682"/>
              <a:ext cx="41" cy="203"/>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12" name="Line 107"/>
            <p:cNvSpPr>
              <a:spLocks noChangeShapeType="1"/>
            </p:cNvSpPr>
            <p:nvPr/>
          </p:nvSpPr>
          <p:spPr bwMode="auto">
            <a:xfrm flipV="1">
              <a:off x="5042" y="1516"/>
              <a:ext cx="51" cy="166"/>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13" name="Line 108"/>
            <p:cNvSpPr>
              <a:spLocks noChangeShapeType="1"/>
            </p:cNvSpPr>
            <p:nvPr/>
          </p:nvSpPr>
          <p:spPr bwMode="auto">
            <a:xfrm flipV="1">
              <a:off x="5093" y="1405"/>
              <a:ext cx="50" cy="111"/>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14" name="Line 109"/>
            <p:cNvSpPr>
              <a:spLocks noChangeShapeType="1"/>
            </p:cNvSpPr>
            <p:nvPr/>
          </p:nvSpPr>
          <p:spPr bwMode="auto">
            <a:xfrm flipV="1">
              <a:off x="5143" y="1377"/>
              <a:ext cx="41" cy="28"/>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15" name="Line 110"/>
            <p:cNvSpPr>
              <a:spLocks noChangeShapeType="1"/>
            </p:cNvSpPr>
            <p:nvPr/>
          </p:nvSpPr>
          <p:spPr bwMode="auto">
            <a:xfrm>
              <a:off x="5184" y="1377"/>
              <a:ext cx="49" cy="28"/>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16" name="Line 111"/>
            <p:cNvSpPr>
              <a:spLocks noChangeShapeType="1"/>
            </p:cNvSpPr>
            <p:nvPr/>
          </p:nvSpPr>
          <p:spPr bwMode="auto">
            <a:xfrm>
              <a:off x="5233" y="1405"/>
              <a:ext cx="42" cy="111"/>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17" name="Line 112"/>
            <p:cNvSpPr>
              <a:spLocks noChangeShapeType="1"/>
            </p:cNvSpPr>
            <p:nvPr/>
          </p:nvSpPr>
          <p:spPr bwMode="auto">
            <a:xfrm>
              <a:off x="5275" y="1516"/>
              <a:ext cx="50" cy="166"/>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18" name="Line 113"/>
            <p:cNvSpPr>
              <a:spLocks noChangeShapeType="1"/>
            </p:cNvSpPr>
            <p:nvPr/>
          </p:nvSpPr>
          <p:spPr bwMode="auto">
            <a:xfrm>
              <a:off x="5325" y="1682"/>
              <a:ext cx="40" cy="203"/>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19" name="Line 114"/>
            <p:cNvSpPr>
              <a:spLocks noChangeShapeType="1"/>
            </p:cNvSpPr>
            <p:nvPr/>
          </p:nvSpPr>
          <p:spPr bwMode="auto">
            <a:xfrm>
              <a:off x="5365" y="1885"/>
              <a:ext cx="51" cy="24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20" name="Line 115"/>
            <p:cNvSpPr>
              <a:spLocks noChangeShapeType="1"/>
            </p:cNvSpPr>
            <p:nvPr/>
          </p:nvSpPr>
          <p:spPr bwMode="auto">
            <a:xfrm>
              <a:off x="335" y="2125"/>
              <a:ext cx="49" cy="101"/>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21" name="Line 116"/>
            <p:cNvSpPr>
              <a:spLocks noChangeShapeType="1"/>
            </p:cNvSpPr>
            <p:nvPr/>
          </p:nvSpPr>
          <p:spPr bwMode="auto">
            <a:xfrm>
              <a:off x="384" y="2226"/>
              <a:ext cx="41" cy="102"/>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22" name="Line 117"/>
            <p:cNvSpPr>
              <a:spLocks noChangeShapeType="1"/>
            </p:cNvSpPr>
            <p:nvPr/>
          </p:nvSpPr>
          <p:spPr bwMode="auto">
            <a:xfrm>
              <a:off x="425" y="2328"/>
              <a:ext cx="51" cy="101"/>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23" name="Line 118"/>
            <p:cNvSpPr>
              <a:spLocks noChangeShapeType="1"/>
            </p:cNvSpPr>
            <p:nvPr/>
          </p:nvSpPr>
          <p:spPr bwMode="auto">
            <a:xfrm>
              <a:off x="476" y="2429"/>
              <a:ext cx="51" cy="92"/>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24" name="Line 119"/>
            <p:cNvSpPr>
              <a:spLocks noChangeShapeType="1"/>
            </p:cNvSpPr>
            <p:nvPr/>
          </p:nvSpPr>
          <p:spPr bwMode="auto">
            <a:xfrm>
              <a:off x="527" y="2521"/>
              <a:ext cx="40" cy="93"/>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25" name="Line 120"/>
            <p:cNvSpPr>
              <a:spLocks noChangeShapeType="1"/>
            </p:cNvSpPr>
            <p:nvPr/>
          </p:nvSpPr>
          <p:spPr bwMode="auto">
            <a:xfrm>
              <a:off x="567" y="2614"/>
              <a:ext cx="51" cy="73"/>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26" name="Line 121"/>
            <p:cNvSpPr>
              <a:spLocks noChangeShapeType="1"/>
            </p:cNvSpPr>
            <p:nvPr/>
          </p:nvSpPr>
          <p:spPr bwMode="auto">
            <a:xfrm>
              <a:off x="618" y="2687"/>
              <a:ext cx="40" cy="65"/>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27" name="Line 122"/>
            <p:cNvSpPr>
              <a:spLocks noChangeShapeType="1"/>
            </p:cNvSpPr>
            <p:nvPr/>
          </p:nvSpPr>
          <p:spPr bwMode="auto">
            <a:xfrm>
              <a:off x="658" y="2752"/>
              <a:ext cx="51" cy="46"/>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28" name="Line 123"/>
            <p:cNvSpPr>
              <a:spLocks noChangeShapeType="1"/>
            </p:cNvSpPr>
            <p:nvPr/>
          </p:nvSpPr>
          <p:spPr bwMode="auto">
            <a:xfrm>
              <a:off x="709" y="2798"/>
              <a:ext cx="41" cy="37"/>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29" name="Line 124"/>
            <p:cNvSpPr>
              <a:spLocks noChangeShapeType="1"/>
            </p:cNvSpPr>
            <p:nvPr/>
          </p:nvSpPr>
          <p:spPr bwMode="auto">
            <a:xfrm>
              <a:off x="750" y="2835"/>
              <a:ext cx="49" cy="28"/>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30" name="Line 125"/>
            <p:cNvSpPr>
              <a:spLocks noChangeShapeType="1"/>
            </p:cNvSpPr>
            <p:nvPr/>
          </p:nvSpPr>
          <p:spPr bwMode="auto">
            <a:xfrm>
              <a:off x="799" y="2863"/>
              <a:ext cx="41" cy="1"/>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31" name="Line 126"/>
            <p:cNvSpPr>
              <a:spLocks noChangeShapeType="1"/>
            </p:cNvSpPr>
            <p:nvPr/>
          </p:nvSpPr>
          <p:spPr bwMode="auto">
            <a:xfrm>
              <a:off x="840" y="2863"/>
              <a:ext cx="51" cy="1"/>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32" name="Line 127"/>
            <p:cNvSpPr>
              <a:spLocks noChangeShapeType="1"/>
            </p:cNvSpPr>
            <p:nvPr/>
          </p:nvSpPr>
          <p:spPr bwMode="auto">
            <a:xfrm flipV="1">
              <a:off x="891" y="2835"/>
              <a:ext cx="50" cy="28"/>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33" name="Line 128"/>
            <p:cNvSpPr>
              <a:spLocks noChangeShapeType="1"/>
            </p:cNvSpPr>
            <p:nvPr/>
          </p:nvSpPr>
          <p:spPr bwMode="auto">
            <a:xfrm flipV="1">
              <a:off x="941" y="2798"/>
              <a:ext cx="41" cy="37"/>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34" name="Line 129"/>
            <p:cNvSpPr>
              <a:spLocks noChangeShapeType="1"/>
            </p:cNvSpPr>
            <p:nvPr/>
          </p:nvSpPr>
          <p:spPr bwMode="auto">
            <a:xfrm flipV="1">
              <a:off x="982" y="2752"/>
              <a:ext cx="51" cy="46"/>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35" name="Line 130"/>
            <p:cNvSpPr>
              <a:spLocks noChangeShapeType="1"/>
            </p:cNvSpPr>
            <p:nvPr/>
          </p:nvSpPr>
          <p:spPr bwMode="auto">
            <a:xfrm flipV="1">
              <a:off x="1033" y="2687"/>
              <a:ext cx="40" cy="65"/>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36" name="Line 131"/>
            <p:cNvSpPr>
              <a:spLocks noChangeShapeType="1"/>
            </p:cNvSpPr>
            <p:nvPr/>
          </p:nvSpPr>
          <p:spPr bwMode="auto">
            <a:xfrm flipV="1">
              <a:off x="1073" y="2614"/>
              <a:ext cx="51" cy="73"/>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37" name="Line 132"/>
            <p:cNvSpPr>
              <a:spLocks noChangeShapeType="1"/>
            </p:cNvSpPr>
            <p:nvPr/>
          </p:nvSpPr>
          <p:spPr bwMode="auto">
            <a:xfrm flipV="1">
              <a:off x="1124" y="2521"/>
              <a:ext cx="41" cy="93"/>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38" name="Line 133"/>
            <p:cNvSpPr>
              <a:spLocks noChangeShapeType="1"/>
            </p:cNvSpPr>
            <p:nvPr/>
          </p:nvSpPr>
          <p:spPr bwMode="auto">
            <a:xfrm flipV="1">
              <a:off x="1165" y="2429"/>
              <a:ext cx="49" cy="92"/>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39" name="Line 134"/>
            <p:cNvSpPr>
              <a:spLocks noChangeShapeType="1"/>
            </p:cNvSpPr>
            <p:nvPr/>
          </p:nvSpPr>
          <p:spPr bwMode="auto">
            <a:xfrm flipV="1">
              <a:off x="1214" y="2328"/>
              <a:ext cx="40" cy="101"/>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40" name="Line 135"/>
            <p:cNvSpPr>
              <a:spLocks noChangeShapeType="1"/>
            </p:cNvSpPr>
            <p:nvPr/>
          </p:nvSpPr>
          <p:spPr bwMode="auto">
            <a:xfrm flipV="1">
              <a:off x="1254" y="2226"/>
              <a:ext cx="51" cy="102"/>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41" name="Line 136"/>
            <p:cNvSpPr>
              <a:spLocks noChangeShapeType="1"/>
            </p:cNvSpPr>
            <p:nvPr/>
          </p:nvSpPr>
          <p:spPr bwMode="auto">
            <a:xfrm flipV="1">
              <a:off x="1305" y="2115"/>
              <a:ext cx="51" cy="111"/>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42" name="Line 137"/>
            <p:cNvSpPr>
              <a:spLocks noChangeShapeType="1"/>
            </p:cNvSpPr>
            <p:nvPr/>
          </p:nvSpPr>
          <p:spPr bwMode="auto">
            <a:xfrm flipV="1">
              <a:off x="1356" y="2014"/>
              <a:ext cx="41" cy="101"/>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43" name="Line 138"/>
            <p:cNvSpPr>
              <a:spLocks noChangeShapeType="1"/>
            </p:cNvSpPr>
            <p:nvPr/>
          </p:nvSpPr>
          <p:spPr bwMode="auto">
            <a:xfrm flipV="1">
              <a:off x="1397" y="1912"/>
              <a:ext cx="51" cy="102"/>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44" name="Line 139"/>
            <p:cNvSpPr>
              <a:spLocks noChangeShapeType="1"/>
            </p:cNvSpPr>
            <p:nvPr/>
          </p:nvSpPr>
          <p:spPr bwMode="auto">
            <a:xfrm flipV="1">
              <a:off x="1448" y="1811"/>
              <a:ext cx="40" cy="101"/>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45" name="Line 140"/>
            <p:cNvSpPr>
              <a:spLocks noChangeShapeType="1"/>
            </p:cNvSpPr>
            <p:nvPr/>
          </p:nvSpPr>
          <p:spPr bwMode="auto">
            <a:xfrm flipV="1">
              <a:off x="1488" y="1719"/>
              <a:ext cx="51" cy="92"/>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46" name="Line 141"/>
            <p:cNvSpPr>
              <a:spLocks noChangeShapeType="1"/>
            </p:cNvSpPr>
            <p:nvPr/>
          </p:nvSpPr>
          <p:spPr bwMode="auto">
            <a:xfrm flipV="1">
              <a:off x="1539" y="1626"/>
              <a:ext cx="40" cy="93"/>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47" name="Line 142"/>
            <p:cNvSpPr>
              <a:spLocks noChangeShapeType="1"/>
            </p:cNvSpPr>
            <p:nvPr/>
          </p:nvSpPr>
          <p:spPr bwMode="auto">
            <a:xfrm flipV="1">
              <a:off x="1579" y="1553"/>
              <a:ext cx="51" cy="73"/>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48" name="Line 143"/>
            <p:cNvSpPr>
              <a:spLocks noChangeShapeType="1"/>
            </p:cNvSpPr>
            <p:nvPr/>
          </p:nvSpPr>
          <p:spPr bwMode="auto">
            <a:xfrm flipV="1">
              <a:off x="1630" y="1488"/>
              <a:ext cx="50" cy="65"/>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49" name="Line 144"/>
            <p:cNvSpPr>
              <a:spLocks noChangeShapeType="1"/>
            </p:cNvSpPr>
            <p:nvPr/>
          </p:nvSpPr>
          <p:spPr bwMode="auto">
            <a:xfrm flipV="1">
              <a:off x="1680" y="1442"/>
              <a:ext cx="40" cy="46"/>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50" name="Line 145"/>
            <p:cNvSpPr>
              <a:spLocks noChangeShapeType="1"/>
            </p:cNvSpPr>
            <p:nvPr/>
          </p:nvSpPr>
          <p:spPr bwMode="auto">
            <a:xfrm flipV="1">
              <a:off x="1720" y="1405"/>
              <a:ext cx="51" cy="37"/>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51" name="Line 146"/>
            <p:cNvSpPr>
              <a:spLocks noChangeShapeType="1"/>
            </p:cNvSpPr>
            <p:nvPr/>
          </p:nvSpPr>
          <p:spPr bwMode="auto">
            <a:xfrm flipV="1">
              <a:off x="1771" y="1377"/>
              <a:ext cx="41" cy="28"/>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52" name="Line 147"/>
            <p:cNvSpPr>
              <a:spLocks noChangeShapeType="1"/>
            </p:cNvSpPr>
            <p:nvPr/>
          </p:nvSpPr>
          <p:spPr bwMode="auto">
            <a:xfrm>
              <a:off x="1812" y="1377"/>
              <a:ext cx="50" cy="2"/>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53" name="Line 148"/>
            <p:cNvSpPr>
              <a:spLocks noChangeShapeType="1"/>
            </p:cNvSpPr>
            <p:nvPr/>
          </p:nvSpPr>
          <p:spPr bwMode="auto">
            <a:xfrm>
              <a:off x="1862" y="1377"/>
              <a:ext cx="41" cy="2"/>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54" name="Line 149"/>
            <p:cNvSpPr>
              <a:spLocks noChangeShapeType="1"/>
            </p:cNvSpPr>
            <p:nvPr/>
          </p:nvSpPr>
          <p:spPr bwMode="auto">
            <a:xfrm>
              <a:off x="1903" y="1377"/>
              <a:ext cx="51" cy="28"/>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55" name="Line 150"/>
            <p:cNvSpPr>
              <a:spLocks noChangeShapeType="1"/>
            </p:cNvSpPr>
            <p:nvPr/>
          </p:nvSpPr>
          <p:spPr bwMode="auto">
            <a:xfrm>
              <a:off x="1954" y="1405"/>
              <a:ext cx="40" cy="37"/>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56" name="Line 151"/>
            <p:cNvSpPr>
              <a:spLocks noChangeShapeType="1"/>
            </p:cNvSpPr>
            <p:nvPr/>
          </p:nvSpPr>
          <p:spPr bwMode="auto">
            <a:xfrm>
              <a:off x="1994" y="1442"/>
              <a:ext cx="51" cy="46"/>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57" name="Line 152"/>
            <p:cNvSpPr>
              <a:spLocks noChangeShapeType="1"/>
            </p:cNvSpPr>
            <p:nvPr/>
          </p:nvSpPr>
          <p:spPr bwMode="auto">
            <a:xfrm>
              <a:off x="2045" y="1488"/>
              <a:ext cx="50" cy="65"/>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58" name="Line 153"/>
            <p:cNvSpPr>
              <a:spLocks noChangeShapeType="1"/>
            </p:cNvSpPr>
            <p:nvPr/>
          </p:nvSpPr>
          <p:spPr bwMode="auto">
            <a:xfrm>
              <a:off x="2095" y="1553"/>
              <a:ext cx="40" cy="73"/>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59" name="Line 154"/>
            <p:cNvSpPr>
              <a:spLocks noChangeShapeType="1"/>
            </p:cNvSpPr>
            <p:nvPr/>
          </p:nvSpPr>
          <p:spPr bwMode="auto">
            <a:xfrm>
              <a:off x="2135" y="1626"/>
              <a:ext cx="51" cy="93"/>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60" name="Line 155"/>
            <p:cNvSpPr>
              <a:spLocks noChangeShapeType="1"/>
            </p:cNvSpPr>
            <p:nvPr/>
          </p:nvSpPr>
          <p:spPr bwMode="auto">
            <a:xfrm>
              <a:off x="2186" y="1719"/>
              <a:ext cx="40" cy="92"/>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61" name="Line 156"/>
            <p:cNvSpPr>
              <a:spLocks noChangeShapeType="1"/>
            </p:cNvSpPr>
            <p:nvPr/>
          </p:nvSpPr>
          <p:spPr bwMode="auto">
            <a:xfrm>
              <a:off x="2226" y="1811"/>
              <a:ext cx="51" cy="101"/>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62" name="Line 157"/>
            <p:cNvSpPr>
              <a:spLocks noChangeShapeType="1"/>
            </p:cNvSpPr>
            <p:nvPr/>
          </p:nvSpPr>
          <p:spPr bwMode="auto">
            <a:xfrm>
              <a:off x="2277" y="1912"/>
              <a:ext cx="41" cy="102"/>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63" name="Line 158"/>
            <p:cNvSpPr>
              <a:spLocks noChangeShapeType="1"/>
            </p:cNvSpPr>
            <p:nvPr/>
          </p:nvSpPr>
          <p:spPr bwMode="auto">
            <a:xfrm>
              <a:off x="2318" y="2014"/>
              <a:ext cx="51" cy="111"/>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64" name="Line 159"/>
            <p:cNvSpPr>
              <a:spLocks noChangeShapeType="1"/>
            </p:cNvSpPr>
            <p:nvPr/>
          </p:nvSpPr>
          <p:spPr bwMode="auto">
            <a:xfrm>
              <a:off x="2369" y="2125"/>
              <a:ext cx="40" cy="101"/>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65" name="Line 160"/>
            <p:cNvSpPr>
              <a:spLocks noChangeShapeType="1"/>
            </p:cNvSpPr>
            <p:nvPr/>
          </p:nvSpPr>
          <p:spPr bwMode="auto">
            <a:xfrm>
              <a:off x="2409" y="2226"/>
              <a:ext cx="51" cy="102"/>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66" name="Line 161"/>
            <p:cNvSpPr>
              <a:spLocks noChangeShapeType="1"/>
            </p:cNvSpPr>
            <p:nvPr/>
          </p:nvSpPr>
          <p:spPr bwMode="auto">
            <a:xfrm>
              <a:off x="2460" y="2328"/>
              <a:ext cx="49" cy="101"/>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67" name="Line 162"/>
            <p:cNvSpPr>
              <a:spLocks noChangeShapeType="1"/>
            </p:cNvSpPr>
            <p:nvPr/>
          </p:nvSpPr>
          <p:spPr bwMode="auto">
            <a:xfrm>
              <a:off x="2509" y="2429"/>
              <a:ext cx="42" cy="92"/>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68" name="Line 163"/>
            <p:cNvSpPr>
              <a:spLocks noChangeShapeType="1"/>
            </p:cNvSpPr>
            <p:nvPr/>
          </p:nvSpPr>
          <p:spPr bwMode="auto">
            <a:xfrm>
              <a:off x="2551" y="2521"/>
              <a:ext cx="50" cy="93"/>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69" name="Line 164"/>
            <p:cNvSpPr>
              <a:spLocks noChangeShapeType="1"/>
            </p:cNvSpPr>
            <p:nvPr/>
          </p:nvSpPr>
          <p:spPr bwMode="auto">
            <a:xfrm>
              <a:off x="2601" y="2614"/>
              <a:ext cx="40" cy="73"/>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70" name="Line 165"/>
            <p:cNvSpPr>
              <a:spLocks noChangeShapeType="1"/>
            </p:cNvSpPr>
            <p:nvPr/>
          </p:nvSpPr>
          <p:spPr bwMode="auto">
            <a:xfrm>
              <a:off x="2641" y="2687"/>
              <a:ext cx="51" cy="65"/>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71" name="Line 166"/>
            <p:cNvSpPr>
              <a:spLocks noChangeShapeType="1"/>
            </p:cNvSpPr>
            <p:nvPr/>
          </p:nvSpPr>
          <p:spPr bwMode="auto">
            <a:xfrm>
              <a:off x="2692" y="2752"/>
              <a:ext cx="40" cy="46"/>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72" name="Line 167"/>
            <p:cNvSpPr>
              <a:spLocks noChangeShapeType="1"/>
            </p:cNvSpPr>
            <p:nvPr/>
          </p:nvSpPr>
          <p:spPr bwMode="auto">
            <a:xfrm>
              <a:off x="2732" y="2798"/>
              <a:ext cx="51" cy="37"/>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73" name="Line 168"/>
            <p:cNvSpPr>
              <a:spLocks noChangeShapeType="1"/>
            </p:cNvSpPr>
            <p:nvPr/>
          </p:nvSpPr>
          <p:spPr bwMode="auto">
            <a:xfrm>
              <a:off x="2783" y="2835"/>
              <a:ext cx="51" cy="28"/>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74" name="Line 169"/>
            <p:cNvSpPr>
              <a:spLocks noChangeShapeType="1"/>
            </p:cNvSpPr>
            <p:nvPr/>
          </p:nvSpPr>
          <p:spPr bwMode="auto">
            <a:xfrm>
              <a:off x="2834" y="2863"/>
              <a:ext cx="41" cy="1"/>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75" name="Line 170"/>
            <p:cNvSpPr>
              <a:spLocks noChangeShapeType="1"/>
            </p:cNvSpPr>
            <p:nvPr/>
          </p:nvSpPr>
          <p:spPr bwMode="auto">
            <a:xfrm>
              <a:off x="2875" y="2863"/>
              <a:ext cx="51" cy="1"/>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76" name="Line 171"/>
            <p:cNvSpPr>
              <a:spLocks noChangeShapeType="1"/>
            </p:cNvSpPr>
            <p:nvPr/>
          </p:nvSpPr>
          <p:spPr bwMode="auto">
            <a:xfrm flipV="1">
              <a:off x="2926" y="2835"/>
              <a:ext cx="40" cy="28"/>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77" name="Line 172"/>
            <p:cNvSpPr>
              <a:spLocks noChangeShapeType="1"/>
            </p:cNvSpPr>
            <p:nvPr/>
          </p:nvSpPr>
          <p:spPr bwMode="auto">
            <a:xfrm flipV="1">
              <a:off x="2966" y="2798"/>
              <a:ext cx="50" cy="37"/>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78" name="Line 173"/>
            <p:cNvSpPr>
              <a:spLocks noChangeShapeType="1"/>
            </p:cNvSpPr>
            <p:nvPr/>
          </p:nvSpPr>
          <p:spPr bwMode="auto">
            <a:xfrm flipV="1">
              <a:off x="3016" y="2752"/>
              <a:ext cx="40" cy="46"/>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79" name="Line 174"/>
            <p:cNvSpPr>
              <a:spLocks noChangeShapeType="1"/>
            </p:cNvSpPr>
            <p:nvPr/>
          </p:nvSpPr>
          <p:spPr bwMode="auto">
            <a:xfrm flipV="1">
              <a:off x="3056" y="2687"/>
              <a:ext cx="51" cy="65"/>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80" name="Line 175"/>
            <p:cNvSpPr>
              <a:spLocks noChangeShapeType="1"/>
            </p:cNvSpPr>
            <p:nvPr/>
          </p:nvSpPr>
          <p:spPr bwMode="auto">
            <a:xfrm flipV="1">
              <a:off x="3107" y="2614"/>
              <a:ext cx="40" cy="73"/>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81" name="Line 176"/>
            <p:cNvSpPr>
              <a:spLocks noChangeShapeType="1"/>
            </p:cNvSpPr>
            <p:nvPr/>
          </p:nvSpPr>
          <p:spPr bwMode="auto">
            <a:xfrm flipV="1">
              <a:off x="3147" y="2521"/>
              <a:ext cx="51" cy="93"/>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82" name="Line 177"/>
            <p:cNvSpPr>
              <a:spLocks noChangeShapeType="1"/>
            </p:cNvSpPr>
            <p:nvPr/>
          </p:nvSpPr>
          <p:spPr bwMode="auto">
            <a:xfrm flipV="1">
              <a:off x="3198" y="2429"/>
              <a:ext cx="51" cy="92"/>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83" name="Line 178"/>
            <p:cNvSpPr>
              <a:spLocks noChangeShapeType="1"/>
            </p:cNvSpPr>
            <p:nvPr/>
          </p:nvSpPr>
          <p:spPr bwMode="auto">
            <a:xfrm flipV="1">
              <a:off x="3249" y="2328"/>
              <a:ext cx="41" cy="101"/>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84" name="Line 179"/>
            <p:cNvSpPr>
              <a:spLocks noChangeShapeType="1"/>
            </p:cNvSpPr>
            <p:nvPr/>
          </p:nvSpPr>
          <p:spPr bwMode="auto">
            <a:xfrm flipV="1">
              <a:off x="3290" y="2226"/>
              <a:ext cx="50" cy="102"/>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85" name="Line 180"/>
            <p:cNvSpPr>
              <a:spLocks noChangeShapeType="1"/>
            </p:cNvSpPr>
            <p:nvPr/>
          </p:nvSpPr>
          <p:spPr bwMode="auto">
            <a:xfrm flipV="1">
              <a:off x="3340" y="2115"/>
              <a:ext cx="41" cy="111"/>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86" name="Line 181"/>
            <p:cNvSpPr>
              <a:spLocks noChangeShapeType="1"/>
            </p:cNvSpPr>
            <p:nvPr/>
          </p:nvSpPr>
          <p:spPr bwMode="auto">
            <a:xfrm flipV="1">
              <a:off x="3381" y="2014"/>
              <a:ext cx="49" cy="101"/>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87" name="Line 182"/>
            <p:cNvSpPr>
              <a:spLocks noChangeShapeType="1"/>
            </p:cNvSpPr>
            <p:nvPr/>
          </p:nvSpPr>
          <p:spPr bwMode="auto">
            <a:xfrm flipV="1">
              <a:off x="3430" y="1912"/>
              <a:ext cx="41" cy="102"/>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88" name="Line 183"/>
            <p:cNvSpPr>
              <a:spLocks noChangeShapeType="1"/>
            </p:cNvSpPr>
            <p:nvPr/>
          </p:nvSpPr>
          <p:spPr bwMode="auto">
            <a:xfrm flipV="1">
              <a:off x="3471" y="1811"/>
              <a:ext cx="51" cy="101"/>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89" name="Line 184"/>
            <p:cNvSpPr>
              <a:spLocks noChangeShapeType="1"/>
            </p:cNvSpPr>
            <p:nvPr/>
          </p:nvSpPr>
          <p:spPr bwMode="auto">
            <a:xfrm flipV="1">
              <a:off x="3522" y="1719"/>
              <a:ext cx="40" cy="92"/>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90" name="Line 185"/>
            <p:cNvSpPr>
              <a:spLocks noChangeShapeType="1"/>
            </p:cNvSpPr>
            <p:nvPr/>
          </p:nvSpPr>
          <p:spPr bwMode="auto">
            <a:xfrm flipV="1">
              <a:off x="3562" y="1626"/>
              <a:ext cx="51" cy="93"/>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91" name="Line 186"/>
            <p:cNvSpPr>
              <a:spLocks noChangeShapeType="1"/>
            </p:cNvSpPr>
            <p:nvPr/>
          </p:nvSpPr>
          <p:spPr bwMode="auto">
            <a:xfrm flipV="1">
              <a:off x="3613" y="1553"/>
              <a:ext cx="51" cy="73"/>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92" name="Line 187"/>
            <p:cNvSpPr>
              <a:spLocks noChangeShapeType="1"/>
            </p:cNvSpPr>
            <p:nvPr/>
          </p:nvSpPr>
          <p:spPr bwMode="auto">
            <a:xfrm flipV="1">
              <a:off x="3664" y="1488"/>
              <a:ext cx="40" cy="65"/>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93" name="Line 188"/>
            <p:cNvSpPr>
              <a:spLocks noChangeShapeType="1"/>
            </p:cNvSpPr>
            <p:nvPr/>
          </p:nvSpPr>
          <p:spPr bwMode="auto">
            <a:xfrm flipV="1">
              <a:off x="3704" y="1442"/>
              <a:ext cx="51" cy="46"/>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94" name="Line 189"/>
            <p:cNvSpPr>
              <a:spLocks noChangeShapeType="1"/>
            </p:cNvSpPr>
            <p:nvPr/>
          </p:nvSpPr>
          <p:spPr bwMode="auto">
            <a:xfrm flipV="1">
              <a:off x="3755" y="1405"/>
              <a:ext cx="41" cy="37"/>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95" name="Line 190"/>
            <p:cNvSpPr>
              <a:spLocks noChangeShapeType="1"/>
            </p:cNvSpPr>
            <p:nvPr/>
          </p:nvSpPr>
          <p:spPr bwMode="auto">
            <a:xfrm flipV="1">
              <a:off x="3796" y="1377"/>
              <a:ext cx="51" cy="28"/>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96" name="Line 191"/>
            <p:cNvSpPr>
              <a:spLocks noChangeShapeType="1"/>
            </p:cNvSpPr>
            <p:nvPr/>
          </p:nvSpPr>
          <p:spPr bwMode="auto">
            <a:xfrm>
              <a:off x="3847" y="1377"/>
              <a:ext cx="40" cy="2"/>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97" name="Line 192"/>
            <p:cNvSpPr>
              <a:spLocks noChangeShapeType="1"/>
            </p:cNvSpPr>
            <p:nvPr/>
          </p:nvSpPr>
          <p:spPr bwMode="auto">
            <a:xfrm>
              <a:off x="3887" y="1377"/>
              <a:ext cx="49" cy="2"/>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98" name="Line 193"/>
            <p:cNvSpPr>
              <a:spLocks noChangeShapeType="1"/>
            </p:cNvSpPr>
            <p:nvPr/>
          </p:nvSpPr>
          <p:spPr bwMode="auto">
            <a:xfrm>
              <a:off x="3936" y="1377"/>
              <a:ext cx="51" cy="28"/>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699" name="Line 194"/>
            <p:cNvSpPr>
              <a:spLocks noChangeShapeType="1"/>
            </p:cNvSpPr>
            <p:nvPr/>
          </p:nvSpPr>
          <p:spPr bwMode="auto">
            <a:xfrm>
              <a:off x="3987" y="1405"/>
              <a:ext cx="41" cy="37"/>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700" name="Line 195"/>
            <p:cNvSpPr>
              <a:spLocks noChangeShapeType="1"/>
            </p:cNvSpPr>
            <p:nvPr/>
          </p:nvSpPr>
          <p:spPr bwMode="auto">
            <a:xfrm>
              <a:off x="4028" y="1442"/>
              <a:ext cx="51" cy="46"/>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701" name="Line 196"/>
            <p:cNvSpPr>
              <a:spLocks noChangeShapeType="1"/>
            </p:cNvSpPr>
            <p:nvPr/>
          </p:nvSpPr>
          <p:spPr bwMode="auto">
            <a:xfrm>
              <a:off x="4079" y="1488"/>
              <a:ext cx="40" cy="65"/>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702" name="Line 197"/>
            <p:cNvSpPr>
              <a:spLocks noChangeShapeType="1"/>
            </p:cNvSpPr>
            <p:nvPr/>
          </p:nvSpPr>
          <p:spPr bwMode="auto">
            <a:xfrm>
              <a:off x="4119" y="1553"/>
              <a:ext cx="53" cy="73"/>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703" name="Line 198"/>
            <p:cNvSpPr>
              <a:spLocks noChangeShapeType="1"/>
            </p:cNvSpPr>
            <p:nvPr/>
          </p:nvSpPr>
          <p:spPr bwMode="auto">
            <a:xfrm>
              <a:off x="4172" y="1626"/>
              <a:ext cx="40" cy="93"/>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704" name="Line 199"/>
            <p:cNvSpPr>
              <a:spLocks noChangeShapeType="1"/>
            </p:cNvSpPr>
            <p:nvPr/>
          </p:nvSpPr>
          <p:spPr bwMode="auto">
            <a:xfrm>
              <a:off x="4212" y="1719"/>
              <a:ext cx="51" cy="92"/>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705" name="Line 200"/>
            <p:cNvSpPr>
              <a:spLocks noChangeShapeType="1"/>
            </p:cNvSpPr>
            <p:nvPr/>
          </p:nvSpPr>
          <p:spPr bwMode="auto">
            <a:xfrm>
              <a:off x="4263" y="1811"/>
              <a:ext cx="40" cy="101"/>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706" name="Line 201"/>
            <p:cNvSpPr>
              <a:spLocks noChangeShapeType="1"/>
            </p:cNvSpPr>
            <p:nvPr/>
          </p:nvSpPr>
          <p:spPr bwMode="auto">
            <a:xfrm>
              <a:off x="4303" y="1912"/>
              <a:ext cx="51" cy="102"/>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707" name="Line 202"/>
            <p:cNvSpPr>
              <a:spLocks noChangeShapeType="1"/>
            </p:cNvSpPr>
            <p:nvPr/>
          </p:nvSpPr>
          <p:spPr bwMode="auto">
            <a:xfrm>
              <a:off x="4354" y="2014"/>
              <a:ext cx="50" cy="111"/>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708" name="Line 203"/>
            <p:cNvSpPr>
              <a:spLocks noChangeShapeType="1"/>
            </p:cNvSpPr>
            <p:nvPr/>
          </p:nvSpPr>
          <p:spPr bwMode="auto">
            <a:xfrm>
              <a:off x="4404" y="2125"/>
              <a:ext cx="40" cy="101"/>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709" name="Line 204"/>
            <p:cNvSpPr>
              <a:spLocks noChangeShapeType="1"/>
            </p:cNvSpPr>
            <p:nvPr/>
          </p:nvSpPr>
          <p:spPr bwMode="auto">
            <a:xfrm>
              <a:off x="4444" y="2226"/>
              <a:ext cx="51" cy="102"/>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710" name="Line 205"/>
            <p:cNvSpPr>
              <a:spLocks noChangeShapeType="1"/>
            </p:cNvSpPr>
            <p:nvPr/>
          </p:nvSpPr>
          <p:spPr bwMode="auto">
            <a:xfrm>
              <a:off x="4495" y="2328"/>
              <a:ext cx="40" cy="101"/>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711" name="Line 206"/>
            <p:cNvSpPr>
              <a:spLocks noChangeShapeType="1"/>
            </p:cNvSpPr>
            <p:nvPr/>
          </p:nvSpPr>
          <p:spPr bwMode="auto">
            <a:xfrm>
              <a:off x="4535" y="2429"/>
              <a:ext cx="51" cy="92"/>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712" name="Line 207"/>
            <p:cNvSpPr>
              <a:spLocks noChangeShapeType="1"/>
            </p:cNvSpPr>
            <p:nvPr/>
          </p:nvSpPr>
          <p:spPr bwMode="auto">
            <a:xfrm>
              <a:off x="4586" y="2521"/>
              <a:ext cx="41" cy="93"/>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713" name="Line 208"/>
            <p:cNvSpPr>
              <a:spLocks noChangeShapeType="1"/>
            </p:cNvSpPr>
            <p:nvPr/>
          </p:nvSpPr>
          <p:spPr bwMode="auto">
            <a:xfrm>
              <a:off x="4627" y="2614"/>
              <a:ext cx="51" cy="73"/>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714" name="Line 209"/>
            <p:cNvSpPr>
              <a:spLocks noChangeShapeType="1"/>
            </p:cNvSpPr>
            <p:nvPr/>
          </p:nvSpPr>
          <p:spPr bwMode="auto">
            <a:xfrm>
              <a:off x="4678" y="2687"/>
              <a:ext cx="51" cy="65"/>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715" name="Line 210"/>
            <p:cNvSpPr>
              <a:spLocks noChangeShapeType="1"/>
            </p:cNvSpPr>
            <p:nvPr/>
          </p:nvSpPr>
          <p:spPr bwMode="auto">
            <a:xfrm>
              <a:off x="4729" y="2752"/>
              <a:ext cx="40" cy="46"/>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716" name="Line 211"/>
            <p:cNvSpPr>
              <a:spLocks noChangeShapeType="1"/>
            </p:cNvSpPr>
            <p:nvPr/>
          </p:nvSpPr>
          <p:spPr bwMode="auto">
            <a:xfrm>
              <a:off x="4769" y="2798"/>
              <a:ext cx="49" cy="37"/>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717" name="Line 212"/>
            <p:cNvSpPr>
              <a:spLocks noChangeShapeType="1"/>
            </p:cNvSpPr>
            <p:nvPr/>
          </p:nvSpPr>
          <p:spPr bwMode="auto">
            <a:xfrm>
              <a:off x="4818" y="2835"/>
              <a:ext cx="41" cy="28"/>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718" name="Line 213"/>
            <p:cNvSpPr>
              <a:spLocks noChangeShapeType="1"/>
            </p:cNvSpPr>
            <p:nvPr/>
          </p:nvSpPr>
          <p:spPr bwMode="auto">
            <a:xfrm>
              <a:off x="4859" y="2863"/>
              <a:ext cx="51" cy="1"/>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719" name="Line 214"/>
            <p:cNvSpPr>
              <a:spLocks noChangeShapeType="1"/>
            </p:cNvSpPr>
            <p:nvPr/>
          </p:nvSpPr>
          <p:spPr bwMode="auto">
            <a:xfrm>
              <a:off x="4910" y="2863"/>
              <a:ext cx="40" cy="1"/>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720" name="Line 215"/>
            <p:cNvSpPr>
              <a:spLocks noChangeShapeType="1"/>
            </p:cNvSpPr>
            <p:nvPr/>
          </p:nvSpPr>
          <p:spPr bwMode="auto">
            <a:xfrm flipV="1">
              <a:off x="4950" y="2835"/>
              <a:ext cx="51" cy="28"/>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721" name="Line 216"/>
            <p:cNvSpPr>
              <a:spLocks noChangeShapeType="1"/>
            </p:cNvSpPr>
            <p:nvPr/>
          </p:nvSpPr>
          <p:spPr bwMode="auto">
            <a:xfrm flipV="1">
              <a:off x="5001" y="2798"/>
              <a:ext cx="41" cy="37"/>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722" name="Line 217"/>
            <p:cNvSpPr>
              <a:spLocks noChangeShapeType="1"/>
            </p:cNvSpPr>
            <p:nvPr/>
          </p:nvSpPr>
          <p:spPr bwMode="auto">
            <a:xfrm flipV="1">
              <a:off x="5042" y="2752"/>
              <a:ext cx="51" cy="46"/>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723" name="Line 218"/>
            <p:cNvSpPr>
              <a:spLocks noChangeShapeType="1"/>
            </p:cNvSpPr>
            <p:nvPr/>
          </p:nvSpPr>
          <p:spPr bwMode="auto">
            <a:xfrm flipV="1">
              <a:off x="5093" y="2687"/>
              <a:ext cx="50" cy="65"/>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724" name="Line 219"/>
            <p:cNvSpPr>
              <a:spLocks noChangeShapeType="1"/>
            </p:cNvSpPr>
            <p:nvPr/>
          </p:nvSpPr>
          <p:spPr bwMode="auto">
            <a:xfrm flipV="1">
              <a:off x="5143" y="2614"/>
              <a:ext cx="41" cy="73"/>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725" name="Line 220"/>
            <p:cNvSpPr>
              <a:spLocks noChangeShapeType="1"/>
            </p:cNvSpPr>
            <p:nvPr/>
          </p:nvSpPr>
          <p:spPr bwMode="auto">
            <a:xfrm flipV="1">
              <a:off x="5184" y="2521"/>
              <a:ext cx="49" cy="93"/>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726" name="Line 221"/>
            <p:cNvSpPr>
              <a:spLocks noChangeShapeType="1"/>
            </p:cNvSpPr>
            <p:nvPr/>
          </p:nvSpPr>
          <p:spPr bwMode="auto">
            <a:xfrm flipV="1">
              <a:off x="5233" y="2429"/>
              <a:ext cx="42" cy="92"/>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727" name="Line 222"/>
            <p:cNvSpPr>
              <a:spLocks noChangeShapeType="1"/>
            </p:cNvSpPr>
            <p:nvPr/>
          </p:nvSpPr>
          <p:spPr bwMode="auto">
            <a:xfrm flipV="1">
              <a:off x="5275" y="2328"/>
              <a:ext cx="50" cy="101"/>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728" name="Line 223"/>
            <p:cNvSpPr>
              <a:spLocks noChangeShapeType="1"/>
            </p:cNvSpPr>
            <p:nvPr/>
          </p:nvSpPr>
          <p:spPr bwMode="auto">
            <a:xfrm flipV="1">
              <a:off x="5325" y="2226"/>
              <a:ext cx="40" cy="102"/>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729" name="Line 224"/>
            <p:cNvSpPr>
              <a:spLocks noChangeShapeType="1"/>
            </p:cNvSpPr>
            <p:nvPr/>
          </p:nvSpPr>
          <p:spPr bwMode="auto">
            <a:xfrm flipV="1">
              <a:off x="5365" y="2115"/>
              <a:ext cx="51" cy="111"/>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1730" name="Line 225"/>
            <p:cNvSpPr>
              <a:spLocks noChangeShapeType="1"/>
            </p:cNvSpPr>
            <p:nvPr/>
          </p:nvSpPr>
          <p:spPr bwMode="auto">
            <a:xfrm flipV="1">
              <a:off x="977" y="2129"/>
              <a:ext cx="0" cy="674"/>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1731" name="Line 226"/>
            <p:cNvSpPr>
              <a:spLocks noChangeShapeType="1"/>
            </p:cNvSpPr>
            <p:nvPr/>
          </p:nvSpPr>
          <p:spPr bwMode="auto">
            <a:xfrm>
              <a:off x="1614" y="1576"/>
              <a:ext cx="0" cy="553"/>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1732" name="Line 227"/>
            <p:cNvSpPr>
              <a:spLocks noChangeShapeType="1"/>
            </p:cNvSpPr>
            <p:nvPr/>
          </p:nvSpPr>
          <p:spPr bwMode="auto">
            <a:xfrm>
              <a:off x="2252" y="1834"/>
              <a:ext cx="0" cy="304"/>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1733" name="Line 228"/>
            <p:cNvSpPr>
              <a:spLocks noChangeShapeType="1"/>
            </p:cNvSpPr>
            <p:nvPr/>
          </p:nvSpPr>
          <p:spPr bwMode="auto">
            <a:xfrm flipV="1">
              <a:off x="2860" y="2129"/>
              <a:ext cx="0" cy="738"/>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1734" name="Line 229"/>
            <p:cNvSpPr>
              <a:spLocks noChangeShapeType="1"/>
            </p:cNvSpPr>
            <p:nvPr/>
          </p:nvSpPr>
          <p:spPr bwMode="auto">
            <a:xfrm>
              <a:off x="3504" y="1843"/>
              <a:ext cx="0" cy="283"/>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1735" name="Line 230"/>
            <p:cNvSpPr>
              <a:spLocks noChangeShapeType="1"/>
            </p:cNvSpPr>
            <p:nvPr/>
          </p:nvSpPr>
          <p:spPr bwMode="auto">
            <a:xfrm>
              <a:off x="4145" y="1585"/>
              <a:ext cx="0" cy="541"/>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1736" name="Line 231"/>
            <p:cNvSpPr>
              <a:spLocks noChangeShapeType="1"/>
            </p:cNvSpPr>
            <p:nvPr/>
          </p:nvSpPr>
          <p:spPr bwMode="auto">
            <a:xfrm flipV="1">
              <a:off x="4771" y="2115"/>
              <a:ext cx="0" cy="691"/>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1737" name="Line 232"/>
            <p:cNvSpPr>
              <a:spLocks noChangeShapeType="1"/>
            </p:cNvSpPr>
            <p:nvPr/>
          </p:nvSpPr>
          <p:spPr bwMode="auto">
            <a:xfrm>
              <a:off x="321" y="2125"/>
              <a:ext cx="517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grpSp>
      <p:sp>
        <p:nvSpPr>
          <p:cNvPr id="21507" name="Text Box 234"/>
          <p:cNvSpPr txBox="1">
            <a:spLocks noChangeArrowheads="1"/>
          </p:cNvSpPr>
          <p:nvPr/>
        </p:nvSpPr>
        <p:spPr bwMode="auto">
          <a:xfrm>
            <a:off x="1044575" y="5121275"/>
            <a:ext cx="238442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742950" indent="-285750" eaLnBrk="0" hangingPunct="0">
              <a:defRPr sz="2400">
                <a:solidFill>
                  <a:schemeClr val="tx1"/>
                </a:solidFill>
                <a:latin typeface="Verdana" charset="0"/>
                <a:ea typeface="ＭＳ Ｐゴシック" charset="0"/>
              </a:defRPr>
            </a:lvl2pPr>
            <a:lvl3pPr marL="1143000" indent="-228600" eaLnBrk="0" hangingPunct="0">
              <a:defRPr sz="2400">
                <a:solidFill>
                  <a:schemeClr val="tx1"/>
                </a:solidFill>
                <a:latin typeface="Verdana" charset="0"/>
                <a:ea typeface="ＭＳ Ｐゴシック" charset="0"/>
              </a:defRPr>
            </a:lvl3pPr>
            <a:lvl4pPr marL="1600200" indent="-228600" eaLnBrk="0" hangingPunct="0">
              <a:defRPr sz="2400">
                <a:solidFill>
                  <a:schemeClr val="tx1"/>
                </a:solidFill>
                <a:latin typeface="Verdana" charset="0"/>
                <a:ea typeface="ＭＳ Ｐゴシック" charset="0"/>
              </a:defRPr>
            </a:lvl4pPr>
            <a:lvl5pPr marL="2057400" indent="-228600" eaLnBrk="0" hangingPunct="0">
              <a:defRPr sz="2400">
                <a:solidFill>
                  <a:schemeClr val="tx1"/>
                </a:solidFill>
                <a:latin typeface="Verdana" charset="0"/>
                <a:ea typeface="ＭＳ Ｐゴシック" charset="0"/>
              </a:defRPr>
            </a:lvl5pPr>
            <a:lvl6pPr marL="2514600" indent="-228600" eaLnBrk="0" fontAlgn="base" hangingPunct="0">
              <a:spcBef>
                <a:spcPct val="0"/>
              </a:spcBef>
              <a:spcAft>
                <a:spcPct val="0"/>
              </a:spcAft>
              <a:defRPr sz="2400">
                <a:solidFill>
                  <a:schemeClr val="tx1"/>
                </a:solidFill>
                <a:latin typeface="Verdana" charset="0"/>
                <a:ea typeface="ＭＳ Ｐゴシック" charset="0"/>
              </a:defRPr>
            </a:lvl6pPr>
            <a:lvl7pPr marL="2971800" indent="-228600" eaLnBrk="0" fontAlgn="base" hangingPunct="0">
              <a:spcBef>
                <a:spcPct val="0"/>
              </a:spcBef>
              <a:spcAft>
                <a:spcPct val="0"/>
              </a:spcAft>
              <a:defRPr sz="2400">
                <a:solidFill>
                  <a:schemeClr val="tx1"/>
                </a:solidFill>
                <a:latin typeface="Verdana" charset="0"/>
                <a:ea typeface="ＭＳ Ｐゴシック" charset="0"/>
              </a:defRPr>
            </a:lvl7pPr>
            <a:lvl8pPr marL="3429000" indent="-228600" eaLnBrk="0" fontAlgn="base" hangingPunct="0">
              <a:spcBef>
                <a:spcPct val="0"/>
              </a:spcBef>
              <a:spcAft>
                <a:spcPct val="0"/>
              </a:spcAft>
              <a:defRPr sz="2400">
                <a:solidFill>
                  <a:schemeClr val="tx1"/>
                </a:solidFill>
                <a:latin typeface="Verdana" charset="0"/>
                <a:ea typeface="ＭＳ Ｐゴシック" charset="0"/>
              </a:defRPr>
            </a:lvl8pPr>
            <a:lvl9pPr marL="3886200" indent="-2286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s-MX" sz="3200">
                <a:solidFill>
                  <a:schemeClr val="tx2"/>
                </a:solidFill>
                <a:latin typeface="Arial" charset="0"/>
              </a:rPr>
              <a:t>F1= 2.5 Khz</a:t>
            </a:r>
          </a:p>
          <a:p>
            <a:pPr eaLnBrk="1" hangingPunct="1"/>
            <a:r>
              <a:rPr lang="es-MX" sz="3200">
                <a:solidFill>
                  <a:srgbClr val="CC66FF"/>
                </a:solidFill>
                <a:latin typeface="Arial" charset="0"/>
              </a:rPr>
              <a:t>F2 = 5 Khz</a:t>
            </a:r>
          </a:p>
          <a:p>
            <a:pPr eaLnBrk="1" hangingPunct="1"/>
            <a:r>
              <a:rPr lang="es-MX" sz="3200">
                <a:solidFill>
                  <a:schemeClr val="accent1"/>
                </a:solidFill>
                <a:latin typeface="Arial" charset="0"/>
              </a:rPr>
              <a:t>Fm= 8 Khz</a:t>
            </a:r>
            <a:endParaRPr lang="en-US" sz="3200">
              <a:solidFill>
                <a:schemeClr val="accent1"/>
              </a:solidFill>
              <a:latin typeface="Arial" charset="0"/>
            </a:endParaRPr>
          </a:p>
        </p:txBody>
      </p:sp>
      <p:sp>
        <p:nvSpPr>
          <p:cNvPr id="21508" name="WordArt 235"/>
          <p:cNvSpPr>
            <a:spLocks noChangeArrowheads="1" noChangeShapeType="1" noTextEdit="1"/>
          </p:cNvSpPr>
          <p:nvPr/>
        </p:nvSpPr>
        <p:spPr bwMode="auto">
          <a:xfrm>
            <a:off x="8077200" y="4572000"/>
            <a:ext cx="609600" cy="19526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s-MX" sz="3600" kern="10">
                <a:gradFill rotWithShape="1">
                  <a:gsLst>
                    <a:gs pos="0">
                      <a:srgbClr val="FFFF00"/>
                    </a:gs>
                    <a:gs pos="100000">
                      <a:srgbClr val="FF9933"/>
                    </a:gs>
                  </a:gsLst>
                  <a:path path="rect">
                    <a:fillToRect l="50000" t="50000" r="50000" b="50000"/>
                  </a:path>
                </a:gradFill>
                <a:effectLst>
                  <a:outerShdw blurRad="63500" dist="38099" dir="2700000" algn="ctr" rotWithShape="0">
                    <a:srgbClr val="C0C0C0">
                      <a:alpha val="74997"/>
                    </a:srgbClr>
                  </a:outerShdw>
                </a:effectLst>
                <a:latin typeface="Book Antiqua"/>
                <a:ea typeface="Book Antiqua"/>
                <a:cs typeface="Book Antiqua"/>
              </a:rPr>
              <a:t>!</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rtlCol="0">
            <a:normAutofit/>
          </a:bodyPr>
          <a:lstStyle/>
          <a:p>
            <a:pPr fontAlgn="auto">
              <a:spcAft>
                <a:spcPts val="0"/>
              </a:spcAft>
              <a:defRPr/>
            </a:pPr>
            <a:r>
              <a:rPr lang="es-MX" smtClean="0">
                <a:solidFill>
                  <a:schemeClr val="tx2">
                    <a:satMod val="130000"/>
                  </a:schemeClr>
                </a:solidFill>
                <a:ea typeface="+mj-ea"/>
                <a:cs typeface="+mj-cs"/>
              </a:rPr>
              <a:t>Teorema de Muestreo</a:t>
            </a:r>
            <a:endParaRPr lang="en-US" smtClean="0">
              <a:solidFill>
                <a:schemeClr val="tx2">
                  <a:satMod val="130000"/>
                </a:schemeClr>
              </a:solidFill>
              <a:ea typeface="+mj-ea"/>
              <a:cs typeface="+mj-cs"/>
            </a:endParaRPr>
          </a:p>
        </p:txBody>
      </p:sp>
      <p:sp>
        <p:nvSpPr>
          <p:cNvPr id="22530" name="Rectangle 3"/>
          <p:cNvSpPr>
            <a:spLocks noGrp="1" noChangeArrowheads="1"/>
          </p:cNvSpPr>
          <p:nvPr>
            <p:ph idx="1"/>
          </p:nvPr>
        </p:nvSpPr>
        <p:spPr/>
        <p:txBody>
          <a:bodyPr/>
          <a:lstStyle/>
          <a:p>
            <a:r>
              <a:rPr lang="es-MX">
                <a:latin typeface="Verdana" charset="0"/>
              </a:rPr>
              <a:t>Teorema de Shannon o Teorema de Nyquist:</a:t>
            </a:r>
          </a:p>
          <a:p>
            <a:pPr algn="ctr">
              <a:buFont typeface="Wingdings" charset="0"/>
              <a:buNone/>
            </a:pPr>
            <a:r>
              <a:rPr lang="es-MX">
                <a:latin typeface="Verdana" charset="0"/>
              </a:rPr>
              <a:t>    Para muestrear adecuadamente una señal se necesita hacerlo con una frecuencia igual o mayor que </a:t>
            </a:r>
            <a:r>
              <a:rPr lang="es-MX">
                <a:solidFill>
                  <a:schemeClr val="accent1"/>
                </a:solidFill>
                <a:latin typeface="Verdana" charset="0"/>
              </a:rPr>
              <a:t>el doble</a:t>
            </a:r>
            <a:r>
              <a:rPr lang="es-MX">
                <a:latin typeface="Verdana" charset="0"/>
              </a:rPr>
              <a:t> de la mayor frecuencia presente en la señal</a:t>
            </a:r>
            <a:endParaRPr lang="en-US">
              <a:latin typeface="Verdana" charset="0"/>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rtlCol="0">
            <a:normAutofit/>
          </a:bodyPr>
          <a:lstStyle/>
          <a:p>
            <a:pPr fontAlgn="auto">
              <a:spcAft>
                <a:spcPts val="0"/>
              </a:spcAft>
              <a:defRPr/>
            </a:pPr>
            <a:r>
              <a:rPr lang="es-MX" smtClean="0">
                <a:solidFill>
                  <a:schemeClr val="tx2">
                    <a:satMod val="130000"/>
                  </a:schemeClr>
                </a:solidFill>
                <a:ea typeface="+mj-ea"/>
                <a:cs typeface="+mj-cs"/>
              </a:rPr>
              <a:t>Frecuencia de Nyquist</a:t>
            </a:r>
            <a:endParaRPr lang="en-US" smtClean="0">
              <a:solidFill>
                <a:schemeClr val="tx2">
                  <a:satMod val="130000"/>
                </a:schemeClr>
              </a:solidFill>
              <a:ea typeface="+mj-ea"/>
              <a:cs typeface="+mj-cs"/>
            </a:endParaRPr>
          </a:p>
        </p:txBody>
      </p:sp>
      <p:sp>
        <p:nvSpPr>
          <p:cNvPr id="23554" name="Rectangle 3"/>
          <p:cNvSpPr>
            <a:spLocks noGrp="1" noChangeArrowheads="1"/>
          </p:cNvSpPr>
          <p:nvPr>
            <p:ph idx="1"/>
          </p:nvPr>
        </p:nvSpPr>
        <p:spPr/>
        <p:txBody>
          <a:bodyPr/>
          <a:lstStyle/>
          <a:p>
            <a:r>
              <a:rPr lang="es-MX">
                <a:latin typeface="Verdana" charset="0"/>
              </a:rPr>
              <a:t>Se conoce como frecuencia de Nyquist la mitad de la frecuencia de muestreo</a:t>
            </a:r>
          </a:p>
          <a:p>
            <a:r>
              <a:rPr lang="es-MX">
                <a:latin typeface="Verdana" charset="0"/>
              </a:rPr>
              <a:t>Eso es la mayor frecuencia que puede ser digitalizada en la señal</a:t>
            </a:r>
          </a:p>
          <a:p>
            <a:r>
              <a:rPr lang="es-MX">
                <a:latin typeface="Verdana" charset="0"/>
              </a:rPr>
              <a:t>En la práctica se utilizan filtros para eliminar toda frecuencia sobre la frecuencia de Nyquist</a:t>
            </a:r>
            <a:endParaRPr lang="en-US">
              <a:latin typeface="Verdana" charset="0"/>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rtlCol="0">
            <a:normAutofit/>
          </a:bodyPr>
          <a:lstStyle/>
          <a:p>
            <a:pPr fontAlgn="auto">
              <a:spcAft>
                <a:spcPts val="0"/>
              </a:spcAft>
              <a:defRPr/>
            </a:pPr>
            <a:r>
              <a:rPr lang="es-MX">
                <a:solidFill>
                  <a:schemeClr val="tx2">
                    <a:satMod val="130000"/>
                  </a:schemeClr>
                </a:solidFill>
                <a:latin typeface="Arial" charset="0"/>
                <a:ea typeface="+mj-ea"/>
                <a:cs typeface="+mj-cs"/>
              </a:rPr>
              <a:t>¿Qué veremos hoy?</a:t>
            </a:r>
            <a:endParaRPr lang="en-US">
              <a:solidFill>
                <a:schemeClr val="tx2">
                  <a:satMod val="130000"/>
                </a:schemeClr>
              </a:solidFill>
              <a:latin typeface="Arial" charset="0"/>
              <a:ea typeface="+mj-ea"/>
              <a:cs typeface="+mj-cs"/>
            </a:endParaRPr>
          </a:p>
        </p:txBody>
      </p:sp>
      <p:sp>
        <p:nvSpPr>
          <p:cNvPr id="24578" name="Rectangle 3"/>
          <p:cNvSpPr>
            <a:spLocks noGrp="1" noChangeArrowheads="1"/>
          </p:cNvSpPr>
          <p:nvPr>
            <p:ph idx="1"/>
          </p:nvPr>
        </p:nvSpPr>
        <p:spPr/>
        <p:txBody>
          <a:bodyPr/>
          <a:lstStyle/>
          <a:p>
            <a:pPr>
              <a:buClr>
                <a:schemeClr val="folHlink"/>
              </a:buClr>
              <a:buFont typeface="Wingdings" charset="0"/>
              <a:buChar char="ü"/>
            </a:pPr>
            <a:r>
              <a:rPr lang="es-MX">
                <a:solidFill>
                  <a:schemeClr val="folHlink"/>
                </a:solidFill>
                <a:latin typeface="Verdana" charset="0"/>
              </a:rPr>
              <a:t>Definición</a:t>
            </a:r>
          </a:p>
          <a:p>
            <a:pPr>
              <a:buClr>
                <a:schemeClr val="folHlink"/>
              </a:buClr>
              <a:buFont typeface="Wingdings" charset="0"/>
              <a:buChar char="ü"/>
            </a:pPr>
            <a:r>
              <a:rPr lang="es-MX">
                <a:solidFill>
                  <a:schemeClr val="folHlink"/>
                </a:solidFill>
                <a:latin typeface="Verdana" charset="0"/>
              </a:rPr>
              <a:t>Muestreo y Cuantización</a:t>
            </a:r>
          </a:p>
          <a:p>
            <a:pPr>
              <a:buClr>
                <a:schemeClr val="folHlink"/>
              </a:buClr>
              <a:buFont typeface="Wingdings" charset="0"/>
              <a:buChar char="ü"/>
            </a:pPr>
            <a:r>
              <a:rPr lang="es-MX">
                <a:solidFill>
                  <a:schemeClr val="folHlink"/>
                </a:solidFill>
                <a:latin typeface="Verdana" charset="0"/>
              </a:rPr>
              <a:t>El teorema de muestreo</a:t>
            </a:r>
          </a:p>
          <a:p>
            <a:r>
              <a:rPr lang="es-MX">
                <a:latin typeface="Verdana" charset="0"/>
              </a:rPr>
              <a:t>Ruido</a:t>
            </a:r>
          </a:p>
          <a:p>
            <a:r>
              <a:rPr lang="es-MX">
                <a:latin typeface="Verdana" charset="0"/>
              </a:rPr>
              <a:t>Selección de los parámetros básicos</a:t>
            </a:r>
          </a:p>
          <a:p>
            <a:r>
              <a:rPr lang="es-MX">
                <a:latin typeface="Verdana" charset="0"/>
              </a:rPr>
              <a:t>Ejemplos prácticos</a:t>
            </a:r>
          </a:p>
          <a:p>
            <a:endParaRPr lang="en-US">
              <a:latin typeface="Verdana" charset="0"/>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rtlCol="0">
            <a:normAutofit/>
          </a:bodyPr>
          <a:lstStyle/>
          <a:p>
            <a:pPr fontAlgn="auto">
              <a:spcAft>
                <a:spcPts val="0"/>
              </a:spcAft>
              <a:defRPr/>
            </a:pPr>
            <a:r>
              <a:rPr lang="es-MX" smtClean="0">
                <a:solidFill>
                  <a:schemeClr val="tx2">
                    <a:satMod val="130000"/>
                  </a:schemeClr>
                </a:solidFill>
                <a:ea typeface="+mj-ea"/>
                <a:cs typeface="+mj-cs"/>
              </a:rPr>
              <a:t>Ruido</a:t>
            </a:r>
            <a:endParaRPr lang="en-US" smtClean="0">
              <a:solidFill>
                <a:schemeClr val="tx2">
                  <a:satMod val="130000"/>
                </a:schemeClr>
              </a:solidFill>
              <a:ea typeface="+mj-ea"/>
              <a:cs typeface="+mj-cs"/>
            </a:endParaRPr>
          </a:p>
        </p:txBody>
      </p:sp>
      <p:sp>
        <p:nvSpPr>
          <p:cNvPr id="25602" name="Rectangle 3"/>
          <p:cNvSpPr>
            <a:spLocks noGrp="1" noChangeArrowheads="1"/>
          </p:cNvSpPr>
          <p:nvPr>
            <p:ph idx="1"/>
          </p:nvPr>
        </p:nvSpPr>
        <p:spPr/>
        <p:txBody>
          <a:bodyPr/>
          <a:lstStyle/>
          <a:p>
            <a:r>
              <a:rPr lang="es-MX">
                <a:latin typeface="Verdana" charset="0"/>
              </a:rPr>
              <a:t>Ruido es cualquier evento que altere el valor real de una señal</a:t>
            </a:r>
          </a:p>
          <a:p>
            <a:r>
              <a:rPr lang="es-MX">
                <a:latin typeface="Verdana" charset="0"/>
              </a:rPr>
              <a:t>Cuando hablamos de Digitalización tenemos que tomar en cuenta 3 clases de ruido</a:t>
            </a:r>
          </a:p>
          <a:p>
            <a:pPr lvl="1"/>
            <a:r>
              <a:rPr lang="es-MX">
                <a:latin typeface="Verdana" charset="0"/>
              </a:rPr>
              <a:t>Ruido Analógico</a:t>
            </a:r>
          </a:p>
          <a:p>
            <a:pPr lvl="1"/>
            <a:r>
              <a:rPr lang="es-MX">
                <a:latin typeface="Verdana" charset="0"/>
              </a:rPr>
              <a:t>Ruido de Cuantización</a:t>
            </a:r>
          </a:p>
          <a:p>
            <a:pPr lvl="1"/>
            <a:r>
              <a:rPr lang="es-MX">
                <a:latin typeface="Verdana" charset="0"/>
              </a:rPr>
              <a:t>Ruido de Aliasión</a:t>
            </a:r>
            <a:endParaRPr lang="en-US">
              <a:latin typeface="Verdana" charset="0"/>
            </a:endParaRP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rtlCol="0">
            <a:normAutofit/>
          </a:bodyPr>
          <a:lstStyle/>
          <a:p>
            <a:pPr fontAlgn="auto">
              <a:spcAft>
                <a:spcPts val="0"/>
              </a:spcAft>
              <a:defRPr/>
            </a:pPr>
            <a:r>
              <a:rPr lang="es-MX">
                <a:solidFill>
                  <a:schemeClr val="tx2">
                    <a:satMod val="130000"/>
                  </a:schemeClr>
                </a:solidFill>
                <a:latin typeface="Arial" charset="0"/>
                <a:ea typeface="+mj-ea"/>
                <a:cs typeface="+mj-cs"/>
              </a:rPr>
              <a:t>Ruido Analógico</a:t>
            </a:r>
            <a:endParaRPr lang="en-US">
              <a:solidFill>
                <a:schemeClr val="tx2">
                  <a:satMod val="130000"/>
                </a:schemeClr>
              </a:solidFill>
              <a:latin typeface="Arial" charset="0"/>
              <a:ea typeface="+mj-ea"/>
              <a:cs typeface="+mj-cs"/>
            </a:endParaRPr>
          </a:p>
        </p:txBody>
      </p:sp>
      <p:sp>
        <p:nvSpPr>
          <p:cNvPr id="26626" name="Rectangle 3"/>
          <p:cNvSpPr>
            <a:spLocks noGrp="1" noChangeArrowheads="1"/>
          </p:cNvSpPr>
          <p:nvPr>
            <p:ph idx="1"/>
          </p:nvPr>
        </p:nvSpPr>
        <p:spPr/>
        <p:txBody>
          <a:bodyPr/>
          <a:lstStyle/>
          <a:p>
            <a:r>
              <a:rPr lang="es-MX" sz="2800">
                <a:latin typeface="Verdana" charset="0"/>
              </a:rPr>
              <a:t>Es el ruido presente en la señal antes de la digitalización</a:t>
            </a:r>
          </a:p>
          <a:p>
            <a:r>
              <a:rPr lang="es-MX" sz="2800">
                <a:latin typeface="Verdana" charset="0"/>
              </a:rPr>
              <a:t>Generalmente viene representado por la medida de la relación Señal a Ruido</a:t>
            </a:r>
          </a:p>
          <a:p>
            <a:endParaRPr lang="es-MX" sz="2800">
              <a:latin typeface="Verdana" charset="0"/>
            </a:endParaRPr>
          </a:p>
          <a:p>
            <a:endParaRPr lang="es-MX" sz="2800">
              <a:latin typeface="Verdana" charset="0"/>
            </a:endParaRPr>
          </a:p>
          <a:p>
            <a:endParaRPr lang="es-MX" sz="2800">
              <a:latin typeface="Verdana" charset="0"/>
            </a:endParaRPr>
          </a:p>
          <a:p>
            <a:endParaRPr lang="es-MX" sz="2800">
              <a:latin typeface="Verdana" charset="0"/>
            </a:endParaRPr>
          </a:p>
          <a:p>
            <a:r>
              <a:rPr lang="es-MX" sz="2800">
                <a:latin typeface="Verdana" charset="0"/>
              </a:rPr>
              <a:t>Se expresa normalmente en decibeles</a:t>
            </a:r>
          </a:p>
          <a:p>
            <a:endParaRPr lang="en-US" sz="2800">
              <a:latin typeface="Verdana" charset="0"/>
            </a:endParaRPr>
          </a:p>
        </p:txBody>
      </p:sp>
      <p:graphicFrame>
        <p:nvGraphicFramePr>
          <p:cNvPr id="26627" name="Object 4"/>
          <p:cNvGraphicFramePr>
            <a:graphicFrameLocks noChangeAspect="1"/>
          </p:cNvGraphicFramePr>
          <p:nvPr/>
        </p:nvGraphicFramePr>
        <p:xfrm>
          <a:off x="2286000" y="3657600"/>
          <a:ext cx="5702300" cy="1563688"/>
        </p:xfrm>
        <a:graphic>
          <a:graphicData uri="http://schemas.openxmlformats.org/presentationml/2006/ole">
            <mc:AlternateContent xmlns:mc="http://schemas.openxmlformats.org/markup-compatibility/2006">
              <mc:Choice xmlns:v="urn:schemas-microsoft-com:vml" Requires="v">
                <p:oleObj spid="_x0000_s26670" name="Equation" r:id="rId3" imgW="1435100" imgH="393700" progId="Equation.3">
                  <p:embed/>
                </p:oleObj>
              </mc:Choice>
              <mc:Fallback>
                <p:oleObj name="Equation" r:id="rId3" imgW="1435100" imgH="393700" progId="Equation.3">
                  <p:embed/>
                  <p:pic>
                    <p:nvPicPr>
                      <p:cNvPr id="0" name="Object 4"/>
                      <p:cNvPicPr>
                        <a:picLocks noChangeAspect="1" noChangeArrowheads="1"/>
                      </p:cNvPicPr>
                      <p:nvPr/>
                    </p:nvPicPr>
                    <p:blipFill>
                      <a:blip r:embed="rId4">
                        <a:alphaModFix amt="0"/>
                        <a:extLst>
                          <a:ext uri="{28A0092B-C50C-407E-A947-70E740481C1C}">
                            <a14:useLocalDpi xmlns:a14="http://schemas.microsoft.com/office/drawing/2010/main" val="0"/>
                          </a:ext>
                        </a:extLst>
                      </a:blip>
                      <a:srcRect/>
                      <a:stretch>
                        <a:fillRect/>
                      </a:stretch>
                    </p:blipFill>
                    <p:spPr bwMode="auto">
                      <a:xfrm>
                        <a:off x="2286000" y="3657600"/>
                        <a:ext cx="5702300" cy="1563688"/>
                      </a:xfrm>
                      <a:prstGeom prst="rect">
                        <a:avLst/>
                      </a:prstGeom>
                      <a:solidFill>
                        <a:schemeClr val="tx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6628"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4648200"/>
            <a:ext cx="70008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848100" y="3225800"/>
            <a:ext cx="14351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630" name="Object 10"/>
          <p:cNvGraphicFramePr>
            <a:graphicFrameLocks noChangeAspect="1"/>
          </p:cNvGraphicFramePr>
          <p:nvPr/>
        </p:nvGraphicFramePr>
        <p:xfrm>
          <a:off x="2667000" y="3657600"/>
          <a:ext cx="2652713" cy="727075"/>
        </p:xfrm>
        <a:graphic>
          <a:graphicData uri="http://schemas.openxmlformats.org/presentationml/2006/ole">
            <mc:AlternateContent xmlns:mc="http://schemas.openxmlformats.org/markup-compatibility/2006">
              <mc:Choice xmlns:v="urn:schemas-microsoft-com:vml" Requires="v">
                <p:oleObj spid="_x0000_s26671" name="Equation" r:id="rId7" imgW="1435100" imgH="393700" progId="Equation.3">
                  <p:embed/>
                </p:oleObj>
              </mc:Choice>
              <mc:Fallback>
                <p:oleObj name="Equation" r:id="rId7" imgW="1435100" imgH="3937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3657600"/>
                        <a:ext cx="2652713"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rtlCol="0">
            <a:normAutofit/>
          </a:bodyPr>
          <a:lstStyle/>
          <a:p>
            <a:pPr fontAlgn="auto">
              <a:spcAft>
                <a:spcPts val="0"/>
              </a:spcAft>
              <a:defRPr/>
            </a:pPr>
            <a:r>
              <a:rPr lang="es-MX">
                <a:solidFill>
                  <a:schemeClr val="tx2">
                    <a:satMod val="130000"/>
                  </a:schemeClr>
                </a:solidFill>
                <a:latin typeface="Arial" charset="0"/>
                <a:ea typeface="+mj-ea"/>
                <a:cs typeface="+mj-cs"/>
              </a:rPr>
              <a:t>Ruido Analógico</a:t>
            </a:r>
            <a:endParaRPr lang="en-US">
              <a:solidFill>
                <a:schemeClr val="tx2">
                  <a:satMod val="130000"/>
                </a:schemeClr>
              </a:solidFill>
              <a:latin typeface="Arial" charset="0"/>
              <a:ea typeface="+mj-ea"/>
              <a:cs typeface="+mj-cs"/>
            </a:endParaRPr>
          </a:p>
        </p:txBody>
      </p:sp>
      <p:sp>
        <p:nvSpPr>
          <p:cNvPr id="27650" name="Rectangle 3"/>
          <p:cNvSpPr>
            <a:spLocks noGrp="1" noChangeArrowheads="1"/>
          </p:cNvSpPr>
          <p:nvPr>
            <p:ph idx="1"/>
          </p:nvPr>
        </p:nvSpPr>
        <p:spPr/>
        <p:txBody>
          <a:bodyPr/>
          <a:lstStyle/>
          <a:p>
            <a:r>
              <a:rPr lang="es-MX">
                <a:latin typeface="Verdana" charset="0"/>
              </a:rPr>
              <a:t>El ruido analógico me indica cual es el mínimo cambio significativo en la señal</a:t>
            </a:r>
          </a:p>
          <a:p>
            <a:r>
              <a:rPr lang="es-MX">
                <a:latin typeface="Verdana" charset="0"/>
              </a:rPr>
              <a:t>El ruido analógico no se puede eliminar, es algo con lo que tenemos que trabajar</a:t>
            </a:r>
            <a:endParaRPr lang="en-US">
              <a:latin typeface="Verdana" charset="0"/>
            </a:endParaRP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rtlCol="0">
            <a:normAutofit/>
          </a:bodyPr>
          <a:lstStyle/>
          <a:p>
            <a:pPr fontAlgn="auto">
              <a:spcAft>
                <a:spcPts val="0"/>
              </a:spcAft>
              <a:defRPr/>
            </a:pPr>
            <a:r>
              <a:rPr lang="es-MX">
                <a:solidFill>
                  <a:schemeClr val="tx2">
                    <a:satMod val="130000"/>
                  </a:schemeClr>
                </a:solidFill>
                <a:latin typeface="Arial" charset="0"/>
                <a:ea typeface="+mj-ea"/>
                <a:cs typeface="+mj-cs"/>
              </a:rPr>
              <a:t>Ruido de Cuantización</a:t>
            </a:r>
            <a:endParaRPr lang="en-US">
              <a:solidFill>
                <a:schemeClr val="tx2">
                  <a:satMod val="130000"/>
                </a:schemeClr>
              </a:solidFill>
              <a:latin typeface="Arial" charset="0"/>
              <a:ea typeface="+mj-ea"/>
              <a:cs typeface="+mj-cs"/>
            </a:endParaRPr>
          </a:p>
        </p:txBody>
      </p:sp>
      <p:sp>
        <p:nvSpPr>
          <p:cNvPr id="28674" name="Rectangle 3"/>
          <p:cNvSpPr>
            <a:spLocks noGrp="1" noChangeArrowheads="1"/>
          </p:cNvSpPr>
          <p:nvPr>
            <p:ph idx="1"/>
          </p:nvPr>
        </p:nvSpPr>
        <p:spPr/>
        <p:txBody>
          <a:bodyPr/>
          <a:lstStyle/>
          <a:p>
            <a:r>
              <a:rPr lang="es-MX" dirty="0">
                <a:latin typeface="Verdana" charset="0"/>
              </a:rPr>
              <a:t>Cada vez que se cuantiza una señal, se produce cierto redondeo que introduce ruido a la señal</a:t>
            </a:r>
          </a:p>
          <a:p>
            <a:r>
              <a:rPr lang="es-MX" dirty="0">
                <a:latin typeface="Verdana" charset="0"/>
              </a:rPr>
              <a:t>Se tendrá un error de +/- ½ LSB (Least Significant Bit)</a:t>
            </a:r>
          </a:p>
          <a:p>
            <a:r>
              <a:rPr lang="es-MX" dirty="0">
                <a:latin typeface="Verdana" charset="0"/>
              </a:rPr>
              <a:t>Se presenta normalmente como ruido aleatorio</a:t>
            </a:r>
          </a:p>
          <a:p>
            <a:r>
              <a:rPr lang="es-MX" dirty="0">
                <a:latin typeface="Verdana" charset="0"/>
              </a:rPr>
              <a:t>Tiene una desviación estándar de </a:t>
            </a:r>
            <a:endParaRPr lang="en-US" dirty="0">
              <a:latin typeface="Verdana" charset="0"/>
            </a:endParaRPr>
          </a:p>
        </p:txBody>
      </p:sp>
      <p:graphicFrame>
        <p:nvGraphicFramePr>
          <p:cNvPr id="28675" name="Object 4"/>
          <p:cNvGraphicFramePr>
            <a:graphicFrameLocks noChangeAspect="1"/>
          </p:cNvGraphicFramePr>
          <p:nvPr/>
        </p:nvGraphicFramePr>
        <p:xfrm>
          <a:off x="4495800" y="5668963"/>
          <a:ext cx="1568450" cy="1203325"/>
        </p:xfrm>
        <a:graphic>
          <a:graphicData uri="http://schemas.openxmlformats.org/presentationml/2006/ole">
            <mc:AlternateContent xmlns:mc="http://schemas.openxmlformats.org/markup-compatibility/2006">
              <mc:Choice xmlns:v="urn:schemas-microsoft-com:vml" Requires="v">
                <p:oleObj spid="_x0000_s28699" name="Equation" r:id="rId3" imgW="545863" imgH="418918" progId="Equation.3">
                  <p:embed/>
                </p:oleObj>
              </mc:Choice>
              <mc:Fallback>
                <p:oleObj name="Equation" r:id="rId3" imgW="545863" imgH="418918" progId="Equation.3">
                  <p:embed/>
                  <p:pic>
                    <p:nvPicPr>
                      <p:cNvPr id="0" name="Object 4"/>
                      <p:cNvPicPr>
                        <a:picLocks noChangeAspect="1" noChangeArrowheads="1"/>
                      </p:cNvPicPr>
                      <p:nvPr/>
                    </p:nvPicPr>
                    <p:blipFill>
                      <a:blip r:embed="rId4">
                        <a:alphaModFix amt="0"/>
                        <a:extLst>
                          <a:ext uri="{28A0092B-C50C-407E-A947-70E740481C1C}">
                            <a14:useLocalDpi xmlns:a14="http://schemas.microsoft.com/office/drawing/2010/main" val="0"/>
                          </a:ext>
                        </a:extLst>
                      </a:blip>
                      <a:srcRect/>
                      <a:stretch>
                        <a:fillRect/>
                      </a:stretch>
                    </p:blipFill>
                    <p:spPr bwMode="auto">
                      <a:xfrm>
                        <a:off x="4495800" y="5668963"/>
                        <a:ext cx="1568450" cy="1203325"/>
                      </a:xfrm>
                      <a:prstGeom prst="rect">
                        <a:avLst/>
                      </a:prstGeom>
                      <a:solidFill>
                        <a:schemeClr val="tx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rtlCol="0">
            <a:normAutofit/>
          </a:bodyPr>
          <a:lstStyle/>
          <a:p>
            <a:pPr fontAlgn="auto">
              <a:spcAft>
                <a:spcPts val="0"/>
              </a:spcAft>
              <a:defRPr/>
            </a:pPr>
            <a:r>
              <a:rPr lang="es-MX">
                <a:solidFill>
                  <a:schemeClr val="tx2">
                    <a:satMod val="130000"/>
                  </a:schemeClr>
                </a:solidFill>
                <a:latin typeface="Arial" charset="0"/>
                <a:ea typeface="+mj-ea"/>
                <a:cs typeface="+mj-cs"/>
              </a:rPr>
              <a:t>Definición</a:t>
            </a:r>
            <a:endParaRPr lang="en-US">
              <a:solidFill>
                <a:schemeClr val="tx2">
                  <a:satMod val="130000"/>
                </a:schemeClr>
              </a:solidFill>
              <a:latin typeface="Arial" charset="0"/>
              <a:ea typeface="+mj-ea"/>
              <a:cs typeface="+mj-cs"/>
            </a:endParaRPr>
          </a:p>
        </p:txBody>
      </p:sp>
      <p:sp>
        <p:nvSpPr>
          <p:cNvPr id="3074" name="Rectangle 3"/>
          <p:cNvSpPr>
            <a:spLocks noGrp="1" noChangeArrowheads="1"/>
          </p:cNvSpPr>
          <p:nvPr>
            <p:ph idx="1"/>
          </p:nvPr>
        </p:nvSpPr>
        <p:spPr/>
        <p:txBody>
          <a:bodyPr/>
          <a:lstStyle/>
          <a:p>
            <a:r>
              <a:rPr lang="es-MX">
                <a:latin typeface="Verdana" charset="0"/>
              </a:rPr>
              <a:t>Digitalizar significa convertir una señal analógica a un formato digital</a:t>
            </a:r>
            <a:endParaRPr lang="en-US">
              <a:latin typeface="Verdana" charset="0"/>
            </a:endParaRPr>
          </a:p>
        </p:txBody>
      </p:sp>
      <p:pic>
        <p:nvPicPr>
          <p:cNvPr id="307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352800"/>
            <a:ext cx="4267200" cy="302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352800"/>
            <a:ext cx="4267200" cy="306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AutoShape 6"/>
          <p:cNvSpPr>
            <a:spLocks noChangeArrowheads="1"/>
          </p:cNvSpPr>
          <p:nvPr/>
        </p:nvSpPr>
        <p:spPr bwMode="auto">
          <a:xfrm>
            <a:off x="4114800" y="4343400"/>
            <a:ext cx="838200" cy="685800"/>
          </a:xfrm>
          <a:prstGeom prst="rightArrow">
            <a:avLst>
              <a:gd name="adj1" fmla="val 50000"/>
              <a:gd name="adj2" fmla="val 30556"/>
            </a:avLst>
          </a:prstGeom>
          <a:solidFill>
            <a:schemeClr val="accent1"/>
          </a:solidFill>
          <a:ln w="9525">
            <a:solidFill>
              <a:schemeClr val="bg2"/>
            </a:solidFill>
            <a:miter lim="800000"/>
            <a:headEnd/>
            <a:tailEnd/>
          </a:ln>
        </p:spPr>
        <p:txBody>
          <a:bodyPr wrap="none" anchor="ctr"/>
          <a:lstStyle/>
          <a:p>
            <a:endParaRPr lang="es-EC"/>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rtlCol="0">
            <a:normAutofit/>
          </a:bodyPr>
          <a:lstStyle/>
          <a:p>
            <a:pPr fontAlgn="auto">
              <a:spcAft>
                <a:spcPts val="0"/>
              </a:spcAft>
              <a:defRPr/>
            </a:pPr>
            <a:r>
              <a:rPr lang="es-MX">
                <a:solidFill>
                  <a:schemeClr val="tx2">
                    <a:satMod val="130000"/>
                  </a:schemeClr>
                </a:solidFill>
                <a:latin typeface="Arial" charset="0"/>
                <a:ea typeface="+mj-ea"/>
                <a:cs typeface="+mj-cs"/>
              </a:rPr>
              <a:t>Ruido de Cuantización</a:t>
            </a:r>
            <a:endParaRPr lang="en-US">
              <a:solidFill>
                <a:schemeClr val="tx2">
                  <a:satMod val="130000"/>
                </a:schemeClr>
              </a:solidFill>
              <a:latin typeface="Arial" charset="0"/>
              <a:ea typeface="+mj-ea"/>
              <a:cs typeface="+mj-cs"/>
            </a:endParaRPr>
          </a:p>
        </p:txBody>
      </p:sp>
      <p:sp>
        <p:nvSpPr>
          <p:cNvPr id="29698" name="Rectangle 3"/>
          <p:cNvSpPr>
            <a:spLocks noGrp="1" noChangeArrowheads="1"/>
          </p:cNvSpPr>
          <p:nvPr>
            <p:ph idx="1"/>
          </p:nvPr>
        </p:nvSpPr>
        <p:spPr/>
        <p:txBody>
          <a:bodyPr/>
          <a:lstStyle/>
          <a:p>
            <a:r>
              <a:rPr lang="es-MX">
                <a:latin typeface="Verdana" charset="0"/>
              </a:rPr>
              <a:t>Debido a que el error de cuantización es ruido aleatorio, el </a:t>
            </a:r>
            <a:r>
              <a:rPr lang="es-MX">
                <a:solidFill>
                  <a:schemeClr val="accent1"/>
                </a:solidFill>
                <a:latin typeface="Verdana" charset="0"/>
              </a:rPr>
              <a:t>número de bits</a:t>
            </a:r>
            <a:r>
              <a:rPr lang="es-MX">
                <a:latin typeface="Verdana" charset="0"/>
              </a:rPr>
              <a:t> determina la </a:t>
            </a:r>
            <a:r>
              <a:rPr lang="es-MX">
                <a:solidFill>
                  <a:schemeClr val="accent1"/>
                </a:solidFill>
                <a:latin typeface="Verdana" charset="0"/>
              </a:rPr>
              <a:t>precisión</a:t>
            </a:r>
            <a:r>
              <a:rPr lang="es-MX">
                <a:latin typeface="Verdana" charset="0"/>
              </a:rPr>
              <a:t> de los datos</a:t>
            </a:r>
          </a:p>
          <a:p>
            <a:r>
              <a:rPr lang="es-MX">
                <a:latin typeface="Verdana" charset="0"/>
              </a:rPr>
              <a:t>Mientras mas bits usemos, mas precisa será nuestra digitalización, pero tendremos que manejar mayor cantidad de datos</a:t>
            </a:r>
            <a:endParaRPr lang="en-US">
              <a:latin typeface="Verdana" charset="0"/>
            </a:endParaRP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s-EC" dirty="0" smtClean="0">
                <a:solidFill>
                  <a:schemeClr val="tx2">
                    <a:satMod val="130000"/>
                  </a:schemeClr>
                </a:solidFill>
                <a:latin typeface="Arial" charset="0"/>
                <a:ea typeface="+mj-ea"/>
                <a:cs typeface="+mj-cs"/>
              </a:rPr>
              <a:t>Ruido de Cuantización</a:t>
            </a:r>
            <a:endParaRPr lang="es-MX" dirty="0" smtClean="0">
              <a:ea typeface="+mj-ea"/>
              <a:cs typeface="+mj-cs"/>
            </a:endParaRPr>
          </a:p>
        </p:txBody>
      </p:sp>
      <p:pic>
        <p:nvPicPr>
          <p:cNvPr id="30722" name="Picture 4" descr="qnoi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313" y="1905000"/>
            <a:ext cx="5195887"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rtlCol="0">
            <a:normAutofit/>
          </a:bodyPr>
          <a:lstStyle/>
          <a:p>
            <a:pPr fontAlgn="auto">
              <a:spcAft>
                <a:spcPts val="0"/>
              </a:spcAft>
              <a:defRPr/>
            </a:pPr>
            <a:r>
              <a:rPr lang="es-EC" dirty="0">
                <a:solidFill>
                  <a:schemeClr val="tx2">
                    <a:satMod val="130000"/>
                  </a:schemeClr>
                </a:solidFill>
                <a:latin typeface="Arial" charset="0"/>
                <a:ea typeface="+mj-ea"/>
                <a:cs typeface="+mj-cs"/>
              </a:rPr>
              <a:t>Ruido de Cuantización</a:t>
            </a: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95400"/>
            <a:ext cx="7315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rtlCol="0">
            <a:normAutofit/>
          </a:bodyPr>
          <a:lstStyle/>
          <a:p>
            <a:pPr fontAlgn="auto">
              <a:spcAft>
                <a:spcPts val="0"/>
              </a:spcAft>
              <a:defRPr/>
            </a:pPr>
            <a:r>
              <a:rPr lang="es-MX" dirty="0">
                <a:solidFill>
                  <a:schemeClr val="tx2">
                    <a:satMod val="130000"/>
                  </a:schemeClr>
                </a:solidFill>
                <a:latin typeface="Arial" charset="0"/>
                <a:ea typeface="+mj-ea"/>
                <a:cs typeface="+mj-cs"/>
              </a:rPr>
              <a:t>Ruido de Aliasión</a:t>
            </a:r>
            <a:endParaRPr lang="en-US" dirty="0">
              <a:solidFill>
                <a:schemeClr val="tx2">
                  <a:satMod val="130000"/>
                </a:schemeClr>
              </a:solidFill>
              <a:latin typeface="Arial" charset="0"/>
              <a:ea typeface="+mj-ea"/>
              <a:cs typeface="+mj-cs"/>
            </a:endParaRPr>
          </a:p>
        </p:txBody>
      </p:sp>
      <p:sp>
        <p:nvSpPr>
          <p:cNvPr id="32770" name="Rectangle 3"/>
          <p:cNvSpPr>
            <a:spLocks noGrp="1" noChangeArrowheads="1"/>
          </p:cNvSpPr>
          <p:nvPr>
            <p:ph idx="1"/>
          </p:nvPr>
        </p:nvSpPr>
        <p:spPr/>
        <p:txBody>
          <a:bodyPr/>
          <a:lstStyle/>
          <a:p>
            <a:r>
              <a:rPr lang="es-MX">
                <a:latin typeface="Verdana" charset="0"/>
              </a:rPr>
              <a:t>Si existen frecuencias mayores a la de Nyquist en la señal, esas frecuencias enmascarán a frecuencias menores</a:t>
            </a:r>
          </a:p>
          <a:p>
            <a:r>
              <a:rPr lang="es-MX">
                <a:latin typeface="Verdana" charset="0"/>
              </a:rPr>
              <a:t>Esto volverá prácticamente inútil el resultado de la digitalización</a:t>
            </a:r>
          </a:p>
          <a:p>
            <a:r>
              <a:rPr lang="es-MX">
                <a:latin typeface="Verdana" charset="0"/>
              </a:rPr>
              <a:t>Este ruido debe ser evitado a toda costa usando filtros</a:t>
            </a:r>
            <a:endParaRPr lang="en-US">
              <a:latin typeface="Verdana" charset="0"/>
            </a:endParaRP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s-MX" dirty="0" smtClean="0">
                <a:solidFill>
                  <a:schemeClr val="tx2">
                    <a:satMod val="130000"/>
                  </a:schemeClr>
                </a:solidFill>
                <a:latin typeface="Arial" charset="0"/>
                <a:ea typeface="+mj-ea"/>
                <a:cs typeface="+mj-cs"/>
              </a:rPr>
              <a:t>Ruido de Aliasión</a:t>
            </a:r>
            <a:endParaRPr lang="es-MX" dirty="0" smtClean="0">
              <a:ea typeface="+mj-ea"/>
              <a:cs typeface="+mj-cs"/>
            </a:endParaRPr>
          </a:p>
        </p:txBody>
      </p:sp>
      <p:sp>
        <p:nvSpPr>
          <p:cNvPr id="33794" name="Content Placeholder 2"/>
          <p:cNvSpPr>
            <a:spLocks noGrp="1"/>
          </p:cNvSpPr>
          <p:nvPr>
            <p:ph idx="1"/>
          </p:nvPr>
        </p:nvSpPr>
        <p:spPr/>
        <p:txBody>
          <a:bodyPr/>
          <a:lstStyle/>
          <a:p>
            <a:r>
              <a:rPr lang="es-MX">
                <a:latin typeface="Calibri" charset="0"/>
              </a:rPr>
              <a:t>Solución?</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38400"/>
            <a:ext cx="86868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Aliasión</a:t>
            </a:r>
            <a:endParaRPr lang="es-MX" dirty="0"/>
          </a:p>
        </p:txBody>
      </p:sp>
      <p:pic>
        <p:nvPicPr>
          <p:cNvPr id="4" name="Content Placeholder 3"/>
          <p:cNvPicPr>
            <a:picLocks noGrp="1" noChangeAspect="1"/>
          </p:cNvPicPr>
          <p:nvPr>
            <p:ph idx="1"/>
          </p:nvPr>
        </p:nvPicPr>
        <p:blipFill>
          <a:blip r:embed="rId2"/>
          <a:srcRect l="12640" r="12640"/>
          <a:stretch>
            <a:fillRect/>
          </a:stretch>
        </p:blipFill>
        <p:spPr/>
      </p:pic>
    </p:spTree>
    <p:extLst>
      <p:ext uri="{BB962C8B-B14F-4D97-AF65-F5344CB8AC3E}">
        <p14:creationId xmlns:p14="http://schemas.microsoft.com/office/powerpoint/2010/main" val="48685157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Aliasión</a:t>
            </a:r>
            <a:endParaRPr lang="es-MX" dirty="0"/>
          </a:p>
        </p:txBody>
      </p:sp>
      <p:pic>
        <p:nvPicPr>
          <p:cNvPr id="4" name="Content Placeholder 3"/>
          <p:cNvPicPr>
            <a:picLocks noGrp="1" noChangeAspect="1"/>
          </p:cNvPicPr>
          <p:nvPr>
            <p:ph idx="1"/>
          </p:nvPr>
        </p:nvPicPr>
        <p:blipFill>
          <a:blip r:embed="rId3"/>
          <a:srcRect t="12511" b="12511"/>
          <a:stretch>
            <a:fillRect/>
          </a:stretch>
        </p:blipFill>
        <p:spPr/>
      </p:pic>
    </p:spTree>
    <p:extLst>
      <p:ext uri="{BB962C8B-B14F-4D97-AF65-F5344CB8AC3E}">
        <p14:creationId xmlns:p14="http://schemas.microsoft.com/office/powerpoint/2010/main" val="403117630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rtlCol="0">
            <a:normAutofit/>
          </a:bodyPr>
          <a:lstStyle/>
          <a:p>
            <a:pPr fontAlgn="auto">
              <a:spcAft>
                <a:spcPts val="0"/>
              </a:spcAft>
              <a:defRPr/>
            </a:pPr>
            <a:r>
              <a:rPr lang="es-MX">
                <a:solidFill>
                  <a:schemeClr val="tx2">
                    <a:satMod val="130000"/>
                  </a:schemeClr>
                </a:solidFill>
                <a:latin typeface="Arial" charset="0"/>
                <a:ea typeface="+mj-ea"/>
                <a:cs typeface="+mj-cs"/>
              </a:rPr>
              <a:t>¿Qué veremos hoy?</a:t>
            </a:r>
            <a:endParaRPr lang="en-US">
              <a:solidFill>
                <a:schemeClr val="tx2">
                  <a:satMod val="130000"/>
                </a:schemeClr>
              </a:solidFill>
              <a:latin typeface="Arial" charset="0"/>
              <a:ea typeface="+mj-ea"/>
              <a:cs typeface="+mj-cs"/>
            </a:endParaRPr>
          </a:p>
        </p:txBody>
      </p:sp>
      <p:sp>
        <p:nvSpPr>
          <p:cNvPr id="34818" name="Rectangle 3"/>
          <p:cNvSpPr>
            <a:spLocks noGrp="1" noChangeArrowheads="1"/>
          </p:cNvSpPr>
          <p:nvPr>
            <p:ph idx="1"/>
          </p:nvPr>
        </p:nvSpPr>
        <p:spPr/>
        <p:txBody>
          <a:bodyPr/>
          <a:lstStyle/>
          <a:p>
            <a:pPr>
              <a:buClr>
                <a:schemeClr val="folHlink"/>
              </a:buClr>
              <a:buFont typeface="Wingdings" charset="0"/>
              <a:buChar char="ü"/>
            </a:pPr>
            <a:r>
              <a:rPr lang="es-MX">
                <a:solidFill>
                  <a:schemeClr val="folHlink"/>
                </a:solidFill>
                <a:latin typeface="Verdana" charset="0"/>
              </a:rPr>
              <a:t>Definición</a:t>
            </a:r>
          </a:p>
          <a:p>
            <a:pPr>
              <a:buClr>
                <a:schemeClr val="folHlink"/>
              </a:buClr>
              <a:buFont typeface="Wingdings" charset="0"/>
              <a:buChar char="ü"/>
            </a:pPr>
            <a:r>
              <a:rPr lang="es-MX">
                <a:solidFill>
                  <a:schemeClr val="folHlink"/>
                </a:solidFill>
                <a:latin typeface="Verdana" charset="0"/>
              </a:rPr>
              <a:t>Muestreo y Cuantización</a:t>
            </a:r>
          </a:p>
          <a:p>
            <a:pPr>
              <a:buClr>
                <a:schemeClr val="folHlink"/>
              </a:buClr>
              <a:buFont typeface="Wingdings" charset="0"/>
              <a:buChar char="ü"/>
            </a:pPr>
            <a:r>
              <a:rPr lang="es-MX">
                <a:solidFill>
                  <a:schemeClr val="folHlink"/>
                </a:solidFill>
                <a:latin typeface="Verdana" charset="0"/>
              </a:rPr>
              <a:t>El teorema de muestreo</a:t>
            </a:r>
          </a:p>
          <a:p>
            <a:pPr>
              <a:buClr>
                <a:schemeClr val="folHlink"/>
              </a:buClr>
              <a:buFont typeface="Wingdings" charset="0"/>
              <a:buChar char="ü"/>
            </a:pPr>
            <a:r>
              <a:rPr lang="es-MX">
                <a:solidFill>
                  <a:schemeClr val="folHlink"/>
                </a:solidFill>
                <a:latin typeface="Verdana" charset="0"/>
              </a:rPr>
              <a:t>Ruido</a:t>
            </a:r>
          </a:p>
          <a:p>
            <a:r>
              <a:rPr lang="es-MX">
                <a:latin typeface="Verdana" charset="0"/>
              </a:rPr>
              <a:t>Selección de los parámetros básicos</a:t>
            </a:r>
          </a:p>
          <a:p>
            <a:r>
              <a:rPr lang="es-MX">
                <a:latin typeface="Verdana" charset="0"/>
              </a:rPr>
              <a:t>Ejemplos prácticos</a:t>
            </a:r>
          </a:p>
          <a:p>
            <a:endParaRPr lang="en-US">
              <a:latin typeface="Verdana" charset="0"/>
            </a:endParaRP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rtlCol="0">
            <a:normAutofit/>
          </a:bodyPr>
          <a:lstStyle/>
          <a:p>
            <a:pPr fontAlgn="auto">
              <a:spcAft>
                <a:spcPts val="0"/>
              </a:spcAft>
              <a:defRPr/>
            </a:pPr>
            <a:r>
              <a:rPr lang="es-MX">
                <a:solidFill>
                  <a:schemeClr val="tx2">
                    <a:satMod val="130000"/>
                  </a:schemeClr>
                </a:solidFill>
                <a:latin typeface="Arial" charset="0"/>
                <a:ea typeface="+mj-ea"/>
                <a:cs typeface="+mj-cs"/>
              </a:rPr>
              <a:t>Selección de Parámetros</a:t>
            </a:r>
            <a:endParaRPr lang="en-US">
              <a:solidFill>
                <a:schemeClr val="tx2">
                  <a:satMod val="130000"/>
                </a:schemeClr>
              </a:solidFill>
              <a:latin typeface="Arial" charset="0"/>
              <a:ea typeface="+mj-ea"/>
              <a:cs typeface="+mj-cs"/>
            </a:endParaRPr>
          </a:p>
        </p:txBody>
      </p:sp>
      <p:sp>
        <p:nvSpPr>
          <p:cNvPr id="35842" name="Rectangle 3"/>
          <p:cNvSpPr>
            <a:spLocks noGrp="1" noChangeArrowheads="1"/>
          </p:cNvSpPr>
          <p:nvPr>
            <p:ph idx="1"/>
          </p:nvPr>
        </p:nvSpPr>
        <p:spPr/>
        <p:txBody>
          <a:bodyPr/>
          <a:lstStyle/>
          <a:p>
            <a:r>
              <a:rPr lang="es-MX">
                <a:latin typeface="Verdana" charset="0"/>
              </a:rPr>
              <a:t>Con todo lo que hemos visto llegamos a la conclusión de que:</a:t>
            </a:r>
          </a:p>
          <a:p>
            <a:pPr lvl="1"/>
            <a:r>
              <a:rPr lang="es-MX">
                <a:latin typeface="Verdana" charset="0"/>
              </a:rPr>
              <a:t>Debemos determinar la frecuencia de muestreo para capturar toda la información</a:t>
            </a:r>
          </a:p>
          <a:p>
            <a:pPr lvl="1"/>
            <a:r>
              <a:rPr lang="es-MX">
                <a:latin typeface="Verdana" charset="0"/>
              </a:rPr>
              <a:t>Debemos determinar el # de bits necesarios para realizar la digitalización</a:t>
            </a:r>
            <a:endParaRPr lang="en-US">
              <a:latin typeface="Verdana" charset="0"/>
            </a:endParaRP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rtlCol="0">
            <a:normAutofit fontScale="90000"/>
          </a:bodyPr>
          <a:lstStyle/>
          <a:p>
            <a:pPr fontAlgn="auto">
              <a:spcAft>
                <a:spcPts val="0"/>
              </a:spcAft>
              <a:defRPr/>
            </a:pPr>
            <a:r>
              <a:rPr lang="es-MX">
                <a:solidFill>
                  <a:schemeClr val="tx2">
                    <a:satMod val="130000"/>
                  </a:schemeClr>
                </a:solidFill>
                <a:latin typeface="Arial" charset="0"/>
                <a:ea typeface="+mj-ea"/>
                <a:cs typeface="+mj-cs"/>
              </a:rPr>
              <a:t>Determinación de Frecuencia de Muestreo</a:t>
            </a:r>
            <a:endParaRPr lang="en-US">
              <a:solidFill>
                <a:schemeClr val="tx2">
                  <a:satMod val="130000"/>
                </a:schemeClr>
              </a:solidFill>
              <a:latin typeface="Arial" charset="0"/>
              <a:ea typeface="+mj-ea"/>
              <a:cs typeface="+mj-cs"/>
            </a:endParaRPr>
          </a:p>
        </p:txBody>
      </p:sp>
      <p:sp>
        <p:nvSpPr>
          <p:cNvPr id="36866" name="Rectangle 3"/>
          <p:cNvSpPr>
            <a:spLocks noGrp="1" noChangeArrowheads="1"/>
          </p:cNvSpPr>
          <p:nvPr>
            <p:ph idx="1"/>
          </p:nvPr>
        </p:nvSpPr>
        <p:spPr/>
        <p:txBody>
          <a:bodyPr/>
          <a:lstStyle/>
          <a:p>
            <a:r>
              <a:rPr lang="es-MX" dirty="0">
                <a:latin typeface="Gill Sans MT" charset="0"/>
              </a:rPr>
              <a:t>La determinamos de una manera sencilla:</a:t>
            </a:r>
            <a:endParaRPr lang="en-US" dirty="0">
              <a:latin typeface="Gill Sans MT" charset="0"/>
            </a:endParaRPr>
          </a:p>
        </p:txBody>
      </p:sp>
      <p:graphicFrame>
        <p:nvGraphicFramePr>
          <p:cNvPr id="36867" name="Object 4"/>
          <p:cNvGraphicFramePr>
            <a:graphicFrameLocks noChangeAspect="1"/>
          </p:cNvGraphicFramePr>
          <p:nvPr/>
        </p:nvGraphicFramePr>
        <p:xfrm>
          <a:off x="1676400" y="2743200"/>
          <a:ext cx="6946900" cy="857250"/>
        </p:xfrm>
        <a:graphic>
          <a:graphicData uri="http://schemas.openxmlformats.org/presentationml/2006/ole">
            <mc:AlternateContent xmlns:mc="http://schemas.openxmlformats.org/markup-compatibility/2006">
              <mc:Choice xmlns:v="urn:schemas-microsoft-com:vml" Requires="v">
                <p:oleObj spid="_x0000_s36891" name="Equation" r:id="rId3" imgW="1854200" imgH="228600" progId="Equation.3">
                  <p:embed/>
                </p:oleObj>
              </mc:Choice>
              <mc:Fallback>
                <p:oleObj name="Equation" r:id="rId3" imgW="1854200" imgH="228600" progId="Equation.3">
                  <p:embed/>
                  <p:pic>
                    <p:nvPicPr>
                      <p:cNvPr id="0" name="Object 4"/>
                      <p:cNvPicPr>
                        <a:picLocks noChangeAspect="1" noChangeArrowheads="1"/>
                      </p:cNvPicPr>
                      <p:nvPr/>
                    </p:nvPicPr>
                    <p:blipFill>
                      <a:blip r:embed="rId4">
                        <a:alphaModFix amt="0"/>
                        <a:extLst>
                          <a:ext uri="{28A0092B-C50C-407E-A947-70E740481C1C}">
                            <a14:useLocalDpi xmlns:a14="http://schemas.microsoft.com/office/drawing/2010/main" val="0"/>
                          </a:ext>
                        </a:extLst>
                      </a:blip>
                      <a:srcRect/>
                      <a:stretch>
                        <a:fillRect/>
                      </a:stretch>
                    </p:blipFill>
                    <p:spPr bwMode="auto">
                      <a:xfrm>
                        <a:off x="1676400" y="2743200"/>
                        <a:ext cx="6946900" cy="857250"/>
                      </a:xfrm>
                      <a:prstGeom prst="rect">
                        <a:avLst/>
                      </a:prstGeom>
                      <a:solidFill>
                        <a:schemeClr val="accent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rtlCol="0">
            <a:normAutofit/>
          </a:bodyPr>
          <a:lstStyle/>
          <a:p>
            <a:pPr fontAlgn="auto">
              <a:spcAft>
                <a:spcPts val="0"/>
              </a:spcAft>
              <a:defRPr/>
            </a:pPr>
            <a:r>
              <a:rPr lang="es-MX">
                <a:solidFill>
                  <a:schemeClr val="tx2">
                    <a:satMod val="130000"/>
                  </a:schemeClr>
                </a:solidFill>
                <a:latin typeface="Arial" charset="0"/>
                <a:ea typeface="+mj-ea"/>
                <a:cs typeface="+mj-cs"/>
              </a:rPr>
              <a:t>Definición</a:t>
            </a:r>
            <a:endParaRPr lang="en-US">
              <a:solidFill>
                <a:schemeClr val="tx2">
                  <a:satMod val="130000"/>
                </a:schemeClr>
              </a:solidFill>
              <a:latin typeface="Arial" charset="0"/>
              <a:ea typeface="+mj-ea"/>
              <a:cs typeface="+mj-cs"/>
            </a:endParaRPr>
          </a:p>
        </p:txBody>
      </p:sp>
      <p:sp>
        <p:nvSpPr>
          <p:cNvPr id="4098" name="Rectangle 3"/>
          <p:cNvSpPr>
            <a:spLocks noGrp="1" noChangeArrowheads="1"/>
          </p:cNvSpPr>
          <p:nvPr>
            <p:ph idx="1"/>
          </p:nvPr>
        </p:nvSpPr>
        <p:spPr/>
        <p:txBody>
          <a:bodyPr/>
          <a:lstStyle/>
          <a:p>
            <a:r>
              <a:rPr lang="es-MX" sz="2800" dirty="0">
                <a:latin typeface="Verdana" charset="0"/>
              </a:rPr>
              <a:t>Digitalizamos una señal para que </a:t>
            </a:r>
            <a:r>
              <a:rPr lang="es-MX" sz="2800" dirty="0" smtClean="0">
                <a:latin typeface="Verdana" charset="0"/>
              </a:rPr>
              <a:t>pueda </a:t>
            </a:r>
            <a:r>
              <a:rPr lang="es-MX" sz="2800" dirty="0">
                <a:latin typeface="Verdana" charset="0"/>
              </a:rPr>
              <a:t>ser procesada por circuitos digitales</a:t>
            </a:r>
          </a:p>
          <a:p>
            <a:r>
              <a:rPr lang="es-MX" sz="2800" dirty="0">
                <a:latin typeface="Verdana" charset="0"/>
              </a:rPr>
              <a:t>El circuito digital más usado es el computador</a:t>
            </a:r>
          </a:p>
          <a:p>
            <a:r>
              <a:rPr lang="es-MX" sz="2800" dirty="0">
                <a:latin typeface="Verdana" charset="0"/>
              </a:rPr>
              <a:t>A diferencia de su contraparte analógica, la señal digital no pierde su calidad con múltiples transmisiones, reproducciones o procesamientos</a:t>
            </a:r>
            <a:endParaRPr lang="en-US" sz="2800" dirty="0">
              <a:latin typeface="Verdana" charset="0"/>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rtlCol="0">
            <a:normAutofit/>
          </a:bodyPr>
          <a:lstStyle/>
          <a:p>
            <a:pPr fontAlgn="auto">
              <a:spcAft>
                <a:spcPts val="0"/>
              </a:spcAft>
              <a:defRPr/>
            </a:pPr>
            <a:r>
              <a:rPr lang="es-MX">
                <a:solidFill>
                  <a:schemeClr val="tx2">
                    <a:satMod val="130000"/>
                  </a:schemeClr>
                </a:solidFill>
                <a:latin typeface="Arial" charset="0"/>
                <a:ea typeface="+mj-ea"/>
                <a:cs typeface="+mj-cs"/>
              </a:rPr>
              <a:t>Determinación de # de bits</a:t>
            </a:r>
            <a:endParaRPr lang="en-US">
              <a:solidFill>
                <a:schemeClr val="tx2">
                  <a:satMod val="130000"/>
                </a:schemeClr>
              </a:solidFill>
              <a:latin typeface="Arial" charset="0"/>
              <a:ea typeface="+mj-ea"/>
              <a:cs typeface="+mj-cs"/>
            </a:endParaRPr>
          </a:p>
        </p:txBody>
      </p:sp>
      <p:sp>
        <p:nvSpPr>
          <p:cNvPr id="37890" name="Rectangle 3"/>
          <p:cNvSpPr>
            <a:spLocks noGrp="1" noChangeArrowheads="1"/>
          </p:cNvSpPr>
          <p:nvPr>
            <p:ph idx="1"/>
          </p:nvPr>
        </p:nvSpPr>
        <p:spPr/>
        <p:txBody>
          <a:bodyPr/>
          <a:lstStyle/>
          <a:p>
            <a:pPr>
              <a:lnSpc>
                <a:spcPct val="90000"/>
              </a:lnSpc>
            </a:pPr>
            <a:r>
              <a:rPr lang="es-MX">
                <a:latin typeface="Verdana" charset="0"/>
              </a:rPr>
              <a:t>Dependerá del ruido presente en la señal</a:t>
            </a:r>
          </a:p>
          <a:p>
            <a:pPr>
              <a:lnSpc>
                <a:spcPct val="90000"/>
              </a:lnSpc>
            </a:pPr>
            <a:r>
              <a:rPr lang="es-MX">
                <a:latin typeface="Verdana" charset="0"/>
              </a:rPr>
              <a:t>Deberá detectar la menor variación significativa en la señal (variación no debida a ruido)</a:t>
            </a:r>
          </a:p>
          <a:p>
            <a:pPr>
              <a:lnSpc>
                <a:spcPct val="90000"/>
              </a:lnSpc>
            </a:pPr>
            <a:r>
              <a:rPr lang="es-MX">
                <a:latin typeface="Verdana" charset="0"/>
              </a:rPr>
              <a:t>Utilizamos el valor de SNR</a:t>
            </a:r>
          </a:p>
          <a:p>
            <a:pPr>
              <a:lnSpc>
                <a:spcPct val="90000"/>
              </a:lnSpc>
            </a:pPr>
            <a:r>
              <a:rPr lang="es-MX">
                <a:latin typeface="Verdana" charset="0"/>
              </a:rPr>
              <a:t>SNR= 30 dB (1000:1) entonces usamos 10 bits porque representa 1024 valores</a:t>
            </a:r>
            <a:endParaRPr lang="en-US">
              <a:latin typeface="Verdana" charset="0"/>
            </a:endParaRP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rtlCol="0">
            <a:normAutofit/>
          </a:bodyPr>
          <a:lstStyle/>
          <a:p>
            <a:pPr fontAlgn="auto">
              <a:spcAft>
                <a:spcPts val="0"/>
              </a:spcAft>
              <a:defRPr/>
            </a:pPr>
            <a:r>
              <a:rPr lang="es-MX" smtClean="0">
                <a:solidFill>
                  <a:schemeClr val="tx2">
                    <a:satMod val="130000"/>
                  </a:schemeClr>
                </a:solidFill>
                <a:ea typeface="+mj-ea"/>
                <a:cs typeface="+mj-cs"/>
              </a:rPr>
              <a:t>Ejemplo</a:t>
            </a:r>
            <a:endParaRPr lang="en-US" smtClean="0">
              <a:solidFill>
                <a:schemeClr val="tx2">
                  <a:satMod val="130000"/>
                </a:schemeClr>
              </a:solidFill>
              <a:ea typeface="+mj-ea"/>
              <a:cs typeface="+mj-cs"/>
            </a:endParaRPr>
          </a:p>
        </p:txBody>
      </p:sp>
      <p:sp>
        <p:nvSpPr>
          <p:cNvPr id="38914" name="Rectangle 3"/>
          <p:cNvSpPr>
            <a:spLocks noGrp="1" noChangeArrowheads="1"/>
          </p:cNvSpPr>
          <p:nvPr>
            <p:ph idx="1"/>
          </p:nvPr>
        </p:nvSpPr>
        <p:spPr/>
        <p:txBody>
          <a:bodyPr/>
          <a:lstStyle/>
          <a:p>
            <a:r>
              <a:rPr lang="es-MX">
                <a:latin typeface="Verdana" charset="0"/>
              </a:rPr>
              <a:t>Deseo digitalizar una señal de radio que trabaja a 2Mhz y la recibo con un SNR de 20dB</a:t>
            </a:r>
          </a:p>
          <a:p>
            <a:endParaRPr lang="es-MX">
              <a:latin typeface="Verdana" charset="0"/>
            </a:endParaRPr>
          </a:p>
        </p:txBody>
      </p:sp>
      <p:sp>
        <p:nvSpPr>
          <p:cNvPr id="38915" name="WordArt 4"/>
          <p:cNvSpPr>
            <a:spLocks noChangeArrowheads="1" noChangeShapeType="1" noTextEdit="1"/>
          </p:cNvSpPr>
          <p:nvPr/>
        </p:nvSpPr>
        <p:spPr bwMode="auto">
          <a:xfrm>
            <a:off x="3810000" y="3429000"/>
            <a:ext cx="1571625" cy="30099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s-MX" sz="3600" kern="10" spc="720">
                <a:gradFill rotWithShape="1">
                  <a:gsLst>
                    <a:gs pos="0">
                      <a:srgbClr val="AAAAAA"/>
                    </a:gs>
                    <a:gs pos="100000">
                      <a:srgbClr val="FFFFFF"/>
                    </a:gs>
                  </a:gsLst>
                  <a:lin ang="5400000" scaled="1"/>
                </a:gradFill>
                <a:effectLst>
                  <a:outerShdw blurRad="63500" dist="46662" dir="3284183" algn="ctr" rotWithShape="0">
                    <a:srgbClr val="4D4D4D">
                      <a:alpha val="74997"/>
                    </a:srgbClr>
                  </a:outerShdw>
                </a:effectLst>
                <a:latin typeface="Arial Black"/>
                <a:ea typeface="Arial Black"/>
                <a:cs typeface="Arial Black"/>
              </a:rPr>
              <a:t>¿?</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rtlCol="0">
            <a:normAutofit/>
          </a:bodyPr>
          <a:lstStyle/>
          <a:p>
            <a:pPr fontAlgn="auto">
              <a:spcAft>
                <a:spcPts val="0"/>
              </a:spcAft>
              <a:defRPr/>
            </a:pPr>
            <a:r>
              <a:rPr lang="es-MX" smtClean="0">
                <a:solidFill>
                  <a:schemeClr val="tx2">
                    <a:satMod val="130000"/>
                  </a:schemeClr>
                </a:solidFill>
                <a:ea typeface="+mj-ea"/>
                <a:cs typeface="+mj-cs"/>
              </a:rPr>
              <a:t>Ejemplo</a:t>
            </a:r>
            <a:endParaRPr lang="en-US" smtClean="0">
              <a:solidFill>
                <a:schemeClr val="tx2">
                  <a:satMod val="130000"/>
                </a:schemeClr>
              </a:solidFill>
              <a:ea typeface="+mj-ea"/>
              <a:cs typeface="+mj-cs"/>
            </a:endParaRPr>
          </a:p>
        </p:txBody>
      </p:sp>
      <p:sp>
        <p:nvSpPr>
          <p:cNvPr id="39938" name="Rectangle 3"/>
          <p:cNvSpPr>
            <a:spLocks noGrp="1" noChangeArrowheads="1"/>
          </p:cNvSpPr>
          <p:nvPr>
            <p:ph idx="1"/>
          </p:nvPr>
        </p:nvSpPr>
        <p:spPr/>
        <p:txBody>
          <a:bodyPr/>
          <a:lstStyle/>
          <a:p>
            <a:r>
              <a:rPr lang="es-MX">
                <a:latin typeface="Verdana" charset="0"/>
              </a:rPr>
              <a:t>Deseo digitalizar una señal de radio que trabaja a 2Mhz y la recibo con un SNR de 20dB</a:t>
            </a:r>
          </a:p>
          <a:p>
            <a:endParaRPr lang="es-MX">
              <a:latin typeface="Verdana" charset="0"/>
            </a:endParaRPr>
          </a:p>
          <a:p>
            <a:r>
              <a:rPr lang="es-MX">
                <a:latin typeface="Verdana" charset="0"/>
              </a:rPr>
              <a:t>Frecuencia muestreo = 2*2Mhz = </a:t>
            </a:r>
            <a:r>
              <a:rPr lang="es-MX">
                <a:solidFill>
                  <a:schemeClr val="accent1"/>
                </a:solidFill>
                <a:latin typeface="Verdana" charset="0"/>
              </a:rPr>
              <a:t>4 Mhz</a:t>
            </a:r>
          </a:p>
          <a:p>
            <a:r>
              <a:rPr lang="es-MX">
                <a:latin typeface="Verdana" charset="0"/>
              </a:rPr>
              <a:t># bits = </a:t>
            </a:r>
            <a:r>
              <a:rPr lang="es-MX">
                <a:solidFill>
                  <a:schemeClr val="accent1"/>
                </a:solidFill>
                <a:latin typeface="Verdana" charset="0"/>
              </a:rPr>
              <a:t>7 bits</a:t>
            </a:r>
            <a:endParaRPr lang="en-US">
              <a:solidFill>
                <a:schemeClr val="accent1"/>
              </a:solidFill>
              <a:latin typeface="Verdana" charset="0"/>
            </a:endParaRP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rtlCol="0">
            <a:normAutofit/>
          </a:bodyPr>
          <a:lstStyle/>
          <a:p>
            <a:pPr fontAlgn="auto">
              <a:spcAft>
                <a:spcPts val="0"/>
              </a:spcAft>
              <a:defRPr/>
            </a:pPr>
            <a:r>
              <a:rPr lang="es-MX">
                <a:solidFill>
                  <a:schemeClr val="tx2">
                    <a:satMod val="130000"/>
                  </a:schemeClr>
                </a:solidFill>
                <a:latin typeface="Arial" charset="0"/>
                <a:ea typeface="+mj-ea"/>
                <a:cs typeface="+mj-cs"/>
              </a:rPr>
              <a:t>¿Qué veremos hoy?</a:t>
            </a:r>
            <a:endParaRPr lang="en-US">
              <a:solidFill>
                <a:schemeClr val="tx2">
                  <a:satMod val="130000"/>
                </a:schemeClr>
              </a:solidFill>
              <a:latin typeface="Arial" charset="0"/>
              <a:ea typeface="+mj-ea"/>
              <a:cs typeface="+mj-cs"/>
            </a:endParaRPr>
          </a:p>
        </p:txBody>
      </p:sp>
      <p:sp>
        <p:nvSpPr>
          <p:cNvPr id="40962" name="Rectangle 3"/>
          <p:cNvSpPr>
            <a:spLocks noGrp="1" noChangeArrowheads="1"/>
          </p:cNvSpPr>
          <p:nvPr>
            <p:ph idx="1"/>
          </p:nvPr>
        </p:nvSpPr>
        <p:spPr/>
        <p:txBody>
          <a:bodyPr/>
          <a:lstStyle/>
          <a:p>
            <a:pPr>
              <a:buClr>
                <a:schemeClr val="folHlink"/>
              </a:buClr>
              <a:buFont typeface="Wingdings" charset="0"/>
              <a:buChar char="ü"/>
            </a:pPr>
            <a:r>
              <a:rPr lang="es-MX">
                <a:solidFill>
                  <a:schemeClr val="folHlink"/>
                </a:solidFill>
                <a:latin typeface="Verdana" charset="0"/>
              </a:rPr>
              <a:t>Definición</a:t>
            </a:r>
          </a:p>
          <a:p>
            <a:pPr>
              <a:buClr>
                <a:schemeClr val="folHlink"/>
              </a:buClr>
              <a:buFont typeface="Wingdings" charset="0"/>
              <a:buChar char="ü"/>
            </a:pPr>
            <a:r>
              <a:rPr lang="es-MX">
                <a:solidFill>
                  <a:schemeClr val="folHlink"/>
                </a:solidFill>
                <a:latin typeface="Verdana" charset="0"/>
              </a:rPr>
              <a:t>Muestreo y Cuantización</a:t>
            </a:r>
          </a:p>
          <a:p>
            <a:pPr>
              <a:buClr>
                <a:schemeClr val="folHlink"/>
              </a:buClr>
              <a:buFont typeface="Wingdings" charset="0"/>
              <a:buChar char="ü"/>
            </a:pPr>
            <a:r>
              <a:rPr lang="es-MX">
                <a:solidFill>
                  <a:schemeClr val="folHlink"/>
                </a:solidFill>
                <a:latin typeface="Verdana" charset="0"/>
              </a:rPr>
              <a:t>El teorema de muestreo</a:t>
            </a:r>
          </a:p>
          <a:p>
            <a:pPr>
              <a:buClr>
                <a:schemeClr val="folHlink"/>
              </a:buClr>
              <a:buFont typeface="Wingdings" charset="0"/>
              <a:buChar char="ü"/>
            </a:pPr>
            <a:r>
              <a:rPr lang="es-MX">
                <a:solidFill>
                  <a:schemeClr val="folHlink"/>
                </a:solidFill>
                <a:latin typeface="Verdana" charset="0"/>
              </a:rPr>
              <a:t>Ruido</a:t>
            </a:r>
          </a:p>
          <a:p>
            <a:pPr>
              <a:buClr>
                <a:schemeClr val="folHlink"/>
              </a:buClr>
              <a:buFont typeface="Wingdings" charset="0"/>
              <a:buChar char="ü"/>
            </a:pPr>
            <a:r>
              <a:rPr lang="es-MX">
                <a:solidFill>
                  <a:schemeClr val="folHlink"/>
                </a:solidFill>
                <a:latin typeface="Verdana" charset="0"/>
              </a:rPr>
              <a:t>Selección de los parámetros básicos</a:t>
            </a:r>
          </a:p>
          <a:p>
            <a:r>
              <a:rPr lang="es-MX">
                <a:latin typeface="Verdana" charset="0"/>
              </a:rPr>
              <a:t>Ejemplos prácticos</a:t>
            </a:r>
          </a:p>
          <a:p>
            <a:endParaRPr lang="en-US">
              <a:latin typeface="Verdana" charset="0"/>
            </a:endParaRP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rtlCol="0">
            <a:normAutofit/>
          </a:bodyPr>
          <a:lstStyle/>
          <a:p>
            <a:pPr fontAlgn="auto">
              <a:spcAft>
                <a:spcPts val="0"/>
              </a:spcAft>
              <a:defRPr/>
            </a:pPr>
            <a:r>
              <a:rPr lang="en-US" dirty="0" err="1" smtClean="0">
                <a:solidFill>
                  <a:schemeClr val="tx2">
                    <a:satMod val="130000"/>
                  </a:schemeClr>
                </a:solidFill>
                <a:ea typeface="+mj-ea"/>
                <a:cs typeface="+mj-cs"/>
              </a:rPr>
              <a:t>Ejemplos</a:t>
            </a:r>
            <a:r>
              <a:rPr lang="en-US" dirty="0" smtClean="0">
                <a:solidFill>
                  <a:schemeClr val="tx2">
                    <a:satMod val="130000"/>
                  </a:schemeClr>
                </a:solidFill>
                <a:ea typeface="+mj-ea"/>
                <a:cs typeface="+mj-cs"/>
              </a:rPr>
              <a:t> </a:t>
            </a:r>
            <a:r>
              <a:rPr lang="en-US" dirty="0" err="1" smtClean="0">
                <a:solidFill>
                  <a:schemeClr val="tx2">
                    <a:satMod val="130000"/>
                  </a:schemeClr>
                </a:solidFill>
                <a:ea typeface="+mj-ea"/>
                <a:cs typeface="+mj-cs"/>
              </a:rPr>
              <a:t>Frecuencia</a:t>
            </a:r>
            <a:r>
              <a:rPr lang="en-US" dirty="0" smtClean="0">
                <a:solidFill>
                  <a:schemeClr val="tx2">
                    <a:satMod val="130000"/>
                  </a:schemeClr>
                </a:solidFill>
                <a:ea typeface="+mj-ea"/>
                <a:cs typeface="+mj-cs"/>
              </a:rPr>
              <a:t> de </a:t>
            </a:r>
            <a:r>
              <a:rPr lang="en-US" dirty="0" err="1" smtClean="0">
                <a:solidFill>
                  <a:schemeClr val="tx2">
                    <a:satMod val="130000"/>
                  </a:schemeClr>
                </a:solidFill>
                <a:ea typeface="+mj-ea"/>
                <a:cs typeface="+mj-cs"/>
              </a:rPr>
              <a:t>Muestreo</a:t>
            </a:r>
            <a:endParaRPr lang="en-US" dirty="0">
              <a:solidFill>
                <a:schemeClr val="tx2">
                  <a:satMod val="130000"/>
                </a:schemeClr>
              </a:solidFill>
              <a:ea typeface="+mj-ea"/>
              <a:cs typeface="+mj-cs"/>
            </a:endParaRPr>
          </a:p>
        </p:txBody>
      </p:sp>
      <p:sp>
        <p:nvSpPr>
          <p:cNvPr id="39938" name="Rectangle 3"/>
          <p:cNvSpPr>
            <a:spLocks noGrp="1" noChangeArrowheads="1"/>
          </p:cNvSpPr>
          <p:nvPr>
            <p:ph idx="1"/>
          </p:nvPr>
        </p:nvSpPr>
        <p:spPr>
          <a:xfrm>
            <a:off x="1143000" y="2133600"/>
            <a:ext cx="7467600" cy="3429000"/>
          </a:xfrm>
        </p:spPr>
        <p:txBody>
          <a:bodyPr rtlCol="0">
            <a:normAutofit lnSpcReduction="10000"/>
          </a:bodyPr>
          <a:lstStyle/>
          <a:p>
            <a:pPr fontAlgn="auto">
              <a:spcAft>
                <a:spcPts val="0"/>
              </a:spcAft>
              <a:buFont typeface="Arial"/>
              <a:buChar char="•"/>
              <a:defRPr/>
            </a:pPr>
            <a:r>
              <a:rPr lang="en-US" smtClean="0">
                <a:latin typeface="Gill Sans MT" charset="0"/>
                <a:ea typeface="+mn-ea"/>
                <a:cs typeface="+mn-cs"/>
              </a:rPr>
              <a:t>44100 Hz  </a:t>
            </a:r>
          </a:p>
          <a:p>
            <a:pPr fontAlgn="auto">
              <a:spcAft>
                <a:spcPts val="0"/>
              </a:spcAft>
              <a:buFont typeface="Arial"/>
              <a:buChar char="•"/>
              <a:defRPr/>
            </a:pPr>
            <a:r>
              <a:rPr lang="en-US" smtClean="0">
                <a:latin typeface="Gill Sans MT" charset="0"/>
                <a:ea typeface="+mn-ea"/>
                <a:cs typeface="+mn-cs"/>
              </a:rPr>
              <a:t>22050 Hz  </a:t>
            </a:r>
          </a:p>
          <a:p>
            <a:pPr fontAlgn="auto">
              <a:spcAft>
                <a:spcPts val="0"/>
              </a:spcAft>
              <a:buFont typeface="Arial"/>
              <a:buChar char="•"/>
              <a:defRPr/>
            </a:pPr>
            <a:r>
              <a:rPr lang="en-US" smtClean="0">
                <a:latin typeface="Gill Sans MT" charset="0"/>
                <a:ea typeface="+mn-ea"/>
                <a:cs typeface="+mn-cs"/>
              </a:rPr>
              <a:t>11025 Hz  </a:t>
            </a:r>
            <a:r>
              <a:rPr lang="en-US" sz="2000" smtClean="0">
                <a:latin typeface="Gill Sans MT" charset="0"/>
                <a:ea typeface="+mn-ea"/>
                <a:cs typeface="+mn-cs"/>
              </a:rPr>
              <a:t>(oir la “s”</a:t>
            </a:r>
            <a:r>
              <a:rPr lang="en-US" altLang="ja-JP" sz="2000" smtClean="0">
                <a:latin typeface="Gill Sans MT" charset="0"/>
                <a:ea typeface="+mn-ea"/>
                <a:cs typeface="+mn-cs"/>
              </a:rPr>
              <a:t>)</a:t>
            </a:r>
          </a:p>
          <a:p>
            <a:pPr fontAlgn="auto">
              <a:spcAft>
                <a:spcPts val="0"/>
              </a:spcAft>
              <a:buFont typeface="Arial"/>
              <a:buChar char="•"/>
              <a:defRPr/>
            </a:pPr>
            <a:r>
              <a:rPr lang="en-US" smtClean="0">
                <a:latin typeface="Gill Sans MT" charset="0"/>
                <a:ea typeface="+mn-ea"/>
                <a:cs typeface="+mn-cs"/>
              </a:rPr>
              <a:t>8000 Hz       </a:t>
            </a:r>
          </a:p>
          <a:p>
            <a:pPr fontAlgn="auto">
              <a:spcAft>
                <a:spcPts val="0"/>
              </a:spcAft>
              <a:buFont typeface="Arial"/>
              <a:buChar char="•"/>
              <a:defRPr/>
            </a:pPr>
            <a:r>
              <a:rPr lang="en-US" smtClean="0">
                <a:latin typeface="Gill Sans MT" charset="0"/>
                <a:ea typeface="+mn-ea"/>
                <a:cs typeface="+mn-cs"/>
              </a:rPr>
              <a:t>5000 Hz</a:t>
            </a:r>
          </a:p>
          <a:p>
            <a:pPr fontAlgn="auto">
              <a:spcAft>
                <a:spcPts val="0"/>
              </a:spcAft>
              <a:buFontTx/>
              <a:buNone/>
              <a:defRPr/>
            </a:pPr>
            <a:r>
              <a:rPr lang="en-US" sz="2800" smtClean="0">
                <a:solidFill>
                  <a:schemeClr val="accent2"/>
                </a:solidFill>
                <a:latin typeface="Gill Sans MT" charset="0"/>
                <a:ea typeface="+mn-ea"/>
                <a:cs typeface="+mn-cs"/>
              </a:rPr>
              <a:t>   </a:t>
            </a:r>
          </a:p>
        </p:txBody>
      </p:sp>
      <p:pic>
        <p:nvPicPr>
          <p:cNvPr id="41987" name="13916970.WAV">
            <a:hlinkClick r:id="" action="ppaction://media"/>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2133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4B655999.WAV">
            <a:hlinkClick r:id="" action="ppaction://media"/>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133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9F6DE4CB.WAV">
            <a:hlinkClick r:id="" action="ppaction://media"/>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671E0785.WAV">
            <a:hlinkClick r:id="" action="ppaction://media"/>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CC099BB1.WAV">
            <a:hlinkClick r:id="" action="ppaction://media"/>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3429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7DC5D3AF.WAV">
            <a:hlinkClick r:id="" action="ppaction://media"/>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3429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3" name="0B28827D.WAV">
            <a:hlinkClick r:id="" action="ppaction://media"/>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4" name="F025EFC5.WAV">
            <a:hlinkClick r:id="" action="ppaction://media"/>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5" name="D09EB5DD.WAV">
            <a:hlinkClick r:id="" action="ppaction://media"/>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4648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6" name="AFFFD87C.WAV">
            <a:hlinkClick r:id="" action="ppaction://media"/>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4648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066800" y="304800"/>
            <a:ext cx="7772400" cy="914400"/>
          </a:xfrm>
        </p:spPr>
        <p:txBody>
          <a:bodyPr rtlCol="0">
            <a:normAutofit/>
          </a:bodyPr>
          <a:lstStyle/>
          <a:p>
            <a:pPr fontAlgn="auto">
              <a:spcAft>
                <a:spcPts val="0"/>
              </a:spcAft>
              <a:defRPr/>
            </a:pPr>
            <a:r>
              <a:rPr lang="en-US" dirty="0" err="1" smtClean="0">
                <a:solidFill>
                  <a:schemeClr val="tx2">
                    <a:satMod val="130000"/>
                  </a:schemeClr>
                </a:solidFill>
                <a:ea typeface="+mj-ea"/>
                <a:cs typeface="+mj-cs"/>
              </a:rPr>
              <a:t>Ejemplo</a:t>
            </a:r>
            <a:r>
              <a:rPr lang="en-US" dirty="0" smtClean="0">
                <a:solidFill>
                  <a:schemeClr val="tx2">
                    <a:satMod val="130000"/>
                  </a:schemeClr>
                </a:solidFill>
                <a:ea typeface="+mj-ea"/>
                <a:cs typeface="+mj-cs"/>
              </a:rPr>
              <a:t> </a:t>
            </a:r>
            <a:r>
              <a:rPr lang="en-US" dirty="0" err="1" smtClean="0">
                <a:solidFill>
                  <a:schemeClr val="tx2">
                    <a:satMod val="130000"/>
                  </a:schemeClr>
                </a:solidFill>
                <a:ea typeface="+mj-ea"/>
                <a:cs typeface="+mj-cs"/>
              </a:rPr>
              <a:t>número</a:t>
            </a:r>
            <a:r>
              <a:rPr lang="en-US" dirty="0" smtClean="0">
                <a:solidFill>
                  <a:schemeClr val="tx2">
                    <a:satMod val="130000"/>
                  </a:schemeClr>
                </a:solidFill>
                <a:ea typeface="+mj-ea"/>
                <a:cs typeface="+mj-cs"/>
              </a:rPr>
              <a:t> de bits</a:t>
            </a:r>
            <a:endParaRPr lang="en-US" dirty="0">
              <a:solidFill>
                <a:schemeClr val="tx2">
                  <a:satMod val="130000"/>
                </a:schemeClr>
              </a:solidFill>
              <a:ea typeface="+mj-ea"/>
              <a:cs typeface="+mj-cs"/>
            </a:endParaRPr>
          </a:p>
        </p:txBody>
      </p:sp>
      <p:sp>
        <p:nvSpPr>
          <p:cNvPr id="43010" name="Rectangle 3"/>
          <p:cNvSpPr>
            <a:spLocks noGrp="1" noChangeArrowheads="1"/>
          </p:cNvSpPr>
          <p:nvPr>
            <p:ph idx="1"/>
          </p:nvPr>
        </p:nvSpPr>
        <p:spPr>
          <a:xfrm>
            <a:off x="914400" y="1600200"/>
            <a:ext cx="7772400" cy="3429000"/>
          </a:xfrm>
        </p:spPr>
        <p:txBody>
          <a:bodyPr/>
          <a:lstStyle/>
          <a:p>
            <a:r>
              <a:rPr lang="en-US">
                <a:latin typeface="Gill Sans MT" charset="0"/>
              </a:rPr>
              <a:t>11k 16 bits</a:t>
            </a:r>
          </a:p>
          <a:p>
            <a:r>
              <a:rPr lang="en-US">
                <a:latin typeface="Gill Sans MT" charset="0"/>
              </a:rPr>
              <a:t>11k 8 bits</a:t>
            </a:r>
          </a:p>
          <a:p>
            <a:endParaRPr lang="en-US">
              <a:latin typeface="Gill Sans MT" charset="0"/>
            </a:endParaRPr>
          </a:p>
          <a:p>
            <a:r>
              <a:rPr lang="en-US">
                <a:latin typeface="Gill Sans MT" charset="0"/>
              </a:rPr>
              <a:t>8k 16 bits</a:t>
            </a:r>
          </a:p>
          <a:p>
            <a:r>
              <a:rPr lang="en-US">
                <a:latin typeface="Gill Sans MT" charset="0"/>
              </a:rPr>
              <a:t>8k 8bits (telefono)</a:t>
            </a:r>
          </a:p>
          <a:p>
            <a:pPr>
              <a:buFontTx/>
              <a:buNone/>
            </a:pPr>
            <a:endParaRPr lang="en-US">
              <a:latin typeface="Gill Sans MT" charset="0"/>
            </a:endParaRPr>
          </a:p>
        </p:txBody>
      </p:sp>
      <p:pic>
        <p:nvPicPr>
          <p:cNvPr id="43011" name="CC099BB1.WAV">
            <a:hlinkClick r:id="" action="ppaction://media"/>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7DC5D3AF.WAV">
            <a:hlinkClick r:id="" action="ppaction://media"/>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E7F09944.WAV">
            <a:hlinkClick r:id="" action="ppaction://media"/>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0B28827D.WAV">
            <a:hlinkClick r:id="" action="ppaction://media"/>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3429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17AE4FAF.WAV">
            <a:hlinkClick r:id="" action="ppaction://media"/>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6" name="F025EFC5.WAV">
            <a:hlinkClick r:id="" action="ppaction://media"/>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3429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7" name="7047A756.WAV">
            <a:hlinkClick r:id="" action="ppaction://media"/>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8" name="F2F0A75D.WAV">
            <a:hlinkClick r:id="" action="ppaction://media"/>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46" name="Text Box 14"/>
          <p:cNvSpPr txBox="1">
            <a:spLocks noChangeArrowheads="1"/>
          </p:cNvSpPr>
          <p:nvPr/>
        </p:nvSpPr>
        <p:spPr bwMode="auto">
          <a:xfrm>
            <a:off x="990600" y="4864100"/>
            <a:ext cx="7154863"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2000" dirty="0" err="1">
                <a:cs typeface="+mn-cs"/>
              </a:rPr>
              <a:t>Oir</a:t>
            </a:r>
            <a:r>
              <a:rPr lang="en-US" sz="2000" dirty="0">
                <a:cs typeface="+mn-cs"/>
              </a:rPr>
              <a:t> el </a:t>
            </a:r>
            <a:r>
              <a:rPr lang="en-US" sz="2000" dirty="0" err="1">
                <a:cs typeface="+mn-cs"/>
              </a:rPr>
              <a:t>ruido</a:t>
            </a:r>
            <a:r>
              <a:rPr lang="en-US" sz="2000" dirty="0">
                <a:cs typeface="+mn-cs"/>
              </a:rPr>
              <a:t> de </a:t>
            </a:r>
            <a:r>
              <a:rPr lang="en-US" sz="2000" dirty="0" err="1">
                <a:cs typeface="+mn-cs"/>
              </a:rPr>
              <a:t>cuantización</a:t>
            </a:r>
            <a:r>
              <a:rPr lang="en-US" sz="2000" dirty="0">
                <a:cs typeface="+mn-cs"/>
              </a:rPr>
              <a:t> en los </a:t>
            </a:r>
            <a:r>
              <a:rPr lang="en-US" sz="2000" dirty="0" err="1">
                <a:cs typeface="+mn-cs"/>
              </a:rPr>
              <a:t>archivos</a:t>
            </a:r>
            <a:r>
              <a:rPr lang="en-US" sz="2000" dirty="0">
                <a:cs typeface="+mn-cs"/>
              </a:rPr>
              <a:t> a 8K. </a:t>
            </a:r>
          </a:p>
          <a:p>
            <a:pPr>
              <a:defRPr/>
            </a:pPr>
            <a:r>
              <a:rPr lang="en-US" sz="2000" dirty="0">
                <a:cs typeface="+mn-cs"/>
              </a:rPr>
              <a:t>16-bit </a:t>
            </a:r>
            <a:r>
              <a:rPr lang="en-US" sz="2000" dirty="0" err="1">
                <a:cs typeface="+mn-cs"/>
              </a:rPr>
              <a:t>tiene</a:t>
            </a:r>
            <a:r>
              <a:rPr lang="en-US" sz="2000" dirty="0">
                <a:cs typeface="+mn-cs"/>
              </a:rPr>
              <a:t> un SNR de 98dB. </a:t>
            </a:r>
          </a:p>
          <a:p>
            <a:pPr>
              <a:defRPr/>
            </a:pPr>
            <a:r>
              <a:rPr lang="en-US" sz="2000" dirty="0">
                <a:cs typeface="+mn-cs"/>
              </a:rPr>
              <a:t>8-bit </a:t>
            </a:r>
            <a:r>
              <a:rPr lang="en-US" sz="2000" dirty="0" err="1">
                <a:cs typeface="+mn-cs"/>
              </a:rPr>
              <a:t>tiene</a:t>
            </a:r>
            <a:r>
              <a:rPr lang="en-US" sz="2000" dirty="0">
                <a:cs typeface="+mn-cs"/>
              </a:rPr>
              <a:t> un SNR de 50 </a:t>
            </a:r>
            <a:r>
              <a:rPr lang="en-US" sz="2000" dirty="0" err="1">
                <a:cs typeface="+mn-cs"/>
              </a:rPr>
              <a:t>dB.</a:t>
            </a:r>
            <a:r>
              <a:rPr lang="en-US" sz="2000" dirty="0">
                <a:cs typeface="+mn-cs"/>
              </a:rPr>
              <a:t> </a:t>
            </a:r>
            <a:r>
              <a:rPr lang="en-US" sz="2000" dirty="0" err="1">
                <a:cs typeface="+mn-cs"/>
              </a:rPr>
              <a:t>Es</a:t>
            </a:r>
            <a:r>
              <a:rPr lang="en-US" sz="2000" dirty="0">
                <a:cs typeface="+mn-cs"/>
              </a:rPr>
              <a:t> 8 </a:t>
            </a:r>
            <a:r>
              <a:rPr lang="en-US" sz="2000" dirty="0" err="1">
                <a:cs typeface="+mn-cs"/>
              </a:rPr>
              <a:t>veces</a:t>
            </a:r>
            <a:r>
              <a:rPr lang="en-US" sz="2000" dirty="0">
                <a:cs typeface="+mn-cs"/>
              </a:rPr>
              <a:t> </a:t>
            </a:r>
            <a:r>
              <a:rPr lang="en-US" sz="2000" dirty="0" err="1">
                <a:cs typeface="+mn-cs"/>
              </a:rPr>
              <a:t>más</a:t>
            </a:r>
            <a:r>
              <a:rPr lang="en-US" sz="2000" dirty="0">
                <a:cs typeface="+mn-cs"/>
              </a:rPr>
              <a:t> </a:t>
            </a:r>
            <a:r>
              <a:rPr lang="en-US" sz="2000" dirty="0" err="1">
                <a:cs typeface="+mn-cs"/>
              </a:rPr>
              <a:t>ruidoso</a:t>
            </a:r>
            <a:r>
              <a:rPr lang="en-US" sz="2000" dirty="0">
                <a:cs typeface="+mn-cs"/>
              </a:rPr>
              <a:t>.</a:t>
            </a: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solidFill>
                  <a:schemeClr val="tx2">
                    <a:satMod val="130000"/>
                  </a:schemeClr>
                </a:solidFill>
                <a:ea typeface="+mj-ea"/>
                <a:cs typeface="+mj-cs"/>
              </a:rPr>
              <a:t>Frecuencia</a:t>
            </a:r>
            <a:r>
              <a:rPr lang="en-US" dirty="0" smtClean="0">
                <a:solidFill>
                  <a:schemeClr val="tx2">
                    <a:satMod val="130000"/>
                  </a:schemeClr>
                </a:solidFill>
                <a:ea typeface="+mj-ea"/>
                <a:cs typeface="+mj-cs"/>
              </a:rPr>
              <a:t> de </a:t>
            </a:r>
            <a:r>
              <a:rPr lang="en-US" dirty="0" err="1" smtClean="0">
                <a:solidFill>
                  <a:schemeClr val="tx2">
                    <a:satMod val="130000"/>
                  </a:schemeClr>
                </a:solidFill>
                <a:ea typeface="+mj-ea"/>
                <a:cs typeface="+mj-cs"/>
              </a:rPr>
              <a:t>Muestreo</a:t>
            </a:r>
            <a:r>
              <a:rPr lang="en-US" dirty="0" smtClean="0">
                <a:solidFill>
                  <a:schemeClr val="tx2">
                    <a:satMod val="130000"/>
                  </a:schemeClr>
                </a:solidFill>
                <a:ea typeface="+mj-ea"/>
                <a:cs typeface="+mj-cs"/>
              </a:rPr>
              <a:t> </a:t>
            </a:r>
            <a:r>
              <a:rPr lang="en-US" dirty="0" err="1" smtClean="0">
                <a:solidFill>
                  <a:schemeClr val="tx2">
                    <a:satMod val="130000"/>
                  </a:schemeClr>
                </a:solidFill>
                <a:ea typeface="+mj-ea"/>
                <a:cs typeface="+mj-cs"/>
              </a:rPr>
              <a:t>Imagen</a:t>
            </a:r>
            <a:endParaRPr lang="en-US" dirty="0">
              <a:solidFill>
                <a:schemeClr val="tx2">
                  <a:satMod val="130000"/>
                </a:schemeClr>
              </a:solidFill>
              <a:ea typeface="+mj-ea"/>
              <a:cs typeface="+mj-cs"/>
            </a:endParaRPr>
          </a:p>
        </p:txBody>
      </p:sp>
      <p:pic>
        <p:nvPicPr>
          <p:cNvPr id="44034" name="Content Placeholder 3" descr="manroc.tiff"/>
          <p:cNvPicPr>
            <a:picLocks noGrp="1" noChangeAspect="1"/>
          </p:cNvPicPr>
          <p:nvPr>
            <p:ph idx="1"/>
          </p:nvPr>
        </p:nvPicPr>
        <p:blipFill>
          <a:blip r:embed="rId2">
            <a:extLst>
              <a:ext uri="{28A0092B-C50C-407E-A947-70E740481C1C}">
                <a14:useLocalDpi xmlns:a14="http://schemas.microsoft.com/office/drawing/2010/main" val="0"/>
              </a:ext>
            </a:extLst>
          </a:blip>
          <a:srcRect t="23868" b="23868"/>
          <a:stretch>
            <a:fillRect/>
          </a:stretch>
        </p:blipFill>
        <p:spPr/>
      </p:pic>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solidFill>
                  <a:schemeClr val="tx2">
                    <a:satMod val="130000"/>
                  </a:schemeClr>
                </a:solidFill>
                <a:ea typeface="+mj-ea"/>
                <a:cs typeface="+mj-cs"/>
              </a:rPr>
              <a:t>Frecuencia</a:t>
            </a:r>
            <a:r>
              <a:rPr lang="en-US" dirty="0" smtClean="0">
                <a:solidFill>
                  <a:schemeClr val="tx2">
                    <a:satMod val="130000"/>
                  </a:schemeClr>
                </a:solidFill>
                <a:ea typeface="+mj-ea"/>
                <a:cs typeface="+mj-cs"/>
              </a:rPr>
              <a:t> de </a:t>
            </a:r>
            <a:r>
              <a:rPr lang="en-US" dirty="0" err="1" smtClean="0">
                <a:solidFill>
                  <a:schemeClr val="tx2">
                    <a:satMod val="130000"/>
                  </a:schemeClr>
                </a:solidFill>
                <a:ea typeface="+mj-ea"/>
                <a:cs typeface="+mj-cs"/>
              </a:rPr>
              <a:t>Muestreo</a:t>
            </a:r>
            <a:r>
              <a:rPr lang="en-US" dirty="0" smtClean="0">
                <a:solidFill>
                  <a:schemeClr val="tx2">
                    <a:satMod val="130000"/>
                  </a:schemeClr>
                </a:solidFill>
                <a:ea typeface="+mj-ea"/>
                <a:cs typeface="+mj-cs"/>
              </a:rPr>
              <a:t> </a:t>
            </a:r>
            <a:r>
              <a:rPr lang="en-US" dirty="0" err="1" smtClean="0">
                <a:solidFill>
                  <a:schemeClr val="tx2">
                    <a:satMod val="130000"/>
                  </a:schemeClr>
                </a:solidFill>
                <a:ea typeface="+mj-ea"/>
                <a:cs typeface="+mj-cs"/>
              </a:rPr>
              <a:t>Imagen</a:t>
            </a:r>
            <a:endParaRPr lang="en-US" dirty="0">
              <a:solidFill>
                <a:schemeClr val="tx2">
                  <a:satMod val="130000"/>
                </a:schemeClr>
              </a:solidFill>
              <a:ea typeface="+mj-ea"/>
              <a:cs typeface="+mj-cs"/>
            </a:endParaRPr>
          </a:p>
        </p:txBody>
      </p:sp>
      <p:pic>
        <p:nvPicPr>
          <p:cNvPr id="45058" name="Content Placeholder 4" descr="manroc.sampled3.tiff"/>
          <p:cNvPicPr>
            <a:picLocks noGrp="1" noChangeAspect="1"/>
          </p:cNvPicPr>
          <p:nvPr>
            <p:ph idx="1"/>
          </p:nvPr>
        </p:nvPicPr>
        <p:blipFill>
          <a:blip r:embed="rId2">
            <a:extLst>
              <a:ext uri="{28A0092B-C50C-407E-A947-70E740481C1C}">
                <a14:useLocalDpi xmlns:a14="http://schemas.microsoft.com/office/drawing/2010/main" val="0"/>
              </a:ext>
            </a:extLst>
          </a:blip>
          <a:srcRect t="23868" b="23868"/>
          <a:stretch>
            <a:fillRect/>
          </a:stretch>
        </p:blipFill>
        <p:spPr/>
      </p:pic>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err="1" smtClean="0">
                <a:solidFill>
                  <a:schemeClr val="tx2">
                    <a:satMod val="130000"/>
                  </a:schemeClr>
                </a:solidFill>
                <a:ea typeface="+mj-ea"/>
                <a:cs typeface="+mj-cs"/>
              </a:rPr>
              <a:t>Imagenes</a:t>
            </a:r>
            <a:r>
              <a:rPr lang="en-US" dirty="0" smtClean="0">
                <a:solidFill>
                  <a:schemeClr val="tx2">
                    <a:satMod val="130000"/>
                  </a:schemeClr>
                </a:solidFill>
                <a:ea typeface="+mj-ea"/>
                <a:cs typeface="+mj-cs"/>
              </a:rPr>
              <a:t> </a:t>
            </a:r>
            <a:r>
              <a:rPr lang="en-US" dirty="0" err="1" smtClean="0">
                <a:solidFill>
                  <a:schemeClr val="tx2">
                    <a:satMod val="130000"/>
                  </a:schemeClr>
                </a:solidFill>
                <a:ea typeface="+mj-ea"/>
                <a:cs typeface="+mj-cs"/>
              </a:rPr>
              <a:t>Número</a:t>
            </a:r>
            <a:r>
              <a:rPr lang="en-US" dirty="0" smtClean="0">
                <a:solidFill>
                  <a:schemeClr val="tx2">
                    <a:satMod val="130000"/>
                  </a:schemeClr>
                </a:solidFill>
                <a:ea typeface="+mj-ea"/>
                <a:cs typeface="+mj-cs"/>
              </a:rPr>
              <a:t> de bits</a:t>
            </a:r>
            <a:br>
              <a:rPr lang="en-US" dirty="0" smtClean="0">
                <a:solidFill>
                  <a:schemeClr val="tx2">
                    <a:satMod val="130000"/>
                  </a:schemeClr>
                </a:solidFill>
                <a:ea typeface="+mj-ea"/>
                <a:cs typeface="+mj-cs"/>
              </a:rPr>
            </a:br>
            <a:r>
              <a:rPr lang="en-US" dirty="0" smtClean="0">
                <a:solidFill>
                  <a:schemeClr val="tx2">
                    <a:satMod val="130000"/>
                  </a:schemeClr>
                </a:solidFill>
                <a:ea typeface="+mj-ea"/>
                <a:cs typeface="+mj-cs"/>
              </a:rPr>
              <a:t>1 bit (2 </a:t>
            </a:r>
            <a:r>
              <a:rPr lang="en-US" dirty="0" err="1" smtClean="0">
                <a:solidFill>
                  <a:schemeClr val="tx2">
                    <a:satMod val="130000"/>
                  </a:schemeClr>
                </a:solidFill>
                <a:ea typeface="+mj-ea"/>
                <a:cs typeface="+mj-cs"/>
              </a:rPr>
              <a:t>colores</a:t>
            </a:r>
            <a:r>
              <a:rPr lang="en-US" dirty="0" smtClean="0">
                <a:solidFill>
                  <a:schemeClr val="tx2">
                    <a:satMod val="130000"/>
                  </a:schemeClr>
                </a:solidFill>
                <a:ea typeface="+mj-ea"/>
                <a:cs typeface="+mj-cs"/>
              </a:rPr>
              <a:t>)</a:t>
            </a:r>
            <a:endParaRPr lang="en-US" dirty="0">
              <a:solidFill>
                <a:schemeClr val="tx2">
                  <a:satMod val="130000"/>
                </a:schemeClr>
              </a:solidFill>
              <a:ea typeface="+mj-ea"/>
              <a:cs typeface="+mj-cs"/>
            </a:endParaRPr>
          </a:p>
        </p:txBody>
      </p:sp>
      <p:pic>
        <p:nvPicPr>
          <p:cNvPr id="46082" name="Picture 4"/>
          <p:cNvPicPr>
            <a:picLocks noChangeAspect="1"/>
          </p:cNvPicPr>
          <p:nvPr/>
        </p:nvPicPr>
        <p:blipFill>
          <a:blip>
            <a:extLst>
              <a:ext uri="{28A0092B-C50C-407E-A947-70E740481C1C}">
                <a14:useLocalDpi xmlns:a14="http://schemas.microsoft.com/office/drawing/2010/main" val="0"/>
              </a:ext>
            </a:extLst>
          </a:blip>
          <a:srcRect/>
          <a:stretch>
            <a:fillRect/>
          </a:stretch>
        </p:blipFill>
        <p:spPr bwMode="auto">
          <a:xfrm>
            <a:off x="2286000" y="1828800"/>
            <a:ext cx="496093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err="1" smtClean="0">
                <a:solidFill>
                  <a:schemeClr val="tx2">
                    <a:satMod val="130000"/>
                  </a:schemeClr>
                </a:solidFill>
                <a:ea typeface="+mj-ea"/>
                <a:cs typeface="+mj-cs"/>
              </a:rPr>
              <a:t>Imagenes</a:t>
            </a:r>
            <a:r>
              <a:rPr lang="en-US" dirty="0" smtClean="0">
                <a:solidFill>
                  <a:schemeClr val="tx2">
                    <a:satMod val="130000"/>
                  </a:schemeClr>
                </a:solidFill>
                <a:ea typeface="+mj-ea"/>
                <a:cs typeface="+mj-cs"/>
              </a:rPr>
              <a:t> </a:t>
            </a:r>
            <a:r>
              <a:rPr lang="en-US" dirty="0" err="1" smtClean="0">
                <a:solidFill>
                  <a:schemeClr val="tx2">
                    <a:satMod val="130000"/>
                  </a:schemeClr>
                </a:solidFill>
                <a:ea typeface="+mj-ea"/>
                <a:cs typeface="+mj-cs"/>
              </a:rPr>
              <a:t>Número</a:t>
            </a:r>
            <a:r>
              <a:rPr lang="en-US" dirty="0" smtClean="0">
                <a:solidFill>
                  <a:schemeClr val="tx2">
                    <a:satMod val="130000"/>
                  </a:schemeClr>
                </a:solidFill>
                <a:ea typeface="+mj-ea"/>
                <a:cs typeface="+mj-cs"/>
              </a:rPr>
              <a:t> de bits</a:t>
            </a:r>
            <a:br>
              <a:rPr lang="en-US" dirty="0" smtClean="0">
                <a:solidFill>
                  <a:schemeClr val="tx2">
                    <a:satMod val="130000"/>
                  </a:schemeClr>
                </a:solidFill>
                <a:ea typeface="+mj-ea"/>
                <a:cs typeface="+mj-cs"/>
              </a:rPr>
            </a:br>
            <a:r>
              <a:rPr lang="en-US" dirty="0" smtClean="0">
                <a:solidFill>
                  <a:schemeClr val="tx2">
                    <a:satMod val="130000"/>
                  </a:schemeClr>
                </a:solidFill>
                <a:ea typeface="+mj-ea"/>
                <a:cs typeface="+mj-cs"/>
              </a:rPr>
              <a:t>2 bits (4 </a:t>
            </a:r>
            <a:r>
              <a:rPr lang="en-US" dirty="0" err="1" smtClean="0">
                <a:solidFill>
                  <a:schemeClr val="tx2">
                    <a:satMod val="130000"/>
                  </a:schemeClr>
                </a:solidFill>
                <a:ea typeface="+mj-ea"/>
                <a:cs typeface="+mj-cs"/>
              </a:rPr>
              <a:t>colores</a:t>
            </a:r>
            <a:r>
              <a:rPr lang="en-US" dirty="0" smtClean="0">
                <a:solidFill>
                  <a:schemeClr val="tx2">
                    <a:satMod val="130000"/>
                  </a:schemeClr>
                </a:solidFill>
                <a:ea typeface="+mj-ea"/>
                <a:cs typeface="+mj-cs"/>
              </a:rPr>
              <a:t>)</a:t>
            </a:r>
            <a:endParaRPr lang="en-US" dirty="0">
              <a:solidFill>
                <a:schemeClr val="tx2">
                  <a:satMod val="130000"/>
                </a:schemeClr>
              </a:solidFill>
              <a:ea typeface="+mj-ea"/>
              <a:cs typeface="+mj-cs"/>
            </a:endParaRPr>
          </a:p>
        </p:txBody>
      </p:sp>
      <p:pic>
        <p:nvPicPr>
          <p:cNvPr id="4710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822450"/>
            <a:ext cx="4935538" cy="370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rtlCol="0">
            <a:normAutofit/>
          </a:bodyPr>
          <a:lstStyle/>
          <a:p>
            <a:pPr fontAlgn="auto">
              <a:spcAft>
                <a:spcPts val="0"/>
              </a:spcAft>
              <a:defRPr/>
            </a:pPr>
            <a:r>
              <a:rPr lang="es-MX">
                <a:solidFill>
                  <a:schemeClr val="tx2">
                    <a:satMod val="130000"/>
                  </a:schemeClr>
                </a:solidFill>
                <a:latin typeface="Arial" charset="0"/>
                <a:ea typeface="+mj-ea"/>
                <a:cs typeface="+mj-cs"/>
              </a:rPr>
              <a:t>Definición</a:t>
            </a:r>
            <a:endParaRPr lang="en-US">
              <a:solidFill>
                <a:schemeClr val="tx2">
                  <a:satMod val="130000"/>
                </a:schemeClr>
              </a:solidFill>
              <a:latin typeface="Arial" charset="0"/>
              <a:ea typeface="+mj-ea"/>
              <a:cs typeface="+mj-cs"/>
            </a:endParaRPr>
          </a:p>
        </p:txBody>
      </p:sp>
      <p:sp>
        <p:nvSpPr>
          <p:cNvPr id="5122" name="Rectangle 3"/>
          <p:cNvSpPr>
            <a:spLocks noGrp="1" noChangeArrowheads="1"/>
          </p:cNvSpPr>
          <p:nvPr>
            <p:ph idx="1"/>
          </p:nvPr>
        </p:nvSpPr>
        <p:spPr/>
        <p:txBody>
          <a:bodyPr/>
          <a:lstStyle/>
          <a:p>
            <a:r>
              <a:rPr lang="es-MX" dirty="0">
                <a:latin typeface="Verdana" charset="0"/>
              </a:rPr>
              <a:t>Las principales características de una digitalización son:</a:t>
            </a:r>
          </a:p>
          <a:p>
            <a:pPr marL="971550" lvl="1" indent="-514350">
              <a:buFont typeface="+mj-lt"/>
              <a:buAutoNum type="arabicPeriod"/>
            </a:pPr>
            <a:r>
              <a:rPr lang="es-MX" dirty="0">
                <a:solidFill>
                  <a:schemeClr val="accent1"/>
                </a:solidFill>
                <a:latin typeface="Verdana" charset="0"/>
              </a:rPr>
              <a:t>Frecuencia de Muestreo (Sampling rate)</a:t>
            </a:r>
          </a:p>
          <a:p>
            <a:pPr marL="971550" lvl="1" indent="-514350">
              <a:buFont typeface="+mj-lt"/>
              <a:buAutoNum type="arabicPeriod"/>
            </a:pPr>
            <a:r>
              <a:rPr lang="es-MX" dirty="0">
                <a:solidFill>
                  <a:schemeClr val="accent1"/>
                </a:solidFill>
                <a:latin typeface="Verdana" charset="0"/>
              </a:rPr>
              <a:t>Número de </a:t>
            </a:r>
            <a:r>
              <a:rPr lang="es-MX" dirty="0" smtClean="0">
                <a:solidFill>
                  <a:schemeClr val="accent1"/>
                </a:solidFill>
                <a:latin typeface="Verdana" charset="0"/>
              </a:rPr>
              <a:t>bits (Cuantización)</a:t>
            </a:r>
            <a:endParaRPr lang="en-US" dirty="0">
              <a:solidFill>
                <a:schemeClr val="accent1"/>
              </a:solidFill>
              <a:latin typeface="Verdana" charset="0"/>
            </a:endParaRP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err="1" smtClean="0">
                <a:solidFill>
                  <a:schemeClr val="tx2">
                    <a:satMod val="130000"/>
                  </a:schemeClr>
                </a:solidFill>
                <a:ea typeface="+mj-ea"/>
                <a:cs typeface="+mj-cs"/>
              </a:rPr>
              <a:t>Imagenes</a:t>
            </a:r>
            <a:r>
              <a:rPr lang="en-US" dirty="0" smtClean="0">
                <a:solidFill>
                  <a:schemeClr val="tx2">
                    <a:satMod val="130000"/>
                  </a:schemeClr>
                </a:solidFill>
                <a:ea typeface="+mj-ea"/>
                <a:cs typeface="+mj-cs"/>
              </a:rPr>
              <a:t> </a:t>
            </a:r>
            <a:r>
              <a:rPr lang="en-US" dirty="0" err="1" smtClean="0">
                <a:solidFill>
                  <a:schemeClr val="tx2">
                    <a:satMod val="130000"/>
                  </a:schemeClr>
                </a:solidFill>
                <a:ea typeface="+mj-ea"/>
                <a:cs typeface="+mj-cs"/>
              </a:rPr>
              <a:t>Número</a:t>
            </a:r>
            <a:r>
              <a:rPr lang="en-US" dirty="0" smtClean="0">
                <a:solidFill>
                  <a:schemeClr val="tx2">
                    <a:satMod val="130000"/>
                  </a:schemeClr>
                </a:solidFill>
                <a:ea typeface="+mj-ea"/>
                <a:cs typeface="+mj-cs"/>
              </a:rPr>
              <a:t> de bits</a:t>
            </a:r>
            <a:br>
              <a:rPr lang="en-US" dirty="0" smtClean="0">
                <a:solidFill>
                  <a:schemeClr val="tx2">
                    <a:satMod val="130000"/>
                  </a:schemeClr>
                </a:solidFill>
                <a:ea typeface="+mj-ea"/>
                <a:cs typeface="+mj-cs"/>
              </a:rPr>
            </a:br>
            <a:r>
              <a:rPr lang="en-US" dirty="0" smtClean="0">
                <a:solidFill>
                  <a:schemeClr val="tx2">
                    <a:satMod val="130000"/>
                  </a:schemeClr>
                </a:solidFill>
                <a:ea typeface="+mj-ea"/>
                <a:cs typeface="+mj-cs"/>
              </a:rPr>
              <a:t>4 bits (16 </a:t>
            </a:r>
            <a:r>
              <a:rPr lang="en-US" dirty="0" err="1" smtClean="0">
                <a:solidFill>
                  <a:schemeClr val="tx2">
                    <a:satMod val="130000"/>
                  </a:schemeClr>
                </a:solidFill>
                <a:ea typeface="+mj-ea"/>
                <a:cs typeface="+mj-cs"/>
              </a:rPr>
              <a:t>colores</a:t>
            </a:r>
            <a:r>
              <a:rPr lang="en-US" dirty="0" smtClean="0">
                <a:solidFill>
                  <a:schemeClr val="tx2">
                    <a:satMod val="130000"/>
                  </a:schemeClr>
                </a:solidFill>
                <a:ea typeface="+mj-ea"/>
                <a:cs typeface="+mj-cs"/>
              </a:rPr>
              <a:t>)</a:t>
            </a:r>
            <a:endParaRPr lang="en-US" dirty="0">
              <a:solidFill>
                <a:schemeClr val="tx2">
                  <a:satMod val="130000"/>
                </a:schemeClr>
              </a:solidFill>
              <a:ea typeface="+mj-ea"/>
              <a:cs typeface="+mj-cs"/>
            </a:endParaRPr>
          </a:p>
        </p:txBody>
      </p:sp>
      <p:pic>
        <p:nvPicPr>
          <p:cNvPr id="48130"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828800"/>
            <a:ext cx="4876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err="1" smtClean="0">
                <a:solidFill>
                  <a:schemeClr val="tx2">
                    <a:satMod val="130000"/>
                  </a:schemeClr>
                </a:solidFill>
                <a:ea typeface="+mj-ea"/>
                <a:cs typeface="+mj-cs"/>
              </a:rPr>
              <a:t>Imagenes</a:t>
            </a:r>
            <a:r>
              <a:rPr lang="en-US" dirty="0" smtClean="0">
                <a:solidFill>
                  <a:schemeClr val="tx2">
                    <a:satMod val="130000"/>
                  </a:schemeClr>
                </a:solidFill>
                <a:ea typeface="+mj-ea"/>
                <a:cs typeface="+mj-cs"/>
              </a:rPr>
              <a:t> </a:t>
            </a:r>
            <a:r>
              <a:rPr lang="en-US" dirty="0" err="1" smtClean="0">
                <a:solidFill>
                  <a:schemeClr val="tx2">
                    <a:satMod val="130000"/>
                  </a:schemeClr>
                </a:solidFill>
                <a:ea typeface="+mj-ea"/>
                <a:cs typeface="+mj-cs"/>
              </a:rPr>
              <a:t>Número</a:t>
            </a:r>
            <a:r>
              <a:rPr lang="en-US" dirty="0" smtClean="0">
                <a:solidFill>
                  <a:schemeClr val="tx2">
                    <a:satMod val="130000"/>
                  </a:schemeClr>
                </a:solidFill>
                <a:ea typeface="+mj-ea"/>
                <a:cs typeface="+mj-cs"/>
              </a:rPr>
              <a:t> de bits</a:t>
            </a:r>
            <a:br>
              <a:rPr lang="en-US" dirty="0" smtClean="0">
                <a:solidFill>
                  <a:schemeClr val="tx2">
                    <a:satMod val="130000"/>
                  </a:schemeClr>
                </a:solidFill>
                <a:ea typeface="+mj-ea"/>
                <a:cs typeface="+mj-cs"/>
              </a:rPr>
            </a:br>
            <a:r>
              <a:rPr lang="en-US" dirty="0" smtClean="0">
                <a:solidFill>
                  <a:schemeClr val="tx2">
                    <a:satMod val="130000"/>
                  </a:schemeClr>
                </a:solidFill>
                <a:ea typeface="+mj-ea"/>
                <a:cs typeface="+mj-cs"/>
              </a:rPr>
              <a:t>8 bits (256 </a:t>
            </a:r>
            <a:r>
              <a:rPr lang="en-US" dirty="0" err="1" smtClean="0">
                <a:solidFill>
                  <a:schemeClr val="tx2">
                    <a:satMod val="130000"/>
                  </a:schemeClr>
                </a:solidFill>
                <a:ea typeface="+mj-ea"/>
                <a:cs typeface="+mj-cs"/>
              </a:rPr>
              <a:t>colores</a:t>
            </a:r>
            <a:r>
              <a:rPr lang="en-US" dirty="0" smtClean="0">
                <a:solidFill>
                  <a:schemeClr val="tx2">
                    <a:satMod val="130000"/>
                  </a:schemeClr>
                </a:solidFill>
                <a:ea typeface="+mj-ea"/>
                <a:cs typeface="+mj-cs"/>
              </a:rPr>
              <a:t>)</a:t>
            </a:r>
            <a:endParaRPr lang="en-US" dirty="0">
              <a:solidFill>
                <a:schemeClr val="tx2">
                  <a:satMod val="130000"/>
                </a:schemeClr>
              </a:solidFill>
              <a:ea typeface="+mj-ea"/>
              <a:cs typeface="+mj-cs"/>
            </a:endParaRPr>
          </a:p>
        </p:txBody>
      </p:sp>
      <p:pic>
        <p:nvPicPr>
          <p:cNvPr id="4915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981200"/>
            <a:ext cx="4656138" cy="349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err="1" smtClean="0">
                <a:solidFill>
                  <a:schemeClr val="tx2">
                    <a:satMod val="130000"/>
                  </a:schemeClr>
                </a:solidFill>
                <a:ea typeface="+mj-ea"/>
                <a:cs typeface="+mj-cs"/>
              </a:rPr>
              <a:t>Imagenes</a:t>
            </a:r>
            <a:r>
              <a:rPr lang="en-US" dirty="0" smtClean="0">
                <a:solidFill>
                  <a:schemeClr val="tx2">
                    <a:satMod val="130000"/>
                  </a:schemeClr>
                </a:solidFill>
                <a:ea typeface="+mj-ea"/>
                <a:cs typeface="+mj-cs"/>
              </a:rPr>
              <a:t> </a:t>
            </a:r>
            <a:r>
              <a:rPr lang="en-US" dirty="0" err="1" smtClean="0">
                <a:solidFill>
                  <a:schemeClr val="tx2">
                    <a:satMod val="130000"/>
                  </a:schemeClr>
                </a:solidFill>
                <a:ea typeface="+mj-ea"/>
                <a:cs typeface="+mj-cs"/>
              </a:rPr>
              <a:t>Número</a:t>
            </a:r>
            <a:r>
              <a:rPr lang="en-US" dirty="0" smtClean="0">
                <a:solidFill>
                  <a:schemeClr val="tx2">
                    <a:satMod val="130000"/>
                  </a:schemeClr>
                </a:solidFill>
                <a:ea typeface="+mj-ea"/>
                <a:cs typeface="+mj-cs"/>
              </a:rPr>
              <a:t> de bits</a:t>
            </a:r>
            <a:br>
              <a:rPr lang="en-US" dirty="0" smtClean="0">
                <a:solidFill>
                  <a:schemeClr val="tx2">
                    <a:satMod val="130000"/>
                  </a:schemeClr>
                </a:solidFill>
                <a:ea typeface="+mj-ea"/>
                <a:cs typeface="+mj-cs"/>
              </a:rPr>
            </a:br>
            <a:r>
              <a:rPr lang="en-US" dirty="0" smtClean="0">
                <a:solidFill>
                  <a:schemeClr val="tx2">
                    <a:satMod val="130000"/>
                  </a:schemeClr>
                </a:solidFill>
                <a:ea typeface="+mj-ea"/>
                <a:cs typeface="+mj-cs"/>
              </a:rPr>
              <a:t>24 bits (16 </a:t>
            </a:r>
            <a:r>
              <a:rPr lang="en-US" dirty="0" err="1" smtClean="0">
                <a:solidFill>
                  <a:schemeClr val="tx2">
                    <a:satMod val="130000"/>
                  </a:schemeClr>
                </a:solidFill>
                <a:ea typeface="+mj-ea"/>
                <a:cs typeface="+mj-cs"/>
              </a:rPr>
              <a:t>millones</a:t>
            </a:r>
            <a:r>
              <a:rPr lang="en-US" dirty="0" smtClean="0">
                <a:solidFill>
                  <a:schemeClr val="tx2">
                    <a:satMod val="130000"/>
                  </a:schemeClr>
                </a:solidFill>
                <a:ea typeface="+mj-ea"/>
                <a:cs typeface="+mj-cs"/>
              </a:rPr>
              <a:t> de </a:t>
            </a:r>
            <a:r>
              <a:rPr lang="en-US" dirty="0" err="1" smtClean="0">
                <a:solidFill>
                  <a:schemeClr val="tx2">
                    <a:satMod val="130000"/>
                  </a:schemeClr>
                </a:solidFill>
                <a:ea typeface="+mj-ea"/>
                <a:cs typeface="+mj-cs"/>
              </a:rPr>
              <a:t>colores</a:t>
            </a:r>
            <a:r>
              <a:rPr lang="en-US" dirty="0" smtClean="0">
                <a:solidFill>
                  <a:schemeClr val="tx2">
                    <a:satMod val="130000"/>
                  </a:schemeClr>
                </a:solidFill>
                <a:ea typeface="+mj-ea"/>
                <a:cs typeface="+mj-cs"/>
              </a:rPr>
              <a:t>)</a:t>
            </a:r>
            <a:endParaRPr lang="en-US" dirty="0">
              <a:solidFill>
                <a:schemeClr val="tx2">
                  <a:satMod val="130000"/>
                </a:schemeClr>
              </a:solidFill>
              <a:ea typeface="+mj-ea"/>
              <a:cs typeface="+mj-cs"/>
            </a:endParaRPr>
          </a:p>
        </p:txBody>
      </p:sp>
      <p:pic>
        <p:nvPicPr>
          <p:cNvPr id="50178"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981200"/>
            <a:ext cx="464820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186782" y="2537619"/>
            <a:ext cx="7497763" cy="1143000"/>
          </a:xfrm>
        </p:spPr>
        <p:txBody>
          <a:bodyPr rtlCol="0">
            <a:normAutofit/>
          </a:bodyPr>
          <a:lstStyle/>
          <a:p>
            <a:pPr fontAlgn="auto">
              <a:spcAft>
                <a:spcPts val="0"/>
              </a:spcAft>
              <a:defRPr/>
            </a:pPr>
            <a:r>
              <a:rPr lang="en-US" dirty="0" err="1" smtClean="0">
                <a:solidFill>
                  <a:schemeClr val="tx2">
                    <a:satMod val="130000"/>
                  </a:schemeClr>
                </a:solidFill>
                <a:ea typeface="+mj-ea"/>
                <a:cs typeface="+mj-cs"/>
              </a:rPr>
              <a:t>Aliasón</a:t>
            </a:r>
            <a:r>
              <a:rPr lang="en-US" dirty="0" smtClean="0">
                <a:solidFill>
                  <a:schemeClr val="tx2">
                    <a:satMod val="130000"/>
                  </a:schemeClr>
                </a:solidFill>
                <a:ea typeface="+mj-ea"/>
                <a:cs typeface="+mj-cs"/>
              </a:rPr>
              <a:t> en </a:t>
            </a:r>
            <a:r>
              <a:rPr lang="en-US" dirty="0" err="1" smtClean="0">
                <a:solidFill>
                  <a:schemeClr val="tx2">
                    <a:satMod val="130000"/>
                  </a:schemeClr>
                </a:solidFill>
                <a:ea typeface="+mj-ea"/>
                <a:cs typeface="+mj-cs"/>
              </a:rPr>
              <a:t>Imágenes</a:t>
            </a:r>
            <a:endParaRPr lang="en-US" dirty="0">
              <a:solidFill>
                <a:schemeClr val="tx2">
                  <a:satMod val="130000"/>
                </a:schemeClr>
              </a:solidFill>
              <a:ea typeface="+mj-ea"/>
              <a:cs typeface="+mj-cs"/>
            </a:endParaRPr>
          </a:p>
        </p:txBody>
      </p:sp>
      <p:pic>
        <p:nvPicPr>
          <p:cNvPr id="5120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0"/>
            <a:ext cx="56451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186782" y="2537619"/>
            <a:ext cx="7497763" cy="1143000"/>
          </a:xfrm>
        </p:spPr>
        <p:txBody>
          <a:bodyPr rtlCol="0">
            <a:normAutofit/>
          </a:bodyPr>
          <a:lstStyle/>
          <a:p>
            <a:pPr fontAlgn="auto">
              <a:spcAft>
                <a:spcPts val="0"/>
              </a:spcAft>
              <a:defRPr/>
            </a:pPr>
            <a:r>
              <a:rPr lang="en-US" dirty="0" err="1" smtClean="0">
                <a:solidFill>
                  <a:schemeClr val="tx2">
                    <a:satMod val="130000"/>
                  </a:schemeClr>
                </a:solidFill>
                <a:ea typeface="+mj-ea"/>
                <a:cs typeface="+mj-cs"/>
              </a:rPr>
              <a:t>Aliasón</a:t>
            </a:r>
            <a:r>
              <a:rPr lang="en-US" dirty="0" smtClean="0">
                <a:solidFill>
                  <a:schemeClr val="tx2">
                    <a:satMod val="130000"/>
                  </a:schemeClr>
                </a:solidFill>
                <a:ea typeface="+mj-ea"/>
                <a:cs typeface="+mj-cs"/>
              </a:rPr>
              <a:t> en </a:t>
            </a:r>
            <a:r>
              <a:rPr lang="en-US" dirty="0" err="1" smtClean="0">
                <a:solidFill>
                  <a:schemeClr val="tx2">
                    <a:satMod val="130000"/>
                  </a:schemeClr>
                </a:solidFill>
                <a:ea typeface="+mj-ea"/>
                <a:cs typeface="+mj-cs"/>
              </a:rPr>
              <a:t>Imágenes</a:t>
            </a:r>
            <a:endParaRPr lang="en-US" dirty="0">
              <a:solidFill>
                <a:schemeClr val="tx2">
                  <a:satMod val="130000"/>
                </a:schemeClr>
              </a:solidFill>
              <a:ea typeface="+mj-ea"/>
              <a:cs typeface="+mj-cs"/>
            </a:endParaRPr>
          </a:p>
        </p:txBody>
      </p:sp>
      <p:pic>
        <p:nvPicPr>
          <p:cNvPr id="5222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04800"/>
            <a:ext cx="5105400" cy="622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err="1" smtClean="0">
                <a:solidFill>
                  <a:schemeClr val="tx2">
                    <a:satMod val="130000"/>
                  </a:schemeClr>
                </a:solidFill>
                <a:ea typeface="+mj-ea"/>
                <a:cs typeface="+mj-cs"/>
              </a:rPr>
              <a:t>Aliasión</a:t>
            </a:r>
            <a:r>
              <a:rPr lang="en-US" dirty="0" smtClean="0">
                <a:solidFill>
                  <a:schemeClr val="tx2">
                    <a:satMod val="130000"/>
                  </a:schemeClr>
                </a:solidFill>
                <a:ea typeface="+mj-ea"/>
                <a:cs typeface="+mj-cs"/>
              </a:rPr>
              <a:t> Video</a:t>
            </a:r>
            <a:endParaRPr lang="en-US" dirty="0">
              <a:solidFill>
                <a:schemeClr val="tx2">
                  <a:satMod val="130000"/>
                </a:schemeClr>
              </a:solidFill>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rtlCol="0">
            <a:normAutofit/>
          </a:bodyPr>
          <a:lstStyle/>
          <a:p>
            <a:pPr fontAlgn="auto">
              <a:spcAft>
                <a:spcPts val="0"/>
              </a:spcAft>
              <a:defRPr/>
            </a:pPr>
            <a:r>
              <a:rPr lang="es-MX">
                <a:solidFill>
                  <a:schemeClr val="tx2">
                    <a:satMod val="130000"/>
                  </a:schemeClr>
                </a:solidFill>
                <a:latin typeface="Arial" charset="0"/>
                <a:ea typeface="+mj-ea"/>
                <a:cs typeface="+mj-cs"/>
              </a:rPr>
              <a:t>¿Qué veremos hoy?</a:t>
            </a:r>
            <a:endParaRPr lang="en-US">
              <a:solidFill>
                <a:schemeClr val="tx2">
                  <a:satMod val="130000"/>
                </a:schemeClr>
              </a:solidFill>
              <a:latin typeface="Arial" charset="0"/>
              <a:ea typeface="+mj-ea"/>
              <a:cs typeface="+mj-cs"/>
            </a:endParaRPr>
          </a:p>
        </p:txBody>
      </p:sp>
      <p:sp>
        <p:nvSpPr>
          <p:cNvPr id="54274" name="Rectangle 3"/>
          <p:cNvSpPr>
            <a:spLocks noGrp="1" noChangeArrowheads="1"/>
          </p:cNvSpPr>
          <p:nvPr>
            <p:ph idx="1"/>
          </p:nvPr>
        </p:nvSpPr>
        <p:spPr/>
        <p:txBody>
          <a:bodyPr/>
          <a:lstStyle/>
          <a:p>
            <a:pPr>
              <a:buClr>
                <a:schemeClr val="folHlink"/>
              </a:buClr>
              <a:buFont typeface="Wingdings" charset="0"/>
              <a:buChar char="ü"/>
            </a:pPr>
            <a:r>
              <a:rPr lang="es-MX">
                <a:solidFill>
                  <a:schemeClr val="folHlink"/>
                </a:solidFill>
                <a:latin typeface="Verdana" charset="0"/>
              </a:rPr>
              <a:t>Definición</a:t>
            </a:r>
          </a:p>
          <a:p>
            <a:pPr>
              <a:buClr>
                <a:schemeClr val="folHlink"/>
              </a:buClr>
              <a:buFont typeface="Wingdings" charset="0"/>
              <a:buChar char="ü"/>
            </a:pPr>
            <a:r>
              <a:rPr lang="es-MX">
                <a:solidFill>
                  <a:schemeClr val="folHlink"/>
                </a:solidFill>
                <a:latin typeface="Verdana" charset="0"/>
              </a:rPr>
              <a:t>Muestreo y Cuantización</a:t>
            </a:r>
          </a:p>
          <a:p>
            <a:pPr>
              <a:buClr>
                <a:schemeClr val="folHlink"/>
              </a:buClr>
              <a:buFont typeface="Wingdings" charset="0"/>
              <a:buChar char="ü"/>
            </a:pPr>
            <a:r>
              <a:rPr lang="es-MX">
                <a:solidFill>
                  <a:schemeClr val="folHlink"/>
                </a:solidFill>
                <a:latin typeface="Verdana" charset="0"/>
              </a:rPr>
              <a:t>El teorema de muestreo</a:t>
            </a:r>
          </a:p>
          <a:p>
            <a:pPr>
              <a:buClr>
                <a:schemeClr val="folHlink"/>
              </a:buClr>
              <a:buFont typeface="Wingdings" charset="0"/>
              <a:buChar char="ü"/>
            </a:pPr>
            <a:r>
              <a:rPr lang="es-MX">
                <a:solidFill>
                  <a:schemeClr val="folHlink"/>
                </a:solidFill>
                <a:latin typeface="Verdana" charset="0"/>
              </a:rPr>
              <a:t>Ruido</a:t>
            </a:r>
          </a:p>
          <a:p>
            <a:pPr>
              <a:buClr>
                <a:schemeClr val="folHlink"/>
              </a:buClr>
              <a:buFont typeface="Wingdings" charset="0"/>
              <a:buChar char="ü"/>
            </a:pPr>
            <a:r>
              <a:rPr lang="es-MX">
                <a:solidFill>
                  <a:schemeClr val="folHlink"/>
                </a:solidFill>
                <a:latin typeface="Verdana" charset="0"/>
              </a:rPr>
              <a:t>Selección de los parámetros básicos</a:t>
            </a:r>
          </a:p>
          <a:p>
            <a:pPr>
              <a:buClr>
                <a:schemeClr val="folHlink"/>
              </a:buClr>
              <a:buFont typeface="Wingdings" charset="0"/>
              <a:buChar char="ü"/>
            </a:pPr>
            <a:r>
              <a:rPr lang="es-MX">
                <a:solidFill>
                  <a:schemeClr val="folHlink"/>
                </a:solidFill>
                <a:latin typeface="Verdana" charset="0"/>
              </a:rPr>
              <a:t>Ejemplos prácticos</a:t>
            </a:r>
          </a:p>
          <a:p>
            <a:endParaRPr lang="en-US">
              <a:latin typeface="Verdana" charset="0"/>
            </a:endParaRPr>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rtlCol="0">
            <a:normAutofit/>
          </a:bodyPr>
          <a:lstStyle/>
          <a:p>
            <a:pPr fontAlgn="auto">
              <a:spcAft>
                <a:spcPts val="0"/>
              </a:spcAft>
              <a:defRPr/>
            </a:pPr>
            <a:r>
              <a:rPr lang="es-MX">
                <a:solidFill>
                  <a:schemeClr val="tx2">
                    <a:satMod val="130000"/>
                  </a:schemeClr>
                </a:solidFill>
                <a:latin typeface="Arial" charset="0"/>
                <a:ea typeface="+mj-ea"/>
                <a:cs typeface="+mj-cs"/>
              </a:rPr>
              <a:t>Próxima Clase</a:t>
            </a:r>
            <a:endParaRPr lang="en-US">
              <a:solidFill>
                <a:schemeClr val="tx2">
                  <a:satMod val="130000"/>
                </a:schemeClr>
              </a:solidFill>
              <a:latin typeface="Arial" charset="0"/>
              <a:ea typeface="+mj-ea"/>
              <a:cs typeface="+mj-cs"/>
            </a:endParaRPr>
          </a:p>
        </p:txBody>
      </p:sp>
      <p:sp>
        <p:nvSpPr>
          <p:cNvPr id="55298" name="Rectangle 3"/>
          <p:cNvSpPr>
            <a:spLocks noGrp="1" noChangeArrowheads="1"/>
          </p:cNvSpPr>
          <p:nvPr>
            <p:ph idx="1"/>
          </p:nvPr>
        </p:nvSpPr>
        <p:spPr/>
        <p:txBody>
          <a:bodyPr/>
          <a:lstStyle/>
          <a:p>
            <a:pPr lvl="1"/>
            <a:r>
              <a:rPr lang="es-MX" dirty="0" smtClean="0">
                <a:latin typeface="Verdana" charset="0"/>
              </a:rPr>
              <a:t>Digitalización </a:t>
            </a:r>
            <a:r>
              <a:rPr lang="es-MX" dirty="0">
                <a:latin typeface="Verdana" charset="0"/>
              </a:rPr>
              <a:t>de Señales Parte II</a:t>
            </a:r>
          </a:p>
          <a:p>
            <a:pPr lvl="2"/>
            <a:r>
              <a:rPr lang="es-MX" dirty="0">
                <a:latin typeface="Verdana" charset="0"/>
              </a:rPr>
              <a:t>Conversión Digital Analógico</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rtlCol="0">
            <a:normAutofit/>
          </a:bodyPr>
          <a:lstStyle/>
          <a:p>
            <a:pPr fontAlgn="auto">
              <a:spcAft>
                <a:spcPts val="0"/>
              </a:spcAft>
              <a:defRPr/>
            </a:pPr>
            <a:r>
              <a:rPr lang="es-MX">
                <a:solidFill>
                  <a:schemeClr val="tx2">
                    <a:satMod val="130000"/>
                  </a:schemeClr>
                </a:solidFill>
                <a:latin typeface="Arial" charset="0"/>
                <a:ea typeface="+mj-ea"/>
                <a:cs typeface="+mj-cs"/>
              </a:rPr>
              <a:t>¿Qué veremos hoy?</a:t>
            </a:r>
            <a:endParaRPr lang="en-US">
              <a:solidFill>
                <a:schemeClr val="tx2">
                  <a:satMod val="130000"/>
                </a:schemeClr>
              </a:solidFill>
              <a:latin typeface="Arial" charset="0"/>
              <a:ea typeface="+mj-ea"/>
              <a:cs typeface="+mj-cs"/>
            </a:endParaRPr>
          </a:p>
        </p:txBody>
      </p:sp>
      <p:sp>
        <p:nvSpPr>
          <p:cNvPr id="6146" name="Rectangle 3"/>
          <p:cNvSpPr>
            <a:spLocks noGrp="1" noChangeArrowheads="1"/>
          </p:cNvSpPr>
          <p:nvPr>
            <p:ph idx="1"/>
          </p:nvPr>
        </p:nvSpPr>
        <p:spPr/>
        <p:txBody>
          <a:bodyPr/>
          <a:lstStyle/>
          <a:p>
            <a:pPr>
              <a:buClr>
                <a:schemeClr val="folHlink"/>
              </a:buClr>
              <a:buFont typeface="Wingdings" charset="0"/>
              <a:buChar char="ü"/>
            </a:pPr>
            <a:r>
              <a:rPr lang="es-MX">
                <a:solidFill>
                  <a:schemeClr val="folHlink"/>
                </a:solidFill>
                <a:latin typeface="Verdana" charset="0"/>
              </a:rPr>
              <a:t>Definición</a:t>
            </a:r>
          </a:p>
          <a:p>
            <a:r>
              <a:rPr lang="es-MX">
                <a:latin typeface="Verdana" charset="0"/>
              </a:rPr>
              <a:t>Muestreo y Cuantización</a:t>
            </a:r>
          </a:p>
          <a:p>
            <a:r>
              <a:rPr lang="es-MX">
                <a:latin typeface="Verdana" charset="0"/>
              </a:rPr>
              <a:t>El teorema de muestreo</a:t>
            </a:r>
          </a:p>
          <a:p>
            <a:r>
              <a:rPr lang="es-MX">
                <a:latin typeface="Verdana" charset="0"/>
              </a:rPr>
              <a:t>Ruido</a:t>
            </a:r>
          </a:p>
          <a:p>
            <a:r>
              <a:rPr lang="es-MX">
                <a:latin typeface="Verdana" charset="0"/>
              </a:rPr>
              <a:t>Selección de los parámetros básicos</a:t>
            </a:r>
          </a:p>
          <a:p>
            <a:r>
              <a:rPr lang="es-MX">
                <a:latin typeface="Verdana" charset="0"/>
              </a:rPr>
              <a:t>Ejemplos prácticos</a:t>
            </a:r>
          </a:p>
          <a:p>
            <a:endParaRPr lang="en-US">
              <a:latin typeface="Verdana"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rtlCol="0">
            <a:normAutofit/>
          </a:bodyPr>
          <a:lstStyle/>
          <a:p>
            <a:pPr fontAlgn="auto">
              <a:spcAft>
                <a:spcPts val="0"/>
              </a:spcAft>
              <a:defRPr/>
            </a:pPr>
            <a:r>
              <a:rPr lang="es-MX">
                <a:solidFill>
                  <a:schemeClr val="tx2">
                    <a:satMod val="130000"/>
                  </a:schemeClr>
                </a:solidFill>
                <a:latin typeface="Arial" charset="0"/>
                <a:ea typeface="+mj-ea"/>
                <a:cs typeface="+mj-cs"/>
              </a:rPr>
              <a:t>Muestreo y Cuantización</a:t>
            </a:r>
            <a:endParaRPr lang="en-US">
              <a:solidFill>
                <a:schemeClr val="tx2">
                  <a:satMod val="130000"/>
                </a:schemeClr>
              </a:solidFill>
              <a:latin typeface="Arial" charset="0"/>
              <a:ea typeface="+mj-ea"/>
              <a:cs typeface="+mj-cs"/>
            </a:endParaRPr>
          </a:p>
        </p:txBody>
      </p:sp>
      <p:sp>
        <p:nvSpPr>
          <p:cNvPr id="7170" name="Rectangle 3"/>
          <p:cNvSpPr>
            <a:spLocks noGrp="1" noChangeArrowheads="1"/>
          </p:cNvSpPr>
          <p:nvPr>
            <p:ph idx="1"/>
          </p:nvPr>
        </p:nvSpPr>
        <p:spPr/>
        <p:txBody>
          <a:bodyPr/>
          <a:lstStyle/>
          <a:p>
            <a:r>
              <a:rPr lang="es-MX" dirty="0">
                <a:latin typeface="Verdana" charset="0"/>
              </a:rPr>
              <a:t>El proceso de Digitalización esta constituido por dos partes:</a:t>
            </a:r>
          </a:p>
          <a:p>
            <a:pPr marL="971550" lvl="1" indent="-514350">
              <a:buFont typeface="+mj-lt"/>
              <a:buAutoNum type="arabicPeriod"/>
            </a:pPr>
            <a:r>
              <a:rPr lang="es-MX" dirty="0">
                <a:solidFill>
                  <a:schemeClr val="accent1"/>
                </a:solidFill>
                <a:latin typeface="Verdana" charset="0"/>
              </a:rPr>
              <a:t>Muestreo</a:t>
            </a:r>
          </a:p>
          <a:p>
            <a:pPr marL="971550" lvl="1" indent="-514350">
              <a:buFont typeface="+mj-lt"/>
              <a:buAutoNum type="arabicPeriod"/>
            </a:pPr>
            <a:r>
              <a:rPr lang="es-MX" dirty="0">
                <a:solidFill>
                  <a:schemeClr val="accent1"/>
                </a:solidFill>
                <a:latin typeface="Verdana" charset="0"/>
              </a:rPr>
              <a:t>Cuantización</a:t>
            </a:r>
          </a:p>
          <a:p>
            <a:r>
              <a:rPr lang="es-MX" dirty="0">
                <a:latin typeface="Verdana" charset="0"/>
              </a:rPr>
              <a:t>En cada uno de estos pasos se convierte de continuo a discreto una de las variables o ejes de la señal</a:t>
            </a:r>
            <a:endParaRPr lang="en-US" dirty="0">
              <a:latin typeface="Verdana" charset="0"/>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rtlCol="0">
            <a:normAutofit/>
          </a:bodyPr>
          <a:lstStyle/>
          <a:p>
            <a:pPr fontAlgn="auto">
              <a:spcAft>
                <a:spcPts val="0"/>
              </a:spcAft>
              <a:defRPr/>
            </a:pPr>
            <a:r>
              <a:rPr lang="es-MX" smtClean="0">
                <a:solidFill>
                  <a:schemeClr val="tx2">
                    <a:satMod val="130000"/>
                  </a:schemeClr>
                </a:solidFill>
                <a:ea typeface="+mj-ea"/>
                <a:cs typeface="+mj-cs"/>
              </a:rPr>
              <a:t>Muestreo</a:t>
            </a:r>
            <a:endParaRPr lang="en-US" smtClean="0">
              <a:solidFill>
                <a:schemeClr val="tx2">
                  <a:satMod val="130000"/>
                </a:schemeClr>
              </a:solidFill>
              <a:ea typeface="+mj-ea"/>
              <a:cs typeface="+mj-cs"/>
            </a:endParaRPr>
          </a:p>
        </p:txBody>
      </p:sp>
      <p:sp>
        <p:nvSpPr>
          <p:cNvPr id="8194" name="Rectangle 3"/>
          <p:cNvSpPr>
            <a:spLocks noGrp="1" noChangeArrowheads="1"/>
          </p:cNvSpPr>
          <p:nvPr>
            <p:ph idx="1"/>
          </p:nvPr>
        </p:nvSpPr>
        <p:spPr/>
        <p:txBody>
          <a:bodyPr/>
          <a:lstStyle/>
          <a:p>
            <a:r>
              <a:rPr lang="es-MX">
                <a:latin typeface="Verdana" charset="0"/>
              </a:rPr>
              <a:t>El muestreo consiste en medir la amplitud de la señal a intervalos regulares</a:t>
            </a:r>
          </a:p>
          <a:p>
            <a:r>
              <a:rPr lang="es-MX">
                <a:latin typeface="Verdana" charset="0"/>
              </a:rPr>
              <a:t>Matemáticamente puede ser visto como multiplicar una señal por un tren de impulsos</a:t>
            </a:r>
          </a:p>
          <a:p>
            <a:r>
              <a:rPr lang="es-MX">
                <a:latin typeface="Verdana" charset="0"/>
              </a:rPr>
              <a:t>En la practica se utiliza un circuito de mantenimiento (hold) de orden cero</a:t>
            </a:r>
            <a:endParaRPr lang="en-US">
              <a:latin typeface="Verdana" charset="0"/>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rtlCol="0">
            <a:normAutofit/>
          </a:bodyPr>
          <a:lstStyle/>
          <a:p>
            <a:pPr fontAlgn="auto">
              <a:spcAft>
                <a:spcPts val="0"/>
              </a:spcAft>
              <a:defRPr/>
            </a:pPr>
            <a:r>
              <a:rPr lang="es-MX" smtClean="0">
                <a:solidFill>
                  <a:schemeClr val="tx2">
                    <a:satMod val="130000"/>
                  </a:schemeClr>
                </a:solidFill>
                <a:ea typeface="+mj-ea"/>
                <a:cs typeface="+mj-cs"/>
              </a:rPr>
              <a:t>Muestreo</a:t>
            </a:r>
            <a:endParaRPr lang="en-US" smtClean="0">
              <a:solidFill>
                <a:schemeClr val="tx2">
                  <a:satMod val="130000"/>
                </a:schemeClr>
              </a:solidFill>
              <a:ea typeface="+mj-ea"/>
              <a:cs typeface="+mj-cs"/>
            </a:endParaRPr>
          </a:p>
        </p:txBody>
      </p:sp>
      <p:pic>
        <p:nvPicPr>
          <p:cNvPr id="921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843213"/>
            <a:ext cx="3810000" cy="271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524000"/>
            <a:ext cx="3733800"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4191000"/>
            <a:ext cx="3733800"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AutoShape 8"/>
          <p:cNvSpPr>
            <a:spLocks noChangeArrowheads="1"/>
          </p:cNvSpPr>
          <p:nvPr/>
        </p:nvSpPr>
        <p:spPr bwMode="auto">
          <a:xfrm rot="-1527350">
            <a:off x="3886200" y="2895600"/>
            <a:ext cx="1371600" cy="990600"/>
          </a:xfrm>
          <a:prstGeom prst="rightArrow">
            <a:avLst>
              <a:gd name="adj1" fmla="val 50000"/>
              <a:gd name="adj2" fmla="val 34615"/>
            </a:avLst>
          </a:prstGeom>
          <a:solidFill>
            <a:schemeClr val="accent1"/>
          </a:solidFill>
          <a:ln w="9525">
            <a:solidFill>
              <a:schemeClr val="bg2"/>
            </a:solidFill>
            <a:miter lim="800000"/>
            <a:headEnd/>
            <a:tailEnd/>
          </a:ln>
        </p:spPr>
        <p:txBody>
          <a:bodyPr wrap="none" anchor="ctr"/>
          <a:lstStyle/>
          <a:p>
            <a:endParaRPr lang="es-EC"/>
          </a:p>
        </p:txBody>
      </p:sp>
      <p:sp>
        <p:nvSpPr>
          <p:cNvPr id="9222" name="AutoShape 9"/>
          <p:cNvSpPr>
            <a:spLocks noChangeArrowheads="1"/>
          </p:cNvSpPr>
          <p:nvPr/>
        </p:nvSpPr>
        <p:spPr bwMode="auto">
          <a:xfrm rot="1657779">
            <a:off x="3886200" y="3962400"/>
            <a:ext cx="1371600" cy="990600"/>
          </a:xfrm>
          <a:prstGeom prst="rightArrow">
            <a:avLst>
              <a:gd name="adj1" fmla="val 50000"/>
              <a:gd name="adj2" fmla="val 34615"/>
            </a:avLst>
          </a:prstGeom>
          <a:solidFill>
            <a:schemeClr val="accent1"/>
          </a:solidFill>
          <a:ln w="9525">
            <a:solidFill>
              <a:schemeClr val="bg2"/>
            </a:solidFill>
            <a:miter lim="800000"/>
            <a:headEnd/>
            <a:tailEnd/>
          </a:ln>
        </p:spPr>
        <p:txBody>
          <a:bodyPr wrap="none" anchor="ctr"/>
          <a:lstStyle/>
          <a:p>
            <a:endParaRPr lang="es-EC"/>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7852</TotalTime>
  <Words>1337</Words>
  <Application>Microsoft Macintosh PowerPoint</Application>
  <PresentationFormat>On-screen Show (4:3)</PresentationFormat>
  <Paragraphs>210</Paragraphs>
  <Slides>57</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59" baseType="lpstr">
      <vt:lpstr>Office Theme</vt:lpstr>
      <vt:lpstr>Equation</vt:lpstr>
      <vt:lpstr>Señales y Sistemas</vt:lpstr>
      <vt:lpstr>¿Qué veremos hoy?</vt:lpstr>
      <vt:lpstr>Definición</vt:lpstr>
      <vt:lpstr>Definición</vt:lpstr>
      <vt:lpstr>Definición</vt:lpstr>
      <vt:lpstr>¿Qué veremos hoy?</vt:lpstr>
      <vt:lpstr>Muestreo y Cuantización</vt:lpstr>
      <vt:lpstr>Muestreo</vt:lpstr>
      <vt:lpstr>Muestreo</vt:lpstr>
      <vt:lpstr>Muestreo</vt:lpstr>
      <vt:lpstr>Muestreo</vt:lpstr>
      <vt:lpstr>Cuantización</vt:lpstr>
      <vt:lpstr>Cuantización</vt:lpstr>
      <vt:lpstr>Cuantización</vt:lpstr>
      <vt:lpstr>Cuantización</vt:lpstr>
      <vt:lpstr>Digitalización</vt:lpstr>
      <vt:lpstr>¿Qué veremos hoy?</vt:lpstr>
      <vt:lpstr>Teorema de Muestreo</vt:lpstr>
      <vt:lpstr>Teorema de Muestreo</vt:lpstr>
      <vt:lpstr>PowerPoint Presentation</vt:lpstr>
      <vt:lpstr>Teorema de Muestreo</vt:lpstr>
      <vt:lpstr>Aliasión (Aliasing)</vt:lpstr>
      <vt:lpstr>Teorema de Muestreo</vt:lpstr>
      <vt:lpstr>Frecuencia de Nyquist</vt:lpstr>
      <vt:lpstr>¿Qué veremos hoy?</vt:lpstr>
      <vt:lpstr>Ruido</vt:lpstr>
      <vt:lpstr>Ruido Analógico</vt:lpstr>
      <vt:lpstr>Ruido Analógico</vt:lpstr>
      <vt:lpstr>Ruido de Cuantización</vt:lpstr>
      <vt:lpstr>Ruido de Cuantización</vt:lpstr>
      <vt:lpstr>Ruido de Cuantización</vt:lpstr>
      <vt:lpstr>Ruido de Cuantización</vt:lpstr>
      <vt:lpstr>Ruido de Aliasión</vt:lpstr>
      <vt:lpstr>Ruido de Aliasión</vt:lpstr>
      <vt:lpstr>Aliasión</vt:lpstr>
      <vt:lpstr>Aliasión</vt:lpstr>
      <vt:lpstr>¿Qué veremos hoy?</vt:lpstr>
      <vt:lpstr>Selección de Parámetros</vt:lpstr>
      <vt:lpstr>Determinación de Frecuencia de Muestreo</vt:lpstr>
      <vt:lpstr>Determinación de # de bits</vt:lpstr>
      <vt:lpstr>Ejemplo</vt:lpstr>
      <vt:lpstr>Ejemplo</vt:lpstr>
      <vt:lpstr>¿Qué veremos hoy?</vt:lpstr>
      <vt:lpstr>Ejemplos Frecuencia de Muestreo</vt:lpstr>
      <vt:lpstr>Ejemplo número de bits</vt:lpstr>
      <vt:lpstr>Frecuencia de Muestreo Imagen</vt:lpstr>
      <vt:lpstr>Frecuencia de Muestreo Imagen</vt:lpstr>
      <vt:lpstr>Imagenes Número de bits 1 bit (2 colores)</vt:lpstr>
      <vt:lpstr>Imagenes Número de bits 2 bits (4 colores)</vt:lpstr>
      <vt:lpstr>Imagenes Número de bits 4 bits (16 colores)</vt:lpstr>
      <vt:lpstr>Imagenes Número de bits 8 bits (256 colores)</vt:lpstr>
      <vt:lpstr>Imagenes Número de bits 24 bits (16 millones de colores)</vt:lpstr>
      <vt:lpstr>Aliasón en Imágenes</vt:lpstr>
      <vt:lpstr>Aliasón en Imágenes</vt:lpstr>
      <vt:lpstr>Aliasión Video</vt:lpstr>
      <vt:lpstr>¿Qué veremos hoy?</vt:lpstr>
      <vt:lpstr>Próxima Clase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Lenguajes de Programación</dc:title>
  <dc:creator>Xavier Antonio Ochoa Chehab</dc:creator>
  <cp:lastModifiedBy>Gonzalo Luzardo</cp:lastModifiedBy>
  <cp:revision>109</cp:revision>
  <dcterms:created xsi:type="dcterms:W3CDTF">2002-10-21T03:12:24Z</dcterms:created>
  <dcterms:modified xsi:type="dcterms:W3CDTF">2013-05-21T15:04:06Z</dcterms:modified>
</cp:coreProperties>
</file>