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97" r:id="rId3"/>
    <p:sldId id="298" r:id="rId4"/>
    <p:sldId id="299" r:id="rId5"/>
    <p:sldId id="257" r:id="rId6"/>
    <p:sldId id="258" r:id="rId7"/>
    <p:sldId id="259" r:id="rId8"/>
    <p:sldId id="260" r:id="rId9"/>
    <p:sldId id="262" r:id="rId10"/>
    <p:sldId id="263" r:id="rId11"/>
    <p:sldId id="264" r:id="rId12"/>
    <p:sldId id="267" r:id="rId13"/>
    <p:sldId id="300" r:id="rId14"/>
    <p:sldId id="268" r:id="rId15"/>
    <p:sldId id="261" r:id="rId16"/>
    <p:sldId id="269"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FBD8"/>
    <a:srgbClr val="F8F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70" d="100"/>
          <a:sy n="70" d="100"/>
        </p:scale>
        <p:origin x="13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21433-9020-466D-84CF-74F2C33B26E0}"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s-EC"/>
        </a:p>
      </dgm:t>
    </dgm:pt>
    <dgm:pt modelId="{06859505-6513-4FAE-B316-CBEEF4731093}">
      <dgm:prSet custT="1"/>
      <dgm:spPr>
        <a:solidFill>
          <a:schemeClr val="accent1">
            <a:lumMod val="20000"/>
            <a:lumOff val="80000"/>
          </a:schemeClr>
        </a:solidFill>
      </dgm:spPr>
      <dgm:t>
        <a:bodyPr/>
        <a:lstStyle/>
        <a:p>
          <a:pPr rtl="0"/>
          <a:r>
            <a:rPr lang="es-ES" sz="4400" b="0" dirty="0" smtClean="0">
              <a:solidFill>
                <a:schemeClr val="tx2"/>
              </a:solidFill>
            </a:rPr>
            <a:t>Es la disciplina filosófica  que estudia la moral del hombre y determina qué es lo bueno y, desde este punto de vista, cómo se debe actuar. </a:t>
          </a:r>
          <a:endParaRPr lang="es-EC" sz="4400" b="0" dirty="0">
            <a:solidFill>
              <a:schemeClr val="tx2"/>
            </a:solidFill>
          </a:endParaRPr>
        </a:p>
      </dgm:t>
    </dgm:pt>
    <dgm:pt modelId="{C7795898-8934-48A5-AC06-89F6DDF34108}" type="parTrans" cxnId="{AECBEC79-30C9-4279-86F6-2910553CB2CF}">
      <dgm:prSet/>
      <dgm:spPr/>
      <dgm:t>
        <a:bodyPr/>
        <a:lstStyle/>
        <a:p>
          <a:endParaRPr lang="es-EC"/>
        </a:p>
      </dgm:t>
    </dgm:pt>
    <dgm:pt modelId="{E5C9692C-B62C-4DB8-98ED-EDE59DB0E82E}" type="sibTrans" cxnId="{AECBEC79-30C9-4279-86F6-2910553CB2CF}">
      <dgm:prSet/>
      <dgm:spPr/>
      <dgm:t>
        <a:bodyPr/>
        <a:lstStyle/>
        <a:p>
          <a:endParaRPr lang="es-EC"/>
        </a:p>
      </dgm:t>
    </dgm:pt>
    <dgm:pt modelId="{8B7F85A2-B21A-4400-99BD-E2943CAC58CF}" type="pres">
      <dgm:prSet presAssocID="{0C921433-9020-466D-84CF-74F2C33B26E0}" presName="Name0" presStyleCnt="0">
        <dgm:presLayoutVars>
          <dgm:dir/>
          <dgm:resizeHandles val="exact"/>
        </dgm:presLayoutVars>
      </dgm:prSet>
      <dgm:spPr/>
      <dgm:t>
        <a:bodyPr/>
        <a:lstStyle/>
        <a:p>
          <a:endParaRPr lang="es-EC"/>
        </a:p>
      </dgm:t>
    </dgm:pt>
    <dgm:pt modelId="{4B66A8CE-5241-4FCE-BABC-B5A4227E23CC}" type="pres">
      <dgm:prSet presAssocID="{06859505-6513-4FAE-B316-CBEEF4731093}" presName="node" presStyleLbl="node1" presStyleIdx="0" presStyleCnt="1" custLinFactNeighborX="869" custLinFactNeighborY="-3125">
        <dgm:presLayoutVars>
          <dgm:bulletEnabled val="1"/>
        </dgm:presLayoutVars>
      </dgm:prSet>
      <dgm:spPr/>
      <dgm:t>
        <a:bodyPr/>
        <a:lstStyle/>
        <a:p>
          <a:endParaRPr lang="es-EC"/>
        </a:p>
      </dgm:t>
    </dgm:pt>
  </dgm:ptLst>
  <dgm:cxnLst>
    <dgm:cxn modelId="{AECBEC79-30C9-4279-86F6-2910553CB2CF}" srcId="{0C921433-9020-466D-84CF-74F2C33B26E0}" destId="{06859505-6513-4FAE-B316-CBEEF4731093}" srcOrd="0" destOrd="0" parTransId="{C7795898-8934-48A5-AC06-89F6DDF34108}" sibTransId="{E5C9692C-B62C-4DB8-98ED-EDE59DB0E82E}"/>
    <dgm:cxn modelId="{3AC5ADEB-A4C0-44D2-99AF-A1580449763F}" type="presOf" srcId="{0C921433-9020-466D-84CF-74F2C33B26E0}" destId="{8B7F85A2-B21A-4400-99BD-E2943CAC58CF}" srcOrd="0" destOrd="0" presId="urn:microsoft.com/office/officeart/2005/8/layout/hList6"/>
    <dgm:cxn modelId="{7E393F0A-34AD-4D44-9C92-A76D06211985}" type="presOf" srcId="{06859505-6513-4FAE-B316-CBEEF4731093}" destId="{4B66A8CE-5241-4FCE-BABC-B5A4227E23CC}" srcOrd="0" destOrd="0" presId="urn:microsoft.com/office/officeart/2005/8/layout/hList6"/>
    <dgm:cxn modelId="{CCB65A72-81B1-4383-A0EA-00EEE4603116}" type="presParOf" srcId="{8B7F85A2-B21A-4400-99BD-E2943CAC58CF}" destId="{4B66A8CE-5241-4FCE-BABC-B5A4227E23CC}" srcOrd="0" destOrd="0" presId="urn:microsoft.com/office/officeart/2005/8/layout/hList6"/>
  </dgm:cxnLst>
  <dgm:bg/>
  <dgm:whole>
    <a:ln>
      <a:solidFill>
        <a:schemeClr val="accent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AFA33-B3F3-4780-A0BB-70FF782316F3}" type="doc">
      <dgm:prSet loTypeId="urn:microsoft.com/office/officeart/2005/8/layout/target3" loCatId="list" qsTypeId="urn:microsoft.com/office/officeart/2005/8/quickstyle/simple1" qsCatId="simple" csTypeId="urn:microsoft.com/office/officeart/2005/8/colors/accent0_3" csCatId="mainScheme"/>
      <dgm:spPr/>
      <dgm:t>
        <a:bodyPr/>
        <a:lstStyle/>
        <a:p>
          <a:endParaRPr lang="es-EC"/>
        </a:p>
      </dgm:t>
    </dgm:pt>
    <dgm:pt modelId="{6D2E2085-359D-4930-999E-E3E22BD2ED75}">
      <dgm:prSet/>
      <dgm:spPr/>
      <dgm:t>
        <a:bodyPr/>
        <a:lstStyle/>
        <a:p>
          <a:pPr rtl="0"/>
          <a:r>
            <a:rPr lang="es-ES" b="1" dirty="0" smtClean="0"/>
            <a:t>CARACTERÍSTICAS BÁSICAS</a:t>
          </a:r>
          <a:endParaRPr lang="es-EC" dirty="0"/>
        </a:p>
      </dgm:t>
    </dgm:pt>
    <dgm:pt modelId="{0911AE80-8BDB-4BCC-B29C-85EC6B0A47A0}" type="parTrans" cxnId="{747A0016-7274-4A81-AB42-9076025B0DBE}">
      <dgm:prSet/>
      <dgm:spPr/>
      <dgm:t>
        <a:bodyPr/>
        <a:lstStyle/>
        <a:p>
          <a:endParaRPr lang="es-EC"/>
        </a:p>
      </dgm:t>
    </dgm:pt>
    <dgm:pt modelId="{9BF96FAB-59A0-40A8-A890-85E16BE47EE5}" type="sibTrans" cxnId="{747A0016-7274-4A81-AB42-9076025B0DBE}">
      <dgm:prSet/>
      <dgm:spPr/>
      <dgm:t>
        <a:bodyPr/>
        <a:lstStyle/>
        <a:p>
          <a:endParaRPr lang="es-EC"/>
        </a:p>
      </dgm:t>
    </dgm:pt>
    <dgm:pt modelId="{26E59500-2801-4569-AE56-620D61B8143C}">
      <dgm:prSet/>
      <dgm:spPr/>
      <dgm:t>
        <a:bodyPr/>
        <a:lstStyle/>
        <a:p>
          <a:pPr rtl="0"/>
          <a:r>
            <a:rPr lang="es-ES" b="1" dirty="0" smtClean="0"/>
            <a:t>DE LA ÉTICA</a:t>
          </a:r>
          <a:endParaRPr lang="es-EC" dirty="0"/>
        </a:p>
      </dgm:t>
    </dgm:pt>
    <dgm:pt modelId="{900A95E8-D62E-4FD7-BC7B-27C2F34884D9}" type="parTrans" cxnId="{7D35432B-BF5A-480E-9D4D-798042E6EA29}">
      <dgm:prSet/>
      <dgm:spPr/>
      <dgm:t>
        <a:bodyPr/>
        <a:lstStyle/>
        <a:p>
          <a:endParaRPr lang="es-EC"/>
        </a:p>
      </dgm:t>
    </dgm:pt>
    <dgm:pt modelId="{1BE19249-0678-4277-AE54-C2384A043FD2}" type="sibTrans" cxnId="{7D35432B-BF5A-480E-9D4D-798042E6EA29}">
      <dgm:prSet/>
      <dgm:spPr/>
      <dgm:t>
        <a:bodyPr/>
        <a:lstStyle/>
        <a:p>
          <a:endParaRPr lang="es-EC"/>
        </a:p>
      </dgm:t>
    </dgm:pt>
    <dgm:pt modelId="{AC516D31-AF93-40C4-8138-0F7329F7611A}" type="pres">
      <dgm:prSet presAssocID="{013AFA33-B3F3-4780-A0BB-70FF782316F3}" presName="Name0" presStyleCnt="0">
        <dgm:presLayoutVars>
          <dgm:chMax val="7"/>
          <dgm:dir/>
          <dgm:animLvl val="lvl"/>
          <dgm:resizeHandles val="exact"/>
        </dgm:presLayoutVars>
      </dgm:prSet>
      <dgm:spPr/>
      <dgm:t>
        <a:bodyPr/>
        <a:lstStyle/>
        <a:p>
          <a:endParaRPr lang="es-EC"/>
        </a:p>
      </dgm:t>
    </dgm:pt>
    <dgm:pt modelId="{33BC0DC8-BC08-4E60-BC5B-57047FBF4B64}" type="pres">
      <dgm:prSet presAssocID="{6D2E2085-359D-4930-999E-E3E22BD2ED75}" presName="circle1" presStyleLbl="node1" presStyleIdx="0" presStyleCnt="2"/>
      <dgm:spPr>
        <a:solidFill>
          <a:schemeClr val="accent1">
            <a:lumMod val="75000"/>
          </a:schemeClr>
        </a:solidFill>
      </dgm:spPr>
      <dgm:t>
        <a:bodyPr/>
        <a:lstStyle/>
        <a:p>
          <a:endParaRPr lang="es-EC"/>
        </a:p>
      </dgm:t>
    </dgm:pt>
    <dgm:pt modelId="{3A7B496A-C0A0-404B-93D1-E175BB2D361F}" type="pres">
      <dgm:prSet presAssocID="{6D2E2085-359D-4930-999E-E3E22BD2ED75}" presName="space" presStyleCnt="0"/>
      <dgm:spPr/>
      <dgm:t>
        <a:bodyPr/>
        <a:lstStyle/>
        <a:p>
          <a:endParaRPr lang="es-EC"/>
        </a:p>
      </dgm:t>
    </dgm:pt>
    <dgm:pt modelId="{E22CAC3D-BB55-4C43-886F-8DF740E4D832}" type="pres">
      <dgm:prSet presAssocID="{6D2E2085-359D-4930-999E-E3E22BD2ED75}" presName="rect1" presStyleLbl="alignAcc1" presStyleIdx="0" presStyleCnt="2"/>
      <dgm:spPr/>
      <dgm:t>
        <a:bodyPr/>
        <a:lstStyle/>
        <a:p>
          <a:endParaRPr lang="es-EC"/>
        </a:p>
      </dgm:t>
    </dgm:pt>
    <dgm:pt modelId="{C2C45BEA-783E-4EA3-A9E2-0F2772C8CFC2}" type="pres">
      <dgm:prSet presAssocID="{26E59500-2801-4569-AE56-620D61B8143C}" presName="vertSpace2" presStyleLbl="node1" presStyleIdx="0" presStyleCnt="2"/>
      <dgm:spPr/>
      <dgm:t>
        <a:bodyPr/>
        <a:lstStyle/>
        <a:p>
          <a:endParaRPr lang="es-EC"/>
        </a:p>
      </dgm:t>
    </dgm:pt>
    <dgm:pt modelId="{920692DE-7ED1-457C-9FB7-666B523B6497}" type="pres">
      <dgm:prSet presAssocID="{26E59500-2801-4569-AE56-620D61B8143C}" presName="circle2" presStyleLbl="node1" presStyleIdx="1" presStyleCnt="2"/>
      <dgm:spPr>
        <a:solidFill>
          <a:schemeClr val="accent2">
            <a:lumMod val="75000"/>
          </a:schemeClr>
        </a:solidFill>
      </dgm:spPr>
      <dgm:t>
        <a:bodyPr/>
        <a:lstStyle/>
        <a:p>
          <a:endParaRPr lang="es-EC"/>
        </a:p>
      </dgm:t>
    </dgm:pt>
    <dgm:pt modelId="{844AE054-495B-414F-8F1C-9BF47C1E2D26}" type="pres">
      <dgm:prSet presAssocID="{26E59500-2801-4569-AE56-620D61B8143C}" presName="rect2" presStyleLbl="alignAcc1" presStyleIdx="1" presStyleCnt="2"/>
      <dgm:spPr/>
      <dgm:t>
        <a:bodyPr/>
        <a:lstStyle/>
        <a:p>
          <a:endParaRPr lang="es-EC"/>
        </a:p>
      </dgm:t>
    </dgm:pt>
    <dgm:pt modelId="{B8C7877F-7398-407E-BF58-4B356135820B}" type="pres">
      <dgm:prSet presAssocID="{6D2E2085-359D-4930-999E-E3E22BD2ED75}" presName="rect1ParTxNoCh" presStyleLbl="alignAcc1" presStyleIdx="1" presStyleCnt="2">
        <dgm:presLayoutVars>
          <dgm:chMax val="1"/>
          <dgm:bulletEnabled val="1"/>
        </dgm:presLayoutVars>
      </dgm:prSet>
      <dgm:spPr/>
      <dgm:t>
        <a:bodyPr/>
        <a:lstStyle/>
        <a:p>
          <a:endParaRPr lang="es-EC"/>
        </a:p>
      </dgm:t>
    </dgm:pt>
    <dgm:pt modelId="{9B0871C2-6BCE-4A2A-97B0-33DBF46CE6CC}" type="pres">
      <dgm:prSet presAssocID="{26E59500-2801-4569-AE56-620D61B8143C}" presName="rect2ParTxNoCh" presStyleLbl="alignAcc1" presStyleIdx="1" presStyleCnt="2">
        <dgm:presLayoutVars>
          <dgm:chMax val="1"/>
          <dgm:bulletEnabled val="1"/>
        </dgm:presLayoutVars>
      </dgm:prSet>
      <dgm:spPr/>
      <dgm:t>
        <a:bodyPr/>
        <a:lstStyle/>
        <a:p>
          <a:endParaRPr lang="es-EC"/>
        </a:p>
      </dgm:t>
    </dgm:pt>
  </dgm:ptLst>
  <dgm:cxnLst>
    <dgm:cxn modelId="{3B9132BF-DD5C-4F9A-8FDB-3F9EF80A9131}" type="presOf" srcId="{26E59500-2801-4569-AE56-620D61B8143C}" destId="{844AE054-495B-414F-8F1C-9BF47C1E2D26}" srcOrd="0" destOrd="0" presId="urn:microsoft.com/office/officeart/2005/8/layout/target3"/>
    <dgm:cxn modelId="{C76B2446-1DFE-48D0-BF8A-02310A12FACF}" type="presOf" srcId="{26E59500-2801-4569-AE56-620D61B8143C}" destId="{9B0871C2-6BCE-4A2A-97B0-33DBF46CE6CC}" srcOrd="1" destOrd="0" presId="urn:microsoft.com/office/officeart/2005/8/layout/target3"/>
    <dgm:cxn modelId="{393434BE-6DE9-402D-BA67-AB8611110DC8}" type="presOf" srcId="{6D2E2085-359D-4930-999E-E3E22BD2ED75}" destId="{E22CAC3D-BB55-4C43-886F-8DF740E4D832}" srcOrd="0" destOrd="0" presId="urn:microsoft.com/office/officeart/2005/8/layout/target3"/>
    <dgm:cxn modelId="{83FF5785-D8BB-4FFC-8241-C02D8E2478EC}" type="presOf" srcId="{013AFA33-B3F3-4780-A0BB-70FF782316F3}" destId="{AC516D31-AF93-40C4-8138-0F7329F7611A}" srcOrd="0" destOrd="0" presId="urn:microsoft.com/office/officeart/2005/8/layout/target3"/>
    <dgm:cxn modelId="{7D35432B-BF5A-480E-9D4D-798042E6EA29}" srcId="{013AFA33-B3F3-4780-A0BB-70FF782316F3}" destId="{26E59500-2801-4569-AE56-620D61B8143C}" srcOrd="1" destOrd="0" parTransId="{900A95E8-D62E-4FD7-BC7B-27C2F34884D9}" sibTransId="{1BE19249-0678-4277-AE54-C2384A043FD2}"/>
    <dgm:cxn modelId="{747A0016-7274-4A81-AB42-9076025B0DBE}" srcId="{013AFA33-B3F3-4780-A0BB-70FF782316F3}" destId="{6D2E2085-359D-4930-999E-E3E22BD2ED75}" srcOrd="0" destOrd="0" parTransId="{0911AE80-8BDB-4BCC-B29C-85EC6B0A47A0}" sibTransId="{9BF96FAB-59A0-40A8-A890-85E16BE47EE5}"/>
    <dgm:cxn modelId="{F6B97E4A-9925-4AC8-8A0F-0C878A2D9628}" type="presOf" srcId="{6D2E2085-359D-4930-999E-E3E22BD2ED75}" destId="{B8C7877F-7398-407E-BF58-4B356135820B}" srcOrd="1" destOrd="0" presId="urn:microsoft.com/office/officeart/2005/8/layout/target3"/>
    <dgm:cxn modelId="{9B954D34-6905-4DF4-846B-5810C6DA98B8}" type="presParOf" srcId="{AC516D31-AF93-40C4-8138-0F7329F7611A}" destId="{33BC0DC8-BC08-4E60-BC5B-57047FBF4B64}" srcOrd="0" destOrd="0" presId="urn:microsoft.com/office/officeart/2005/8/layout/target3"/>
    <dgm:cxn modelId="{E9744BD3-8D0A-4E39-807D-E03182923EA2}" type="presParOf" srcId="{AC516D31-AF93-40C4-8138-0F7329F7611A}" destId="{3A7B496A-C0A0-404B-93D1-E175BB2D361F}" srcOrd="1" destOrd="0" presId="urn:microsoft.com/office/officeart/2005/8/layout/target3"/>
    <dgm:cxn modelId="{A636A22B-32C9-4D2A-8A18-79F55CD91509}" type="presParOf" srcId="{AC516D31-AF93-40C4-8138-0F7329F7611A}" destId="{E22CAC3D-BB55-4C43-886F-8DF740E4D832}" srcOrd="2" destOrd="0" presId="urn:microsoft.com/office/officeart/2005/8/layout/target3"/>
    <dgm:cxn modelId="{8BE2AD3D-D272-47FA-A7D9-7A58D90EE396}" type="presParOf" srcId="{AC516D31-AF93-40C4-8138-0F7329F7611A}" destId="{C2C45BEA-783E-4EA3-A9E2-0F2772C8CFC2}" srcOrd="3" destOrd="0" presId="urn:microsoft.com/office/officeart/2005/8/layout/target3"/>
    <dgm:cxn modelId="{64B220E2-4DD9-4AF8-84FC-D12E93FEB699}" type="presParOf" srcId="{AC516D31-AF93-40C4-8138-0F7329F7611A}" destId="{920692DE-7ED1-457C-9FB7-666B523B6497}" srcOrd="4" destOrd="0" presId="urn:microsoft.com/office/officeart/2005/8/layout/target3"/>
    <dgm:cxn modelId="{4C0D3045-F0D1-4C9F-A08E-4E7AD4A0A8DB}" type="presParOf" srcId="{AC516D31-AF93-40C4-8138-0F7329F7611A}" destId="{844AE054-495B-414F-8F1C-9BF47C1E2D26}" srcOrd="5" destOrd="0" presId="urn:microsoft.com/office/officeart/2005/8/layout/target3"/>
    <dgm:cxn modelId="{AC8CE3CE-AFA2-4FDD-939E-DE49746CA122}" type="presParOf" srcId="{AC516D31-AF93-40C4-8138-0F7329F7611A}" destId="{B8C7877F-7398-407E-BF58-4B356135820B}" srcOrd="6" destOrd="0" presId="urn:microsoft.com/office/officeart/2005/8/layout/target3"/>
    <dgm:cxn modelId="{8966422B-94EF-47C4-93FB-35E425AE775B}" type="presParOf" srcId="{AC516D31-AF93-40C4-8138-0F7329F7611A}" destId="{9B0871C2-6BCE-4A2A-97B0-33DBF46CE6CC}"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7762F1-CDF7-4FA1-B8C5-B916823272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09C04227-99D5-463A-B2EF-718C21D65930}">
      <dgm:prSet custT="1"/>
      <dgm:spPr>
        <a:solidFill>
          <a:schemeClr val="accent2"/>
        </a:solidFill>
      </dgm:spPr>
      <dgm:t>
        <a:bodyPr/>
        <a:lstStyle/>
        <a:p>
          <a:pPr algn="ctr" rtl="0"/>
          <a:r>
            <a:rPr lang="es-ES" sz="2800" dirty="0" smtClean="0"/>
            <a:t>Es una rama o parte de la Filosofía</a:t>
          </a:r>
          <a:endParaRPr lang="es-EC" sz="2800" dirty="0"/>
        </a:p>
      </dgm:t>
    </dgm:pt>
    <dgm:pt modelId="{F52A5966-3438-4743-ACEE-98E48EAC120C}" type="parTrans" cxnId="{D04087DC-4B68-4D21-B900-6C708D2189AB}">
      <dgm:prSet/>
      <dgm:spPr/>
      <dgm:t>
        <a:bodyPr/>
        <a:lstStyle/>
        <a:p>
          <a:endParaRPr lang="es-EC"/>
        </a:p>
      </dgm:t>
    </dgm:pt>
    <dgm:pt modelId="{9865742A-FB3A-4C8B-96B5-EBDAA94F98FB}" type="sibTrans" cxnId="{D04087DC-4B68-4D21-B900-6C708D2189AB}">
      <dgm:prSet/>
      <dgm:spPr/>
      <dgm:t>
        <a:bodyPr/>
        <a:lstStyle/>
        <a:p>
          <a:endParaRPr lang="es-EC"/>
        </a:p>
      </dgm:t>
    </dgm:pt>
    <dgm:pt modelId="{037FB290-DFAE-48CC-8434-6B2101CF1909}" type="pres">
      <dgm:prSet presAssocID="{A07762F1-CDF7-4FA1-B8C5-B916823272CA}" presName="linear" presStyleCnt="0">
        <dgm:presLayoutVars>
          <dgm:animLvl val="lvl"/>
          <dgm:resizeHandles val="exact"/>
        </dgm:presLayoutVars>
      </dgm:prSet>
      <dgm:spPr/>
      <dgm:t>
        <a:bodyPr/>
        <a:lstStyle/>
        <a:p>
          <a:endParaRPr lang="es-EC"/>
        </a:p>
      </dgm:t>
    </dgm:pt>
    <dgm:pt modelId="{19580D1D-28C2-4566-AE78-752AB74F66C2}" type="pres">
      <dgm:prSet presAssocID="{09C04227-99D5-463A-B2EF-718C21D65930}" presName="parentText" presStyleLbl="node1" presStyleIdx="0" presStyleCnt="1" custLinFactNeighborY="-17272">
        <dgm:presLayoutVars>
          <dgm:chMax val="0"/>
          <dgm:bulletEnabled val="1"/>
        </dgm:presLayoutVars>
      </dgm:prSet>
      <dgm:spPr/>
      <dgm:t>
        <a:bodyPr/>
        <a:lstStyle/>
        <a:p>
          <a:endParaRPr lang="es-EC"/>
        </a:p>
      </dgm:t>
    </dgm:pt>
  </dgm:ptLst>
  <dgm:cxnLst>
    <dgm:cxn modelId="{B09432E3-1A11-40B1-841F-4041878068E4}" type="presOf" srcId="{09C04227-99D5-463A-B2EF-718C21D65930}" destId="{19580D1D-28C2-4566-AE78-752AB74F66C2}" srcOrd="0" destOrd="0" presId="urn:microsoft.com/office/officeart/2005/8/layout/vList2"/>
    <dgm:cxn modelId="{D04087DC-4B68-4D21-B900-6C708D2189AB}" srcId="{A07762F1-CDF7-4FA1-B8C5-B916823272CA}" destId="{09C04227-99D5-463A-B2EF-718C21D65930}" srcOrd="0" destOrd="0" parTransId="{F52A5966-3438-4743-ACEE-98E48EAC120C}" sibTransId="{9865742A-FB3A-4C8B-96B5-EBDAA94F98FB}"/>
    <dgm:cxn modelId="{05A5FB79-4820-45F9-A00A-BC3185C58F24}" type="presOf" srcId="{A07762F1-CDF7-4FA1-B8C5-B916823272CA}" destId="{037FB290-DFAE-48CC-8434-6B2101CF1909}" srcOrd="0" destOrd="0" presId="urn:microsoft.com/office/officeart/2005/8/layout/vList2"/>
    <dgm:cxn modelId="{D298C771-1772-425D-B0F8-4D57B300E259}" type="presParOf" srcId="{037FB290-DFAE-48CC-8434-6B2101CF1909}" destId="{19580D1D-28C2-4566-AE78-752AB74F66C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635B50-895B-4DA1-9260-998EC3EFE2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421F22D0-2A9D-4B97-9C00-32F3A0063A3C}">
      <dgm:prSet/>
      <dgm:spPr>
        <a:solidFill>
          <a:schemeClr val="accent2"/>
        </a:solidFill>
      </dgm:spPr>
      <dgm:t>
        <a:bodyPr/>
        <a:lstStyle/>
        <a:p>
          <a:pPr rtl="0"/>
          <a:r>
            <a:rPr lang="es-ES" dirty="0" smtClean="0"/>
            <a:t>Su campo de investigación es </a:t>
          </a:r>
          <a:r>
            <a:rPr lang="es-ES" i="1" dirty="0" smtClean="0"/>
            <a:t>la Moral</a:t>
          </a:r>
          <a:endParaRPr lang="es-ES" dirty="0"/>
        </a:p>
      </dgm:t>
    </dgm:pt>
    <dgm:pt modelId="{76037BAE-A456-4168-81F9-E00D4D0F6960}" type="parTrans" cxnId="{A88636B2-426C-4C28-9414-AAD21837957D}">
      <dgm:prSet/>
      <dgm:spPr/>
      <dgm:t>
        <a:bodyPr/>
        <a:lstStyle/>
        <a:p>
          <a:endParaRPr lang="es-EC"/>
        </a:p>
      </dgm:t>
    </dgm:pt>
    <dgm:pt modelId="{8C858ED2-5DA3-42D3-85E7-CFFBEF08DC2F}" type="sibTrans" cxnId="{A88636B2-426C-4C28-9414-AAD21837957D}">
      <dgm:prSet/>
      <dgm:spPr/>
      <dgm:t>
        <a:bodyPr/>
        <a:lstStyle/>
        <a:p>
          <a:endParaRPr lang="es-EC"/>
        </a:p>
      </dgm:t>
    </dgm:pt>
    <dgm:pt modelId="{9AD50BB7-4056-4FA8-B449-0B9F5436AD3F}" type="pres">
      <dgm:prSet presAssocID="{39635B50-895B-4DA1-9260-998EC3EFE2C3}" presName="linear" presStyleCnt="0">
        <dgm:presLayoutVars>
          <dgm:animLvl val="lvl"/>
          <dgm:resizeHandles val="exact"/>
        </dgm:presLayoutVars>
      </dgm:prSet>
      <dgm:spPr/>
      <dgm:t>
        <a:bodyPr/>
        <a:lstStyle/>
        <a:p>
          <a:endParaRPr lang="es-EC"/>
        </a:p>
      </dgm:t>
    </dgm:pt>
    <dgm:pt modelId="{C74C3400-31AF-478E-9377-32D5862BC08C}" type="pres">
      <dgm:prSet presAssocID="{421F22D0-2A9D-4B97-9C00-32F3A0063A3C}" presName="parentText" presStyleLbl="node1" presStyleIdx="0" presStyleCnt="1" custLinFactNeighborX="-5854" custLinFactNeighborY="7666">
        <dgm:presLayoutVars>
          <dgm:chMax val="0"/>
          <dgm:bulletEnabled val="1"/>
        </dgm:presLayoutVars>
      </dgm:prSet>
      <dgm:spPr/>
      <dgm:t>
        <a:bodyPr/>
        <a:lstStyle/>
        <a:p>
          <a:endParaRPr lang="es-EC"/>
        </a:p>
      </dgm:t>
    </dgm:pt>
  </dgm:ptLst>
  <dgm:cxnLst>
    <dgm:cxn modelId="{6DDA97F4-8D88-4BA1-B853-4E0013C62DD9}" type="presOf" srcId="{421F22D0-2A9D-4B97-9C00-32F3A0063A3C}" destId="{C74C3400-31AF-478E-9377-32D5862BC08C}" srcOrd="0" destOrd="0" presId="urn:microsoft.com/office/officeart/2005/8/layout/vList2"/>
    <dgm:cxn modelId="{0CFB94B8-75D2-4A63-8133-5ED46AA34CBE}" type="presOf" srcId="{39635B50-895B-4DA1-9260-998EC3EFE2C3}" destId="{9AD50BB7-4056-4FA8-B449-0B9F5436AD3F}" srcOrd="0" destOrd="0" presId="urn:microsoft.com/office/officeart/2005/8/layout/vList2"/>
    <dgm:cxn modelId="{A88636B2-426C-4C28-9414-AAD21837957D}" srcId="{39635B50-895B-4DA1-9260-998EC3EFE2C3}" destId="{421F22D0-2A9D-4B97-9C00-32F3A0063A3C}" srcOrd="0" destOrd="0" parTransId="{76037BAE-A456-4168-81F9-E00D4D0F6960}" sibTransId="{8C858ED2-5DA3-42D3-85E7-CFFBEF08DC2F}"/>
    <dgm:cxn modelId="{ED044C7A-A55E-44A4-805A-706D72F78AFE}" type="presParOf" srcId="{9AD50BB7-4056-4FA8-B449-0B9F5436AD3F}" destId="{C74C3400-31AF-478E-9377-32D5862BC08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33ABBB-5105-46A7-8109-9F17C38DF6E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BC2ADF3D-3625-4010-9B5D-26CA6BFEA301}">
      <dgm:prSet custT="1"/>
      <dgm:spPr>
        <a:solidFill>
          <a:schemeClr val="accent2"/>
        </a:solidFill>
      </dgm:spPr>
      <dgm:t>
        <a:bodyPr/>
        <a:lstStyle/>
        <a:p>
          <a:pPr algn="ctr" rtl="0"/>
          <a:r>
            <a:rPr lang="es-ES" sz="2600" dirty="0" smtClean="0"/>
            <a:t>Sólo el hombre tiene sentido ético o conciencia moral</a:t>
          </a:r>
          <a:endParaRPr lang="es-EC" sz="2600" dirty="0"/>
        </a:p>
      </dgm:t>
    </dgm:pt>
    <dgm:pt modelId="{E4D48A73-A7AD-494C-A67A-A18ABECEB45D}" type="parTrans" cxnId="{22DB6C5C-C8E6-4E3F-89AB-811EDD14D27B}">
      <dgm:prSet/>
      <dgm:spPr/>
      <dgm:t>
        <a:bodyPr/>
        <a:lstStyle/>
        <a:p>
          <a:pPr algn="ctr"/>
          <a:endParaRPr lang="es-EC"/>
        </a:p>
      </dgm:t>
    </dgm:pt>
    <dgm:pt modelId="{A933C6D9-74C2-4231-B95F-BF8D33CF2B95}" type="sibTrans" cxnId="{22DB6C5C-C8E6-4E3F-89AB-811EDD14D27B}">
      <dgm:prSet/>
      <dgm:spPr/>
      <dgm:t>
        <a:bodyPr/>
        <a:lstStyle/>
        <a:p>
          <a:pPr algn="ctr"/>
          <a:endParaRPr lang="es-EC"/>
        </a:p>
      </dgm:t>
    </dgm:pt>
    <dgm:pt modelId="{30816A93-0030-4775-A4CC-67D7AAA92618}" type="pres">
      <dgm:prSet presAssocID="{7F33ABBB-5105-46A7-8109-9F17C38DF6E5}" presName="linear" presStyleCnt="0">
        <dgm:presLayoutVars>
          <dgm:animLvl val="lvl"/>
          <dgm:resizeHandles val="exact"/>
        </dgm:presLayoutVars>
      </dgm:prSet>
      <dgm:spPr/>
      <dgm:t>
        <a:bodyPr/>
        <a:lstStyle/>
        <a:p>
          <a:endParaRPr lang="es-EC"/>
        </a:p>
      </dgm:t>
    </dgm:pt>
    <dgm:pt modelId="{613C3E59-76D1-4D3B-A7AC-FE25940FD9E2}" type="pres">
      <dgm:prSet presAssocID="{BC2ADF3D-3625-4010-9B5D-26CA6BFEA301}" presName="parentText" presStyleLbl="node1" presStyleIdx="0" presStyleCnt="1" custLinFactNeighborX="6977" custLinFactNeighborY="10548">
        <dgm:presLayoutVars>
          <dgm:chMax val="0"/>
          <dgm:bulletEnabled val="1"/>
        </dgm:presLayoutVars>
      </dgm:prSet>
      <dgm:spPr/>
      <dgm:t>
        <a:bodyPr/>
        <a:lstStyle/>
        <a:p>
          <a:endParaRPr lang="es-EC"/>
        </a:p>
      </dgm:t>
    </dgm:pt>
  </dgm:ptLst>
  <dgm:cxnLst>
    <dgm:cxn modelId="{22DB6C5C-C8E6-4E3F-89AB-811EDD14D27B}" srcId="{7F33ABBB-5105-46A7-8109-9F17C38DF6E5}" destId="{BC2ADF3D-3625-4010-9B5D-26CA6BFEA301}" srcOrd="0" destOrd="0" parTransId="{E4D48A73-A7AD-494C-A67A-A18ABECEB45D}" sibTransId="{A933C6D9-74C2-4231-B95F-BF8D33CF2B95}"/>
    <dgm:cxn modelId="{8FF03845-5E09-4CCC-908D-51A7F15044E6}" type="presOf" srcId="{BC2ADF3D-3625-4010-9B5D-26CA6BFEA301}" destId="{613C3E59-76D1-4D3B-A7AC-FE25940FD9E2}" srcOrd="0" destOrd="0" presId="urn:microsoft.com/office/officeart/2005/8/layout/vList2"/>
    <dgm:cxn modelId="{E8534424-EE9D-4D8D-B539-C9D9A0B0CAF6}" type="presOf" srcId="{7F33ABBB-5105-46A7-8109-9F17C38DF6E5}" destId="{30816A93-0030-4775-A4CC-67D7AAA92618}" srcOrd="0" destOrd="0" presId="urn:microsoft.com/office/officeart/2005/8/layout/vList2"/>
    <dgm:cxn modelId="{BF207013-2D8A-4C66-96B4-EB0465CBFA16}" type="presParOf" srcId="{30816A93-0030-4775-A4CC-67D7AAA92618}" destId="{613C3E59-76D1-4D3B-A7AC-FE25940FD9E2}"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50FD5F-620B-45E8-BEEE-4C0EA94F71C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5271A9E0-E6BC-4155-8C1C-DF24F45CE93A}">
      <dgm:prSet custT="1"/>
      <dgm:spPr>
        <a:solidFill>
          <a:schemeClr val="accent2"/>
        </a:solidFill>
      </dgm:spPr>
      <dgm:t>
        <a:bodyPr/>
        <a:lstStyle/>
        <a:p>
          <a:pPr algn="ctr" rtl="0"/>
          <a:r>
            <a:rPr lang="es-ES" sz="2800" dirty="0" smtClean="0"/>
            <a:t>Fenómeno social que rige la vida del hombre</a:t>
          </a:r>
          <a:endParaRPr lang="es-EC" sz="2800" dirty="0"/>
        </a:p>
      </dgm:t>
    </dgm:pt>
    <dgm:pt modelId="{9E07D9F9-A5AE-4BBF-A53C-9215D78B639A}" type="parTrans" cxnId="{C63C66F9-2003-4CB4-9268-ACFEED77BD39}">
      <dgm:prSet/>
      <dgm:spPr/>
      <dgm:t>
        <a:bodyPr/>
        <a:lstStyle/>
        <a:p>
          <a:endParaRPr lang="es-EC"/>
        </a:p>
      </dgm:t>
    </dgm:pt>
    <dgm:pt modelId="{F98C610B-CF6B-43D2-8AF3-F0219CBB60DF}" type="sibTrans" cxnId="{C63C66F9-2003-4CB4-9268-ACFEED77BD39}">
      <dgm:prSet/>
      <dgm:spPr/>
      <dgm:t>
        <a:bodyPr/>
        <a:lstStyle/>
        <a:p>
          <a:endParaRPr lang="es-EC"/>
        </a:p>
      </dgm:t>
    </dgm:pt>
    <dgm:pt modelId="{D3872EC1-1DAC-428E-A76A-BCB59AF778D0}" type="pres">
      <dgm:prSet presAssocID="{7E50FD5F-620B-45E8-BEEE-4C0EA94F71C4}" presName="linear" presStyleCnt="0">
        <dgm:presLayoutVars>
          <dgm:animLvl val="lvl"/>
          <dgm:resizeHandles val="exact"/>
        </dgm:presLayoutVars>
      </dgm:prSet>
      <dgm:spPr/>
      <dgm:t>
        <a:bodyPr/>
        <a:lstStyle/>
        <a:p>
          <a:endParaRPr lang="es-EC"/>
        </a:p>
      </dgm:t>
    </dgm:pt>
    <dgm:pt modelId="{7305A7D0-040D-4524-9A8E-9FBDF1B9704B}" type="pres">
      <dgm:prSet presAssocID="{5271A9E0-E6BC-4155-8C1C-DF24F45CE93A}" presName="parentText" presStyleLbl="node1" presStyleIdx="0" presStyleCnt="1">
        <dgm:presLayoutVars>
          <dgm:chMax val="0"/>
          <dgm:bulletEnabled val="1"/>
        </dgm:presLayoutVars>
      </dgm:prSet>
      <dgm:spPr/>
      <dgm:t>
        <a:bodyPr/>
        <a:lstStyle/>
        <a:p>
          <a:endParaRPr lang="es-EC"/>
        </a:p>
      </dgm:t>
    </dgm:pt>
  </dgm:ptLst>
  <dgm:cxnLst>
    <dgm:cxn modelId="{C63C66F9-2003-4CB4-9268-ACFEED77BD39}" srcId="{7E50FD5F-620B-45E8-BEEE-4C0EA94F71C4}" destId="{5271A9E0-E6BC-4155-8C1C-DF24F45CE93A}" srcOrd="0" destOrd="0" parTransId="{9E07D9F9-A5AE-4BBF-A53C-9215D78B639A}" sibTransId="{F98C610B-CF6B-43D2-8AF3-F0219CBB60DF}"/>
    <dgm:cxn modelId="{E4B472E8-645D-4CEF-A6C7-B3D01195FDEA}" type="presOf" srcId="{5271A9E0-E6BC-4155-8C1C-DF24F45CE93A}" destId="{7305A7D0-040D-4524-9A8E-9FBDF1B9704B}" srcOrd="0" destOrd="0" presId="urn:microsoft.com/office/officeart/2005/8/layout/vList2"/>
    <dgm:cxn modelId="{3F423E26-55C0-4DF2-BEAF-15DF74C32AD0}" type="presOf" srcId="{7E50FD5F-620B-45E8-BEEE-4C0EA94F71C4}" destId="{D3872EC1-1DAC-428E-A76A-BCB59AF778D0}" srcOrd="0" destOrd="0" presId="urn:microsoft.com/office/officeart/2005/8/layout/vList2"/>
    <dgm:cxn modelId="{C2DFD8C6-D4BC-4B0A-8F5E-CAD6E48D6962}" type="presParOf" srcId="{D3872EC1-1DAC-428E-A76A-BCB59AF778D0}" destId="{7305A7D0-040D-4524-9A8E-9FBDF1B9704B}"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27F51C-2862-40F3-A8D6-28C735BBEE8E}"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s-EC"/>
        </a:p>
      </dgm:t>
    </dgm:pt>
    <dgm:pt modelId="{62A14FB1-5B5F-4AE4-889A-2A48306A0D19}">
      <dgm:prSet phldrT="[Texto]"/>
      <dgm:spPr/>
      <dgm:t>
        <a:bodyPr/>
        <a:lstStyle/>
        <a:p>
          <a:r>
            <a:rPr lang="es-MX" dirty="0" smtClean="0"/>
            <a:t>1era. Generación</a:t>
          </a:r>
          <a:endParaRPr lang="es-EC" dirty="0"/>
        </a:p>
      </dgm:t>
    </dgm:pt>
    <dgm:pt modelId="{1F3855B9-CB66-46FA-8E4E-361D9F7C7C14}" type="parTrans" cxnId="{4086AF4C-A053-4493-842E-38BD427DA44B}">
      <dgm:prSet/>
      <dgm:spPr/>
      <dgm:t>
        <a:bodyPr/>
        <a:lstStyle/>
        <a:p>
          <a:endParaRPr lang="es-EC"/>
        </a:p>
      </dgm:t>
    </dgm:pt>
    <dgm:pt modelId="{BD3DFC8A-B04F-4BC5-826E-924BABA7981C}" type="sibTrans" cxnId="{4086AF4C-A053-4493-842E-38BD427DA44B}">
      <dgm:prSet/>
      <dgm:spPr/>
      <dgm:t>
        <a:bodyPr/>
        <a:lstStyle/>
        <a:p>
          <a:endParaRPr lang="es-EC"/>
        </a:p>
      </dgm:t>
    </dgm:pt>
    <dgm:pt modelId="{96EA52A1-3444-41F3-9E62-7B78970A779B}">
      <dgm:prSet phldrT="[Texto]"/>
      <dgm:spPr/>
      <dgm:t>
        <a:bodyPr/>
        <a:lstStyle/>
        <a:p>
          <a:r>
            <a:rPr lang="es-MX" dirty="0" smtClean="0"/>
            <a:t>2da. Generación</a:t>
          </a:r>
          <a:endParaRPr lang="es-EC" dirty="0"/>
        </a:p>
      </dgm:t>
    </dgm:pt>
    <dgm:pt modelId="{AD7E8890-2411-4514-B27B-D0D065B64FF0}" type="parTrans" cxnId="{D4EB86F7-3CC8-4B47-BFA3-667F4EFE10CD}">
      <dgm:prSet/>
      <dgm:spPr/>
      <dgm:t>
        <a:bodyPr/>
        <a:lstStyle/>
        <a:p>
          <a:endParaRPr lang="es-EC"/>
        </a:p>
      </dgm:t>
    </dgm:pt>
    <dgm:pt modelId="{147F254F-57FD-4F6A-8303-F1B854645AD9}" type="sibTrans" cxnId="{D4EB86F7-3CC8-4B47-BFA3-667F4EFE10CD}">
      <dgm:prSet/>
      <dgm:spPr/>
      <dgm:t>
        <a:bodyPr/>
        <a:lstStyle/>
        <a:p>
          <a:endParaRPr lang="es-EC"/>
        </a:p>
      </dgm:t>
    </dgm:pt>
    <dgm:pt modelId="{78613D4E-FD70-4385-90DD-95BF433E64D9}">
      <dgm:prSet phldrT="[Texto]"/>
      <dgm:spPr/>
      <dgm:t>
        <a:bodyPr/>
        <a:lstStyle/>
        <a:p>
          <a:r>
            <a:rPr lang="es-MX" dirty="0" smtClean="0"/>
            <a:t>3era. Generación</a:t>
          </a:r>
          <a:endParaRPr lang="es-EC" dirty="0"/>
        </a:p>
      </dgm:t>
    </dgm:pt>
    <dgm:pt modelId="{20D3AB42-6D62-4073-885B-0959BA00C93B}" type="parTrans" cxnId="{1B1E01D8-8E0C-4E35-A3D7-7008072B86BB}">
      <dgm:prSet/>
      <dgm:spPr/>
      <dgm:t>
        <a:bodyPr/>
        <a:lstStyle/>
        <a:p>
          <a:endParaRPr lang="es-EC"/>
        </a:p>
      </dgm:t>
    </dgm:pt>
    <dgm:pt modelId="{CDC5BD70-A57B-4570-A671-64B9A2040215}" type="sibTrans" cxnId="{1B1E01D8-8E0C-4E35-A3D7-7008072B86BB}">
      <dgm:prSet/>
      <dgm:spPr/>
      <dgm:t>
        <a:bodyPr/>
        <a:lstStyle/>
        <a:p>
          <a:endParaRPr lang="es-EC"/>
        </a:p>
      </dgm:t>
    </dgm:pt>
    <dgm:pt modelId="{B73AB02C-9D74-4B55-9F98-76EB2D36251A}">
      <dgm:prSet/>
      <dgm:spPr/>
      <dgm:t>
        <a:bodyPr/>
        <a:lstStyle/>
        <a:p>
          <a:r>
            <a:rPr lang="es-ES" b="1" smtClean="0"/>
            <a:t>Ética personal</a:t>
          </a:r>
          <a:endParaRPr lang="es-EC" dirty="0"/>
        </a:p>
      </dgm:t>
    </dgm:pt>
    <dgm:pt modelId="{67C0CD51-6456-413A-8066-BBFBCF8CAE9F}" type="parTrans" cxnId="{4E33EF47-7291-4CCC-91D1-AE939841C4B7}">
      <dgm:prSet/>
      <dgm:spPr/>
      <dgm:t>
        <a:bodyPr/>
        <a:lstStyle/>
        <a:p>
          <a:endParaRPr lang="es-EC"/>
        </a:p>
      </dgm:t>
    </dgm:pt>
    <dgm:pt modelId="{93BABB1F-679D-4807-AFAB-05C200BC265E}" type="sibTrans" cxnId="{4E33EF47-7291-4CCC-91D1-AE939841C4B7}">
      <dgm:prSet/>
      <dgm:spPr/>
      <dgm:t>
        <a:bodyPr/>
        <a:lstStyle/>
        <a:p>
          <a:endParaRPr lang="es-EC"/>
        </a:p>
      </dgm:t>
    </dgm:pt>
    <dgm:pt modelId="{E4A17511-E732-4F08-B89F-68E90E103DF0}">
      <dgm:prSet/>
      <dgm:spPr/>
      <dgm:t>
        <a:bodyPr/>
        <a:lstStyle/>
        <a:p>
          <a:r>
            <a:rPr lang="es-ES" smtClean="0"/>
            <a:t>Aquí la problemática es de distinguir entre </a:t>
          </a:r>
          <a:r>
            <a:rPr lang="es-ES" b="1" smtClean="0"/>
            <a:t>el Bien y el Mal </a:t>
          </a:r>
          <a:r>
            <a:rPr lang="es-ES" smtClean="0"/>
            <a:t>desde las intenciones personales y las acciones que afectan inmediatamente a mi prójimo</a:t>
          </a:r>
          <a:endParaRPr lang="es-EC" dirty="0"/>
        </a:p>
      </dgm:t>
    </dgm:pt>
    <dgm:pt modelId="{A0066D10-28EA-4EAA-9A32-1369DCC2F0B8}" type="parTrans" cxnId="{52C86BA0-CBE1-4126-BA8A-226EE5E2836F}">
      <dgm:prSet/>
      <dgm:spPr/>
      <dgm:t>
        <a:bodyPr/>
        <a:lstStyle/>
        <a:p>
          <a:endParaRPr lang="es-EC"/>
        </a:p>
      </dgm:t>
    </dgm:pt>
    <dgm:pt modelId="{3E200B06-7804-4A5F-8B21-5986E35B52D2}" type="sibTrans" cxnId="{52C86BA0-CBE1-4126-BA8A-226EE5E2836F}">
      <dgm:prSet/>
      <dgm:spPr/>
      <dgm:t>
        <a:bodyPr/>
        <a:lstStyle/>
        <a:p>
          <a:endParaRPr lang="es-EC"/>
        </a:p>
      </dgm:t>
    </dgm:pt>
    <dgm:pt modelId="{F381AF19-CA4E-4941-9158-D2D052CE333C}">
      <dgm:prSet/>
      <dgm:spPr/>
      <dgm:t>
        <a:bodyPr/>
        <a:lstStyle/>
        <a:p>
          <a:r>
            <a:rPr lang="es-ES" b="1" dirty="0" smtClean="0">
              <a:effectLst/>
            </a:rPr>
            <a:t>Ética social</a:t>
          </a:r>
          <a:endParaRPr lang="es-EC" dirty="0">
            <a:effectLst/>
          </a:endParaRPr>
        </a:p>
      </dgm:t>
    </dgm:pt>
    <dgm:pt modelId="{FD1D20CC-9510-438E-AA7E-0F3667461B49}" type="parTrans" cxnId="{6B356B1A-C497-4AFB-988C-CEA1A193D070}">
      <dgm:prSet/>
      <dgm:spPr/>
      <dgm:t>
        <a:bodyPr/>
        <a:lstStyle/>
        <a:p>
          <a:endParaRPr lang="es-EC"/>
        </a:p>
      </dgm:t>
    </dgm:pt>
    <dgm:pt modelId="{FA21FD3B-4449-4CC7-9948-B64147A42F3A}" type="sibTrans" cxnId="{6B356B1A-C497-4AFB-988C-CEA1A193D070}">
      <dgm:prSet/>
      <dgm:spPr/>
      <dgm:t>
        <a:bodyPr/>
        <a:lstStyle/>
        <a:p>
          <a:endParaRPr lang="es-EC"/>
        </a:p>
      </dgm:t>
    </dgm:pt>
    <dgm:pt modelId="{1BA64A79-34F8-4C4A-95B9-578ACBA3F672}">
      <dgm:prSet/>
      <dgm:spPr/>
      <dgm:t>
        <a:bodyPr/>
        <a:lstStyle/>
        <a:p>
          <a:r>
            <a:rPr lang="es-ES" dirty="0" smtClean="0">
              <a:solidFill>
                <a:srgbClr val="000000"/>
              </a:solidFill>
            </a:rPr>
            <a:t>El auge del Sujeto, la Ciudadanía y los Derechos Humanos. A la perspectiva del Bien y el Mal se agrega la de la Justicia y la Injusticia.</a:t>
          </a:r>
          <a:endParaRPr lang="es-EC" dirty="0"/>
        </a:p>
      </dgm:t>
    </dgm:pt>
    <dgm:pt modelId="{5541CE6F-DC0E-4FB4-8460-916E4F77FE8E}" type="parTrans" cxnId="{8D2F89D1-0489-4D6E-B79F-D8EEAEC0527C}">
      <dgm:prSet/>
      <dgm:spPr/>
      <dgm:t>
        <a:bodyPr/>
        <a:lstStyle/>
        <a:p>
          <a:endParaRPr lang="es-EC"/>
        </a:p>
      </dgm:t>
    </dgm:pt>
    <dgm:pt modelId="{CDEC1E62-F519-4AB7-A99A-B9CEEA93F027}" type="sibTrans" cxnId="{8D2F89D1-0489-4D6E-B79F-D8EEAEC0527C}">
      <dgm:prSet/>
      <dgm:spPr/>
      <dgm:t>
        <a:bodyPr/>
        <a:lstStyle/>
        <a:p>
          <a:endParaRPr lang="es-EC"/>
        </a:p>
      </dgm:t>
    </dgm:pt>
    <dgm:pt modelId="{88811EE0-1DF6-4805-BC89-D0980FCC306A}">
      <dgm:prSet/>
      <dgm:spPr/>
      <dgm:t>
        <a:bodyPr/>
        <a:lstStyle/>
        <a:p>
          <a:r>
            <a:rPr lang="es-ES" b="1" u="none" dirty="0" smtClean="0">
              <a:solidFill>
                <a:srgbClr val="000000"/>
              </a:solidFill>
              <a:effectLst/>
            </a:rPr>
            <a:t>Ética global</a:t>
          </a:r>
          <a:endParaRPr lang="es-EC" b="1" u="none" dirty="0">
            <a:effectLst/>
          </a:endParaRPr>
        </a:p>
      </dgm:t>
    </dgm:pt>
    <dgm:pt modelId="{50AE4F17-A6DC-4AE7-A158-A5F52BF12652}" type="parTrans" cxnId="{60836B60-F478-4883-A815-B4376E54B16B}">
      <dgm:prSet/>
      <dgm:spPr/>
      <dgm:t>
        <a:bodyPr/>
        <a:lstStyle/>
        <a:p>
          <a:endParaRPr lang="es-EC"/>
        </a:p>
      </dgm:t>
    </dgm:pt>
    <dgm:pt modelId="{E5361677-1065-43F9-8C31-329035083696}" type="sibTrans" cxnId="{60836B60-F478-4883-A815-B4376E54B16B}">
      <dgm:prSet/>
      <dgm:spPr/>
      <dgm:t>
        <a:bodyPr/>
        <a:lstStyle/>
        <a:p>
          <a:endParaRPr lang="es-EC"/>
        </a:p>
      </dgm:t>
    </dgm:pt>
    <dgm:pt modelId="{66371D5F-3DF2-4596-A331-CDE56509096A}">
      <dgm:prSet/>
      <dgm:spPr/>
      <dgm:t>
        <a:bodyPr/>
        <a:lstStyle/>
        <a:p>
          <a:r>
            <a:rPr lang="es-ES" dirty="0" smtClean="0">
              <a:solidFill>
                <a:srgbClr val="000000"/>
              </a:solidFill>
            </a:rPr>
            <a:t>Corresponde a la necesidad de tomar en cuenta los problemas globales y locales del Planeta Tierra. Se agrega el concepto de la Sostenibilidad y la Insostenibilidad</a:t>
          </a:r>
          <a:endParaRPr lang="es-EC" b="1" u="none" dirty="0">
            <a:effectLst/>
          </a:endParaRPr>
        </a:p>
      </dgm:t>
    </dgm:pt>
    <dgm:pt modelId="{B085DCDC-D220-485A-BD0D-00BCEDFDA229}" type="parTrans" cxnId="{C2CA0748-D3FA-4500-B143-047898015130}">
      <dgm:prSet/>
      <dgm:spPr/>
      <dgm:t>
        <a:bodyPr/>
        <a:lstStyle/>
        <a:p>
          <a:endParaRPr lang="es-EC"/>
        </a:p>
      </dgm:t>
    </dgm:pt>
    <dgm:pt modelId="{0147EE86-DB0D-4AE4-B8B9-DE37C8B22000}" type="sibTrans" cxnId="{C2CA0748-D3FA-4500-B143-047898015130}">
      <dgm:prSet/>
      <dgm:spPr/>
      <dgm:t>
        <a:bodyPr/>
        <a:lstStyle/>
        <a:p>
          <a:endParaRPr lang="es-EC"/>
        </a:p>
      </dgm:t>
    </dgm:pt>
    <dgm:pt modelId="{FFA2CCA1-8E87-486D-AB46-9053EC0C2F41}" type="pres">
      <dgm:prSet presAssocID="{D727F51C-2862-40F3-A8D6-28C735BBEE8E}" presName="linear" presStyleCnt="0">
        <dgm:presLayoutVars>
          <dgm:dir/>
          <dgm:animLvl val="lvl"/>
          <dgm:resizeHandles val="exact"/>
        </dgm:presLayoutVars>
      </dgm:prSet>
      <dgm:spPr/>
      <dgm:t>
        <a:bodyPr/>
        <a:lstStyle/>
        <a:p>
          <a:endParaRPr lang="es-MX"/>
        </a:p>
      </dgm:t>
    </dgm:pt>
    <dgm:pt modelId="{D2465218-276C-4EF4-8A79-A0781C3004BC}" type="pres">
      <dgm:prSet presAssocID="{62A14FB1-5B5F-4AE4-889A-2A48306A0D19}" presName="parentLin" presStyleCnt="0"/>
      <dgm:spPr/>
    </dgm:pt>
    <dgm:pt modelId="{507BE93C-2EB2-4318-85FF-F353DDD38325}" type="pres">
      <dgm:prSet presAssocID="{62A14FB1-5B5F-4AE4-889A-2A48306A0D19}" presName="parentLeftMargin" presStyleLbl="node1" presStyleIdx="0" presStyleCnt="3"/>
      <dgm:spPr/>
      <dgm:t>
        <a:bodyPr/>
        <a:lstStyle/>
        <a:p>
          <a:endParaRPr lang="es-MX"/>
        </a:p>
      </dgm:t>
    </dgm:pt>
    <dgm:pt modelId="{4CB7DABD-FCEA-4014-917B-34DB9086ED0C}" type="pres">
      <dgm:prSet presAssocID="{62A14FB1-5B5F-4AE4-889A-2A48306A0D19}" presName="parentText" presStyleLbl="node1" presStyleIdx="0" presStyleCnt="3">
        <dgm:presLayoutVars>
          <dgm:chMax val="0"/>
          <dgm:bulletEnabled val="1"/>
        </dgm:presLayoutVars>
      </dgm:prSet>
      <dgm:spPr/>
      <dgm:t>
        <a:bodyPr/>
        <a:lstStyle/>
        <a:p>
          <a:endParaRPr lang="es-EC"/>
        </a:p>
      </dgm:t>
    </dgm:pt>
    <dgm:pt modelId="{81FF6E3F-C764-4D63-B8E3-437F02D19B3B}" type="pres">
      <dgm:prSet presAssocID="{62A14FB1-5B5F-4AE4-889A-2A48306A0D19}" presName="negativeSpace" presStyleCnt="0"/>
      <dgm:spPr/>
    </dgm:pt>
    <dgm:pt modelId="{C141AF0C-7E41-45EF-B2FB-9B533E100A7D}" type="pres">
      <dgm:prSet presAssocID="{62A14FB1-5B5F-4AE4-889A-2A48306A0D19}" presName="childText" presStyleLbl="conFgAcc1" presStyleIdx="0" presStyleCnt="3">
        <dgm:presLayoutVars>
          <dgm:bulletEnabled val="1"/>
        </dgm:presLayoutVars>
      </dgm:prSet>
      <dgm:spPr/>
      <dgm:t>
        <a:bodyPr/>
        <a:lstStyle/>
        <a:p>
          <a:endParaRPr lang="es-EC"/>
        </a:p>
      </dgm:t>
    </dgm:pt>
    <dgm:pt modelId="{2723387C-F27B-4D26-BE58-0FD389ED6937}" type="pres">
      <dgm:prSet presAssocID="{BD3DFC8A-B04F-4BC5-826E-924BABA7981C}" presName="spaceBetweenRectangles" presStyleCnt="0"/>
      <dgm:spPr/>
    </dgm:pt>
    <dgm:pt modelId="{360CCC44-ABE4-4E4A-83B5-37D2A254049F}" type="pres">
      <dgm:prSet presAssocID="{96EA52A1-3444-41F3-9E62-7B78970A779B}" presName="parentLin" presStyleCnt="0"/>
      <dgm:spPr/>
    </dgm:pt>
    <dgm:pt modelId="{1C846EC1-9AC3-45CC-B00C-53AE2BE028A0}" type="pres">
      <dgm:prSet presAssocID="{96EA52A1-3444-41F3-9E62-7B78970A779B}" presName="parentLeftMargin" presStyleLbl="node1" presStyleIdx="0" presStyleCnt="3"/>
      <dgm:spPr/>
      <dgm:t>
        <a:bodyPr/>
        <a:lstStyle/>
        <a:p>
          <a:endParaRPr lang="es-MX"/>
        </a:p>
      </dgm:t>
    </dgm:pt>
    <dgm:pt modelId="{384BF546-6478-4B56-B8D0-469A96D023D6}" type="pres">
      <dgm:prSet presAssocID="{96EA52A1-3444-41F3-9E62-7B78970A779B}" presName="parentText" presStyleLbl="node1" presStyleIdx="1" presStyleCnt="3">
        <dgm:presLayoutVars>
          <dgm:chMax val="0"/>
          <dgm:bulletEnabled val="1"/>
        </dgm:presLayoutVars>
      </dgm:prSet>
      <dgm:spPr/>
      <dgm:t>
        <a:bodyPr/>
        <a:lstStyle/>
        <a:p>
          <a:endParaRPr lang="es-MX"/>
        </a:p>
      </dgm:t>
    </dgm:pt>
    <dgm:pt modelId="{288F808C-DB90-40E8-9258-1494B772ED64}" type="pres">
      <dgm:prSet presAssocID="{96EA52A1-3444-41F3-9E62-7B78970A779B}" presName="negativeSpace" presStyleCnt="0"/>
      <dgm:spPr/>
    </dgm:pt>
    <dgm:pt modelId="{654D2CBE-601E-4380-8665-D1468ECA84E0}" type="pres">
      <dgm:prSet presAssocID="{96EA52A1-3444-41F3-9E62-7B78970A779B}" presName="childText" presStyleLbl="conFgAcc1" presStyleIdx="1" presStyleCnt="3">
        <dgm:presLayoutVars>
          <dgm:bulletEnabled val="1"/>
        </dgm:presLayoutVars>
      </dgm:prSet>
      <dgm:spPr/>
      <dgm:t>
        <a:bodyPr/>
        <a:lstStyle/>
        <a:p>
          <a:endParaRPr lang="es-EC"/>
        </a:p>
      </dgm:t>
    </dgm:pt>
    <dgm:pt modelId="{F10C66F1-53A9-4B6D-A239-B0485B8F2639}" type="pres">
      <dgm:prSet presAssocID="{147F254F-57FD-4F6A-8303-F1B854645AD9}" presName="spaceBetweenRectangles" presStyleCnt="0"/>
      <dgm:spPr/>
    </dgm:pt>
    <dgm:pt modelId="{61EECE2C-AD1B-4718-A623-D94AC95F0376}" type="pres">
      <dgm:prSet presAssocID="{78613D4E-FD70-4385-90DD-95BF433E64D9}" presName="parentLin" presStyleCnt="0"/>
      <dgm:spPr/>
    </dgm:pt>
    <dgm:pt modelId="{E123B09C-52D1-411F-9FD3-9D75A9239D7E}" type="pres">
      <dgm:prSet presAssocID="{78613D4E-FD70-4385-90DD-95BF433E64D9}" presName="parentLeftMargin" presStyleLbl="node1" presStyleIdx="1" presStyleCnt="3"/>
      <dgm:spPr/>
      <dgm:t>
        <a:bodyPr/>
        <a:lstStyle/>
        <a:p>
          <a:endParaRPr lang="es-MX"/>
        </a:p>
      </dgm:t>
    </dgm:pt>
    <dgm:pt modelId="{15047533-D0E5-4F52-9B1F-C1E13042C408}" type="pres">
      <dgm:prSet presAssocID="{78613D4E-FD70-4385-90DD-95BF433E64D9}" presName="parentText" presStyleLbl="node1" presStyleIdx="2" presStyleCnt="3">
        <dgm:presLayoutVars>
          <dgm:chMax val="0"/>
          <dgm:bulletEnabled val="1"/>
        </dgm:presLayoutVars>
      </dgm:prSet>
      <dgm:spPr/>
      <dgm:t>
        <a:bodyPr/>
        <a:lstStyle/>
        <a:p>
          <a:endParaRPr lang="es-MX"/>
        </a:p>
      </dgm:t>
    </dgm:pt>
    <dgm:pt modelId="{6926A5A5-840B-48CD-8D90-B87EBC9496BB}" type="pres">
      <dgm:prSet presAssocID="{78613D4E-FD70-4385-90DD-95BF433E64D9}" presName="negativeSpace" presStyleCnt="0"/>
      <dgm:spPr/>
    </dgm:pt>
    <dgm:pt modelId="{7FF52CE2-2AC2-46D2-93A4-E100A619B9B4}" type="pres">
      <dgm:prSet presAssocID="{78613D4E-FD70-4385-90DD-95BF433E64D9}" presName="childText" presStyleLbl="conFgAcc1" presStyleIdx="2" presStyleCnt="3">
        <dgm:presLayoutVars>
          <dgm:bulletEnabled val="1"/>
        </dgm:presLayoutVars>
      </dgm:prSet>
      <dgm:spPr/>
      <dgm:t>
        <a:bodyPr/>
        <a:lstStyle/>
        <a:p>
          <a:endParaRPr lang="es-EC"/>
        </a:p>
      </dgm:t>
    </dgm:pt>
  </dgm:ptLst>
  <dgm:cxnLst>
    <dgm:cxn modelId="{C65170C2-24EF-4800-9B30-5E0B0826B4C2}" type="presOf" srcId="{88811EE0-1DF6-4805-BC89-D0980FCC306A}" destId="{7FF52CE2-2AC2-46D2-93A4-E100A619B9B4}" srcOrd="0" destOrd="0" presId="urn:microsoft.com/office/officeart/2005/8/layout/list1"/>
    <dgm:cxn modelId="{7B1C1F11-6C39-4B2C-B8A1-141B2EEA45F6}" type="presOf" srcId="{78613D4E-FD70-4385-90DD-95BF433E64D9}" destId="{15047533-D0E5-4F52-9B1F-C1E13042C408}" srcOrd="1" destOrd="0" presId="urn:microsoft.com/office/officeart/2005/8/layout/list1"/>
    <dgm:cxn modelId="{D4EB86F7-3CC8-4B47-BFA3-667F4EFE10CD}" srcId="{D727F51C-2862-40F3-A8D6-28C735BBEE8E}" destId="{96EA52A1-3444-41F3-9E62-7B78970A779B}" srcOrd="1" destOrd="0" parTransId="{AD7E8890-2411-4514-B27B-D0D065B64FF0}" sibTransId="{147F254F-57FD-4F6A-8303-F1B854645AD9}"/>
    <dgm:cxn modelId="{8D2F89D1-0489-4D6E-B79F-D8EEAEC0527C}" srcId="{96EA52A1-3444-41F3-9E62-7B78970A779B}" destId="{1BA64A79-34F8-4C4A-95B9-578ACBA3F672}" srcOrd="1" destOrd="0" parTransId="{5541CE6F-DC0E-4FB4-8460-916E4F77FE8E}" sibTransId="{CDEC1E62-F519-4AB7-A99A-B9CEEA93F027}"/>
    <dgm:cxn modelId="{4086AF4C-A053-4493-842E-38BD427DA44B}" srcId="{D727F51C-2862-40F3-A8D6-28C735BBEE8E}" destId="{62A14FB1-5B5F-4AE4-889A-2A48306A0D19}" srcOrd="0" destOrd="0" parTransId="{1F3855B9-CB66-46FA-8E4E-361D9F7C7C14}" sibTransId="{BD3DFC8A-B04F-4BC5-826E-924BABA7981C}"/>
    <dgm:cxn modelId="{4FE4375D-6ABE-4446-BD67-74A66A1A3ED8}" type="presOf" srcId="{B73AB02C-9D74-4B55-9F98-76EB2D36251A}" destId="{C141AF0C-7E41-45EF-B2FB-9B533E100A7D}" srcOrd="0" destOrd="0" presId="urn:microsoft.com/office/officeart/2005/8/layout/list1"/>
    <dgm:cxn modelId="{EBC40CDA-4E04-4C35-8A06-BE0A2AFA140D}" type="presOf" srcId="{96EA52A1-3444-41F3-9E62-7B78970A779B}" destId="{384BF546-6478-4B56-B8D0-469A96D023D6}" srcOrd="1" destOrd="0" presId="urn:microsoft.com/office/officeart/2005/8/layout/list1"/>
    <dgm:cxn modelId="{99B6768B-C525-47D2-A341-C40C654DDE97}" type="presOf" srcId="{96EA52A1-3444-41F3-9E62-7B78970A779B}" destId="{1C846EC1-9AC3-45CC-B00C-53AE2BE028A0}" srcOrd="0" destOrd="0" presId="urn:microsoft.com/office/officeart/2005/8/layout/list1"/>
    <dgm:cxn modelId="{1B1E01D8-8E0C-4E35-A3D7-7008072B86BB}" srcId="{D727F51C-2862-40F3-A8D6-28C735BBEE8E}" destId="{78613D4E-FD70-4385-90DD-95BF433E64D9}" srcOrd="2" destOrd="0" parTransId="{20D3AB42-6D62-4073-885B-0959BA00C93B}" sibTransId="{CDC5BD70-A57B-4570-A671-64B9A2040215}"/>
    <dgm:cxn modelId="{60836B60-F478-4883-A815-B4376E54B16B}" srcId="{78613D4E-FD70-4385-90DD-95BF433E64D9}" destId="{88811EE0-1DF6-4805-BC89-D0980FCC306A}" srcOrd="0" destOrd="0" parTransId="{50AE4F17-A6DC-4AE7-A158-A5F52BF12652}" sibTransId="{E5361677-1065-43F9-8C31-329035083696}"/>
    <dgm:cxn modelId="{AC8DDF8A-2F7F-4763-9F4E-FF4514D68809}" type="presOf" srcId="{D727F51C-2862-40F3-A8D6-28C735BBEE8E}" destId="{FFA2CCA1-8E87-486D-AB46-9053EC0C2F41}" srcOrd="0" destOrd="0" presId="urn:microsoft.com/office/officeart/2005/8/layout/list1"/>
    <dgm:cxn modelId="{C2CA0748-D3FA-4500-B143-047898015130}" srcId="{78613D4E-FD70-4385-90DD-95BF433E64D9}" destId="{66371D5F-3DF2-4596-A331-CDE56509096A}" srcOrd="1" destOrd="0" parTransId="{B085DCDC-D220-485A-BD0D-00BCEDFDA229}" sibTransId="{0147EE86-DB0D-4AE4-B8B9-DE37C8B22000}"/>
    <dgm:cxn modelId="{D23193A4-AD8D-4FA0-A9DC-B2464B928303}" type="presOf" srcId="{62A14FB1-5B5F-4AE4-889A-2A48306A0D19}" destId="{4CB7DABD-FCEA-4014-917B-34DB9086ED0C}" srcOrd="1" destOrd="0" presId="urn:microsoft.com/office/officeart/2005/8/layout/list1"/>
    <dgm:cxn modelId="{6B356B1A-C497-4AFB-988C-CEA1A193D070}" srcId="{96EA52A1-3444-41F3-9E62-7B78970A779B}" destId="{F381AF19-CA4E-4941-9158-D2D052CE333C}" srcOrd="0" destOrd="0" parTransId="{FD1D20CC-9510-438E-AA7E-0F3667461B49}" sibTransId="{FA21FD3B-4449-4CC7-9948-B64147A42F3A}"/>
    <dgm:cxn modelId="{CD2603C7-E05B-4983-A9DB-1D23F41F7D7E}" type="presOf" srcId="{62A14FB1-5B5F-4AE4-889A-2A48306A0D19}" destId="{507BE93C-2EB2-4318-85FF-F353DDD38325}" srcOrd="0" destOrd="0" presId="urn:microsoft.com/office/officeart/2005/8/layout/list1"/>
    <dgm:cxn modelId="{52C86BA0-CBE1-4126-BA8A-226EE5E2836F}" srcId="{62A14FB1-5B5F-4AE4-889A-2A48306A0D19}" destId="{E4A17511-E732-4F08-B89F-68E90E103DF0}" srcOrd="1" destOrd="0" parTransId="{A0066D10-28EA-4EAA-9A32-1369DCC2F0B8}" sibTransId="{3E200B06-7804-4A5F-8B21-5986E35B52D2}"/>
    <dgm:cxn modelId="{B1C2649A-45BE-4AA1-8079-3E7BAA50D3D6}" type="presOf" srcId="{66371D5F-3DF2-4596-A331-CDE56509096A}" destId="{7FF52CE2-2AC2-46D2-93A4-E100A619B9B4}" srcOrd="0" destOrd="1" presId="urn:microsoft.com/office/officeart/2005/8/layout/list1"/>
    <dgm:cxn modelId="{4E33EF47-7291-4CCC-91D1-AE939841C4B7}" srcId="{62A14FB1-5B5F-4AE4-889A-2A48306A0D19}" destId="{B73AB02C-9D74-4B55-9F98-76EB2D36251A}" srcOrd="0" destOrd="0" parTransId="{67C0CD51-6456-413A-8066-BBFBCF8CAE9F}" sibTransId="{93BABB1F-679D-4807-AFAB-05C200BC265E}"/>
    <dgm:cxn modelId="{5AD5D3DB-8723-49BB-B14D-2449C4AB8E40}" type="presOf" srcId="{F381AF19-CA4E-4941-9158-D2D052CE333C}" destId="{654D2CBE-601E-4380-8665-D1468ECA84E0}" srcOrd="0" destOrd="0" presId="urn:microsoft.com/office/officeart/2005/8/layout/list1"/>
    <dgm:cxn modelId="{C6623CFC-9B57-43EC-912C-0A8A57A36C92}" type="presOf" srcId="{1BA64A79-34F8-4C4A-95B9-578ACBA3F672}" destId="{654D2CBE-601E-4380-8665-D1468ECA84E0}" srcOrd="0" destOrd="1" presId="urn:microsoft.com/office/officeart/2005/8/layout/list1"/>
    <dgm:cxn modelId="{7760EE19-E301-46C1-9E7E-58BA33F97EE6}" type="presOf" srcId="{78613D4E-FD70-4385-90DD-95BF433E64D9}" destId="{E123B09C-52D1-411F-9FD3-9D75A9239D7E}" srcOrd="0" destOrd="0" presId="urn:microsoft.com/office/officeart/2005/8/layout/list1"/>
    <dgm:cxn modelId="{F09AEFE6-FD6C-47C8-9EA3-939F132C7019}" type="presOf" srcId="{E4A17511-E732-4F08-B89F-68E90E103DF0}" destId="{C141AF0C-7E41-45EF-B2FB-9B533E100A7D}" srcOrd="0" destOrd="1" presId="urn:microsoft.com/office/officeart/2005/8/layout/list1"/>
    <dgm:cxn modelId="{E7D2212C-3430-4674-BC36-1657148AE8AA}" type="presParOf" srcId="{FFA2CCA1-8E87-486D-AB46-9053EC0C2F41}" destId="{D2465218-276C-4EF4-8A79-A0781C3004BC}" srcOrd="0" destOrd="0" presId="urn:microsoft.com/office/officeart/2005/8/layout/list1"/>
    <dgm:cxn modelId="{B42CD6C8-D82A-4E6B-A932-A43A6789F679}" type="presParOf" srcId="{D2465218-276C-4EF4-8A79-A0781C3004BC}" destId="{507BE93C-2EB2-4318-85FF-F353DDD38325}" srcOrd="0" destOrd="0" presId="urn:microsoft.com/office/officeart/2005/8/layout/list1"/>
    <dgm:cxn modelId="{7CD7566C-51E0-49AA-8ECA-7F1EB8C7AD62}" type="presParOf" srcId="{D2465218-276C-4EF4-8A79-A0781C3004BC}" destId="{4CB7DABD-FCEA-4014-917B-34DB9086ED0C}" srcOrd="1" destOrd="0" presId="urn:microsoft.com/office/officeart/2005/8/layout/list1"/>
    <dgm:cxn modelId="{0A3DC353-F0A5-441F-A206-D658DDB5D0E0}" type="presParOf" srcId="{FFA2CCA1-8E87-486D-AB46-9053EC0C2F41}" destId="{81FF6E3F-C764-4D63-B8E3-437F02D19B3B}" srcOrd="1" destOrd="0" presId="urn:microsoft.com/office/officeart/2005/8/layout/list1"/>
    <dgm:cxn modelId="{BA96DFAF-4231-42C9-BB4F-2B9446F8B42F}" type="presParOf" srcId="{FFA2CCA1-8E87-486D-AB46-9053EC0C2F41}" destId="{C141AF0C-7E41-45EF-B2FB-9B533E100A7D}" srcOrd="2" destOrd="0" presId="urn:microsoft.com/office/officeart/2005/8/layout/list1"/>
    <dgm:cxn modelId="{85806437-97CF-4DC7-B0A3-8D5DAAB10283}" type="presParOf" srcId="{FFA2CCA1-8E87-486D-AB46-9053EC0C2F41}" destId="{2723387C-F27B-4D26-BE58-0FD389ED6937}" srcOrd="3" destOrd="0" presId="urn:microsoft.com/office/officeart/2005/8/layout/list1"/>
    <dgm:cxn modelId="{8D5C2BD0-55FB-443A-8033-F0F69F7E95CA}" type="presParOf" srcId="{FFA2CCA1-8E87-486D-AB46-9053EC0C2F41}" destId="{360CCC44-ABE4-4E4A-83B5-37D2A254049F}" srcOrd="4" destOrd="0" presId="urn:microsoft.com/office/officeart/2005/8/layout/list1"/>
    <dgm:cxn modelId="{7BF5E803-05C8-451A-816C-E514CA035819}" type="presParOf" srcId="{360CCC44-ABE4-4E4A-83B5-37D2A254049F}" destId="{1C846EC1-9AC3-45CC-B00C-53AE2BE028A0}" srcOrd="0" destOrd="0" presId="urn:microsoft.com/office/officeart/2005/8/layout/list1"/>
    <dgm:cxn modelId="{E87741BB-70C7-463A-88B3-23725ACA0FCE}" type="presParOf" srcId="{360CCC44-ABE4-4E4A-83B5-37D2A254049F}" destId="{384BF546-6478-4B56-B8D0-469A96D023D6}" srcOrd="1" destOrd="0" presId="urn:microsoft.com/office/officeart/2005/8/layout/list1"/>
    <dgm:cxn modelId="{C6F1D530-0EE3-4261-BD9D-161888DAE0DE}" type="presParOf" srcId="{FFA2CCA1-8E87-486D-AB46-9053EC0C2F41}" destId="{288F808C-DB90-40E8-9258-1494B772ED64}" srcOrd="5" destOrd="0" presId="urn:microsoft.com/office/officeart/2005/8/layout/list1"/>
    <dgm:cxn modelId="{E9D02316-3716-4D92-B17E-4560C9F67A71}" type="presParOf" srcId="{FFA2CCA1-8E87-486D-AB46-9053EC0C2F41}" destId="{654D2CBE-601E-4380-8665-D1468ECA84E0}" srcOrd="6" destOrd="0" presId="urn:microsoft.com/office/officeart/2005/8/layout/list1"/>
    <dgm:cxn modelId="{B8AE18CD-6102-4B83-A5AF-C8243A1AD5CB}" type="presParOf" srcId="{FFA2CCA1-8E87-486D-AB46-9053EC0C2F41}" destId="{F10C66F1-53A9-4B6D-A239-B0485B8F2639}" srcOrd="7" destOrd="0" presId="urn:microsoft.com/office/officeart/2005/8/layout/list1"/>
    <dgm:cxn modelId="{BB2992E3-5F00-4925-9F87-A059F19718D6}" type="presParOf" srcId="{FFA2CCA1-8E87-486D-AB46-9053EC0C2F41}" destId="{61EECE2C-AD1B-4718-A623-D94AC95F0376}" srcOrd="8" destOrd="0" presId="urn:microsoft.com/office/officeart/2005/8/layout/list1"/>
    <dgm:cxn modelId="{2C16E32E-12EC-478D-BD69-04B323BA0E08}" type="presParOf" srcId="{61EECE2C-AD1B-4718-A623-D94AC95F0376}" destId="{E123B09C-52D1-411F-9FD3-9D75A9239D7E}" srcOrd="0" destOrd="0" presId="urn:microsoft.com/office/officeart/2005/8/layout/list1"/>
    <dgm:cxn modelId="{24295E6B-6EA1-4818-A90B-84EB0319970E}" type="presParOf" srcId="{61EECE2C-AD1B-4718-A623-D94AC95F0376}" destId="{15047533-D0E5-4F52-9B1F-C1E13042C408}" srcOrd="1" destOrd="0" presId="urn:microsoft.com/office/officeart/2005/8/layout/list1"/>
    <dgm:cxn modelId="{347C4078-6C35-4903-91BD-2BDF46FCBF86}" type="presParOf" srcId="{FFA2CCA1-8E87-486D-AB46-9053EC0C2F41}" destId="{6926A5A5-840B-48CD-8D90-B87EBC9496BB}" srcOrd="9" destOrd="0" presId="urn:microsoft.com/office/officeart/2005/8/layout/list1"/>
    <dgm:cxn modelId="{30D908E6-B3F0-483F-B1E9-331BAF519490}" type="presParOf" srcId="{FFA2CCA1-8E87-486D-AB46-9053EC0C2F41}" destId="{7FF52CE2-2AC2-46D2-93A4-E100A619B9B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27F51C-2862-40F3-A8D6-28C735BBEE8E}"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s-EC"/>
        </a:p>
      </dgm:t>
    </dgm:pt>
    <dgm:pt modelId="{62A14FB1-5B5F-4AE4-889A-2A48306A0D19}">
      <dgm:prSet phldrT="[Texto]"/>
      <dgm:spPr/>
      <dgm:t>
        <a:bodyPr/>
        <a:lstStyle/>
        <a:p>
          <a:r>
            <a:rPr lang="es-MX" dirty="0" smtClean="0"/>
            <a:t>1era. Generación</a:t>
          </a:r>
          <a:endParaRPr lang="es-EC" dirty="0"/>
        </a:p>
      </dgm:t>
    </dgm:pt>
    <dgm:pt modelId="{1F3855B9-CB66-46FA-8E4E-361D9F7C7C14}" type="parTrans" cxnId="{4086AF4C-A053-4493-842E-38BD427DA44B}">
      <dgm:prSet/>
      <dgm:spPr/>
      <dgm:t>
        <a:bodyPr/>
        <a:lstStyle/>
        <a:p>
          <a:endParaRPr lang="es-EC"/>
        </a:p>
      </dgm:t>
    </dgm:pt>
    <dgm:pt modelId="{BD3DFC8A-B04F-4BC5-826E-924BABA7981C}" type="sibTrans" cxnId="{4086AF4C-A053-4493-842E-38BD427DA44B}">
      <dgm:prSet/>
      <dgm:spPr/>
      <dgm:t>
        <a:bodyPr/>
        <a:lstStyle/>
        <a:p>
          <a:endParaRPr lang="es-EC"/>
        </a:p>
      </dgm:t>
    </dgm:pt>
    <dgm:pt modelId="{96EA52A1-3444-41F3-9E62-7B78970A779B}">
      <dgm:prSet phldrT="[Texto]"/>
      <dgm:spPr/>
      <dgm:t>
        <a:bodyPr/>
        <a:lstStyle/>
        <a:p>
          <a:r>
            <a:rPr lang="es-MX" dirty="0" smtClean="0"/>
            <a:t>2da. Generación</a:t>
          </a:r>
          <a:endParaRPr lang="es-EC" dirty="0"/>
        </a:p>
      </dgm:t>
    </dgm:pt>
    <dgm:pt modelId="{AD7E8890-2411-4514-B27B-D0D065B64FF0}" type="parTrans" cxnId="{D4EB86F7-3CC8-4B47-BFA3-667F4EFE10CD}">
      <dgm:prSet/>
      <dgm:spPr/>
      <dgm:t>
        <a:bodyPr/>
        <a:lstStyle/>
        <a:p>
          <a:endParaRPr lang="es-EC"/>
        </a:p>
      </dgm:t>
    </dgm:pt>
    <dgm:pt modelId="{147F254F-57FD-4F6A-8303-F1B854645AD9}" type="sibTrans" cxnId="{D4EB86F7-3CC8-4B47-BFA3-667F4EFE10CD}">
      <dgm:prSet/>
      <dgm:spPr/>
      <dgm:t>
        <a:bodyPr/>
        <a:lstStyle/>
        <a:p>
          <a:endParaRPr lang="es-EC"/>
        </a:p>
      </dgm:t>
    </dgm:pt>
    <dgm:pt modelId="{B73AB02C-9D74-4B55-9F98-76EB2D36251A}">
      <dgm:prSet/>
      <dgm:spPr/>
      <dgm:t>
        <a:bodyPr/>
        <a:lstStyle/>
        <a:p>
          <a:r>
            <a:rPr lang="es-MX" dirty="0" smtClean="0"/>
            <a:t>Se podría entender la ética de las organizaciones como Filantropía.</a:t>
          </a:r>
          <a:endParaRPr lang="es-EC" dirty="0"/>
        </a:p>
      </dgm:t>
    </dgm:pt>
    <dgm:pt modelId="{67C0CD51-6456-413A-8066-BBFBCF8CAE9F}" type="parTrans" cxnId="{4E33EF47-7291-4CCC-91D1-AE939841C4B7}">
      <dgm:prSet/>
      <dgm:spPr/>
      <dgm:t>
        <a:bodyPr/>
        <a:lstStyle/>
        <a:p>
          <a:endParaRPr lang="es-EC"/>
        </a:p>
      </dgm:t>
    </dgm:pt>
    <dgm:pt modelId="{93BABB1F-679D-4807-AFAB-05C200BC265E}" type="sibTrans" cxnId="{4E33EF47-7291-4CCC-91D1-AE939841C4B7}">
      <dgm:prSet/>
      <dgm:spPr/>
      <dgm:t>
        <a:bodyPr/>
        <a:lstStyle/>
        <a:p>
          <a:endParaRPr lang="es-EC"/>
        </a:p>
      </dgm:t>
    </dgm:pt>
    <dgm:pt modelId="{F381AF19-CA4E-4941-9158-D2D052CE333C}">
      <dgm:prSet/>
      <dgm:spPr/>
      <dgm:t>
        <a:bodyPr/>
        <a:lstStyle/>
        <a:p>
          <a:r>
            <a:rPr lang="es-MX" dirty="0" smtClean="0">
              <a:effectLst/>
            </a:rPr>
            <a:t>Justicia Social vs Injusticia Ecológica</a:t>
          </a:r>
          <a:endParaRPr lang="es-EC" dirty="0">
            <a:effectLst/>
          </a:endParaRPr>
        </a:p>
      </dgm:t>
    </dgm:pt>
    <dgm:pt modelId="{FD1D20CC-9510-438E-AA7E-0F3667461B49}" type="parTrans" cxnId="{6B356B1A-C497-4AFB-988C-CEA1A193D070}">
      <dgm:prSet/>
      <dgm:spPr/>
      <dgm:t>
        <a:bodyPr/>
        <a:lstStyle/>
        <a:p>
          <a:endParaRPr lang="es-EC"/>
        </a:p>
      </dgm:t>
    </dgm:pt>
    <dgm:pt modelId="{FA21FD3B-4449-4CC7-9948-B64147A42F3A}" type="sibTrans" cxnId="{6B356B1A-C497-4AFB-988C-CEA1A193D070}">
      <dgm:prSet/>
      <dgm:spPr/>
      <dgm:t>
        <a:bodyPr/>
        <a:lstStyle/>
        <a:p>
          <a:endParaRPr lang="es-EC"/>
        </a:p>
      </dgm:t>
    </dgm:pt>
    <dgm:pt modelId="{F5F6B682-4293-4C3D-87A6-6534FCF6C890}">
      <dgm:prSet/>
      <dgm:spPr/>
      <dgm:t>
        <a:bodyPr/>
        <a:lstStyle/>
        <a:p>
          <a:r>
            <a:rPr lang="es-MX" dirty="0" smtClean="0"/>
            <a:t>La estrategia sería aumentar el gasto en proyectos de </a:t>
          </a:r>
          <a:r>
            <a:rPr lang="es-MX" u="sng" dirty="0" smtClean="0"/>
            <a:t>beneficencia</a:t>
          </a:r>
          <a:r>
            <a:rPr lang="es-MX" dirty="0" smtClean="0"/>
            <a:t> para los más necesitados </a:t>
          </a:r>
          <a:r>
            <a:rPr lang="es-MX" dirty="0" smtClean="0"/>
            <a:t>(no de un desarrollo humano integral)</a:t>
          </a:r>
          <a:endParaRPr lang="es-EC" dirty="0"/>
        </a:p>
      </dgm:t>
    </dgm:pt>
    <dgm:pt modelId="{3998514B-BE10-4E7A-94C1-550F57A7BE18}" type="parTrans" cxnId="{B9EDEF8E-7A5E-4F34-BA69-D35CD1243D13}">
      <dgm:prSet/>
      <dgm:spPr/>
      <dgm:t>
        <a:bodyPr/>
        <a:lstStyle/>
        <a:p>
          <a:endParaRPr lang="es-EC"/>
        </a:p>
      </dgm:t>
    </dgm:pt>
    <dgm:pt modelId="{C7C6D4C9-7E4E-4148-8B71-0803DEA779D7}" type="sibTrans" cxnId="{B9EDEF8E-7A5E-4F34-BA69-D35CD1243D13}">
      <dgm:prSet/>
      <dgm:spPr/>
      <dgm:t>
        <a:bodyPr/>
        <a:lstStyle/>
        <a:p>
          <a:endParaRPr lang="es-EC"/>
        </a:p>
      </dgm:t>
    </dgm:pt>
    <dgm:pt modelId="{54AAE88E-C10F-4180-B352-1701F2025398}">
      <dgm:prSet/>
      <dgm:spPr/>
      <dgm:t>
        <a:bodyPr/>
        <a:lstStyle/>
        <a:p>
          <a:r>
            <a:rPr lang="es-EC" dirty="0" smtClean="0">
              <a:effectLst/>
            </a:rPr>
            <a:t>Relación jurídica entre sujetos de derecho/deberes</a:t>
          </a:r>
          <a:endParaRPr lang="es-EC" dirty="0">
            <a:effectLst/>
          </a:endParaRPr>
        </a:p>
      </dgm:t>
    </dgm:pt>
    <dgm:pt modelId="{597955FB-EB12-477B-9BDC-E73DF5B4D07C}" type="parTrans" cxnId="{ACFAAC99-6CC8-4EF6-A5F8-97F79730BD5C}">
      <dgm:prSet/>
      <dgm:spPr/>
      <dgm:t>
        <a:bodyPr/>
        <a:lstStyle/>
        <a:p>
          <a:endParaRPr lang="es-EC"/>
        </a:p>
      </dgm:t>
    </dgm:pt>
    <dgm:pt modelId="{3B7E8470-69DE-4F86-B10F-3AFBC5E3F074}" type="sibTrans" cxnId="{ACFAAC99-6CC8-4EF6-A5F8-97F79730BD5C}">
      <dgm:prSet/>
      <dgm:spPr/>
      <dgm:t>
        <a:bodyPr/>
        <a:lstStyle/>
        <a:p>
          <a:endParaRPr lang="es-EC"/>
        </a:p>
      </dgm:t>
    </dgm:pt>
    <dgm:pt modelId="{0BB9C47F-598C-4D84-A350-FFD0FDB19237}">
      <dgm:prSet/>
      <dgm:spPr/>
      <dgm:t>
        <a:bodyPr/>
        <a:lstStyle/>
        <a:p>
          <a:r>
            <a:rPr lang="es-EC" dirty="0" smtClean="0">
              <a:effectLst/>
            </a:rPr>
            <a:t>promover el crecimiento económico y social exponencial</a:t>
          </a:r>
          <a:endParaRPr lang="es-EC" dirty="0">
            <a:effectLst/>
          </a:endParaRPr>
        </a:p>
      </dgm:t>
    </dgm:pt>
    <dgm:pt modelId="{D3D2DCDC-B8F2-412C-AB00-872CE3071135}" type="parTrans" cxnId="{A452DACF-0E69-42B5-9B3A-0E692C8DF8B0}">
      <dgm:prSet/>
      <dgm:spPr/>
      <dgm:t>
        <a:bodyPr/>
        <a:lstStyle/>
        <a:p>
          <a:endParaRPr lang="es-EC"/>
        </a:p>
      </dgm:t>
    </dgm:pt>
    <dgm:pt modelId="{D5638302-5CF2-4D4B-A126-9EE4F83F0AFA}" type="sibTrans" cxnId="{A452DACF-0E69-42B5-9B3A-0E692C8DF8B0}">
      <dgm:prSet/>
      <dgm:spPr/>
      <dgm:t>
        <a:bodyPr/>
        <a:lstStyle/>
        <a:p>
          <a:endParaRPr lang="es-EC"/>
        </a:p>
      </dgm:t>
    </dgm:pt>
    <dgm:pt modelId="{FFA2CCA1-8E87-486D-AB46-9053EC0C2F41}" type="pres">
      <dgm:prSet presAssocID="{D727F51C-2862-40F3-A8D6-28C735BBEE8E}" presName="linear" presStyleCnt="0">
        <dgm:presLayoutVars>
          <dgm:dir/>
          <dgm:animLvl val="lvl"/>
          <dgm:resizeHandles val="exact"/>
        </dgm:presLayoutVars>
      </dgm:prSet>
      <dgm:spPr/>
      <dgm:t>
        <a:bodyPr/>
        <a:lstStyle/>
        <a:p>
          <a:endParaRPr lang="es-MX"/>
        </a:p>
      </dgm:t>
    </dgm:pt>
    <dgm:pt modelId="{D2465218-276C-4EF4-8A79-A0781C3004BC}" type="pres">
      <dgm:prSet presAssocID="{62A14FB1-5B5F-4AE4-889A-2A48306A0D19}" presName="parentLin" presStyleCnt="0"/>
      <dgm:spPr/>
    </dgm:pt>
    <dgm:pt modelId="{507BE93C-2EB2-4318-85FF-F353DDD38325}" type="pres">
      <dgm:prSet presAssocID="{62A14FB1-5B5F-4AE4-889A-2A48306A0D19}" presName="parentLeftMargin" presStyleLbl="node1" presStyleIdx="0" presStyleCnt="2"/>
      <dgm:spPr/>
      <dgm:t>
        <a:bodyPr/>
        <a:lstStyle/>
        <a:p>
          <a:endParaRPr lang="es-MX"/>
        </a:p>
      </dgm:t>
    </dgm:pt>
    <dgm:pt modelId="{4CB7DABD-FCEA-4014-917B-34DB9086ED0C}" type="pres">
      <dgm:prSet presAssocID="{62A14FB1-5B5F-4AE4-889A-2A48306A0D19}" presName="parentText" presStyleLbl="node1" presStyleIdx="0" presStyleCnt="2">
        <dgm:presLayoutVars>
          <dgm:chMax val="0"/>
          <dgm:bulletEnabled val="1"/>
        </dgm:presLayoutVars>
      </dgm:prSet>
      <dgm:spPr/>
      <dgm:t>
        <a:bodyPr/>
        <a:lstStyle/>
        <a:p>
          <a:endParaRPr lang="es-EC"/>
        </a:p>
      </dgm:t>
    </dgm:pt>
    <dgm:pt modelId="{81FF6E3F-C764-4D63-B8E3-437F02D19B3B}" type="pres">
      <dgm:prSet presAssocID="{62A14FB1-5B5F-4AE4-889A-2A48306A0D19}" presName="negativeSpace" presStyleCnt="0"/>
      <dgm:spPr/>
    </dgm:pt>
    <dgm:pt modelId="{C141AF0C-7E41-45EF-B2FB-9B533E100A7D}" type="pres">
      <dgm:prSet presAssocID="{62A14FB1-5B5F-4AE4-889A-2A48306A0D19}" presName="childText" presStyleLbl="conFgAcc1" presStyleIdx="0" presStyleCnt="2">
        <dgm:presLayoutVars>
          <dgm:bulletEnabled val="1"/>
        </dgm:presLayoutVars>
      </dgm:prSet>
      <dgm:spPr/>
      <dgm:t>
        <a:bodyPr/>
        <a:lstStyle/>
        <a:p>
          <a:endParaRPr lang="es-EC"/>
        </a:p>
      </dgm:t>
    </dgm:pt>
    <dgm:pt modelId="{2723387C-F27B-4D26-BE58-0FD389ED6937}" type="pres">
      <dgm:prSet presAssocID="{BD3DFC8A-B04F-4BC5-826E-924BABA7981C}" presName="spaceBetweenRectangles" presStyleCnt="0"/>
      <dgm:spPr/>
    </dgm:pt>
    <dgm:pt modelId="{360CCC44-ABE4-4E4A-83B5-37D2A254049F}" type="pres">
      <dgm:prSet presAssocID="{96EA52A1-3444-41F3-9E62-7B78970A779B}" presName="parentLin" presStyleCnt="0"/>
      <dgm:spPr/>
    </dgm:pt>
    <dgm:pt modelId="{1C846EC1-9AC3-45CC-B00C-53AE2BE028A0}" type="pres">
      <dgm:prSet presAssocID="{96EA52A1-3444-41F3-9E62-7B78970A779B}" presName="parentLeftMargin" presStyleLbl="node1" presStyleIdx="0" presStyleCnt="2"/>
      <dgm:spPr/>
      <dgm:t>
        <a:bodyPr/>
        <a:lstStyle/>
        <a:p>
          <a:endParaRPr lang="es-MX"/>
        </a:p>
      </dgm:t>
    </dgm:pt>
    <dgm:pt modelId="{384BF546-6478-4B56-B8D0-469A96D023D6}" type="pres">
      <dgm:prSet presAssocID="{96EA52A1-3444-41F3-9E62-7B78970A779B}" presName="parentText" presStyleLbl="node1" presStyleIdx="1" presStyleCnt="2">
        <dgm:presLayoutVars>
          <dgm:chMax val="0"/>
          <dgm:bulletEnabled val="1"/>
        </dgm:presLayoutVars>
      </dgm:prSet>
      <dgm:spPr/>
      <dgm:t>
        <a:bodyPr/>
        <a:lstStyle/>
        <a:p>
          <a:endParaRPr lang="es-MX"/>
        </a:p>
      </dgm:t>
    </dgm:pt>
    <dgm:pt modelId="{288F808C-DB90-40E8-9258-1494B772ED64}" type="pres">
      <dgm:prSet presAssocID="{96EA52A1-3444-41F3-9E62-7B78970A779B}" presName="negativeSpace" presStyleCnt="0"/>
      <dgm:spPr/>
    </dgm:pt>
    <dgm:pt modelId="{654D2CBE-601E-4380-8665-D1468ECA84E0}" type="pres">
      <dgm:prSet presAssocID="{96EA52A1-3444-41F3-9E62-7B78970A779B}" presName="childText" presStyleLbl="conFgAcc1" presStyleIdx="1" presStyleCnt="2">
        <dgm:presLayoutVars>
          <dgm:bulletEnabled val="1"/>
        </dgm:presLayoutVars>
      </dgm:prSet>
      <dgm:spPr/>
      <dgm:t>
        <a:bodyPr/>
        <a:lstStyle/>
        <a:p>
          <a:endParaRPr lang="es-EC"/>
        </a:p>
      </dgm:t>
    </dgm:pt>
  </dgm:ptLst>
  <dgm:cxnLst>
    <dgm:cxn modelId="{A18F5852-3C8E-4101-9BA0-A950B5FA2E94}" type="presOf" srcId="{B73AB02C-9D74-4B55-9F98-76EB2D36251A}" destId="{C141AF0C-7E41-45EF-B2FB-9B533E100A7D}" srcOrd="0" destOrd="0" presId="urn:microsoft.com/office/officeart/2005/8/layout/list1"/>
    <dgm:cxn modelId="{4086AF4C-A053-4493-842E-38BD427DA44B}" srcId="{D727F51C-2862-40F3-A8D6-28C735BBEE8E}" destId="{62A14FB1-5B5F-4AE4-889A-2A48306A0D19}" srcOrd="0" destOrd="0" parTransId="{1F3855B9-CB66-46FA-8E4E-361D9F7C7C14}" sibTransId="{BD3DFC8A-B04F-4BC5-826E-924BABA7981C}"/>
    <dgm:cxn modelId="{2BD8FC24-C6CF-47F2-BBC9-40B7467B97A6}" type="presOf" srcId="{D727F51C-2862-40F3-A8D6-28C735BBEE8E}" destId="{FFA2CCA1-8E87-486D-AB46-9053EC0C2F41}" srcOrd="0" destOrd="0" presId="urn:microsoft.com/office/officeart/2005/8/layout/list1"/>
    <dgm:cxn modelId="{F927A069-9F5A-48A5-A9B5-F96BC8BD007D}" type="presOf" srcId="{0BB9C47F-598C-4D84-A350-FFD0FDB19237}" destId="{654D2CBE-601E-4380-8665-D1468ECA84E0}" srcOrd="0" destOrd="0" presId="urn:microsoft.com/office/officeart/2005/8/layout/list1"/>
    <dgm:cxn modelId="{958B2881-7646-44D2-9172-289C7640F02E}" type="presOf" srcId="{62A14FB1-5B5F-4AE4-889A-2A48306A0D19}" destId="{4CB7DABD-FCEA-4014-917B-34DB9086ED0C}" srcOrd="1" destOrd="0" presId="urn:microsoft.com/office/officeart/2005/8/layout/list1"/>
    <dgm:cxn modelId="{E8AE68BD-55FE-493B-94BC-2A00DBC838A1}" type="presOf" srcId="{F5F6B682-4293-4C3D-87A6-6534FCF6C890}" destId="{C141AF0C-7E41-45EF-B2FB-9B533E100A7D}" srcOrd="0" destOrd="1" presId="urn:microsoft.com/office/officeart/2005/8/layout/list1"/>
    <dgm:cxn modelId="{B2626666-C51C-4BCB-A93F-4819BF0BD918}" type="presOf" srcId="{96EA52A1-3444-41F3-9E62-7B78970A779B}" destId="{384BF546-6478-4B56-B8D0-469A96D023D6}" srcOrd="1" destOrd="0" presId="urn:microsoft.com/office/officeart/2005/8/layout/list1"/>
    <dgm:cxn modelId="{6B356B1A-C497-4AFB-988C-CEA1A193D070}" srcId="{96EA52A1-3444-41F3-9E62-7B78970A779B}" destId="{F381AF19-CA4E-4941-9158-D2D052CE333C}" srcOrd="1" destOrd="0" parTransId="{FD1D20CC-9510-438E-AA7E-0F3667461B49}" sibTransId="{FA21FD3B-4449-4CC7-9948-B64147A42F3A}"/>
    <dgm:cxn modelId="{4E33EF47-7291-4CCC-91D1-AE939841C4B7}" srcId="{62A14FB1-5B5F-4AE4-889A-2A48306A0D19}" destId="{B73AB02C-9D74-4B55-9F98-76EB2D36251A}" srcOrd="0" destOrd="0" parTransId="{67C0CD51-6456-413A-8066-BBFBCF8CAE9F}" sibTransId="{93BABB1F-679D-4807-AFAB-05C200BC265E}"/>
    <dgm:cxn modelId="{A452DACF-0E69-42B5-9B3A-0E692C8DF8B0}" srcId="{96EA52A1-3444-41F3-9E62-7B78970A779B}" destId="{0BB9C47F-598C-4D84-A350-FFD0FDB19237}" srcOrd="0" destOrd="0" parTransId="{D3D2DCDC-B8F2-412C-AB00-872CE3071135}" sibTransId="{D5638302-5CF2-4D4B-A126-9EE4F83F0AFA}"/>
    <dgm:cxn modelId="{B9EDEF8E-7A5E-4F34-BA69-D35CD1243D13}" srcId="{62A14FB1-5B5F-4AE4-889A-2A48306A0D19}" destId="{F5F6B682-4293-4C3D-87A6-6534FCF6C890}" srcOrd="1" destOrd="0" parTransId="{3998514B-BE10-4E7A-94C1-550F57A7BE18}" sibTransId="{C7C6D4C9-7E4E-4148-8B71-0803DEA779D7}"/>
    <dgm:cxn modelId="{ACFAAC99-6CC8-4EF6-A5F8-97F79730BD5C}" srcId="{96EA52A1-3444-41F3-9E62-7B78970A779B}" destId="{54AAE88E-C10F-4180-B352-1701F2025398}" srcOrd="2" destOrd="0" parTransId="{597955FB-EB12-477B-9BDC-E73DF5B4D07C}" sibTransId="{3B7E8470-69DE-4F86-B10F-3AFBC5E3F074}"/>
    <dgm:cxn modelId="{FC256BE2-6B0A-4FF1-BCAB-7E1D52AA1A7D}" type="presOf" srcId="{F381AF19-CA4E-4941-9158-D2D052CE333C}" destId="{654D2CBE-601E-4380-8665-D1468ECA84E0}" srcOrd="0" destOrd="1" presId="urn:microsoft.com/office/officeart/2005/8/layout/list1"/>
    <dgm:cxn modelId="{F7D31FC7-0368-4A58-B967-73C819A2D5F7}" type="presOf" srcId="{62A14FB1-5B5F-4AE4-889A-2A48306A0D19}" destId="{507BE93C-2EB2-4318-85FF-F353DDD38325}" srcOrd="0" destOrd="0" presId="urn:microsoft.com/office/officeart/2005/8/layout/list1"/>
    <dgm:cxn modelId="{D8B14C31-7089-456E-AA2B-D10951F1554E}" type="presOf" srcId="{54AAE88E-C10F-4180-B352-1701F2025398}" destId="{654D2CBE-601E-4380-8665-D1468ECA84E0}" srcOrd="0" destOrd="2" presId="urn:microsoft.com/office/officeart/2005/8/layout/list1"/>
    <dgm:cxn modelId="{D4EB86F7-3CC8-4B47-BFA3-667F4EFE10CD}" srcId="{D727F51C-2862-40F3-A8D6-28C735BBEE8E}" destId="{96EA52A1-3444-41F3-9E62-7B78970A779B}" srcOrd="1" destOrd="0" parTransId="{AD7E8890-2411-4514-B27B-D0D065B64FF0}" sibTransId="{147F254F-57FD-4F6A-8303-F1B854645AD9}"/>
    <dgm:cxn modelId="{0E8BADF4-C570-4355-A7FA-729948C76613}" type="presOf" srcId="{96EA52A1-3444-41F3-9E62-7B78970A779B}" destId="{1C846EC1-9AC3-45CC-B00C-53AE2BE028A0}" srcOrd="0" destOrd="0" presId="urn:microsoft.com/office/officeart/2005/8/layout/list1"/>
    <dgm:cxn modelId="{B5AE9E33-74C4-4AF4-A9DE-0B734DDC3EA3}" type="presParOf" srcId="{FFA2CCA1-8E87-486D-AB46-9053EC0C2F41}" destId="{D2465218-276C-4EF4-8A79-A0781C3004BC}" srcOrd="0" destOrd="0" presId="urn:microsoft.com/office/officeart/2005/8/layout/list1"/>
    <dgm:cxn modelId="{6819B672-7B69-4DC2-A86B-8CF4FE56A5F1}" type="presParOf" srcId="{D2465218-276C-4EF4-8A79-A0781C3004BC}" destId="{507BE93C-2EB2-4318-85FF-F353DDD38325}" srcOrd="0" destOrd="0" presId="urn:microsoft.com/office/officeart/2005/8/layout/list1"/>
    <dgm:cxn modelId="{C426703D-6768-454C-ACFA-AAF89A9C828D}" type="presParOf" srcId="{D2465218-276C-4EF4-8A79-A0781C3004BC}" destId="{4CB7DABD-FCEA-4014-917B-34DB9086ED0C}" srcOrd="1" destOrd="0" presId="urn:microsoft.com/office/officeart/2005/8/layout/list1"/>
    <dgm:cxn modelId="{B57FA750-3FD5-4284-B1F8-0A800A1326A6}" type="presParOf" srcId="{FFA2CCA1-8E87-486D-AB46-9053EC0C2F41}" destId="{81FF6E3F-C764-4D63-B8E3-437F02D19B3B}" srcOrd="1" destOrd="0" presId="urn:microsoft.com/office/officeart/2005/8/layout/list1"/>
    <dgm:cxn modelId="{DEDB8F42-EB9B-49AA-AF81-0FA91969AEF5}" type="presParOf" srcId="{FFA2CCA1-8E87-486D-AB46-9053EC0C2F41}" destId="{C141AF0C-7E41-45EF-B2FB-9B533E100A7D}" srcOrd="2" destOrd="0" presId="urn:microsoft.com/office/officeart/2005/8/layout/list1"/>
    <dgm:cxn modelId="{0C668F31-F797-4A5F-A02A-80688DA87A43}" type="presParOf" srcId="{FFA2CCA1-8E87-486D-AB46-9053EC0C2F41}" destId="{2723387C-F27B-4D26-BE58-0FD389ED6937}" srcOrd="3" destOrd="0" presId="urn:microsoft.com/office/officeart/2005/8/layout/list1"/>
    <dgm:cxn modelId="{96A0F8D7-6595-4527-8BD2-05D033C90E18}" type="presParOf" srcId="{FFA2CCA1-8E87-486D-AB46-9053EC0C2F41}" destId="{360CCC44-ABE4-4E4A-83B5-37D2A254049F}" srcOrd="4" destOrd="0" presId="urn:microsoft.com/office/officeart/2005/8/layout/list1"/>
    <dgm:cxn modelId="{6A603CC2-1752-48CD-83F6-40D5424B1B1E}" type="presParOf" srcId="{360CCC44-ABE4-4E4A-83B5-37D2A254049F}" destId="{1C846EC1-9AC3-45CC-B00C-53AE2BE028A0}" srcOrd="0" destOrd="0" presId="urn:microsoft.com/office/officeart/2005/8/layout/list1"/>
    <dgm:cxn modelId="{BFDA888F-2FB8-420E-B4D5-78FDD0F9E004}" type="presParOf" srcId="{360CCC44-ABE4-4E4A-83B5-37D2A254049F}" destId="{384BF546-6478-4B56-B8D0-469A96D023D6}" srcOrd="1" destOrd="0" presId="urn:microsoft.com/office/officeart/2005/8/layout/list1"/>
    <dgm:cxn modelId="{0FE0B1B6-C431-45B6-A0AB-4336128AA93C}" type="presParOf" srcId="{FFA2CCA1-8E87-486D-AB46-9053EC0C2F41}" destId="{288F808C-DB90-40E8-9258-1494B772ED64}" srcOrd="5" destOrd="0" presId="urn:microsoft.com/office/officeart/2005/8/layout/list1"/>
    <dgm:cxn modelId="{E70DEC8C-EE30-4285-BD95-5A7413476FAE}" type="presParOf" srcId="{FFA2CCA1-8E87-486D-AB46-9053EC0C2F41}" destId="{654D2CBE-601E-4380-8665-D1468ECA84E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6A8CE-5241-4FCE-BABC-B5A4227E23CC}">
      <dsp:nvSpPr>
        <dsp:cNvPr id="0" name=""/>
        <dsp:cNvSpPr/>
      </dsp:nvSpPr>
      <dsp:spPr>
        <a:xfrm rot="16200000">
          <a:off x="1624012" y="-1616347"/>
          <a:ext cx="4608512" cy="7841207"/>
        </a:xfrm>
        <a:prstGeom prst="flowChartManualOperation">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0" tIns="0" rIns="279400" bIns="0" numCol="1" spcCol="1270" anchor="ctr" anchorCtr="0">
          <a:noAutofit/>
        </a:bodyPr>
        <a:lstStyle/>
        <a:p>
          <a:pPr lvl="0" algn="ctr" defTabSz="1955800" rtl="0">
            <a:lnSpc>
              <a:spcPct val="90000"/>
            </a:lnSpc>
            <a:spcBef>
              <a:spcPct val="0"/>
            </a:spcBef>
            <a:spcAft>
              <a:spcPct val="35000"/>
            </a:spcAft>
          </a:pPr>
          <a:r>
            <a:rPr lang="es-ES" sz="4400" b="0" kern="1200" dirty="0" smtClean="0">
              <a:solidFill>
                <a:schemeClr val="tx2"/>
              </a:solidFill>
            </a:rPr>
            <a:t>Es la disciplina filosófica  que estudia la moral del hombre y determina qué es lo bueno y, desde este punto de vista, cómo se debe actuar. </a:t>
          </a:r>
          <a:endParaRPr lang="es-EC" sz="4400" b="0" kern="1200" dirty="0">
            <a:solidFill>
              <a:schemeClr val="tx2"/>
            </a:solidFill>
          </a:endParaRPr>
        </a:p>
      </dsp:txBody>
      <dsp:txXfrm rot="5400000">
        <a:off x="7665" y="921702"/>
        <a:ext cx="7841207" cy="27651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C0DC8-BC08-4E60-BC5B-57047FBF4B64}">
      <dsp:nvSpPr>
        <dsp:cNvPr id="0" name=""/>
        <dsp:cNvSpPr/>
      </dsp:nvSpPr>
      <dsp:spPr>
        <a:xfrm>
          <a:off x="0" y="0"/>
          <a:ext cx="1570038" cy="1570038"/>
        </a:xfrm>
        <a:prstGeom prst="pie">
          <a:avLst>
            <a:gd name="adj1" fmla="val 5400000"/>
            <a:gd name="adj2" fmla="val 16200000"/>
          </a:avLst>
        </a:prstGeom>
        <a:solidFill>
          <a:schemeClr val="accent1">
            <a:lumMod val="7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2CAC3D-BB55-4C43-886F-8DF740E4D832}">
      <dsp:nvSpPr>
        <dsp:cNvPr id="0" name=""/>
        <dsp:cNvSpPr/>
      </dsp:nvSpPr>
      <dsp:spPr>
        <a:xfrm>
          <a:off x="785019" y="0"/>
          <a:ext cx="3715544" cy="1570038"/>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s-ES" sz="2400" b="1" kern="1200" dirty="0" smtClean="0"/>
            <a:t>CARACTERÍSTICAS BÁSICAS</a:t>
          </a:r>
          <a:endParaRPr lang="es-EC" sz="2400" kern="1200" dirty="0"/>
        </a:p>
      </dsp:txBody>
      <dsp:txXfrm>
        <a:off x="785019" y="0"/>
        <a:ext cx="3715544" cy="745768"/>
      </dsp:txXfrm>
    </dsp:sp>
    <dsp:sp modelId="{920692DE-7ED1-457C-9FB7-666B523B6497}">
      <dsp:nvSpPr>
        <dsp:cNvPr id="0" name=""/>
        <dsp:cNvSpPr/>
      </dsp:nvSpPr>
      <dsp:spPr>
        <a:xfrm>
          <a:off x="412134" y="745768"/>
          <a:ext cx="745768" cy="745768"/>
        </a:xfrm>
        <a:prstGeom prst="pie">
          <a:avLst>
            <a:gd name="adj1" fmla="val 5400000"/>
            <a:gd name="adj2" fmla="val 16200000"/>
          </a:avLst>
        </a:prstGeom>
        <a:solidFill>
          <a:schemeClr val="accent2">
            <a:lumMod val="7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4AE054-495B-414F-8F1C-9BF47C1E2D26}">
      <dsp:nvSpPr>
        <dsp:cNvPr id="0" name=""/>
        <dsp:cNvSpPr/>
      </dsp:nvSpPr>
      <dsp:spPr>
        <a:xfrm>
          <a:off x="785019" y="745768"/>
          <a:ext cx="3715544" cy="745768"/>
        </a:xfrm>
        <a:prstGeom prst="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s-ES" sz="2400" b="1" kern="1200" dirty="0" smtClean="0"/>
            <a:t>DE LA ÉTICA</a:t>
          </a:r>
          <a:endParaRPr lang="es-EC" sz="2400" kern="1200" dirty="0"/>
        </a:p>
      </dsp:txBody>
      <dsp:txXfrm>
        <a:off x="785019" y="745768"/>
        <a:ext cx="3715544" cy="745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80D1D-28C2-4566-AE78-752AB74F66C2}">
      <dsp:nvSpPr>
        <dsp:cNvPr id="0" name=""/>
        <dsp:cNvSpPr/>
      </dsp:nvSpPr>
      <dsp:spPr>
        <a:xfrm>
          <a:off x="0" y="104565"/>
          <a:ext cx="4608512" cy="12168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s-ES" sz="2800" kern="1200" dirty="0" smtClean="0"/>
            <a:t>Es una rama o parte de la Filosofía</a:t>
          </a:r>
          <a:endParaRPr lang="es-EC" sz="2800" kern="1200" dirty="0"/>
        </a:p>
      </dsp:txBody>
      <dsp:txXfrm>
        <a:off x="59399" y="163964"/>
        <a:ext cx="4489714"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C3400-31AF-478E-9377-32D5862BC08C}">
      <dsp:nvSpPr>
        <dsp:cNvPr id="0" name=""/>
        <dsp:cNvSpPr/>
      </dsp:nvSpPr>
      <dsp:spPr>
        <a:xfrm>
          <a:off x="0" y="15399"/>
          <a:ext cx="2643188" cy="13689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 sz="2600" kern="1200" dirty="0" smtClean="0"/>
            <a:t>Su campo de investigación es </a:t>
          </a:r>
          <a:r>
            <a:rPr lang="es-ES" sz="2600" i="1" kern="1200" dirty="0" smtClean="0"/>
            <a:t>la Moral</a:t>
          </a:r>
          <a:endParaRPr lang="es-ES" sz="2600" kern="1200" dirty="0"/>
        </a:p>
      </dsp:txBody>
      <dsp:txXfrm>
        <a:off x="66824" y="82223"/>
        <a:ext cx="2509540" cy="12352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C3E59-76D1-4D3B-A7AC-FE25940FD9E2}">
      <dsp:nvSpPr>
        <dsp:cNvPr id="0" name=""/>
        <dsp:cNvSpPr/>
      </dsp:nvSpPr>
      <dsp:spPr>
        <a:xfrm>
          <a:off x="0" y="143268"/>
          <a:ext cx="3096344" cy="136890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s-ES" sz="2600" kern="1200" dirty="0" smtClean="0"/>
            <a:t>Sólo el hombre tiene sentido ético o conciencia moral</a:t>
          </a:r>
          <a:endParaRPr lang="es-EC" sz="2600" kern="1200" dirty="0"/>
        </a:p>
      </dsp:txBody>
      <dsp:txXfrm>
        <a:off x="66824" y="210092"/>
        <a:ext cx="2962696" cy="12352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5A7D0-040D-4524-9A8E-9FBDF1B9704B}">
      <dsp:nvSpPr>
        <dsp:cNvPr id="0" name=""/>
        <dsp:cNvSpPr/>
      </dsp:nvSpPr>
      <dsp:spPr>
        <a:xfrm>
          <a:off x="0" y="200656"/>
          <a:ext cx="3581400" cy="1444949"/>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s-ES" sz="2800" kern="1200" dirty="0" smtClean="0"/>
            <a:t>Fenómeno social que rige la vida del hombre</a:t>
          </a:r>
          <a:endParaRPr lang="es-EC" sz="2800" kern="1200" dirty="0"/>
        </a:p>
      </dsp:txBody>
      <dsp:txXfrm>
        <a:off x="70537" y="271193"/>
        <a:ext cx="3440326" cy="13038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1AF0C-7E41-45EF-B2FB-9B533E100A7D}">
      <dsp:nvSpPr>
        <dsp:cNvPr id="0" name=""/>
        <dsp:cNvSpPr/>
      </dsp:nvSpPr>
      <dsp:spPr>
        <a:xfrm>
          <a:off x="0" y="316979"/>
          <a:ext cx="7521575" cy="125212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3758" tIns="312420" rIns="583758" bIns="106680" numCol="1" spcCol="1270" anchor="t" anchorCtr="0">
          <a:noAutofit/>
        </a:bodyPr>
        <a:lstStyle/>
        <a:p>
          <a:pPr marL="114300" lvl="1" indent="-114300" algn="l" defTabSz="666750">
            <a:lnSpc>
              <a:spcPct val="90000"/>
            </a:lnSpc>
            <a:spcBef>
              <a:spcPct val="0"/>
            </a:spcBef>
            <a:spcAft>
              <a:spcPct val="15000"/>
            </a:spcAft>
            <a:buChar char="••"/>
          </a:pPr>
          <a:r>
            <a:rPr lang="es-ES" sz="1500" b="1" kern="1200" smtClean="0"/>
            <a:t>Ética personal</a:t>
          </a:r>
          <a:endParaRPr lang="es-EC" sz="1500" kern="1200" dirty="0"/>
        </a:p>
        <a:p>
          <a:pPr marL="114300" lvl="1" indent="-114300" algn="l" defTabSz="666750">
            <a:lnSpc>
              <a:spcPct val="90000"/>
            </a:lnSpc>
            <a:spcBef>
              <a:spcPct val="0"/>
            </a:spcBef>
            <a:spcAft>
              <a:spcPct val="15000"/>
            </a:spcAft>
            <a:buChar char="••"/>
          </a:pPr>
          <a:r>
            <a:rPr lang="es-ES" sz="1500" kern="1200" smtClean="0"/>
            <a:t>Aquí la problemática es de distinguir entre </a:t>
          </a:r>
          <a:r>
            <a:rPr lang="es-ES" sz="1500" b="1" kern="1200" smtClean="0"/>
            <a:t>el Bien y el Mal </a:t>
          </a:r>
          <a:r>
            <a:rPr lang="es-ES" sz="1500" kern="1200" smtClean="0"/>
            <a:t>desde las intenciones personales y las acciones que afectan inmediatamente a mi prójimo</a:t>
          </a:r>
          <a:endParaRPr lang="es-EC" sz="1500" kern="1200" dirty="0"/>
        </a:p>
      </dsp:txBody>
      <dsp:txXfrm>
        <a:off x="0" y="316979"/>
        <a:ext cx="7521575" cy="1252125"/>
      </dsp:txXfrm>
    </dsp:sp>
    <dsp:sp modelId="{4CB7DABD-FCEA-4014-917B-34DB9086ED0C}">
      <dsp:nvSpPr>
        <dsp:cNvPr id="0" name=""/>
        <dsp:cNvSpPr/>
      </dsp:nvSpPr>
      <dsp:spPr>
        <a:xfrm>
          <a:off x="376078" y="95579"/>
          <a:ext cx="5265102" cy="442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08" tIns="0" rIns="199008" bIns="0" numCol="1" spcCol="1270" anchor="ctr" anchorCtr="0">
          <a:noAutofit/>
        </a:bodyPr>
        <a:lstStyle/>
        <a:p>
          <a:pPr lvl="0" algn="l" defTabSz="666750">
            <a:lnSpc>
              <a:spcPct val="90000"/>
            </a:lnSpc>
            <a:spcBef>
              <a:spcPct val="0"/>
            </a:spcBef>
            <a:spcAft>
              <a:spcPct val="35000"/>
            </a:spcAft>
          </a:pPr>
          <a:r>
            <a:rPr lang="es-MX" sz="1500" kern="1200" dirty="0" smtClean="0"/>
            <a:t>1era. Generación</a:t>
          </a:r>
          <a:endParaRPr lang="es-EC" sz="1500" kern="1200" dirty="0"/>
        </a:p>
      </dsp:txBody>
      <dsp:txXfrm>
        <a:off x="397694" y="117195"/>
        <a:ext cx="5221870" cy="399568"/>
      </dsp:txXfrm>
    </dsp:sp>
    <dsp:sp modelId="{654D2CBE-601E-4380-8665-D1468ECA84E0}">
      <dsp:nvSpPr>
        <dsp:cNvPr id="0" name=""/>
        <dsp:cNvSpPr/>
      </dsp:nvSpPr>
      <dsp:spPr>
        <a:xfrm>
          <a:off x="0" y="1871505"/>
          <a:ext cx="7521575" cy="10395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3758" tIns="312420" rIns="583758" bIns="106680" numCol="1" spcCol="1270" anchor="t" anchorCtr="0">
          <a:noAutofit/>
        </a:bodyPr>
        <a:lstStyle/>
        <a:p>
          <a:pPr marL="114300" lvl="1" indent="-114300" algn="l" defTabSz="666750">
            <a:lnSpc>
              <a:spcPct val="90000"/>
            </a:lnSpc>
            <a:spcBef>
              <a:spcPct val="0"/>
            </a:spcBef>
            <a:spcAft>
              <a:spcPct val="15000"/>
            </a:spcAft>
            <a:buChar char="••"/>
          </a:pPr>
          <a:r>
            <a:rPr lang="es-ES" sz="1500" b="1" kern="1200" dirty="0" smtClean="0">
              <a:effectLst/>
            </a:rPr>
            <a:t>Ética social</a:t>
          </a:r>
          <a:endParaRPr lang="es-EC" sz="1500" kern="1200" dirty="0">
            <a:effectLst/>
          </a:endParaRPr>
        </a:p>
        <a:p>
          <a:pPr marL="114300" lvl="1" indent="-114300" algn="l" defTabSz="666750">
            <a:lnSpc>
              <a:spcPct val="90000"/>
            </a:lnSpc>
            <a:spcBef>
              <a:spcPct val="0"/>
            </a:spcBef>
            <a:spcAft>
              <a:spcPct val="15000"/>
            </a:spcAft>
            <a:buChar char="••"/>
          </a:pPr>
          <a:r>
            <a:rPr lang="es-ES" sz="1500" kern="1200" dirty="0" smtClean="0">
              <a:solidFill>
                <a:srgbClr val="000000"/>
              </a:solidFill>
            </a:rPr>
            <a:t>El auge del Sujeto, la Ciudadanía y los Derechos Humanos. A la perspectiva del Bien y el Mal se agrega la de la Justicia y la Injusticia.</a:t>
          </a:r>
          <a:endParaRPr lang="es-EC" sz="1500" kern="1200" dirty="0"/>
        </a:p>
      </dsp:txBody>
      <dsp:txXfrm>
        <a:off x="0" y="1871505"/>
        <a:ext cx="7521575" cy="1039500"/>
      </dsp:txXfrm>
    </dsp:sp>
    <dsp:sp modelId="{384BF546-6478-4B56-B8D0-469A96D023D6}">
      <dsp:nvSpPr>
        <dsp:cNvPr id="0" name=""/>
        <dsp:cNvSpPr/>
      </dsp:nvSpPr>
      <dsp:spPr>
        <a:xfrm>
          <a:off x="376078" y="1650105"/>
          <a:ext cx="5265102" cy="442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08" tIns="0" rIns="199008" bIns="0" numCol="1" spcCol="1270" anchor="ctr" anchorCtr="0">
          <a:noAutofit/>
        </a:bodyPr>
        <a:lstStyle/>
        <a:p>
          <a:pPr lvl="0" algn="l" defTabSz="666750">
            <a:lnSpc>
              <a:spcPct val="90000"/>
            </a:lnSpc>
            <a:spcBef>
              <a:spcPct val="0"/>
            </a:spcBef>
            <a:spcAft>
              <a:spcPct val="35000"/>
            </a:spcAft>
          </a:pPr>
          <a:r>
            <a:rPr lang="es-MX" sz="1500" kern="1200" dirty="0" smtClean="0"/>
            <a:t>2da. Generación</a:t>
          </a:r>
          <a:endParaRPr lang="es-EC" sz="1500" kern="1200" dirty="0"/>
        </a:p>
      </dsp:txBody>
      <dsp:txXfrm>
        <a:off x="397694" y="1671721"/>
        <a:ext cx="5221870" cy="399568"/>
      </dsp:txXfrm>
    </dsp:sp>
    <dsp:sp modelId="{7FF52CE2-2AC2-46D2-93A4-E100A619B9B4}">
      <dsp:nvSpPr>
        <dsp:cNvPr id="0" name=""/>
        <dsp:cNvSpPr/>
      </dsp:nvSpPr>
      <dsp:spPr>
        <a:xfrm>
          <a:off x="0" y="3213404"/>
          <a:ext cx="7521575" cy="125212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3758" tIns="312420" rIns="583758" bIns="106680" numCol="1" spcCol="1270" anchor="t" anchorCtr="0">
          <a:noAutofit/>
        </a:bodyPr>
        <a:lstStyle/>
        <a:p>
          <a:pPr marL="114300" lvl="1" indent="-114300" algn="l" defTabSz="666750">
            <a:lnSpc>
              <a:spcPct val="90000"/>
            </a:lnSpc>
            <a:spcBef>
              <a:spcPct val="0"/>
            </a:spcBef>
            <a:spcAft>
              <a:spcPct val="15000"/>
            </a:spcAft>
            <a:buChar char="••"/>
          </a:pPr>
          <a:r>
            <a:rPr lang="es-ES" sz="1500" b="1" u="none" kern="1200" dirty="0" smtClean="0">
              <a:solidFill>
                <a:srgbClr val="000000"/>
              </a:solidFill>
              <a:effectLst/>
            </a:rPr>
            <a:t>Ética global</a:t>
          </a:r>
          <a:endParaRPr lang="es-EC" sz="1500" b="1" u="none" kern="1200" dirty="0">
            <a:effectLst/>
          </a:endParaRPr>
        </a:p>
        <a:p>
          <a:pPr marL="114300" lvl="1" indent="-114300" algn="l" defTabSz="666750">
            <a:lnSpc>
              <a:spcPct val="90000"/>
            </a:lnSpc>
            <a:spcBef>
              <a:spcPct val="0"/>
            </a:spcBef>
            <a:spcAft>
              <a:spcPct val="15000"/>
            </a:spcAft>
            <a:buChar char="••"/>
          </a:pPr>
          <a:r>
            <a:rPr lang="es-ES" sz="1500" kern="1200" dirty="0" smtClean="0">
              <a:solidFill>
                <a:srgbClr val="000000"/>
              </a:solidFill>
            </a:rPr>
            <a:t>Corresponde a la necesidad de tomar en cuenta los problemas globales y locales del Planeta Tierra. Se agrega el concepto de la Sostenibilidad y la Insostenibilidad</a:t>
          </a:r>
          <a:endParaRPr lang="es-EC" sz="1500" b="1" u="none" kern="1200" dirty="0">
            <a:effectLst/>
          </a:endParaRPr>
        </a:p>
      </dsp:txBody>
      <dsp:txXfrm>
        <a:off x="0" y="3213404"/>
        <a:ext cx="7521575" cy="1252125"/>
      </dsp:txXfrm>
    </dsp:sp>
    <dsp:sp modelId="{15047533-D0E5-4F52-9B1F-C1E13042C408}">
      <dsp:nvSpPr>
        <dsp:cNvPr id="0" name=""/>
        <dsp:cNvSpPr/>
      </dsp:nvSpPr>
      <dsp:spPr>
        <a:xfrm>
          <a:off x="376078" y="2992005"/>
          <a:ext cx="5265102" cy="442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08" tIns="0" rIns="199008" bIns="0" numCol="1" spcCol="1270" anchor="ctr" anchorCtr="0">
          <a:noAutofit/>
        </a:bodyPr>
        <a:lstStyle/>
        <a:p>
          <a:pPr lvl="0" algn="l" defTabSz="666750">
            <a:lnSpc>
              <a:spcPct val="90000"/>
            </a:lnSpc>
            <a:spcBef>
              <a:spcPct val="0"/>
            </a:spcBef>
            <a:spcAft>
              <a:spcPct val="35000"/>
            </a:spcAft>
          </a:pPr>
          <a:r>
            <a:rPr lang="es-MX" sz="1500" kern="1200" dirty="0" smtClean="0"/>
            <a:t>3era. Generación</a:t>
          </a:r>
          <a:endParaRPr lang="es-EC" sz="1500" kern="1200" dirty="0"/>
        </a:p>
      </dsp:txBody>
      <dsp:txXfrm>
        <a:off x="397694" y="3013621"/>
        <a:ext cx="5221870" cy="3995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1AF0C-7E41-45EF-B2FB-9B533E100A7D}">
      <dsp:nvSpPr>
        <dsp:cNvPr id="0" name=""/>
        <dsp:cNvSpPr/>
      </dsp:nvSpPr>
      <dsp:spPr>
        <a:xfrm>
          <a:off x="0" y="322042"/>
          <a:ext cx="7521575" cy="2017575"/>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3758" tIns="437388" rIns="583758" bIns="149352" numCol="1" spcCol="1270" anchor="t" anchorCtr="0">
          <a:noAutofit/>
        </a:bodyPr>
        <a:lstStyle/>
        <a:p>
          <a:pPr marL="228600" lvl="1" indent="-228600" algn="l" defTabSz="933450">
            <a:lnSpc>
              <a:spcPct val="90000"/>
            </a:lnSpc>
            <a:spcBef>
              <a:spcPct val="0"/>
            </a:spcBef>
            <a:spcAft>
              <a:spcPct val="15000"/>
            </a:spcAft>
            <a:buChar char="••"/>
          </a:pPr>
          <a:r>
            <a:rPr lang="es-MX" sz="2100" kern="1200" dirty="0" smtClean="0"/>
            <a:t>Se podría entender la ética de las organizaciones como Filantropía.</a:t>
          </a:r>
          <a:endParaRPr lang="es-EC" sz="2100" kern="1200" dirty="0"/>
        </a:p>
        <a:p>
          <a:pPr marL="228600" lvl="1" indent="-228600" algn="l" defTabSz="933450">
            <a:lnSpc>
              <a:spcPct val="90000"/>
            </a:lnSpc>
            <a:spcBef>
              <a:spcPct val="0"/>
            </a:spcBef>
            <a:spcAft>
              <a:spcPct val="15000"/>
            </a:spcAft>
            <a:buChar char="••"/>
          </a:pPr>
          <a:r>
            <a:rPr lang="es-MX" sz="2100" kern="1200" dirty="0" smtClean="0"/>
            <a:t>La estrategia sería aumentar el gasto en proyectos de </a:t>
          </a:r>
          <a:r>
            <a:rPr lang="es-MX" sz="2100" u="sng" kern="1200" dirty="0" smtClean="0"/>
            <a:t>beneficencia</a:t>
          </a:r>
          <a:r>
            <a:rPr lang="es-MX" sz="2100" kern="1200" dirty="0" smtClean="0"/>
            <a:t> para los más necesitados </a:t>
          </a:r>
          <a:r>
            <a:rPr lang="es-MX" sz="2100" kern="1200" dirty="0" smtClean="0"/>
            <a:t>(no de un desarrollo humano integral)</a:t>
          </a:r>
          <a:endParaRPr lang="es-EC" sz="2100" kern="1200" dirty="0"/>
        </a:p>
      </dsp:txBody>
      <dsp:txXfrm>
        <a:off x="0" y="322042"/>
        <a:ext cx="7521575" cy="2017575"/>
      </dsp:txXfrm>
    </dsp:sp>
    <dsp:sp modelId="{4CB7DABD-FCEA-4014-917B-34DB9086ED0C}">
      <dsp:nvSpPr>
        <dsp:cNvPr id="0" name=""/>
        <dsp:cNvSpPr/>
      </dsp:nvSpPr>
      <dsp:spPr>
        <a:xfrm>
          <a:off x="376078" y="12082"/>
          <a:ext cx="5265102" cy="6199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08" tIns="0" rIns="199008" bIns="0" numCol="1" spcCol="1270" anchor="ctr" anchorCtr="0">
          <a:noAutofit/>
        </a:bodyPr>
        <a:lstStyle/>
        <a:p>
          <a:pPr lvl="0" algn="l" defTabSz="933450">
            <a:lnSpc>
              <a:spcPct val="90000"/>
            </a:lnSpc>
            <a:spcBef>
              <a:spcPct val="0"/>
            </a:spcBef>
            <a:spcAft>
              <a:spcPct val="35000"/>
            </a:spcAft>
          </a:pPr>
          <a:r>
            <a:rPr lang="es-MX" sz="2100" kern="1200" dirty="0" smtClean="0"/>
            <a:t>1era. Generación</a:t>
          </a:r>
          <a:endParaRPr lang="es-EC" sz="2100" kern="1200" dirty="0"/>
        </a:p>
      </dsp:txBody>
      <dsp:txXfrm>
        <a:off x="406340" y="42344"/>
        <a:ext cx="5204578" cy="559396"/>
      </dsp:txXfrm>
    </dsp:sp>
    <dsp:sp modelId="{654D2CBE-601E-4380-8665-D1468ECA84E0}">
      <dsp:nvSpPr>
        <dsp:cNvPr id="0" name=""/>
        <dsp:cNvSpPr/>
      </dsp:nvSpPr>
      <dsp:spPr>
        <a:xfrm>
          <a:off x="0" y="2762977"/>
          <a:ext cx="7521575" cy="178605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3758" tIns="437388" rIns="583758" bIns="149352" numCol="1" spcCol="1270" anchor="t" anchorCtr="0">
          <a:noAutofit/>
        </a:bodyPr>
        <a:lstStyle/>
        <a:p>
          <a:pPr marL="228600" lvl="1" indent="-228600" algn="l" defTabSz="933450">
            <a:lnSpc>
              <a:spcPct val="90000"/>
            </a:lnSpc>
            <a:spcBef>
              <a:spcPct val="0"/>
            </a:spcBef>
            <a:spcAft>
              <a:spcPct val="15000"/>
            </a:spcAft>
            <a:buChar char="••"/>
          </a:pPr>
          <a:r>
            <a:rPr lang="es-EC" sz="2100" kern="1200" dirty="0" smtClean="0">
              <a:effectLst/>
            </a:rPr>
            <a:t>promover el crecimiento económico y social exponencial</a:t>
          </a:r>
          <a:endParaRPr lang="es-EC" sz="2100" kern="1200" dirty="0">
            <a:effectLst/>
          </a:endParaRPr>
        </a:p>
        <a:p>
          <a:pPr marL="228600" lvl="1" indent="-228600" algn="l" defTabSz="933450">
            <a:lnSpc>
              <a:spcPct val="90000"/>
            </a:lnSpc>
            <a:spcBef>
              <a:spcPct val="0"/>
            </a:spcBef>
            <a:spcAft>
              <a:spcPct val="15000"/>
            </a:spcAft>
            <a:buChar char="••"/>
          </a:pPr>
          <a:r>
            <a:rPr lang="es-MX" sz="2100" kern="1200" dirty="0" smtClean="0">
              <a:effectLst/>
            </a:rPr>
            <a:t>Justicia Social vs Injusticia Ecológica</a:t>
          </a:r>
          <a:endParaRPr lang="es-EC" sz="2100" kern="1200" dirty="0">
            <a:effectLst/>
          </a:endParaRPr>
        </a:p>
        <a:p>
          <a:pPr marL="228600" lvl="1" indent="-228600" algn="l" defTabSz="933450">
            <a:lnSpc>
              <a:spcPct val="90000"/>
            </a:lnSpc>
            <a:spcBef>
              <a:spcPct val="0"/>
            </a:spcBef>
            <a:spcAft>
              <a:spcPct val="15000"/>
            </a:spcAft>
            <a:buChar char="••"/>
          </a:pPr>
          <a:r>
            <a:rPr lang="es-EC" sz="2100" kern="1200" dirty="0" smtClean="0">
              <a:effectLst/>
            </a:rPr>
            <a:t>Relación jurídica entre sujetos de derecho/deberes</a:t>
          </a:r>
          <a:endParaRPr lang="es-EC" sz="2100" kern="1200" dirty="0">
            <a:effectLst/>
          </a:endParaRPr>
        </a:p>
      </dsp:txBody>
      <dsp:txXfrm>
        <a:off x="0" y="2762977"/>
        <a:ext cx="7521575" cy="1786050"/>
      </dsp:txXfrm>
    </dsp:sp>
    <dsp:sp modelId="{384BF546-6478-4B56-B8D0-469A96D023D6}">
      <dsp:nvSpPr>
        <dsp:cNvPr id="0" name=""/>
        <dsp:cNvSpPr/>
      </dsp:nvSpPr>
      <dsp:spPr>
        <a:xfrm>
          <a:off x="376078" y="2453017"/>
          <a:ext cx="5265102" cy="6199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08" tIns="0" rIns="199008" bIns="0" numCol="1" spcCol="1270" anchor="ctr" anchorCtr="0">
          <a:noAutofit/>
        </a:bodyPr>
        <a:lstStyle/>
        <a:p>
          <a:pPr lvl="0" algn="l" defTabSz="933450">
            <a:lnSpc>
              <a:spcPct val="90000"/>
            </a:lnSpc>
            <a:spcBef>
              <a:spcPct val="0"/>
            </a:spcBef>
            <a:spcAft>
              <a:spcPct val="35000"/>
            </a:spcAft>
          </a:pPr>
          <a:r>
            <a:rPr lang="es-MX" sz="2100" kern="1200" dirty="0" smtClean="0"/>
            <a:t>2da. Generación</a:t>
          </a:r>
          <a:endParaRPr lang="es-EC" sz="2100" kern="1200" dirty="0"/>
        </a:p>
      </dsp:txBody>
      <dsp:txXfrm>
        <a:off x="406340" y="2483279"/>
        <a:ext cx="520457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B1B1F-5FB8-4026-9F1C-01DCCF6544AF}" type="datetimeFigureOut">
              <a:rPr lang="es-ES" smtClean="0"/>
              <a:t>05/11/2015</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0A4D1-7750-4073-8E14-D9917B61D528}" type="slidenum">
              <a:rPr lang="es-ES" smtClean="0"/>
              <a:t>‹Nº›</a:t>
            </a:fld>
            <a:endParaRPr lang="es-ES"/>
          </a:p>
        </p:txBody>
      </p:sp>
    </p:spTree>
    <p:extLst>
      <p:ext uri="{BB962C8B-B14F-4D97-AF65-F5344CB8AC3E}">
        <p14:creationId xmlns:p14="http://schemas.microsoft.com/office/powerpoint/2010/main" val="373907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F6E0EC29-0BA5-4627-A5EC-40A6B4E4E082}" type="slidenum">
              <a:rPr lang="es-ES" altLang="es-ES">
                <a:latin typeface="Times New Roman" panose="02020603050405020304" pitchFamily="18" charset="0"/>
              </a:rPr>
              <a:pPr/>
              <a:t>26</a:t>
            </a:fld>
            <a:endParaRPr lang="es-ES" altLang="es-ES">
              <a:latin typeface="Times New Roman" panose="02020603050405020304" pitchFamily="18"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124384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1695FF9-07F7-4641-9CB2-2BCB7B4C82E6}" type="slidenum">
              <a:rPr lang="es-ES" altLang="es-ES">
                <a:latin typeface="Times New Roman" panose="02020603050405020304" pitchFamily="18" charset="0"/>
              </a:rPr>
              <a:pPr/>
              <a:t>27</a:t>
            </a:fld>
            <a:endParaRPr lang="es-ES" altLang="es-ES">
              <a:latin typeface="Times New Roman" panose="02020603050405020304" pitchFamily="18"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230090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0809446-F805-4604-82E5-8B54FEE18ABB}" type="slidenum">
              <a:rPr lang="es-ES" altLang="es-ES">
                <a:latin typeface="Times New Roman" panose="02020603050405020304" pitchFamily="18" charset="0"/>
              </a:rPr>
              <a:pPr/>
              <a:t>28</a:t>
            </a:fld>
            <a:endParaRPr lang="es-ES" altLang="es-ES">
              <a:latin typeface="Times New Roman" panose="02020603050405020304" pitchFamily="18"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349794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46D9933-38E7-4C7B-B25D-201E664DF376}" type="slidenum">
              <a:rPr lang="es-ES" altLang="es-ES">
                <a:latin typeface="Times New Roman" panose="02020603050405020304" pitchFamily="18" charset="0"/>
              </a:rPr>
              <a:pPr/>
              <a:t>29</a:t>
            </a:fld>
            <a:endParaRPr lang="es-ES" altLang="es-ES">
              <a:latin typeface="Times New Roman" panose="02020603050405020304" pitchFamily="18"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73002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9699B9E-3C10-4FA6-82D4-53A5E3C11A55}" type="slidenum">
              <a:rPr lang="es-ES" altLang="es-ES">
                <a:latin typeface="Times New Roman" panose="02020603050405020304" pitchFamily="18" charset="0"/>
              </a:rPr>
              <a:pPr/>
              <a:t>31</a:t>
            </a:fld>
            <a:endParaRPr lang="es-ES" altLang="es-ES">
              <a:latin typeface="Times New Roman" panose="02020603050405020304" pitchFamily="18"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615620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8B4FF97-4A55-42DD-977A-F870C302BF7D}" type="slidenum">
              <a:rPr lang="es-ES" altLang="es-ES">
                <a:latin typeface="Times New Roman" panose="02020603050405020304" pitchFamily="18" charset="0"/>
              </a:rPr>
              <a:pPr/>
              <a:t>33</a:t>
            </a:fld>
            <a:endParaRPr lang="es-ES" altLang="es-ES">
              <a:latin typeface="Times New Roman" panose="02020603050405020304" pitchFamily="18"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412364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B178147-C6DC-4A4F-BD5F-B2F074237097}" type="slidenum">
              <a:rPr lang="es-ES" altLang="es-ES">
                <a:latin typeface="Times New Roman" panose="02020603050405020304" pitchFamily="18" charset="0"/>
              </a:rPr>
              <a:pPr/>
              <a:t>35</a:t>
            </a:fld>
            <a:endParaRPr lang="es-ES" altLang="es-ES">
              <a:latin typeface="Times New Roman" panose="02020603050405020304" pitchFamily="18"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smtClean="0"/>
          </a:p>
        </p:txBody>
      </p:sp>
    </p:spTree>
    <p:extLst>
      <p:ext uri="{BB962C8B-B14F-4D97-AF65-F5344CB8AC3E}">
        <p14:creationId xmlns:p14="http://schemas.microsoft.com/office/powerpoint/2010/main" val="258914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9A81A04-B3EF-4E2F-8695-92A5BE23F921}" type="datetimeFigureOut">
              <a:rPr lang="es-EC" smtClean="0"/>
              <a:t>05/11/2015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9A81A04-B3EF-4E2F-8695-92A5BE23F921}" type="datetimeFigureOut">
              <a:rPr lang="es-EC" smtClean="0"/>
              <a:t>05/11/2015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9A81A04-B3EF-4E2F-8695-92A5BE23F921}" type="datetimeFigureOut">
              <a:rPr lang="es-EC" smtClean="0"/>
              <a:t>05/11/2015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9A81A04-B3EF-4E2F-8695-92A5BE23F921}" type="datetimeFigureOut">
              <a:rPr lang="es-EC" smtClean="0"/>
              <a:t>05/11/2015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49A81A04-B3EF-4E2F-8695-92A5BE23F921}" type="datetimeFigureOut">
              <a:rPr lang="es-EC" smtClean="0"/>
              <a:t>05/11/2015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9A81A04-B3EF-4E2F-8695-92A5BE23F921}" type="datetimeFigureOut">
              <a:rPr lang="es-EC" smtClean="0"/>
              <a:t>05/11/2015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3CA671C-DE98-48F4-9DAD-A1A27463F861}" type="slidenum">
              <a:rPr lang="es-EC" smtClean="0"/>
              <a:t>‹Nº›</a:t>
            </a:fld>
            <a:endParaRPr lang="es-EC"/>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9A81A04-B3EF-4E2F-8695-92A5BE23F921}" type="datetimeFigureOut">
              <a:rPr lang="es-EC" smtClean="0"/>
              <a:t>05/11/2015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9A81A04-B3EF-4E2F-8695-92A5BE23F921}" type="datetimeFigureOut">
              <a:rPr lang="es-EC" smtClean="0"/>
              <a:t>05/11/2015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81A04-B3EF-4E2F-8695-92A5BE23F921}" type="datetimeFigureOut">
              <a:rPr lang="es-EC" smtClean="0"/>
              <a:t>05/11/2015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49A81A04-B3EF-4E2F-8695-92A5BE23F921}" type="datetimeFigureOut">
              <a:rPr lang="es-EC" smtClean="0"/>
              <a:t>05/11/2015</a:t>
            </a:fld>
            <a:endParaRPr lang="es-EC"/>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EC"/>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3CA671C-DE98-48F4-9DAD-A1A27463F861}" type="slidenum">
              <a:rPr lang="es-EC" smtClean="0"/>
              <a:t>‹Nº›</a:t>
            </a:fld>
            <a:endParaRPr lang="es-EC"/>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9A81A04-B3EF-4E2F-8695-92A5BE23F921}" type="datetimeFigureOut">
              <a:rPr lang="es-EC" smtClean="0"/>
              <a:t>05/11/2015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B3CA671C-DE98-48F4-9DAD-A1A27463F861}" type="slidenum">
              <a:rPr lang="es-EC" smtClean="0"/>
              <a:t>‹Nº›</a:t>
            </a:fld>
            <a:endParaRPr lang="es-EC"/>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49A81A04-B3EF-4E2F-8695-92A5BE23F921}" type="datetimeFigureOut">
              <a:rPr lang="es-EC" smtClean="0"/>
              <a:t>05/11/2015</a:t>
            </a:fld>
            <a:endParaRPr lang="es-EC"/>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EC"/>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3CA671C-DE98-48F4-9DAD-A1A27463F861}" type="slidenum">
              <a:rPr lang="es-EC" smtClean="0"/>
              <a:t>‹Nº›</a:t>
            </a:fld>
            <a:endParaRPr lang="es-EC"/>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oleObject" Target="../embeddings/oleObject1.bin"/><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image" Target="../media/image14.wmf"/><Relationship Id="rId9"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5.wmf"/><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Ética y </a:t>
            </a:r>
            <a:r>
              <a:rPr lang="es-MX" smtClean="0"/>
              <a:t>responsabilidad social</a:t>
            </a:r>
            <a:endParaRPr lang="es-EC" dirty="0"/>
          </a:p>
        </p:txBody>
      </p:sp>
      <p:sp>
        <p:nvSpPr>
          <p:cNvPr id="3" name="2 Subtítulo"/>
          <p:cNvSpPr>
            <a:spLocks noGrp="1"/>
          </p:cNvSpPr>
          <p:nvPr>
            <p:ph type="subTitle" idx="1"/>
          </p:nvPr>
        </p:nvSpPr>
        <p:spPr/>
        <p:txBody>
          <a:bodyPr/>
          <a:lstStyle/>
          <a:p>
            <a:endParaRPr lang="es-EC"/>
          </a:p>
        </p:txBody>
      </p:sp>
    </p:spTree>
    <p:extLst>
      <p:ext uri="{BB962C8B-B14F-4D97-AF65-F5344CB8AC3E}">
        <p14:creationId xmlns:p14="http://schemas.microsoft.com/office/powerpoint/2010/main" val="2496719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a:bodyPr>
          <a:lstStyle/>
          <a:p>
            <a:r>
              <a:rPr lang="es-MX" sz="3200" dirty="0" smtClean="0"/>
              <a:t>Tipo de residencia planetaria que permita:</a:t>
            </a:r>
          </a:p>
          <a:p>
            <a:pPr>
              <a:buAutoNum type="alphaLcParenBoth"/>
            </a:pPr>
            <a:r>
              <a:rPr lang="es-EC" sz="3200" b="0" dirty="0" smtClean="0"/>
              <a:t> la </a:t>
            </a:r>
            <a:r>
              <a:rPr lang="es-EC" sz="3200" b="0" dirty="0"/>
              <a:t>bondad de los </a:t>
            </a:r>
            <a:r>
              <a:rPr lang="es-EC" sz="3200" b="0" dirty="0" smtClean="0"/>
              <a:t>individuos</a:t>
            </a:r>
          </a:p>
          <a:p>
            <a:pPr>
              <a:buAutoNum type="alphaLcParenBoth"/>
            </a:pPr>
            <a:r>
              <a:rPr lang="es-EC" sz="3200" b="0" dirty="0" smtClean="0"/>
              <a:t> la </a:t>
            </a:r>
            <a:r>
              <a:rPr lang="es-EC" sz="3200" b="0" dirty="0"/>
              <a:t>justicia de las relaciones </a:t>
            </a:r>
            <a:r>
              <a:rPr lang="es-EC" sz="3200" b="0" dirty="0" smtClean="0"/>
              <a:t>equitativas</a:t>
            </a:r>
          </a:p>
          <a:p>
            <a:pPr>
              <a:buAutoNum type="alphaLcParenBoth"/>
            </a:pPr>
            <a:r>
              <a:rPr lang="es-EC" sz="3200" b="0" dirty="0" smtClean="0"/>
              <a:t> la </a:t>
            </a:r>
            <a:r>
              <a:rPr lang="es-EC" sz="3200" b="0" dirty="0"/>
              <a:t>sostenibilidad global</a:t>
            </a:r>
            <a:endParaRPr lang="es-EC" sz="3200" dirty="0"/>
          </a:p>
        </p:txBody>
      </p:sp>
    </p:spTree>
    <p:extLst>
      <p:ext uri="{BB962C8B-B14F-4D97-AF65-F5344CB8AC3E}">
        <p14:creationId xmlns:p14="http://schemas.microsoft.com/office/powerpoint/2010/main" val="13125882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b="1" i="1" dirty="0"/>
              <a:t>LOS DIEZ PRINCIPIOS DEL PACTO </a:t>
            </a:r>
            <a:r>
              <a:rPr lang="es-EC" b="1" i="1" dirty="0" smtClean="0"/>
              <a:t>GLOBAL </a:t>
            </a:r>
            <a:r>
              <a:rPr lang="es-EC" dirty="0"/>
              <a:t>de la ONU con las empresas (julio de 2000)</a:t>
            </a:r>
          </a:p>
        </p:txBody>
      </p:sp>
      <p:sp>
        <p:nvSpPr>
          <p:cNvPr id="3" name="2 Marcador de contenido"/>
          <p:cNvSpPr>
            <a:spLocks noGrp="1"/>
          </p:cNvSpPr>
          <p:nvPr>
            <p:ph idx="1"/>
          </p:nvPr>
        </p:nvSpPr>
        <p:spPr>
          <a:xfrm>
            <a:off x="822960" y="1100628"/>
            <a:ext cx="7520940" cy="5280700"/>
          </a:xfrm>
        </p:spPr>
        <p:txBody>
          <a:bodyPr>
            <a:normAutofit fontScale="85000" lnSpcReduction="10000"/>
          </a:bodyPr>
          <a:lstStyle/>
          <a:p>
            <a:pPr algn="ctr"/>
            <a:r>
              <a:rPr lang="es-EC" i="1" dirty="0"/>
              <a:t>Derechos Humanos</a:t>
            </a:r>
          </a:p>
          <a:p>
            <a:pPr algn="ctr"/>
            <a:r>
              <a:rPr lang="es-EC" i="1" dirty="0"/>
              <a:t>1</a:t>
            </a:r>
            <a:r>
              <a:rPr lang="es-EC" b="0" i="1" dirty="0"/>
              <a:t>. Las empresas deben apoyar y respetar la protección de los derechos humanos</a:t>
            </a:r>
          </a:p>
          <a:p>
            <a:pPr algn="ctr"/>
            <a:r>
              <a:rPr lang="es-EC" b="0" i="1" dirty="0"/>
              <a:t>proclamados a nivel internacional;</a:t>
            </a:r>
          </a:p>
          <a:p>
            <a:pPr algn="ctr"/>
            <a:r>
              <a:rPr lang="es-EC" i="1" dirty="0"/>
              <a:t>2. </a:t>
            </a:r>
            <a:r>
              <a:rPr lang="es-EC" b="0" i="1" dirty="0"/>
              <a:t>Evitar verse involucrados en abusos de los derechos humanos.</a:t>
            </a:r>
          </a:p>
          <a:p>
            <a:pPr algn="ctr"/>
            <a:r>
              <a:rPr lang="es-EC" i="1" dirty="0"/>
              <a:t>Normas Laborales</a:t>
            </a:r>
          </a:p>
          <a:p>
            <a:pPr algn="ctr"/>
            <a:r>
              <a:rPr lang="es-EC" i="1" dirty="0"/>
              <a:t>3</a:t>
            </a:r>
            <a:r>
              <a:rPr lang="es-EC" b="0" i="1" dirty="0"/>
              <a:t>. Las empresas deben respetar la libertad de asociación y el reconocimiento del derecho a</a:t>
            </a:r>
          </a:p>
          <a:p>
            <a:pPr algn="ctr"/>
            <a:r>
              <a:rPr lang="es-EC" b="0" i="1" dirty="0"/>
              <a:t>la negociación colectiva;</a:t>
            </a:r>
          </a:p>
          <a:p>
            <a:pPr algn="ctr"/>
            <a:r>
              <a:rPr lang="es-EC" i="1" dirty="0"/>
              <a:t>4</a:t>
            </a:r>
            <a:r>
              <a:rPr lang="es-EC" b="0" i="1" dirty="0"/>
              <a:t>. La eliminación de todas las formas de trabajo forzoso y obligatorio;</a:t>
            </a:r>
          </a:p>
          <a:p>
            <a:pPr algn="ctr"/>
            <a:r>
              <a:rPr lang="es-EC" i="1" dirty="0"/>
              <a:t>5</a:t>
            </a:r>
            <a:r>
              <a:rPr lang="es-EC" b="0" i="1" dirty="0"/>
              <a:t>. La abolición del trabajo infantil;</a:t>
            </a:r>
          </a:p>
          <a:p>
            <a:pPr algn="ctr"/>
            <a:r>
              <a:rPr lang="es-EC" i="1" dirty="0"/>
              <a:t>6</a:t>
            </a:r>
            <a:r>
              <a:rPr lang="es-EC" b="0" i="1" dirty="0"/>
              <a:t>. La eliminación de la discriminación respecto del empleo y la ocupación.</a:t>
            </a:r>
          </a:p>
          <a:p>
            <a:pPr algn="ctr"/>
            <a:r>
              <a:rPr lang="es-EC" i="1" dirty="0"/>
              <a:t>Medio Ambiente</a:t>
            </a:r>
          </a:p>
          <a:p>
            <a:pPr algn="ctr"/>
            <a:r>
              <a:rPr lang="es-EC" i="1" dirty="0"/>
              <a:t>7</a:t>
            </a:r>
            <a:r>
              <a:rPr lang="es-EC" b="0" i="1" dirty="0"/>
              <a:t>. Las empresas deben apoyar la aplicación de un criterio de precaución respecto de los</a:t>
            </a:r>
          </a:p>
          <a:p>
            <a:pPr algn="ctr"/>
            <a:r>
              <a:rPr lang="es-EC" b="0" i="1" dirty="0"/>
              <a:t>problemas ambientales;</a:t>
            </a:r>
          </a:p>
          <a:p>
            <a:pPr algn="ctr"/>
            <a:r>
              <a:rPr lang="es-EC" i="1" dirty="0"/>
              <a:t>8</a:t>
            </a:r>
            <a:r>
              <a:rPr lang="es-EC" b="0" i="1" dirty="0"/>
              <a:t>. Adoptar iniciativas para promover una mayor responsabilidad ambiental; y</a:t>
            </a:r>
          </a:p>
          <a:p>
            <a:pPr algn="ctr"/>
            <a:r>
              <a:rPr lang="es-EC" i="1" dirty="0"/>
              <a:t>9</a:t>
            </a:r>
            <a:r>
              <a:rPr lang="es-EC" b="0" i="1" dirty="0"/>
              <a:t>. Alentar el desarrollo y la difusión de tecnologías inocuas para el medio ambiente.</a:t>
            </a:r>
          </a:p>
          <a:p>
            <a:pPr algn="ctr"/>
            <a:r>
              <a:rPr lang="es-EC" i="1" dirty="0"/>
              <a:t>Anticorrupción</a:t>
            </a:r>
          </a:p>
          <a:p>
            <a:pPr algn="ctr"/>
            <a:r>
              <a:rPr lang="es-EC" i="1" dirty="0"/>
              <a:t>10</a:t>
            </a:r>
            <a:r>
              <a:rPr lang="es-EC" b="0" i="1" dirty="0"/>
              <a:t>. Las empresas deben actuar contra todas las formas de corrupción, incluyendo la</a:t>
            </a:r>
          </a:p>
          <a:p>
            <a:pPr algn="ctr"/>
            <a:r>
              <a:rPr lang="es-EC" b="0" i="1" dirty="0"/>
              <a:t>extorsión y el soborno.</a:t>
            </a:r>
            <a:endParaRPr lang="es-EC" dirty="0"/>
          </a:p>
        </p:txBody>
      </p:sp>
    </p:spTree>
    <p:extLst>
      <p:ext uri="{BB962C8B-B14F-4D97-AF65-F5344CB8AC3E}">
        <p14:creationId xmlns:p14="http://schemas.microsoft.com/office/powerpoint/2010/main" val="3900879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s-ES"/>
              <a:t>ETICA PROFESIONAL</a:t>
            </a:r>
          </a:p>
        </p:txBody>
      </p:sp>
      <p:sp>
        <p:nvSpPr>
          <p:cNvPr id="89092" name="AutoShape 4"/>
          <p:cNvSpPr>
            <a:spLocks noChangeArrowheads="1"/>
          </p:cNvSpPr>
          <p:nvPr/>
        </p:nvSpPr>
        <p:spPr bwMode="auto">
          <a:xfrm>
            <a:off x="684213" y="980728"/>
            <a:ext cx="4248150" cy="187201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ctr"/>
            <a:r>
              <a:rPr lang="es-ES" sz="2500" dirty="0">
                <a:solidFill>
                  <a:srgbClr val="000000"/>
                </a:solidFill>
                <a:effectLst>
                  <a:outerShdw blurRad="38100" dist="38100" dir="2700000" algn="tl">
                    <a:srgbClr val="C0C0C0"/>
                  </a:outerShdw>
                </a:effectLst>
              </a:rPr>
              <a:t>"ciencia normativa que estudia los deberes y los derechos de los profesionales en cuanto tales".</a:t>
            </a:r>
          </a:p>
        </p:txBody>
      </p:sp>
      <p:sp>
        <p:nvSpPr>
          <p:cNvPr id="89093" name="AutoShape 5"/>
          <p:cNvSpPr>
            <a:spLocks noChangeArrowheads="1"/>
          </p:cNvSpPr>
          <p:nvPr/>
        </p:nvSpPr>
        <p:spPr bwMode="auto">
          <a:xfrm>
            <a:off x="6119813" y="1557338"/>
            <a:ext cx="3024187" cy="107950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ctr"/>
            <a:r>
              <a:rPr lang="es-ES" sz="2500">
                <a:solidFill>
                  <a:srgbClr val="000000"/>
                </a:solidFill>
                <a:effectLst>
                  <a:outerShdw blurRad="38100" dist="38100" dir="2700000" algn="tl">
                    <a:srgbClr val="C0C0C0"/>
                  </a:outerShdw>
                </a:effectLst>
              </a:rPr>
              <a:t>DEONTOLOGIA</a:t>
            </a:r>
          </a:p>
          <a:p>
            <a:pPr algn="ctr"/>
            <a:r>
              <a:rPr lang="es-ES" sz="2500">
                <a:solidFill>
                  <a:srgbClr val="000000"/>
                </a:solidFill>
                <a:effectLst>
                  <a:outerShdw blurRad="38100" dist="38100" dir="2700000" algn="tl">
                    <a:srgbClr val="C0C0C0"/>
                  </a:outerShdw>
                </a:effectLst>
              </a:rPr>
              <a:t>PROFESIONAL</a:t>
            </a:r>
          </a:p>
        </p:txBody>
      </p:sp>
      <p:sp>
        <p:nvSpPr>
          <p:cNvPr id="89094" name="AutoShape 6"/>
          <p:cNvSpPr>
            <a:spLocks noChangeArrowheads="1"/>
          </p:cNvSpPr>
          <p:nvPr/>
        </p:nvSpPr>
        <p:spPr bwMode="auto">
          <a:xfrm>
            <a:off x="250825" y="3716338"/>
            <a:ext cx="5905500" cy="2664990"/>
          </a:xfrm>
          <a:prstGeom prst="roundRect">
            <a:avLst>
              <a:gd name="adj"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ctr"/>
            <a:r>
              <a:rPr lang="es-ES" sz="2500" dirty="0">
                <a:solidFill>
                  <a:srgbClr val="000000"/>
                </a:solidFill>
              </a:rPr>
              <a:t>"¿estoy haciendo con mi trabajo lo propio que beneficia </a:t>
            </a:r>
            <a:r>
              <a:rPr lang="es-ES" sz="2500" dirty="0" smtClean="0">
                <a:solidFill>
                  <a:srgbClr val="000000"/>
                </a:solidFill>
              </a:rPr>
              <a:t>a mis clientes, </a:t>
            </a:r>
            <a:r>
              <a:rPr lang="es-ES" sz="2500" dirty="0">
                <a:solidFill>
                  <a:srgbClr val="000000"/>
                </a:solidFill>
              </a:rPr>
              <a:t>lo necesario que beneficia a la </a:t>
            </a:r>
            <a:r>
              <a:rPr lang="es-ES" sz="2500" dirty="0" smtClean="0">
                <a:solidFill>
                  <a:srgbClr val="000000"/>
                </a:solidFill>
              </a:rPr>
              <a:t>sociedad en donde me desenvuelvo, </a:t>
            </a:r>
            <a:r>
              <a:rPr lang="es-ES" sz="2500" dirty="0">
                <a:solidFill>
                  <a:srgbClr val="000000"/>
                </a:solidFill>
              </a:rPr>
              <a:t>lo trascendente para mi país y para </a:t>
            </a:r>
            <a:r>
              <a:rPr lang="es-ES" sz="2500" dirty="0" smtClean="0">
                <a:solidFill>
                  <a:srgbClr val="000000"/>
                </a:solidFill>
              </a:rPr>
              <a:t>toda la humanidad?.“</a:t>
            </a:r>
            <a:endParaRPr lang="es-ES" sz="2500" dirty="0">
              <a:solidFill>
                <a:srgbClr val="000000"/>
              </a:solidFill>
            </a:endParaRPr>
          </a:p>
          <a:p>
            <a:pPr algn="ctr"/>
            <a:r>
              <a:rPr lang="es-ES" sz="2500" dirty="0">
                <a:solidFill>
                  <a:srgbClr val="000000"/>
                </a:solidFill>
                <a:effectLst>
                  <a:outerShdw blurRad="38100" dist="38100" dir="2700000" algn="tl">
                    <a:srgbClr val="C0C0C0"/>
                  </a:outerShdw>
                </a:effectLst>
              </a:rPr>
              <a:t>.</a:t>
            </a:r>
          </a:p>
        </p:txBody>
      </p:sp>
      <p:sp>
        <p:nvSpPr>
          <p:cNvPr id="89095" name="AutoShape 7"/>
          <p:cNvSpPr>
            <a:spLocks noChangeArrowheads="1"/>
          </p:cNvSpPr>
          <p:nvPr/>
        </p:nvSpPr>
        <p:spPr bwMode="auto">
          <a:xfrm>
            <a:off x="2555875" y="2997200"/>
            <a:ext cx="863600" cy="576263"/>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s-ES"/>
          </a:p>
        </p:txBody>
      </p:sp>
      <p:sp>
        <p:nvSpPr>
          <p:cNvPr id="89096" name="AutoShape 8"/>
          <p:cNvSpPr>
            <a:spLocks noChangeArrowheads="1"/>
          </p:cNvSpPr>
          <p:nvPr/>
        </p:nvSpPr>
        <p:spPr bwMode="auto">
          <a:xfrm>
            <a:off x="5148263" y="1916113"/>
            <a:ext cx="792162" cy="792162"/>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s-ES"/>
          </a:p>
        </p:txBody>
      </p:sp>
    </p:spTree>
    <p:extLst>
      <p:ext uri="{BB962C8B-B14F-4D97-AF65-F5344CB8AC3E}">
        <p14:creationId xmlns:p14="http://schemas.microsoft.com/office/powerpoint/2010/main" val="514172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2 Rectángulo"/>
          <p:cNvSpPr>
            <a:spLocks noChangeArrowheads="1"/>
          </p:cNvSpPr>
          <p:nvPr/>
        </p:nvSpPr>
        <p:spPr bwMode="auto">
          <a:xfrm>
            <a:off x="0" y="0"/>
            <a:ext cx="65722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C" altLang="es-EC" sz="4400" b="1">
                <a:solidFill>
                  <a:srgbClr val="000000"/>
                </a:solidFill>
                <a:latin typeface="Comic Sans MS" panose="030F0702030302020204" pitchFamily="66" charset="0"/>
              </a:rPr>
              <a:t>Ética empresarial </a:t>
            </a:r>
            <a:endParaRPr lang="es-EC" altLang="es-EC" sz="4400" b="1">
              <a:latin typeface="Comic Sans MS" panose="030F0702030302020204" pitchFamily="66" charset="0"/>
            </a:endParaRPr>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71938"/>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4 CuadroTexto"/>
          <p:cNvSpPr txBox="1">
            <a:spLocks noChangeArrowheads="1"/>
          </p:cNvSpPr>
          <p:nvPr/>
        </p:nvSpPr>
        <p:spPr bwMode="auto">
          <a:xfrm>
            <a:off x="1187450" y="1196975"/>
            <a:ext cx="342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C" altLang="es-EC" sz="2800">
                <a:latin typeface="Comic Sans MS" panose="030F0702030302020204" pitchFamily="66" charset="0"/>
              </a:rPr>
              <a:t>ÉTICA APLICADA</a:t>
            </a:r>
          </a:p>
        </p:txBody>
      </p:sp>
      <p:sp>
        <p:nvSpPr>
          <p:cNvPr id="25605" name="5 CuadroTexto"/>
          <p:cNvSpPr txBox="1">
            <a:spLocks noChangeArrowheads="1"/>
          </p:cNvSpPr>
          <p:nvPr/>
        </p:nvSpPr>
        <p:spPr bwMode="auto">
          <a:xfrm>
            <a:off x="4643438" y="620713"/>
            <a:ext cx="4318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C" altLang="es-EC" sz="2800">
                <a:latin typeface="Comic Sans MS" panose="030F0702030302020204" pitchFamily="66" charset="0"/>
              </a:rPr>
              <a:t>Estudio de normas de naturaleza moral que se plantean en el mundo de los negocios.</a:t>
            </a:r>
          </a:p>
        </p:txBody>
      </p:sp>
      <p:sp>
        <p:nvSpPr>
          <p:cNvPr id="25606" name="6 CuadroTexto"/>
          <p:cNvSpPr txBox="1">
            <a:spLocks noChangeArrowheads="1"/>
          </p:cNvSpPr>
          <p:nvPr/>
        </p:nvSpPr>
        <p:spPr bwMode="auto">
          <a:xfrm>
            <a:off x="214313" y="2357438"/>
            <a:ext cx="69294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6213" indent="-1762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s-EC" altLang="es-EC" sz="2800">
                <a:latin typeface="Comic Sans MS" panose="030F0702030302020204" pitchFamily="66" charset="0"/>
              </a:rPr>
              <a:t>Gestión empresarial</a:t>
            </a:r>
          </a:p>
          <a:p>
            <a:pPr eaLnBrk="1" hangingPunct="1">
              <a:spcBef>
                <a:spcPct val="0"/>
              </a:spcBef>
            </a:pPr>
            <a:r>
              <a:rPr lang="es-EC" altLang="es-EC" sz="2800">
                <a:latin typeface="Comic Sans MS" panose="030F0702030302020204" pitchFamily="66" charset="0"/>
              </a:rPr>
              <a:t>Organización de una corporación</a:t>
            </a:r>
          </a:p>
          <a:p>
            <a:pPr eaLnBrk="1" hangingPunct="1">
              <a:spcBef>
                <a:spcPct val="0"/>
              </a:spcBef>
            </a:pPr>
            <a:r>
              <a:rPr lang="es-EC" altLang="es-EC" sz="2800">
                <a:latin typeface="Comic Sans MS" panose="030F0702030302020204" pitchFamily="66" charset="0"/>
              </a:rPr>
              <a:t>Las conductas en el mercado</a:t>
            </a:r>
          </a:p>
          <a:p>
            <a:pPr eaLnBrk="1" hangingPunct="1">
              <a:spcBef>
                <a:spcPct val="0"/>
              </a:spcBef>
            </a:pPr>
            <a:r>
              <a:rPr lang="es-EC" altLang="es-EC" sz="2800">
                <a:latin typeface="Comic Sans MS" panose="030F0702030302020204" pitchFamily="66" charset="0"/>
              </a:rPr>
              <a:t>Las decisiones comerciales, etc.</a:t>
            </a:r>
          </a:p>
        </p:txBody>
      </p:sp>
    </p:spTree>
    <p:extLst>
      <p:ext uri="{BB962C8B-B14F-4D97-AF65-F5344CB8AC3E}">
        <p14:creationId xmlns:p14="http://schemas.microsoft.com/office/powerpoint/2010/main" val="1471697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ChangeArrowheads="1"/>
          </p:cNvSpPr>
          <p:nvPr/>
        </p:nvSpPr>
        <p:spPr bwMode="auto">
          <a:xfrm>
            <a:off x="1981200" y="404813"/>
            <a:ext cx="3816350" cy="9366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r>
              <a:rPr lang="es-ES_tradnl" sz="2500" b="1" dirty="0" smtClean="0">
                <a:solidFill>
                  <a:srgbClr val="000000"/>
                </a:solidFill>
                <a:latin typeface="Arial" charset="0"/>
              </a:rPr>
              <a:t>ETICA</a:t>
            </a:r>
            <a:endParaRPr lang="es-ES" sz="2500" b="1" dirty="0">
              <a:solidFill>
                <a:srgbClr val="000000"/>
              </a:solidFill>
              <a:latin typeface="Arial" charset="0"/>
            </a:endParaRPr>
          </a:p>
        </p:txBody>
      </p:sp>
      <p:sp>
        <p:nvSpPr>
          <p:cNvPr id="90117" name="Rectangle 5"/>
          <p:cNvSpPr>
            <a:spLocks noChangeArrowheads="1"/>
          </p:cNvSpPr>
          <p:nvPr/>
        </p:nvSpPr>
        <p:spPr bwMode="auto">
          <a:xfrm>
            <a:off x="2051050" y="2060575"/>
            <a:ext cx="3673475" cy="14398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ctr"/>
            <a:r>
              <a:rPr lang="es-ES_tradnl" sz="2500" b="1" dirty="0">
                <a:solidFill>
                  <a:srgbClr val="000000"/>
                </a:solidFill>
                <a:latin typeface="Arial" charset="0"/>
              </a:rPr>
              <a:t>Concepto de Responsabilidad Social</a:t>
            </a:r>
            <a:endParaRPr lang="es-ES" sz="2500" b="1" dirty="0">
              <a:solidFill>
                <a:srgbClr val="000000"/>
              </a:solidFill>
              <a:latin typeface="Arial" charset="0"/>
            </a:endParaRPr>
          </a:p>
        </p:txBody>
      </p:sp>
      <p:sp>
        <p:nvSpPr>
          <p:cNvPr id="90119" name="Rectangle 7"/>
          <p:cNvSpPr>
            <a:spLocks noChangeArrowheads="1"/>
          </p:cNvSpPr>
          <p:nvPr/>
        </p:nvSpPr>
        <p:spPr bwMode="auto">
          <a:xfrm>
            <a:off x="900113" y="4437063"/>
            <a:ext cx="6696075" cy="22050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ctr"/>
            <a:r>
              <a:rPr lang="es-ES" sz="2500" b="1" dirty="0">
                <a:solidFill>
                  <a:srgbClr val="000000"/>
                </a:solidFill>
                <a:latin typeface="Arial" charset="0"/>
              </a:rPr>
              <a:t>Dentro de la lógica de la ética de la Responsabilidad Social, uno se debe preguntar lo siguiente: “Al hacer lo que nosotros estamos haciendo, ¿qué estamos realmente haciendo?”</a:t>
            </a:r>
          </a:p>
        </p:txBody>
      </p:sp>
      <p:sp>
        <p:nvSpPr>
          <p:cNvPr id="90125" name="AutoShape 13"/>
          <p:cNvSpPr>
            <a:spLocks noChangeArrowheads="1"/>
          </p:cNvSpPr>
          <p:nvPr/>
        </p:nvSpPr>
        <p:spPr bwMode="auto">
          <a:xfrm>
            <a:off x="3563938" y="1341438"/>
            <a:ext cx="720725" cy="792162"/>
          </a:xfrm>
          <a:prstGeom prst="downArrow">
            <a:avLst>
              <a:gd name="adj1" fmla="val 50000"/>
              <a:gd name="adj2" fmla="val 27478"/>
            </a:avLst>
          </a:prstGeom>
          <a:solidFill>
            <a:schemeClr val="accent1"/>
          </a:solidFill>
          <a:ln w="9525">
            <a:solidFill>
              <a:schemeClr val="tx1"/>
            </a:solidFill>
            <a:miter lim="800000"/>
            <a:headEnd/>
            <a:tailEnd/>
          </a:ln>
          <a:effectLst/>
        </p:spPr>
        <p:txBody>
          <a:bodyPr wrap="none" anchor="ctr"/>
          <a:lstStyle/>
          <a:p>
            <a:endParaRPr lang="es-ES"/>
          </a:p>
        </p:txBody>
      </p:sp>
      <p:sp>
        <p:nvSpPr>
          <p:cNvPr id="90126" name="AutoShape 14"/>
          <p:cNvSpPr>
            <a:spLocks noChangeArrowheads="1"/>
          </p:cNvSpPr>
          <p:nvPr/>
        </p:nvSpPr>
        <p:spPr bwMode="auto">
          <a:xfrm>
            <a:off x="3635375" y="3573463"/>
            <a:ext cx="720725" cy="792162"/>
          </a:xfrm>
          <a:prstGeom prst="downArrow">
            <a:avLst>
              <a:gd name="adj1" fmla="val 50000"/>
              <a:gd name="adj2" fmla="val 27478"/>
            </a:avLst>
          </a:prstGeom>
          <a:solidFill>
            <a:schemeClr val="accent1"/>
          </a:solidFill>
          <a:ln w="9525">
            <a:solidFill>
              <a:schemeClr val="tx1"/>
            </a:solidFill>
            <a:miter lim="800000"/>
            <a:headEnd/>
            <a:tailEnd/>
          </a:ln>
          <a:effectLst/>
        </p:spPr>
        <p:txBody>
          <a:bodyPr wrap="none" anchor="ctr"/>
          <a:lstStyle/>
          <a:p>
            <a:endParaRPr lang="es-ES"/>
          </a:p>
        </p:txBody>
      </p:sp>
    </p:spTree>
    <p:extLst>
      <p:ext uri="{BB962C8B-B14F-4D97-AF65-F5344CB8AC3E}">
        <p14:creationId xmlns:p14="http://schemas.microsoft.com/office/powerpoint/2010/main" val="1813568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Responsabilidad social</a:t>
            </a:r>
            <a:endParaRPr lang="es-EC" dirty="0"/>
          </a:p>
        </p:txBody>
      </p:sp>
      <p:sp>
        <p:nvSpPr>
          <p:cNvPr id="3" name="2 Marcador de contenido"/>
          <p:cNvSpPr>
            <a:spLocks noGrp="1"/>
          </p:cNvSpPr>
          <p:nvPr>
            <p:ph idx="1"/>
          </p:nvPr>
        </p:nvSpPr>
        <p:spPr/>
        <p:txBody>
          <a:bodyPr>
            <a:normAutofit/>
          </a:bodyPr>
          <a:lstStyle/>
          <a:p>
            <a:r>
              <a:rPr lang="es-MX" sz="2400" b="0" dirty="0" smtClean="0"/>
              <a:t>Eje central:</a:t>
            </a:r>
          </a:p>
          <a:p>
            <a:pPr algn="ctr"/>
            <a:r>
              <a:rPr lang="es-MX" sz="3600" dirty="0" smtClean="0"/>
              <a:t>LA EXIGENCIA ÉTICA </a:t>
            </a:r>
          </a:p>
          <a:p>
            <a:pPr algn="ctr"/>
            <a:r>
              <a:rPr lang="es-MX" sz="3600" dirty="0" smtClean="0"/>
              <a:t>DE </a:t>
            </a:r>
          </a:p>
          <a:p>
            <a:pPr algn="ctr"/>
            <a:r>
              <a:rPr lang="es-MX" sz="3600" dirty="0" smtClean="0"/>
              <a:t>LA GESTIÓN DE IMPACTOS</a:t>
            </a:r>
          </a:p>
          <a:p>
            <a:r>
              <a:rPr lang="es-MX" sz="2400" b="0" dirty="0"/>
              <a:t>No es:</a:t>
            </a:r>
          </a:p>
          <a:p>
            <a:pPr algn="ctr"/>
            <a:r>
              <a:rPr lang="es-MX" sz="3600" dirty="0"/>
              <a:t>Filantropía</a:t>
            </a:r>
          </a:p>
          <a:p>
            <a:endParaRPr lang="es-EC" sz="3600" dirty="0"/>
          </a:p>
        </p:txBody>
      </p:sp>
    </p:spTree>
    <p:extLst>
      <p:ext uri="{BB962C8B-B14F-4D97-AF65-F5344CB8AC3E}">
        <p14:creationId xmlns:p14="http://schemas.microsoft.com/office/powerpoint/2010/main" val="947978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Concepto de responsabilidad social</a:t>
            </a:r>
            <a:endParaRPr lang="es-MX" dirty="0"/>
          </a:p>
        </p:txBody>
      </p:sp>
      <p:sp>
        <p:nvSpPr>
          <p:cNvPr id="3" name="2 Marcador de contenido"/>
          <p:cNvSpPr>
            <a:spLocks noGrp="1"/>
          </p:cNvSpPr>
          <p:nvPr>
            <p:ph idx="1"/>
          </p:nvPr>
        </p:nvSpPr>
        <p:spPr/>
        <p:txBody>
          <a:bodyPr>
            <a:noAutofit/>
          </a:bodyPr>
          <a:lstStyle/>
          <a:p>
            <a:pPr marL="457200" indent="-457200" algn="just">
              <a:buFont typeface="Arial" panose="020B0604020202020204" pitchFamily="34" charset="0"/>
              <a:buChar char="•"/>
            </a:pPr>
            <a:r>
              <a:rPr lang="es-MX" sz="2800" dirty="0" smtClean="0"/>
              <a:t>	“La </a:t>
            </a:r>
            <a:r>
              <a:rPr lang="es-MX" sz="2800" dirty="0"/>
              <a:t>Responsabilidad Social es una política de calidad </a:t>
            </a:r>
            <a:r>
              <a:rPr lang="es-MX" sz="2800" dirty="0" smtClean="0"/>
              <a:t>ética del </a:t>
            </a:r>
            <a:r>
              <a:rPr lang="es-MX" sz="2800" dirty="0"/>
              <a:t>desempeño de la organización, que se ocupa de </a:t>
            </a:r>
            <a:r>
              <a:rPr lang="es-MX" sz="2800" dirty="0" smtClean="0"/>
              <a:t>la gestión </a:t>
            </a:r>
            <a:r>
              <a:rPr lang="es-MX" sz="2800" dirty="0"/>
              <a:t>responsable de los impactos que genera </a:t>
            </a:r>
            <a:r>
              <a:rPr lang="es-MX" sz="2800" dirty="0" smtClean="0"/>
              <a:t>hacia dentro </a:t>
            </a:r>
            <a:r>
              <a:rPr lang="es-MX" sz="2800" dirty="0"/>
              <a:t>y hacia fuera, solucionando continuamente </a:t>
            </a:r>
            <a:r>
              <a:rPr lang="es-MX" sz="2800" dirty="0" smtClean="0"/>
              <a:t>los problemas </a:t>
            </a:r>
            <a:r>
              <a:rPr lang="es-MX" sz="2800" dirty="0"/>
              <a:t>diagnosticados en colaboración con las </a:t>
            </a:r>
            <a:r>
              <a:rPr lang="es-MX" sz="2800" dirty="0" smtClean="0"/>
              <a:t>partes interesadas </a:t>
            </a:r>
            <a:r>
              <a:rPr lang="es-MX" sz="2800" dirty="0"/>
              <a:t>y/o afectadas</a:t>
            </a:r>
            <a:r>
              <a:rPr lang="es-MX" sz="2800" dirty="0" smtClean="0"/>
              <a:t>.”</a:t>
            </a:r>
          </a:p>
          <a:p>
            <a:pPr marL="0" indent="0" algn="just"/>
            <a:endParaRPr lang="es-MX" sz="2800" dirty="0"/>
          </a:p>
        </p:txBody>
      </p:sp>
    </p:spTree>
    <p:extLst>
      <p:ext uri="{BB962C8B-B14F-4D97-AF65-F5344CB8AC3E}">
        <p14:creationId xmlns:p14="http://schemas.microsoft.com/office/powerpoint/2010/main" val="1474993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Concepto de responsabilidad social</a:t>
            </a:r>
            <a:endParaRPr lang="es-MX" dirty="0"/>
          </a:p>
        </p:txBody>
      </p:sp>
      <p:sp>
        <p:nvSpPr>
          <p:cNvPr id="3" name="2 Marcador de contenido"/>
          <p:cNvSpPr>
            <a:spLocks noGrp="1"/>
          </p:cNvSpPr>
          <p:nvPr>
            <p:ph idx="1"/>
          </p:nvPr>
        </p:nvSpPr>
        <p:spPr/>
        <p:txBody>
          <a:bodyPr>
            <a:noAutofit/>
          </a:bodyPr>
          <a:lstStyle/>
          <a:p>
            <a:pPr algn="just"/>
            <a:r>
              <a:rPr lang="es-MX" sz="2800" dirty="0" smtClean="0"/>
              <a:t>	“La </a:t>
            </a:r>
            <a:r>
              <a:rPr lang="es-MX" sz="2800" dirty="0"/>
              <a:t>Responsabilidad Social es una </a:t>
            </a:r>
            <a:r>
              <a:rPr lang="es-MX" sz="4400" dirty="0">
                <a:solidFill>
                  <a:schemeClr val="accent2">
                    <a:lumMod val="75000"/>
                  </a:schemeClr>
                </a:solidFill>
              </a:rPr>
              <a:t>política </a:t>
            </a:r>
            <a:r>
              <a:rPr lang="es-MX" sz="4400" b="0" dirty="0">
                <a:solidFill>
                  <a:schemeClr val="accent2">
                    <a:lumMod val="75000"/>
                  </a:schemeClr>
                </a:solidFill>
              </a:rPr>
              <a:t>de calidad </a:t>
            </a:r>
            <a:r>
              <a:rPr lang="es-MX" sz="2800" dirty="0"/>
              <a:t>ética del desempeño de la organización, que se ocupa de </a:t>
            </a:r>
            <a:r>
              <a:rPr lang="es-MX" sz="2800" dirty="0" smtClean="0"/>
              <a:t>la gestión </a:t>
            </a:r>
            <a:r>
              <a:rPr lang="es-MX" sz="2800" dirty="0"/>
              <a:t>responsable de los impactos que genera </a:t>
            </a:r>
            <a:r>
              <a:rPr lang="es-MX" sz="2800" dirty="0" smtClean="0"/>
              <a:t>hacia dentro </a:t>
            </a:r>
            <a:r>
              <a:rPr lang="es-MX" sz="2800" dirty="0"/>
              <a:t>y hacia fuera, solucionando continuamente </a:t>
            </a:r>
            <a:r>
              <a:rPr lang="es-MX" sz="2800" dirty="0" smtClean="0"/>
              <a:t>los problemas </a:t>
            </a:r>
            <a:r>
              <a:rPr lang="es-MX" sz="2800" dirty="0"/>
              <a:t>diagnosticados en colaboración con las </a:t>
            </a:r>
            <a:r>
              <a:rPr lang="es-MX" sz="2800" dirty="0" smtClean="0"/>
              <a:t>partes interesadas </a:t>
            </a:r>
            <a:r>
              <a:rPr lang="es-MX" sz="2800" dirty="0"/>
              <a:t>y/o afectadas</a:t>
            </a:r>
            <a:r>
              <a:rPr lang="es-MX" sz="2800" dirty="0" smtClean="0"/>
              <a:t>.”</a:t>
            </a:r>
            <a:endParaRPr lang="es-MX" sz="2800" dirty="0"/>
          </a:p>
        </p:txBody>
      </p:sp>
      <p:sp>
        <p:nvSpPr>
          <p:cNvPr id="4" name="3 CuadroTexto"/>
          <p:cNvSpPr txBox="1"/>
          <p:nvPr/>
        </p:nvSpPr>
        <p:spPr>
          <a:xfrm>
            <a:off x="5220072" y="5517232"/>
            <a:ext cx="32403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MX" dirty="0" smtClean="0"/>
              <a:t>Desde la Gerencia</a:t>
            </a:r>
          </a:p>
        </p:txBody>
      </p:sp>
      <p:cxnSp>
        <p:nvCxnSpPr>
          <p:cNvPr id="6" name="5 Conector recto de flecha"/>
          <p:cNvCxnSpPr/>
          <p:nvPr/>
        </p:nvCxnSpPr>
        <p:spPr>
          <a:xfrm>
            <a:off x="4283968" y="2492896"/>
            <a:ext cx="648072" cy="302433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163012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Concepto de responsabilidad social</a:t>
            </a:r>
            <a:endParaRPr lang="es-MX" dirty="0"/>
          </a:p>
        </p:txBody>
      </p:sp>
      <p:sp>
        <p:nvSpPr>
          <p:cNvPr id="3" name="2 Marcador de contenido"/>
          <p:cNvSpPr>
            <a:spLocks noGrp="1"/>
          </p:cNvSpPr>
          <p:nvPr>
            <p:ph idx="1"/>
          </p:nvPr>
        </p:nvSpPr>
        <p:spPr/>
        <p:txBody>
          <a:bodyPr>
            <a:noAutofit/>
          </a:bodyPr>
          <a:lstStyle/>
          <a:p>
            <a:pPr algn="just"/>
            <a:r>
              <a:rPr lang="es-MX" sz="2800" dirty="0" smtClean="0"/>
              <a:t>	“La </a:t>
            </a:r>
            <a:r>
              <a:rPr lang="es-MX" sz="2800" dirty="0"/>
              <a:t>Responsabilidad Social es una política de calidad </a:t>
            </a:r>
            <a:r>
              <a:rPr lang="es-MX" sz="2800" dirty="0" smtClean="0"/>
              <a:t>ética del </a:t>
            </a:r>
            <a:r>
              <a:rPr lang="es-MX" sz="2800" dirty="0"/>
              <a:t>desempeño de la organización, que se ocupa de </a:t>
            </a:r>
            <a:r>
              <a:rPr lang="es-MX" sz="2800" dirty="0" smtClean="0"/>
              <a:t>la </a:t>
            </a:r>
            <a:r>
              <a:rPr lang="es-MX" sz="4000" dirty="0" smtClean="0">
                <a:solidFill>
                  <a:schemeClr val="accent2"/>
                </a:solidFill>
              </a:rPr>
              <a:t>gestión </a:t>
            </a:r>
            <a:r>
              <a:rPr lang="es-MX" sz="4000" dirty="0">
                <a:solidFill>
                  <a:schemeClr val="accent2"/>
                </a:solidFill>
              </a:rPr>
              <a:t>responsable de los impactos que genera </a:t>
            </a:r>
            <a:r>
              <a:rPr lang="es-MX" sz="4000" dirty="0" smtClean="0">
                <a:solidFill>
                  <a:schemeClr val="accent2"/>
                </a:solidFill>
              </a:rPr>
              <a:t>hacia dentro </a:t>
            </a:r>
            <a:r>
              <a:rPr lang="es-MX" sz="4000" dirty="0">
                <a:solidFill>
                  <a:schemeClr val="accent2"/>
                </a:solidFill>
              </a:rPr>
              <a:t>y hacia fuera</a:t>
            </a:r>
            <a:r>
              <a:rPr lang="es-MX" sz="2800" dirty="0"/>
              <a:t>, solucionando continuamente </a:t>
            </a:r>
            <a:r>
              <a:rPr lang="es-MX" sz="2800" dirty="0" smtClean="0"/>
              <a:t>los problemas </a:t>
            </a:r>
            <a:r>
              <a:rPr lang="es-MX" sz="2800" dirty="0"/>
              <a:t>diagnosticados en colaboración con las </a:t>
            </a:r>
            <a:r>
              <a:rPr lang="es-MX" sz="2800" dirty="0" smtClean="0"/>
              <a:t>partes interesadas </a:t>
            </a:r>
            <a:r>
              <a:rPr lang="es-MX" sz="2800" dirty="0"/>
              <a:t>y/o afectadas</a:t>
            </a:r>
            <a:r>
              <a:rPr lang="es-MX" sz="2800" dirty="0" smtClean="0"/>
              <a:t>.”</a:t>
            </a:r>
            <a:endParaRPr lang="es-MX" sz="2800" dirty="0"/>
          </a:p>
        </p:txBody>
      </p:sp>
      <p:sp>
        <p:nvSpPr>
          <p:cNvPr id="4" name="3 CuadroTexto"/>
          <p:cNvSpPr txBox="1"/>
          <p:nvPr/>
        </p:nvSpPr>
        <p:spPr>
          <a:xfrm>
            <a:off x="5220072" y="5517232"/>
            <a:ext cx="32403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MX" dirty="0" smtClean="0"/>
              <a:t>Ética</a:t>
            </a:r>
          </a:p>
        </p:txBody>
      </p:sp>
      <p:cxnSp>
        <p:nvCxnSpPr>
          <p:cNvPr id="5" name="4 Conector recto de flecha"/>
          <p:cNvCxnSpPr/>
          <p:nvPr/>
        </p:nvCxnSpPr>
        <p:spPr>
          <a:xfrm>
            <a:off x="4516582" y="3906982"/>
            <a:ext cx="415458" cy="16102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65513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Concepto de responsabilidad social</a:t>
            </a:r>
            <a:endParaRPr lang="es-MX" dirty="0"/>
          </a:p>
        </p:txBody>
      </p:sp>
      <p:sp>
        <p:nvSpPr>
          <p:cNvPr id="3" name="2 Marcador de contenido"/>
          <p:cNvSpPr>
            <a:spLocks noGrp="1"/>
          </p:cNvSpPr>
          <p:nvPr>
            <p:ph idx="1"/>
          </p:nvPr>
        </p:nvSpPr>
        <p:spPr/>
        <p:txBody>
          <a:bodyPr>
            <a:noAutofit/>
          </a:bodyPr>
          <a:lstStyle/>
          <a:p>
            <a:pPr algn="just"/>
            <a:r>
              <a:rPr lang="es-MX" sz="2800" dirty="0" smtClean="0"/>
              <a:t>	“La </a:t>
            </a:r>
            <a:r>
              <a:rPr lang="es-MX" sz="2800" dirty="0"/>
              <a:t>Responsabilidad Social es una política de calidad </a:t>
            </a:r>
            <a:r>
              <a:rPr lang="es-MX" sz="2800" dirty="0" smtClean="0"/>
              <a:t>ética del </a:t>
            </a:r>
            <a:r>
              <a:rPr lang="es-MX" sz="2800" dirty="0"/>
              <a:t>desempeño de la organización, que se ocupa de </a:t>
            </a:r>
            <a:r>
              <a:rPr lang="es-MX" sz="2800" dirty="0" smtClean="0"/>
              <a:t>la gestión </a:t>
            </a:r>
            <a:r>
              <a:rPr lang="es-MX" sz="2800" dirty="0"/>
              <a:t>responsable de los impactos que genera </a:t>
            </a:r>
            <a:r>
              <a:rPr lang="es-MX" sz="2800" dirty="0" smtClean="0"/>
              <a:t>hacia dentro </a:t>
            </a:r>
            <a:r>
              <a:rPr lang="es-MX" sz="2800" dirty="0"/>
              <a:t>y hacia fuera, </a:t>
            </a:r>
            <a:r>
              <a:rPr lang="es-MX" sz="4000" dirty="0">
                <a:solidFill>
                  <a:schemeClr val="accent2"/>
                </a:solidFill>
              </a:rPr>
              <a:t>solucionando continuamente </a:t>
            </a:r>
            <a:r>
              <a:rPr lang="es-MX" sz="2800" dirty="0" smtClean="0"/>
              <a:t>los problemas </a:t>
            </a:r>
            <a:r>
              <a:rPr lang="es-MX" sz="2800" dirty="0"/>
              <a:t>diagnosticados en colaboración con las </a:t>
            </a:r>
            <a:r>
              <a:rPr lang="es-MX" sz="2800" dirty="0" smtClean="0"/>
              <a:t>partes interesadas </a:t>
            </a:r>
            <a:r>
              <a:rPr lang="es-MX" sz="2800" dirty="0"/>
              <a:t>y/o afectadas</a:t>
            </a:r>
            <a:r>
              <a:rPr lang="es-MX" sz="2800" dirty="0" smtClean="0"/>
              <a:t>.”</a:t>
            </a:r>
            <a:endParaRPr lang="es-MX" sz="2800" dirty="0"/>
          </a:p>
        </p:txBody>
      </p:sp>
      <p:sp>
        <p:nvSpPr>
          <p:cNvPr id="4" name="3 CuadroTexto"/>
          <p:cNvSpPr txBox="1"/>
          <p:nvPr/>
        </p:nvSpPr>
        <p:spPr>
          <a:xfrm>
            <a:off x="5220072" y="5517232"/>
            <a:ext cx="32403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MX" dirty="0" smtClean="0"/>
              <a:t>Sistemas de Calidad</a:t>
            </a:r>
          </a:p>
        </p:txBody>
      </p:sp>
      <p:cxnSp>
        <p:nvCxnSpPr>
          <p:cNvPr id="5" name="4 Conector recto de flecha"/>
          <p:cNvCxnSpPr/>
          <p:nvPr/>
        </p:nvCxnSpPr>
        <p:spPr>
          <a:xfrm>
            <a:off x="4516582" y="3906982"/>
            <a:ext cx="415458" cy="161025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0793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nvPr>
        </p:nvGraphicFramePr>
        <p:xfrm>
          <a:off x="827584" y="1556792"/>
          <a:ext cx="7848872"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txBox="1">
            <a:spLocks noChangeArrowheads="1"/>
          </p:cNvSpPr>
          <p:nvPr/>
        </p:nvSpPr>
        <p:spPr>
          <a:xfrm>
            <a:off x="1907704" y="373455"/>
            <a:ext cx="6500813" cy="1214438"/>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Wingdings 2"/>
              <a:buNone/>
              <a:defRPr/>
            </a:pPr>
            <a:r>
              <a:rPr lang="es-ES" sz="2200" smtClean="0"/>
              <a:t>	</a:t>
            </a:r>
            <a:r>
              <a:rPr lang="es-ES" sz="4400" smtClean="0">
                <a:solidFill>
                  <a:schemeClr val="tx2"/>
                </a:solidFill>
              </a:rPr>
              <a:t>¿QUÉ ES LA ÈTICA?</a:t>
            </a:r>
            <a:endParaRPr lang="es-ES" sz="4400" dirty="0" smtClean="0">
              <a:solidFill>
                <a:schemeClr val="tx2"/>
              </a:solidFill>
            </a:endParaRPr>
          </a:p>
        </p:txBody>
      </p:sp>
    </p:spTree>
    <p:extLst>
      <p:ext uri="{BB962C8B-B14F-4D97-AF65-F5344CB8AC3E}">
        <p14:creationId xmlns:p14="http://schemas.microsoft.com/office/powerpoint/2010/main" val="1050672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Concepto de responsabilidad social</a:t>
            </a:r>
            <a:endParaRPr lang="es-MX" dirty="0"/>
          </a:p>
        </p:txBody>
      </p:sp>
      <p:sp>
        <p:nvSpPr>
          <p:cNvPr id="3" name="2 Marcador de contenido"/>
          <p:cNvSpPr>
            <a:spLocks noGrp="1"/>
          </p:cNvSpPr>
          <p:nvPr>
            <p:ph idx="1"/>
          </p:nvPr>
        </p:nvSpPr>
        <p:spPr/>
        <p:txBody>
          <a:bodyPr>
            <a:noAutofit/>
          </a:bodyPr>
          <a:lstStyle/>
          <a:p>
            <a:pPr algn="just"/>
            <a:r>
              <a:rPr lang="es-MX" sz="2800" dirty="0" smtClean="0"/>
              <a:t>	“La </a:t>
            </a:r>
            <a:r>
              <a:rPr lang="es-MX" sz="2800" dirty="0"/>
              <a:t>Responsabilidad Social es una política de calidad </a:t>
            </a:r>
            <a:r>
              <a:rPr lang="es-MX" sz="2800" dirty="0" smtClean="0"/>
              <a:t>ética del </a:t>
            </a:r>
            <a:r>
              <a:rPr lang="es-MX" sz="2800" dirty="0"/>
              <a:t>desempeño de la organización, que se ocupa de </a:t>
            </a:r>
            <a:r>
              <a:rPr lang="es-MX" sz="2800" dirty="0" smtClean="0"/>
              <a:t>la gestión </a:t>
            </a:r>
            <a:r>
              <a:rPr lang="es-MX" sz="2800" dirty="0"/>
              <a:t>responsable de los impactos que genera </a:t>
            </a:r>
            <a:r>
              <a:rPr lang="es-MX" sz="2800" dirty="0" smtClean="0"/>
              <a:t>hacia dentro </a:t>
            </a:r>
            <a:r>
              <a:rPr lang="es-MX" sz="2800" dirty="0"/>
              <a:t>y hacia fuera, solucionando continuamente </a:t>
            </a:r>
            <a:r>
              <a:rPr lang="es-MX" sz="2800" dirty="0" smtClean="0"/>
              <a:t>los </a:t>
            </a:r>
            <a:r>
              <a:rPr lang="es-MX" sz="3600" dirty="0" smtClean="0">
                <a:solidFill>
                  <a:schemeClr val="accent2"/>
                </a:solidFill>
              </a:rPr>
              <a:t>problemas </a:t>
            </a:r>
            <a:r>
              <a:rPr lang="es-MX" sz="3600" dirty="0">
                <a:solidFill>
                  <a:schemeClr val="accent2"/>
                </a:solidFill>
              </a:rPr>
              <a:t>diagnosticados</a:t>
            </a:r>
            <a:r>
              <a:rPr lang="es-MX" sz="2800" dirty="0"/>
              <a:t> en colaboración con las </a:t>
            </a:r>
            <a:r>
              <a:rPr lang="es-MX" sz="2800" dirty="0" smtClean="0"/>
              <a:t>partes interesadas </a:t>
            </a:r>
            <a:r>
              <a:rPr lang="es-MX" sz="2800" dirty="0"/>
              <a:t>y/o afectadas</a:t>
            </a:r>
            <a:r>
              <a:rPr lang="es-MX" sz="2800" dirty="0" smtClean="0"/>
              <a:t>.”</a:t>
            </a:r>
            <a:endParaRPr lang="es-MX" sz="2800" dirty="0"/>
          </a:p>
        </p:txBody>
      </p:sp>
      <p:sp>
        <p:nvSpPr>
          <p:cNvPr id="5" name="4 CuadroTexto"/>
          <p:cNvSpPr txBox="1"/>
          <p:nvPr/>
        </p:nvSpPr>
        <p:spPr>
          <a:xfrm>
            <a:off x="5220072" y="5517232"/>
            <a:ext cx="324036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MX" dirty="0" smtClean="0"/>
              <a:t>Ciencia</a:t>
            </a:r>
          </a:p>
        </p:txBody>
      </p:sp>
      <p:cxnSp>
        <p:nvCxnSpPr>
          <p:cNvPr id="6" name="5 Conector recto de flecha"/>
          <p:cNvCxnSpPr/>
          <p:nvPr/>
        </p:nvCxnSpPr>
        <p:spPr>
          <a:xfrm>
            <a:off x="4211960" y="4293096"/>
            <a:ext cx="720080" cy="122413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98299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Concepto de responsabilidad social</a:t>
            </a:r>
            <a:endParaRPr lang="es-MX" dirty="0"/>
          </a:p>
        </p:txBody>
      </p:sp>
      <p:sp>
        <p:nvSpPr>
          <p:cNvPr id="3" name="2 Marcador de contenido"/>
          <p:cNvSpPr>
            <a:spLocks noGrp="1"/>
          </p:cNvSpPr>
          <p:nvPr>
            <p:ph idx="1"/>
          </p:nvPr>
        </p:nvSpPr>
        <p:spPr/>
        <p:txBody>
          <a:bodyPr>
            <a:noAutofit/>
          </a:bodyPr>
          <a:lstStyle/>
          <a:p>
            <a:pPr algn="just"/>
            <a:r>
              <a:rPr lang="es-MX" sz="2800" dirty="0" smtClean="0"/>
              <a:t>	“La </a:t>
            </a:r>
            <a:r>
              <a:rPr lang="es-MX" sz="2800" dirty="0"/>
              <a:t>Responsabilidad Social es una política de calidad </a:t>
            </a:r>
            <a:r>
              <a:rPr lang="es-MX" sz="2800" dirty="0" smtClean="0"/>
              <a:t>ética del </a:t>
            </a:r>
            <a:r>
              <a:rPr lang="es-MX" sz="2800" dirty="0"/>
              <a:t>desempeño de la organización, que se ocupa de </a:t>
            </a:r>
            <a:r>
              <a:rPr lang="es-MX" sz="2800" dirty="0" smtClean="0"/>
              <a:t>la </a:t>
            </a:r>
            <a:r>
              <a:rPr lang="es-MX" sz="2800" dirty="0"/>
              <a:t>gestión responsable de los impactos que genera hacia dentro y hacia fuera, solucionando continuamente </a:t>
            </a:r>
            <a:r>
              <a:rPr lang="es-MX" sz="2800" dirty="0" smtClean="0"/>
              <a:t>los problemas </a:t>
            </a:r>
            <a:r>
              <a:rPr lang="es-MX" sz="2800" dirty="0"/>
              <a:t>diagnosticados </a:t>
            </a:r>
            <a:r>
              <a:rPr lang="es-MX" sz="4000" dirty="0">
                <a:solidFill>
                  <a:schemeClr val="accent2"/>
                </a:solidFill>
              </a:rPr>
              <a:t>en colaboración con las </a:t>
            </a:r>
            <a:r>
              <a:rPr lang="es-MX" sz="4000" dirty="0" smtClean="0">
                <a:solidFill>
                  <a:schemeClr val="accent2"/>
                </a:solidFill>
              </a:rPr>
              <a:t>partes interesadas </a:t>
            </a:r>
            <a:r>
              <a:rPr lang="es-MX" sz="4000" dirty="0">
                <a:solidFill>
                  <a:schemeClr val="accent2"/>
                </a:solidFill>
              </a:rPr>
              <a:t>y/o afectadas</a:t>
            </a:r>
            <a:r>
              <a:rPr lang="es-MX" sz="2800" dirty="0" smtClean="0"/>
              <a:t>.”</a:t>
            </a:r>
            <a:endParaRPr lang="es-MX" sz="2800" dirty="0"/>
          </a:p>
        </p:txBody>
      </p:sp>
      <p:sp>
        <p:nvSpPr>
          <p:cNvPr id="7" name="6 CuadroTexto"/>
          <p:cNvSpPr txBox="1"/>
          <p:nvPr/>
        </p:nvSpPr>
        <p:spPr>
          <a:xfrm>
            <a:off x="5220072" y="5445224"/>
            <a:ext cx="324036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MX" dirty="0" smtClean="0"/>
              <a:t>Diálogo entre los diferentes participante</a:t>
            </a:r>
          </a:p>
        </p:txBody>
      </p:sp>
      <p:cxnSp>
        <p:nvCxnSpPr>
          <p:cNvPr id="8" name="7 Conector recto de flecha"/>
          <p:cNvCxnSpPr/>
          <p:nvPr/>
        </p:nvCxnSpPr>
        <p:spPr>
          <a:xfrm>
            <a:off x="4499992" y="4941168"/>
            <a:ext cx="504056" cy="86409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87451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2960" y="365760"/>
            <a:ext cx="7520940" cy="1479064"/>
          </a:xfrm>
        </p:spPr>
        <p:txBody>
          <a:bodyPr/>
          <a:lstStyle/>
          <a:p>
            <a:pPr algn="ctr"/>
            <a:r>
              <a:rPr lang="es-EC" dirty="0" smtClean="0"/>
              <a:t>“Al hacer lo que nosotros estamos haciendo, ¿qué estamos realmente</a:t>
            </a:r>
            <a:br>
              <a:rPr lang="es-EC" dirty="0" smtClean="0"/>
            </a:br>
            <a:r>
              <a:rPr lang="es-EC" dirty="0" smtClean="0"/>
              <a:t>haciendo?”</a:t>
            </a:r>
            <a:endParaRPr lang="es-EC" dirty="0"/>
          </a:p>
        </p:txBody>
      </p:sp>
      <p:sp>
        <p:nvSpPr>
          <p:cNvPr id="3" name="2 Marcador de contenido"/>
          <p:cNvSpPr>
            <a:spLocks noGrp="1"/>
          </p:cNvSpPr>
          <p:nvPr>
            <p:ph idx="1"/>
          </p:nvPr>
        </p:nvSpPr>
        <p:spPr>
          <a:xfrm>
            <a:off x="827584" y="1700808"/>
            <a:ext cx="7520940" cy="4176464"/>
          </a:xfrm>
        </p:spPr>
        <p:txBody>
          <a:bodyPr>
            <a:normAutofit/>
          </a:bodyPr>
          <a:lstStyle/>
          <a:p>
            <a:pPr algn="just"/>
            <a:r>
              <a:rPr lang="es-EC" sz="1800" b="0" dirty="0" smtClean="0"/>
              <a:t>	“Quizás </a:t>
            </a:r>
            <a:r>
              <a:rPr lang="es-EC" sz="1800" b="0" dirty="0"/>
              <a:t>una empresa cervecera no esté jurídicamente imputable (</a:t>
            </a:r>
            <a:r>
              <a:rPr lang="es-EC" sz="1800" b="0" dirty="0" smtClean="0"/>
              <a:t>luego sancionable</a:t>
            </a:r>
            <a:r>
              <a:rPr lang="es-EC" sz="1800" b="0" dirty="0"/>
              <a:t>) por asociar sistemáticamente en sus comerciales televisivos mujeres en bikini </a:t>
            </a:r>
            <a:r>
              <a:rPr lang="es-EC" sz="1800" b="0" dirty="0" smtClean="0"/>
              <a:t>al consumo </a:t>
            </a:r>
            <a:r>
              <a:rPr lang="es-EC" sz="1800" b="0" dirty="0"/>
              <a:t>de alcohol. Pero debe ser considerada como socialmente responsable (</a:t>
            </a:r>
            <a:r>
              <a:rPr lang="es-EC" sz="1800" b="0" dirty="0" smtClean="0"/>
              <a:t>luego éticamente </a:t>
            </a:r>
            <a:r>
              <a:rPr lang="es-EC" sz="1800" b="0" dirty="0"/>
              <a:t>condenable) de promover el machismo y la ideología de la mujer-objeto con </a:t>
            </a:r>
            <a:r>
              <a:rPr lang="es-EC" sz="1800" b="0" dirty="0" smtClean="0"/>
              <a:t>su marketing </a:t>
            </a:r>
            <a:r>
              <a:rPr lang="es-EC" sz="1800" b="0" dirty="0"/>
              <a:t>irresponsable, al mantener estos clichés en el campo simbólico e iconográfico </a:t>
            </a:r>
            <a:r>
              <a:rPr lang="es-EC" sz="1800" b="0" dirty="0" smtClean="0"/>
              <a:t>de una </a:t>
            </a:r>
            <a:r>
              <a:rPr lang="es-EC" sz="1800" b="0" dirty="0"/>
              <a:t>determinada sociedad, por lo cual podría legítimamente ser castigada con un boicot de </a:t>
            </a:r>
            <a:r>
              <a:rPr lang="es-EC" sz="1800" b="0" dirty="0" smtClean="0"/>
              <a:t>sus productos </a:t>
            </a:r>
            <a:r>
              <a:rPr lang="es-EC" sz="1800" b="0" dirty="0"/>
              <a:t>por parte de movimientos de consumidores conscientes. Y no sirve para nada que </a:t>
            </a:r>
            <a:r>
              <a:rPr lang="es-EC" sz="1800" b="0" dirty="0" smtClean="0"/>
              <a:t>la misma </a:t>
            </a:r>
            <a:r>
              <a:rPr lang="es-EC" sz="1800" b="0" dirty="0"/>
              <a:t>empresa financie una Fundación para promover valores o luchar contra la </a:t>
            </a:r>
            <a:r>
              <a:rPr lang="es-EC" sz="1800" b="0" dirty="0" smtClean="0"/>
              <a:t>violencia hacia </a:t>
            </a:r>
            <a:r>
              <a:rPr lang="es-EC" sz="1800" b="0" dirty="0"/>
              <a:t>la mujer, si sigue con dicho marketing</a:t>
            </a:r>
            <a:r>
              <a:rPr lang="es-EC" sz="1800" b="0" dirty="0" smtClean="0"/>
              <a:t>.”</a:t>
            </a:r>
            <a:endParaRPr lang="es-EC" sz="1800" dirty="0"/>
          </a:p>
        </p:txBody>
      </p:sp>
    </p:spTree>
    <p:extLst>
      <p:ext uri="{BB962C8B-B14F-4D97-AF65-F5344CB8AC3E}">
        <p14:creationId xmlns:p14="http://schemas.microsoft.com/office/powerpoint/2010/main" val="2247747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Impactos </a:t>
            </a:r>
            <a:endParaRPr lang="es-EC" dirty="0"/>
          </a:p>
        </p:txBody>
      </p:sp>
      <p:sp>
        <p:nvSpPr>
          <p:cNvPr id="3" name="2 Marcador de contenido"/>
          <p:cNvSpPr>
            <a:spLocks noGrp="1"/>
          </p:cNvSpPr>
          <p:nvPr>
            <p:ph idx="1"/>
          </p:nvPr>
        </p:nvSpPr>
        <p:spPr/>
        <p:txBody>
          <a:bodyPr/>
          <a:lstStyle/>
          <a:p>
            <a:endParaRPr lang="es-EC"/>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278" y="836712"/>
            <a:ext cx="6446862" cy="4256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062683" y="5237147"/>
            <a:ext cx="7560840" cy="1477328"/>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s-MX" dirty="0"/>
              <a:t>U</a:t>
            </a:r>
            <a:r>
              <a:rPr lang="es-MX" dirty="0" smtClean="0"/>
              <a:t>na organización socialmente responsable de:</a:t>
            </a:r>
          </a:p>
          <a:p>
            <a:pPr marL="342900" indent="-342900">
              <a:buAutoNum type="alphaLcParenR"/>
            </a:pPr>
            <a:r>
              <a:rPr lang="es-MX" dirty="0" smtClean="0"/>
              <a:t>Tomar conciencia de sus propios impactos dentro y fuera de la organización.</a:t>
            </a:r>
          </a:p>
          <a:p>
            <a:pPr marL="342900" indent="-342900">
              <a:buAutoNum type="alphaLcParenR"/>
            </a:pPr>
            <a:r>
              <a:rPr lang="es-MX" dirty="0" smtClean="0"/>
              <a:t>Eliminar o mitigar los </a:t>
            </a:r>
            <a:r>
              <a:rPr lang="es-MX" smtClean="0"/>
              <a:t>efectos negativo </a:t>
            </a:r>
            <a:endParaRPr lang="es-MX" dirty="0" smtClean="0"/>
          </a:p>
          <a:p>
            <a:pPr marL="342900" indent="-342900">
              <a:buAutoNum type="alphaLcParenR"/>
            </a:pPr>
            <a:r>
              <a:rPr lang="es-MX" dirty="0" smtClean="0"/>
              <a:t>Crear o acrecentar los efectos positivos </a:t>
            </a:r>
            <a:endParaRPr lang="es-EC" dirty="0"/>
          </a:p>
        </p:txBody>
      </p:sp>
    </p:spTree>
    <p:extLst>
      <p:ext uri="{BB962C8B-B14F-4D97-AF65-F5344CB8AC3E}">
        <p14:creationId xmlns:p14="http://schemas.microsoft.com/office/powerpoint/2010/main" val="1174215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endParaRPr lang="es-EC"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836712"/>
            <a:ext cx="8096250"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331640" y="3429000"/>
            <a:ext cx="1584176" cy="923330"/>
          </a:xfrm>
          <a:prstGeom prst="rect">
            <a:avLst/>
          </a:prstGeom>
          <a:solidFill>
            <a:schemeClr val="accent2">
              <a:lumMod val="20000"/>
              <a:lumOff val="80000"/>
            </a:schemeClr>
          </a:solidFill>
        </p:spPr>
        <p:txBody>
          <a:bodyPr wrap="square" rtlCol="0">
            <a:spAutoFit/>
          </a:bodyPr>
          <a:lstStyle/>
          <a:p>
            <a:r>
              <a:rPr lang="es-MX" dirty="0" smtClean="0"/>
              <a:t>Productos y servicios que ofrece</a:t>
            </a:r>
            <a:endParaRPr lang="es-EC" dirty="0"/>
          </a:p>
        </p:txBody>
      </p:sp>
      <p:sp>
        <p:nvSpPr>
          <p:cNvPr id="7" name="6 CuadroTexto"/>
          <p:cNvSpPr txBox="1"/>
          <p:nvPr/>
        </p:nvSpPr>
        <p:spPr>
          <a:xfrm>
            <a:off x="3088432" y="3429000"/>
            <a:ext cx="1584176" cy="3293209"/>
          </a:xfrm>
          <a:prstGeom prst="rect">
            <a:avLst/>
          </a:prstGeom>
          <a:solidFill>
            <a:srgbClr val="F8FCD4"/>
          </a:solidFill>
        </p:spPr>
        <p:txBody>
          <a:bodyPr wrap="square" rtlCol="0">
            <a:spAutoFit/>
          </a:bodyPr>
          <a:lstStyle/>
          <a:p>
            <a:r>
              <a:rPr lang="es-MX" sz="1600" dirty="0" smtClean="0"/>
              <a:t>Impactos Económicos (cadena de valor)</a:t>
            </a:r>
          </a:p>
          <a:p>
            <a:r>
              <a:rPr lang="es-MX" sz="1600" dirty="0" smtClean="0"/>
              <a:t>Impactos humanos (vida del personal)</a:t>
            </a:r>
          </a:p>
          <a:p>
            <a:r>
              <a:rPr lang="es-MX" sz="1600" dirty="0" smtClean="0"/>
              <a:t>Impactos Social (vida de los vecinos, impuestos)</a:t>
            </a:r>
          </a:p>
          <a:p>
            <a:r>
              <a:rPr lang="es-MX" sz="1600" dirty="0" smtClean="0"/>
              <a:t>Impactos Ambientales</a:t>
            </a:r>
            <a:endParaRPr lang="es-EC" sz="1600" dirty="0"/>
          </a:p>
        </p:txBody>
      </p:sp>
      <p:sp>
        <p:nvSpPr>
          <p:cNvPr id="9" name="8 CuadroTexto"/>
          <p:cNvSpPr txBox="1"/>
          <p:nvPr/>
        </p:nvSpPr>
        <p:spPr>
          <a:xfrm>
            <a:off x="4860032" y="3429000"/>
            <a:ext cx="1512168" cy="1200329"/>
          </a:xfrm>
          <a:prstGeom prst="rect">
            <a:avLst/>
          </a:prstGeom>
          <a:solidFill>
            <a:srgbClr val="CBFBD8"/>
          </a:solidFill>
        </p:spPr>
        <p:txBody>
          <a:bodyPr wrap="square" rtlCol="0">
            <a:spAutoFit/>
          </a:bodyPr>
          <a:lstStyle/>
          <a:p>
            <a:r>
              <a:rPr lang="es-MX" dirty="0" smtClean="0"/>
              <a:t>Empleados, clientes, proveedores directos</a:t>
            </a:r>
            <a:endParaRPr lang="es-EC" dirty="0"/>
          </a:p>
        </p:txBody>
      </p:sp>
      <p:sp>
        <p:nvSpPr>
          <p:cNvPr id="10" name="9 CuadroTexto"/>
          <p:cNvSpPr txBox="1"/>
          <p:nvPr/>
        </p:nvSpPr>
        <p:spPr>
          <a:xfrm>
            <a:off x="6532092" y="3429000"/>
            <a:ext cx="1640307" cy="1754326"/>
          </a:xfrm>
          <a:prstGeom prst="rect">
            <a:avLst/>
          </a:prstGeom>
          <a:solidFill>
            <a:schemeClr val="accent3">
              <a:lumMod val="20000"/>
              <a:lumOff val="80000"/>
            </a:schemeClr>
          </a:solidFill>
        </p:spPr>
        <p:txBody>
          <a:bodyPr wrap="square" rtlCol="0">
            <a:spAutoFit/>
          </a:bodyPr>
          <a:lstStyle/>
          <a:p>
            <a:r>
              <a:rPr lang="es-MX" dirty="0" smtClean="0"/>
              <a:t>Familiares de empleados</a:t>
            </a:r>
          </a:p>
          <a:p>
            <a:r>
              <a:rPr lang="es-MX" dirty="0" smtClean="0"/>
              <a:t>Sociedad en general</a:t>
            </a:r>
          </a:p>
          <a:p>
            <a:r>
              <a:rPr lang="es-MX" dirty="0" smtClean="0"/>
              <a:t>Futuras generaciones</a:t>
            </a:r>
            <a:endParaRPr lang="es-EC" dirty="0"/>
          </a:p>
        </p:txBody>
      </p:sp>
    </p:spTree>
    <p:extLst>
      <p:ext uri="{BB962C8B-B14F-4D97-AF65-F5344CB8AC3E}">
        <p14:creationId xmlns:p14="http://schemas.microsoft.com/office/powerpoint/2010/main" val="1631450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9"/>
          <p:cNvSpPr>
            <a:spLocks noChangeShapeType="1"/>
          </p:cNvSpPr>
          <p:nvPr/>
        </p:nvSpPr>
        <p:spPr bwMode="auto">
          <a:xfrm flipH="1">
            <a:off x="1857375" y="3214688"/>
            <a:ext cx="857250" cy="714375"/>
          </a:xfrm>
          <a:prstGeom prst="line">
            <a:avLst/>
          </a:prstGeom>
          <a:noFill/>
          <a:ln w="25400" cap="rnd">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40962" name="Rectangle 2"/>
          <p:cNvSpPr>
            <a:spLocks noGrp="1" noChangeArrowheads="1"/>
          </p:cNvSpPr>
          <p:nvPr>
            <p:ph type="title"/>
          </p:nvPr>
        </p:nvSpPr>
        <p:spPr>
          <a:xfrm>
            <a:off x="0" y="260350"/>
            <a:ext cx="7313613" cy="914400"/>
          </a:xfrm>
        </p:spPr>
        <p:txBody>
          <a:bodyPr rtlCol="0">
            <a:normAutofit/>
          </a:bodyPr>
          <a:lstStyle/>
          <a:p>
            <a:pPr eaLnBrk="1" fontAlgn="auto" hangingPunct="1">
              <a:spcAft>
                <a:spcPts val="0"/>
              </a:spcAft>
              <a:defRPr/>
            </a:pPr>
            <a:r>
              <a:rPr lang="es-ES_tradnl" sz="3200" dirty="0" smtClean="0">
                <a:effectLst>
                  <a:outerShdw blurRad="38100" dist="38100" dir="2700000" algn="tl">
                    <a:srgbClr val="C0C0C0"/>
                  </a:outerShdw>
                </a:effectLst>
                <a:latin typeface="Comic Sans MS" pitchFamily="66" charset="0"/>
              </a:rPr>
              <a:t>Concepto de RS</a:t>
            </a:r>
            <a:endParaRPr lang="es-ES_tradnl" sz="3200" dirty="0" smtClean="0"/>
          </a:p>
        </p:txBody>
      </p:sp>
      <p:sp>
        <p:nvSpPr>
          <p:cNvPr id="20484" name="4 Marcador de número de diapositiva"/>
          <p:cNvSpPr>
            <a:spLocks noGrp="1"/>
          </p:cNvSpPr>
          <p:nvPr>
            <p:ph type="sldNum" sz="quarter" idx="12"/>
          </p:nvPr>
        </p:nvSpPr>
        <p:spPr bwMode="auto">
          <a:xfrm>
            <a:off x="6572250" y="6215063"/>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9B5ACB1-11C6-4A8D-8047-A6E8256A4670}" type="slidenum">
              <a:rPr lang="es-ES" altLang="es-ES">
                <a:solidFill>
                  <a:srgbClr val="FFFFFF"/>
                </a:solidFill>
              </a:rPr>
              <a:pPr eaLnBrk="1" hangingPunct="1"/>
              <a:t>25</a:t>
            </a:fld>
            <a:endParaRPr lang="es-ES" altLang="es-ES">
              <a:solidFill>
                <a:srgbClr val="FFFFFF"/>
              </a:solidFill>
            </a:endParaRPr>
          </a:p>
        </p:txBody>
      </p:sp>
      <p:sp>
        <p:nvSpPr>
          <p:cNvPr id="14340" name="AutoShape 3"/>
          <p:cNvSpPr>
            <a:spLocks noChangeArrowheads="1"/>
          </p:cNvSpPr>
          <p:nvPr/>
        </p:nvSpPr>
        <p:spPr bwMode="auto">
          <a:xfrm>
            <a:off x="357188" y="908050"/>
            <a:ext cx="8501062" cy="1449388"/>
          </a:xfrm>
          <a:prstGeom prst="roundRect">
            <a:avLst>
              <a:gd name="adj" fmla="val 16667"/>
            </a:avLst>
          </a:prstGeom>
          <a:solidFill>
            <a:schemeClr val="accent3">
              <a:lumMod val="20000"/>
              <a:lumOff val="80000"/>
            </a:schemeClr>
          </a:solidFill>
          <a:ln w="9525">
            <a:solidFill>
              <a:schemeClr val="accent1">
                <a:lumMod val="20000"/>
                <a:lumOff val="80000"/>
              </a:schemeClr>
            </a:solidFill>
            <a:round/>
            <a:headEnd/>
            <a:tailEnd/>
          </a:ln>
        </p:spPr>
        <p:txBody>
          <a:bodyPr wrap="none" anchor="ctr"/>
          <a:lstStyle/>
          <a:p>
            <a:pPr algn="ctr" eaLnBrk="0" hangingPunct="0">
              <a:defRPr/>
            </a:pPr>
            <a:r>
              <a:rPr lang="es-ES_tradnl" sz="2400" b="1" dirty="0">
                <a:latin typeface="Times New Roman" pitchFamily="18" charset="0"/>
              </a:rPr>
              <a:t>Acción que se orienta a responder o a rendir cuentas al entorno,</a:t>
            </a:r>
          </a:p>
          <a:p>
            <a:pPr algn="ctr" eaLnBrk="0" hangingPunct="0">
              <a:defRPr/>
            </a:pPr>
            <a:r>
              <a:rPr lang="es-ES_tradnl" sz="2400" b="1" dirty="0">
                <a:latin typeface="Times New Roman" pitchFamily="18" charset="0"/>
              </a:rPr>
              <a:t> ya sea inmediato o a un horizonte moral de mayor alcance</a:t>
            </a:r>
          </a:p>
          <a:p>
            <a:pPr algn="ctr" eaLnBrk="0" hangingPunct="0">
              <a:defRPr/>
            </a:pPr>
            <a:r>
              <a:rPr lang="es-ES_tradnl" sz="1000" dirty="0">
                <a:latin typeface="Times New Roman" pitchFamily="18" charset="0"/>
              </a:rPr>
              <a:t>                                                                                                                                                                                           </a:t>
            </a:r>
            <a:r>
              <a:rPr lang="es-ES_tradnl" sz="1000" dirty="0" err="1">
                <a:latin typeface="Times New Roman" pitchFamily="18" charset="0"/>
              </a:rPr>
              <a:t>Giacoman</a:t>
            </a:r>
            <a:r>
              <a:rPr lang="es-ES_tradnl" sz="1000" dirty="0">
                <a:latin typeface="Times New Roman" pitchFamily="18" charset="0"/>
              </a:rPr>
              <a:t> y Opazo-2002</a:t>
            </a:r>
          </a:p>
        </p:txBody>
      </p:sp>
      <p:sp>
        <p:nvSpPr>
          <p:cNvPr id="20486" name="Line 4"/>
          <p:cNvSpPr>
            <a:spLocks noChangeShapeType="1"/>
          </p:cNvSpPr>
          <p:nvPr/>
        </p:nvSpPr>
        <p:spPr bwMode="auto">
          <a:xfrm>
            <a:off x="4786313" y="2357438"/>
            <a:ext cx="0" cy="228600"/>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20487" name="AutoShape 5"/>
          <p:cNvSpPr>
            <a:spLocks noChangeArrowheads="1"/>
          </p:cNvSpPr>
          <p:nvPr/>
        </p:nvSpPr>
        <p:spPr bwMode="auto">
          <a:xfrm>
            <a:off x="1547813" y="2571750"/>
            <a:ext cx="6769100" cy="857250"/>
          </a:xfrm>
          <a:prstGeom prst="roundRect">
            <a:avLst>
              <a:gd name="adj" fmla="val 16667"/>
            </a:avLst>
          </a:prstGeom>
          <a:solidFill>
            <a:srgbClr val="CC66FF"/>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s-ES_tradnl" altLang="es-ES" sz="2400" b="1">
                <a:latin typeface="Times New Roman" panose="02020603050405020304" pitchFamily="18" charset="0"/>
              </a:rPr>
              <a:t>Tres niveles: humanidad, comunidad e institución</a:t>
            </a:r>
          </a:p>
        </p:txBody>
      </p:sp>
      <p:sp>
        <p:nvSpPr>
          <p:cNvPr id="20488" name="Oval 6"/>
          <p:cNvSpPr>
            <a:spLocks noChangeArrowheads="1"/>
          </p:cNvSpPr>
          <p:nvPr/>
        </p:nvSpPr>
        <p:spPr bwMode="auto">
          <a:xfrm>
            <a:off x="179388" y="3716338"/>
            <a:ext cx="2500312" cy="2895600"/>
          </a:xfrm>
          <a:prstGeom prst="ellipse">
            <a:avLst/>
          </a:prstGeom>
          <a:solidFill>
            <a:srgbClr val="FFFF99"/>
          </a:solidFill>
          <a:ln w="19050">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s-ES_tradnl" altLang="es-ES" sz="2000" b="1">
                <a:latin typeface="Times New Roman" panose="02020603050405020304" pitchFamily="18" charset="0"/>
              </a:rPr>
              <a:t>RS Global</a:t>
            </a:r>
            <a:r>
              <a:rPr lang="es-ES_tradnl" altLang="es-ES" sz="2000">
                <a:latin typeface="Times New Roman" panose="02020603050405020304" pitchFamily="18" charset="0"/>
              </a:rPr>
              <a:t>: </a:t>
            </a:r>
          </a:p>
          <a:p>
            <a:pPr algn="ctr"/>
            <a:r>
              <a:rPr lang="es-ES_tradnl" altLang="es-ES" sz="2000">
                <a:latin typeface="Times New Roman" panose="02020603050405020304" pitchFamily="18" charset="0"/>
              </a:rPr>
              <a:t>hacerse cargo de las</a:t>
            </a:r>
          </a:p>
          <a:p>
            <a:pPr algn="ctr"/>
            <a:r>
              <a:rPr lang="es-ES_tradnl" altLang="es-ES" sz="2000">
                <a:latin typeface="Times New Roman" panose="02020603050405020304" pitchFamily="18" charset="0"/>
              </a:rPr>
              <a:t> consecuencias sociales</a:t>
            </a:r>
          </a:p>
          <a:p>
            <a:pPr algn="ctr"/>
            <a:r>
              <a:rPr lang="es-ES_tradnl" altLang="es-ES" sz="2000">
                <a:latin typeface="Times New Roman" panose="02020603050405020304" pitchFamily="18" charset="0"/>
              </a:rPr>
              <a:t> que tiene la acción </a:t>
            </a:r>
          </a:p>
          <a:p>
            <a:pPr algn="ctr"/>
            <a:r>
              <a:rPr lang="es-ES_tradnl" altLang="es-ES" sz="2000">
                <a:latin typeface="Times New Roman" panose="02020603050405020304" pitchFamily="18" charset="0"/>
              </a:rPr>
              <a:t>hoy en un</a:t>
            </a:r>
          </a:p>
          <a:p>
            <a:pPr algn="ctr"/>
            <a:r>
              <a:rPr lang="es-ES_tradnl" altLang="es-ES" sz="2000">
                <a:latin typeface="Times New Roman" panose="02020603050405020304" pitchFamily="18" charset="0"/>
              </a:rPr>
              <a:t>contexto global</a:t>
            </a:r>
          </a:p>
        </p:txBody>
      </p:sp>
      <p:sp>
        <p:nvSpPr>
          <p:cNvPr id="20489" name="Oval 7"/>
          <p:cNvSpPr>
            <a:spLocks noChangeArrowheads="1"/>
          </p:cNvSpPr>
          <p:nvPr/>
        </p:nvSpPr>
        <p:spPr bwMode="auto">
          <a:xfrm>
            <a:off x="2771775" y="3786188"/>
            <a:ext cx="3786188" cy="3071812"/>
          </a:xfrm>
          <a:prstGeom prst="ellipse">
            <a:avLst/>
          </a:prstGeom>
          <a:solidFill>
            <a:srgbClr val="FFCCCC"/>
          </a:solidFill>
          <a:ln w="19050">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s-ES_tradnl" altLang="es-ES" sz="2000" b="1">
                <a:latin typeface="Times New Roman" panose="02020603050405020304" pitchFamily="18" charset="0"/>
              </a:rPr>
              <a:t>RS Contextual:</a:t>
            </a:r>
          </a:p>
          <a:p>
            <a:pPr algn="ctr"/>
            <a:r>
              <a:rPr lang="es-ES_tradnl" altLang="es-ES" sz="2000">
                <a:latin typeface="Times New Roman" panose="02020603050405020304" pitchFamily="18" charset="0"/>
              </a:rPr>
              <a:t>hacerse cargo de los</a:t>
            </a:r>
          </a:p>
          <a:p>
            <a:pPr algn="ctr"/>
            <a:r>
              <a:rPr lang="es-ES_tradnl" altLang="es-ES" sz="2000">
                <a:latin typeface="Times New Roman" panose="02020603050405020304" pitchFamily="18" charset="0"/>
              </a:rPr>
              <a:t> problemas sociales que</a:t>
            </a:r>
          </a:p>
          <a:p>
            <a:pPr algn="ctr"/>
            <a:r>
              <a:rPr lang="es-ES_tradnl" altLang="es-ES" sz="2000">
                <a:latin typeface="Times New Roman" panose="02020603050405020304" pitchFamily="18" charset="0"/>
              </a:rPr>
              <a:t> afectan a un entorno social </a:t>
            </a:r>
          </a:p>
          <a:p>
            <a:pPr algn="ctr"/>
            <a:r>
              <a:rPr lang="es-ES_tradnl" altLang="es-ES" sz="2000">
                <a:latin typeface="Times New Roman" panose="02020603050405020304" pitchFamily="18" charset="0"/>
              </a:rPr>
              <a:t>relevante, de acuerdo a las </a:t>
            </a:r>
          </a:p>
          <a:p>
            <a:pPr algn="ctr"/>
            <a:r>
              <a:rPr lang="es-ES_tradnl" altLang="es-ES" sz="2000">
                <a:latin typeface="Times New Roman" panose="02020603050405020304" pitchFamily="18" charset="0"/>
              </a:rPr>
              <a:t>Consecuencias que ha</a:t>
            </a:r>
          </a:p>
          <a:p>
            <a:pPr algn="ctr"/>
            <a:r>
              <a:rPr lang="es-ES_tradnl" altLang="es-ES" sz="2000">
                <a:latin typeface="Times New Roman" panose="02020603050405020304" pitchFamily="18" charset="0"/>
              </a:rPr>
              <a:t>producido el camino de</a:t>
            </a:r>
          </a:p>
          <a:p>
            <a:pPr algn="ctr"/>
            <a:r>
              <a:rPr lang="es-ES_tradnl" altLang="es-ES" sz="2000">
                <a:latin typeface="Times New Roman" panose="02020603050405020304" pitchFamily="18" charset="0"/>
              </a:rPr>
              <a:t> desarrollo por el que</a:t>
            </a:r>
          </a:p>
          <a:p>
            <a:pPr algn="ctr"/>
            <a:r>
              <a:rPr lang="es-ES_tradnl" altLang="es-ES" sz="2000">
                <a:latin typeface="Times New Roman" panose="02020603050405020304" pitchFamily="18" charset="0"/>
              </a:rPr>
              <a:t>  se ha optado</a:t>
            </a:r>
          </a:p>
        </p:txBody>
      </p:sp>
      <p:sp>
        <p:nvSpPr>
          <p:cNvPr id="20490" name="Oval 8"/>
          <p:cNvSpPr>
            <a:spLocks noChangeArrowheads="1"/>
          </p:cNvSpPr>
          <p:nvPr/>
        </p:nvSpPr>
        <p:spPr bwMode="auto">
          <a:xfrm>
            <a:off x="6643688" y="3962400"/>
            <a:ext cx="2500312" cy="2895600"/>
          </a:xfrm>
          <a:prstGeom prst="ellipse">
            <a:avLst/>
          </a:prstGeom>
          <a:solidFill>
            <a:srgbClr val="FF9933"/>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r>
              <a:rPr lang="es-ES_tradnl" altLang="es-ES" b="1">
                <a:latin typeface="Times New Roman" panose="02020603050405020304" pitchFamily="18" charset="0"/>
              </a:rPr>
              <a:t>RS Institucional</a:t>
            </a:r>
          </a:p>
          <a:p>
            <a:pPr algn="ctr"/>
            <a:r>
              <a:rPr lang="es-ES_tradnl" altLang="es-ES">
                <a:latin typeface="Times New Roman" panose="02020603050405020304" pitchFamily="18" charset="0"/>
              </a:rPr>
              <a:t>rendir cuentas frente al</a:t>
            </a:r>
          </a:p>
          <a:p>
            <a:pPr algn="ctr"/>
            <a:r>
              <a:rPr lang="es-ES_tradnl" altLang="es-ES">
                <a:latin typeface="Times New Roman" panose="02020603050405020304" pitchFamily="18" charset="0"/>
              </a:rPr>
              <a:t> entorno inmediato, de </a:t>
            </a:r>
          </a:p>
          <a:p>
            <a:pPr algn="ctr"/>
            <a:r>
              <a:rPr lang="es-ES_tradnl" altLang="es-ES">
                <a:latin typeface="Times New Roman" panose="02020603050405020304" pitchFamily="18" charset="0"/>
              </a:rPr>
              <a:t>acuerdo a las demandas </a:t>
            </a:r>
          </a:p>
          <a:p>
            <a:pPr algn="ctr"/>
            <a:r>
              <a:rPr lang="es-ES_tradnl" altLang="es-ES">
                <a:latin typeface="Times New Roman" panose="02020603050405020304" pitchFamily="18" charset="0"/>
              </a:rPr>
              <a:t>que éste le hace a </a:t>
            </a:r>
          </a:p>
          <a:p>
            <a:pPr algn="ctr"/>
            <a:r>
              <a:rPr lang="es-ES_tradnl" altLang="es-ES">
                <a:latin typeface="Times New Roman" panose="02020603050405020304" pitchFamily="18" charset="0"/>
              </a:rPr>
              <a:t>la institución</a:t>
            </a:r>
            <a:endParaRPr lang="es-ES_tradnl" altLang="es-ES" sz="2400">
              <a:latin typeface="Times New Roman" panose="02020603050405020304" pitchFamily="18" charset="0"/>
            </a:endParaRPr>
          </a:p>
        </p:txBody>
      </p:sp>
      <p:sp>
        <p:nvSpPr>
          <p:cNvPr id="20491" name="Line 10"/>
          <p:cNvSpPr>
            <a:spLocks noChangeShapeType="1"/>
          </p:cNvSpPr>
          <p:nvPr/>
        </p:nvSpPr>
        <p:spPr bwMode="auto">
          <a:xfrm>
            <a:off x="4786313" y="3214688"/>
            <a:ext cx="7937" cy="581025"/>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
        <p:nvSpPr>
          <p:cNvPr id="20492" name="Line 11"/>
          <p:cNvSpPr>
            <a:spLocks noChangeShapeType="1"/>
          </p:cNvSpPr>
          <p:nvPr/>
        </p:nvSpPr>
        <p:spPr bwMode="auto">
          <a:xfrm>
            <a:off x="6429375" y="3214688"/>
            <a:ext cx="785813" cy="92868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ES"/>
          </a:p>
        </p:txBody>
      </p:sp>
    </p:spTree>
    <p:extLst>
      <p:ext uri="{BB962C8B-B14F-4D97-AF65-F5344CB8AC3E}">
        <p14:creationId xmlns:p14="http://schemas.microsoft.com/office/powerpoint/2010/main" val="3543528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idx="1"/>
          </p:nvPr>
        </p:nvSpPr>
        <p:spPr>
          <a:xfrm>
            <a:off x="428614" y="2708920"/>
            <a:ext cx="8229600" cy="1951037"/>
          </a:xfrm>
        </p:spPr>
        <p:txBody>
          <a:bodyPr/>
          <a:lstStyle/>
          <a:p>
            <a:pPr eaLnBrk="1" hangingPunct="1">
              <a:buFont typeface="Wingdings" panose="05000000000000000000" pitchFamily="2" charset="2"/>
              <a:buNone/>
            </a:pPr>
            <a:endParaRPr lang="es-ES" altLang="es-ES" dirty="0" smtClean="0"/>
          </a:p>
          <a:p>
            <a:pPr algn="ctr" eaLnBrk="1" hangingPunct="1">
              <a:buFont typeface="Wingdings" panose="05000000000000000000" pitchFamily="2" charset="2"/>
              <a:buNone/>
            </a:pPr>
            <a:r>
              <a:rPr lang="es-ES" altLang="es-ES" sz="2800" b="1" dirty="0" smtClean="0"/>
              <a:t>¿QUE SIGNIFICA LA VERDADERA RESPONSABILIDAD SOCIAL UNIVERSITARIA?</a:t>
            </a:r>
          </a:p>
          <a:p>
            <a:pPr algn="ctr" eaLnBrk="1" hangingPunct="1">
              <a:buFont typeface="Wingdings" panose="05000000000000000000" pitchFamily="2" charset="2"/>
              <a:buNone/>
            </a:pPr>
            <a:endParaRPr lang="es-ES" altLang="es-ES" b="1" dirty="0" smtClean="0"/>
          </a:p>
        </p:txBody>
      </p:sp>
      <p:sp>
        <p:nvSpPr>
          <p:cNvPr id="24579"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A3B7F1D9-DE21-4500-AE7B-A0A3F7C598C0}" type="slidenum">
              <a:rPr lang="es-ES" altLang="es-ES">
                <a:solidFill>
                  <a:srgbClr val="FFFFFF"/>
                </a:solidFill>
              </a:rPr>
              <a:pPr eaLnBrk="1" hangingPunct="1"/>
              <a:t>26</a:t>
            </a:fld>
            <a:endParaRPr lang="es-ES" altLang="es-ES">
              <a:solidFill>
                <a:srgbClr val="FFFFFF"/>
              </a:solidFill>
            </a:endParaRPr>
          </a:p>
        </p:txBody>
      </p:sp>
      <p:pic>
        <p:nvPicPr>
          <p:cNvPr id="21506" name="Picture 2" descr="http://www.fimcp.espol.edu.ec/sites/default/files/Why-me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73173">
            <a:off x="-367852" y="57686"/>
            <a:ext cx="4762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noticias.espol.edu.ec/sites/default/files/main/articles/obelisc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051765"/>
            <a:ext cx="5583546" cy="211905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redondeado 1"/>
          <p:cNvSpPr/>
          <p:nvPr/>
        </p:nvSpPr>
        <p:spPr>
          <a:xfrm>
            <a:off x="1403648" y="6309320"/>
            <a:ext cx="6552728" cy="3644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Elaborado por: Clara Segarra, </a:t>
            </a:r>
            <a:r>
              <a:rPr lang="es-ES" dirty="0" err="1" smtClean="0"/>
              <a:t>M.Sc</a:t>
            </a:r>
            <a:r>
              <a:rPr lang="es-ES" dirty="0" smtClean="0"/>
              <a:t>.</a:t>
            </a:r>
            <a:endParaRPr lang="es-ES" dirty="0"/>
          </a:p>
        </p:txBody>
      </p:sp>
      <p:pic>
        <p:nvPicPr>
          <p:cNvPr id="21510" name="Picture 6" descr="http://test.fcsh.espol.edu.ec/sites/test.fcsh.espol.edu.ec/files/styles/article/public/conversatorio_subdecana.jpg?itok=Rbi3gFQ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74963">
            <a:off x="3546695" y="1337675"/>
            <a:ext cx="5399738" cy="1588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618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620713"/>
            <a:ext cx="3851275" cy="836612"/>
          </a:xfrm>
        </p:spPr>
        <p:txBody>
          <a:bodyPr/>
          <a:lstStyle/>
          <a:p>
            <a:pPr eaLnBrk="1" hangingPunct="1"/>
            <a:r>
              <a:rPr lang="es-ES" altLang="es-ES" smtClean="0"/>
              <a:t>Conceptos</a:t>
            </a:r>
          </a:p>
        </p:txBody>
      </p:sp>
      <p:sp>
        <p:nvSpPr>
          <p:cNvPr id="25603" name="16 CuadroTexto"/>
          <p:cNvSpPr txBox="1">
            <a:spLocks noChangeArrowheads="1"/>
          </p:cNvSpPr>
          <p:nvPr/>
        </p:nvSpPr>
        <p:spPr bwMode="auto">
          <a:xfrm>
            <a:off x="611188" y="1557338"/>
            <a:ext cx="3384550" cy="406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2000" b="1"/>
              <a:t>Proyección Social Universitaria: </a:t>
            </a:r>
          </a:p>
          <a:p>
            <a:pPr algn="just" eaLnBrk="1" hangingPunct="1"/>
            <a:endParaRPr lang="es-EC" altLang="es-ES" sz="2000"/>
          </a:p>
          <a:p>
            <a:pPr algn="just" eaLnBrk="1" hangingPunct="1"/>
            <a:r>
              <a:rPr lang="es-ES" altLang="es-ES" sz="2000"/>
              <a:t>Se concibe la Proyección Social a partir de la voluntad institucional de expresar valores de solidaridad con los más necesitados y motivar a los estudiantes a encarnar estos valores en persona. </a:t>
            </a:r>
            <a:endParaRPr lang="es-EC" altLang="es-ES" sz="2000"/>
          </a:p>
          <a:p>
            <a:pPr eaLnBrk="1" hangingPunct="1"/>
            <a:endParaRPr lang="es-EC" altLang="es-ES"/>
          </a:p>
        </p:txBody>
      </p:sp>
      <p:sp>
        <p:nvSpPr>
          <p:cNvPr id="25604" name="17 CuadroTexto"/>
          <p:cNvSpPr txBox="1">
            <a:spLocks noChangeArrowheads="1"/>
          </p:cNvSpPr>
          <p:nvPr/>
        </p:nvSpPr>
        <p:spPr bwMode="auto">
          <a:xfrm>
            <a:off x="4572000" y="1557338"/>
            <a:ext cx="403225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2000" b="1"/>
              <a:t>Responsabilidad Social Universitaria: </a:t>
            </a:r>
            <a:r>
              <a:rPr lang="es-ES" altLang="es-ES" sz="2000"/>
              <a:t>  </a:t>
            </a:r>
            <a:endParaRPr lang="es-EC" altLang="es-ES" sz="2000"/>
          </a:p>
          <a:p>
            <a:pPr eaLnBrk="1" hangingPunct="1"/>
            <a:r>
              <a:rPr lang="es-ES" altLang="es-ES" sz="2000"/>
              <a:t>Se concibe la Formación y la Investigación académica a </a:t>
            </a:r>
            <a:r>
              <a:rPr lang="es-ES" altLang="es-ES" sz="2000" u="sng"/>
              <a:t>partir de las </a:t>
            </a:r>
            <a:r>
              <a:rPr lang="es-ES" altLang="es-ES" sz="2000" b="1" u="sng"/>
              <a:t>“intersolidaridades</a:t>
            </a:r>
            <a:r>
              <a:rPr lang="es-ES" altLang="es-ES" sz="2000"/>
              <a:t>” diagnosticadas en el mundo actual, que los estudiantes necesitan aprender profesional y humanamente para su carrera y vida ciudadana, </a:t>
            </a:r>
            <a:r>
              <a:rPr lang="es-ES" altLang="es-ES" sz="2000" b="1"/>
              <a:t>a través de participar en proyectos  de desarrollo social.</a:t>
            </a:r>
            <a:r>
              <a:rPr lang="es-ES" altLang="es-ES" sz="2000"/>
              <a:t> </a:t>
            </a:r>
            <a:endParaRPr lang="es-EC" altLang="es-ES" sz="2000"/>
          </a:p>
          <a:p>
            <a:pPr eaLnBrk="1" hangingPunct="1"/>
            <a:endParaRPr lang="es-EC" altLang="es-ES"/>
          </a:p>
        </p:txBody>
      </p:sp>
    </p:spTree>
    <p:extLst>
      <p:ext uri="{BB962C8B-B14F-4D97-AF65-F5344CB8AC3E}">
        <p14:creationId xmlns:p14="http://schemas.microsoft.com/office/powerpoint/2010/main" val="4027637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0" y="1125538"/>
            <a:ext cx="7667625" cy="3233737"/>
          </a:xfrm>
        </p:spPr>
        <p:txBody>
          <a:bodyPr rtlCol="0">
            <a:normAutofit/>
          </a:bodyPr>
          <a:lstStyle/>
          <a:p>
            <a:pPr marL="176213" indent="-66675" eaLnBrk="1" fontAlgn="auto" hangingPunct="1">
              <a:lnSpc>
                <a:spcPct val="90000"/>
              </a:lnSpc>
              <a:spcAft>
                <a:spcPts val="0"/>
              </a:spcAft>
              <a:buClr>
                <a:schemeClr val="accent3"/>
              </a:buClr>
              <a:buFont typeface="Wingdings" pitchFamily="2" charset="2"/>
              <a:buNone/>
              <a:defRPr/>
            </a:pPr>
            <a:r>
              <a:rPr lang="es-ES" dirty="0" smtClean="0">
                <a:latin typeface="Book Antiqua" pitchFamily="18" charset="0"/>
              </a:rPr>
              <a:t>	Podemos correr el riesgo de confundir RSU con PSU, que es un concepto menos sostenible.</a:t>
            </a:r>
          </a:p>
          <a:p>
            <a:pPr marL="274320" indent="-274320" eaLnBrk="1" fontAlgn="auto" hangingPunct="1">
              <a:lnSpc>
                <a:spcPct val="90000"/>
              </a:lnSpc>
              <a:spcAft>
                <a:spcPts val="0"/>
              </a:spcAft>
              <a:buClr>
                <a:schemeClr val="accent3"/>
              </a:buClr>
              <a:buFont typeface="Wingdings" pitchFamily="2" charset="2"/>
              <a:buNone/>
              <a:defRPr/>
            </a:pPr>
            <a:endParaRPr lang="es-ES" dirty="0" smtClean="0">
              <a:latin typeface="Book Antiqua" pitchFamily="18" charset="0"/>
            </a:endParaRPr>
          </a:p>
          <a:p>
            <a:pPr marL="274320" indent="-274320" eaLnBrk="1" fontAlgn="auto" hangingPunct="1">
              <a:lnSpc>
                <a:spcPct val="90000"/>
              </a:lnSpc>
              <a:spcAft>
                <a:spcPts val="0"/>
              </a:spcAft>
              <a:buClr>
                <a:schemeClr val="accent3"/>
              </a:buClr>
              <a:buFont typeface="Wingdings" pitchFamily="2" charset="2"/>
              <a:buNone/>
              <a:defRPr/>
            </a:pPr>
            <a:r>
              <a:rPr lang="es-ES" dirty="0" smtClean="0">
                <a:latin typeface="Book Antiqua" pitchFamily="18" charset="0"/>
              </a:rPr>
              <a:t>	Comparemos ambos conceptos desde diferentes perspectivas y luego </a:t>
            </a:r>
          </a:p>
        </p:txBody>
      </p:sp>
      <p:sp>
        <p:nvSpPr>
          <p:cNvPr id="2662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2053893-BC0F-4E11-98E1-5F3018F48BCD}" type="slidenum">
              <a:rPr lang="es-ES" altLang="es-ES">
                <a:solidFill>
                  <a:srgbClr val="FFFFFF"/>
                </a:solidFill>
              </a:rPr>
              <a:pPr eaLnBrk="1" hangingPunct="1"/>
              <a:t>28</a:t>
            </a:fld>
            <a:endParaRPr lang="es-ES" altLang="es-ES">
              <a:solidFill>
                <a:srgbClr val="FFFFFF"/>
              </a:solidFill>
            </a:endParaRPr>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938" y="0"/>
            <a:ext cx="1643062"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5 Rectángulo"/>
          <p:cNvSpPr>
            <a:spLocks noChangeArrowheads="1"/>
          </p:cNvSpPr>
          <p:nvPr/>
        </p:nvSpPr>
        <p:spPr bwMode="auto">
          <a:xfrm>
            <a:off x="1116013" y="4508500"/>
            <a:ext cx="77152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r>
              <a:rPr lang="es-ES" altLang="es-ES" sz="2800" b="1">
                <a:latin typeface="Book Antiqua" panose="02040602050305030304" pitchFamily="18" charset="0"/>
              </a:rPr>
              <a:t> ¿</a:t>
            </a:r>
            <a:r>
              <a:rPr lang="es-ES" altLang="es-ES" sz="2800">
                <a:latin typeface="Book Antiqua" panose="02040602050305030304" pitchFamily="18" charset="0"/>
              </a:rPr>
              <a:t>Hacia donde voy yo encaminado como universitario:  Hacia la Proyección Social Universitaria (PSU) o hacia la práctica de la Responsabilidad Social Universitaria (RSU</a:t>
            </a:r>
            <a:r>
              <a:rPr lang="es-ES" altLang="es-ES" sz="2800" b="1">
                <a:latin typeface="Book Antiqua" panose="02040602050305030304" pitchFamily="18" charset="0"/>
              </a:rPr>
              <a:t>)?</a:t>
            </a:r>
            <a:endParaRPr lang="es-EC" altLang="es-ES" sz="2800" b="1"/>
          </a:p>
        </p:txBody>
      </p:sp>
      <p:pic>
        <p:nvPicPr>
          <p:cNvPr id="26630" name="Picture 7"/>
          <p:cNvPicPr>
            <a:picLocks noChangeAspect="1" noChangeArrowheads="1"/>
          </p:cNvPicPr>
          <p:nvPr/>
        </p:nvPicPr>
        <p:blipFill>
          <a:blip r:embed="rId4">
            <a:extLst>
              <a:ext uri="{28A0092B-C50C-407E-A947-70E740481C1C}">
                <a14:useLocalDpi xmlns:a14="http://schemas.microsoft.com/office/drawing/2010/main" val="0"/>
              </a:ext>
            </a:extLst>
          </a:blip>
          <a:srcRect t="25862"/>
          <a:stretch>
            <a:fillRect/>
          </a:stretch>
        </p:blipFill>
        <p:spPr bwMode="auto">
          <a:xfrm>
            <a:off x="6372225" y="2708275"/>
            <a:ext cx="15843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5487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188913"/>
            <a:ext cx="4400550" cy="1143000"/>
          </a:xfrm>
        </p:spPr>
        <p:txBody>
          <a:bodyPr/>
          <a:lstStyle/>
          <a:p>
            <a:pPr eaLnBrk="1" hangingPunct="1"/>
            <a:r>
              <a:rPr lang="es-ES" altLang="es-ES" smtClean="0"/>
              <a:t>RSU versus PSU</a:t>
            </a:r>
          </a:p>
        </p:txBody>
      </p:sp>
      <p:sp>
        <p:nvSpPr>
          <p:cNvPr id="27651" name="Rectangle 3"/>
          <p:cNvSpPr>
            <a:spLocks noGrp="1" noChangeArrowheads="1"/>
          </p:cNvSpPr>
          <p:nvPr>
            <p:ph idx="1"/>
          </p:nvPr>
        </p:nvSpPr>
        <p:spPr>
          <a:xfrm>
            <a:off x="428625" y="1857375"/>
            <a:ext cx="3414713" cy="4451350"/>
          </a:xfrm>
        </p:spPr>
        <p:txBody>
          <a:bodyPr/>
          <a:lstStyle/>
          <a:p>
            <a:pPr marL="0" indent="0" algn="just" eaLnBrk="1" hangingPunct="1">
              <a:lnSpc>
                <a:spcPct val="80000"/>
              </a:lnSpc>
              <a:buFont typeface="Wingdings" panose="05000000000000000000" pitchFamily="2" charset="2"/>
              <a:buNone/>
            </a:pPr>
            <a:r>
              <a:rPr lang="es-ES" altLang="es-ES" sz="2100" b="1" smtClean="0">
                <a:latin typeface="Book Antiqua" panose="02040602050305030304" pitchFamily="18" charset="0"/>
              </a:rPr>
              <a:t>	</a:t>
            </a:r>
            <a:endParaRPr lang="es-ES" altLang="es-ES" sz="2400" b="1" smtClean="0">
              <a:latin typeface="Book Antiqua" panose="02040602050305030304" pitchFamily="18" charset="0"/>
            </a:endParaRPr>
          </a:p>
          <a:p>
            <a:pPr marL="0" indent="0" algn="ctr" eaLnBrk="1" hangingPunct="1">
              <a:lnSpc>
                <a:spcPct val="80000"/>
              </a:lnSpc>
              <a:buFont typeface="Wingdings" panose="05000000000000000000" pitchFamily="2" charset="2"/>
              <a:buNone/>
            </a:pPr>
            <a:r>
              <a:rPr lang="es-ES" altLang="es-ES" sz="2400" smtClean="0">
                <a:latin typeface="Book Antiqua" panose="02040602050305030304" pitchFamily="18" charset="0"/>
              </a:rPr>
              <a:t>Un grupo voluntario (docentes y/o estudiantes) decide emprender un proyecto social fuera de la Universidad,  con pleno o parcial respaldo institucional.   </a:t>
            </a:r>
          </a:p>
          <a:p>
            <a:pPr marL="0" indent="0" algn="ctr" eaLnBrk="1" hangingPunct="1">
              <a:lnSpc>
                <a:spcPct val="80000"/>
              </a:lnSpc>
              <a:buFont typeface="Wingdings" panose="05000000000000000000" pitchFamily="2" charset="2"/>
              <a:buNone/>
            </a:pPr>
            <a:r>
              <a:rPr lang="es-ES" altLang="es-ES" sz="2400" smtClean="0">
                <a:latin typeface="Book Antiqua" panose="02040602050305030304" pitchFamily="18" charset="0"/>
              </a:rPr>
              <a:t>Se </a:t>
            </a:r>
            <a:r>
              <a:rPr lang="es-ES" altLang="es-ES" sz="2400" u="sng" smtClean="0">
                <a:latin typeface="Book Antiqua" panose="02040602050305030304" pitchFamily="18" charset="0"/>
              </a:rPr>
              <a:t>crean lazos entre la comunidad beneficiaria y los voluntarios del proyecto.</a:t>
            </a:r>
          </a:p>
        </p:txBody>
      </p:sp>
      <p:sp>
        <p:nvSpPr>
          <p:cNvPr id="2765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2E8D46A6-32C6-4CEF-8710-D6D28290EEEE}" type="slidenum">
              <a:rPr lang="es-ES" altLang="es-ES">
                <a:solidFill>
                  <a:srgbClr val="FFFFFF"/>
                </a:solidFill>
              </a:rPr>
              <a:pPr eaLnBrk="1" hangingPunct="1"/>
              <a:t>29</a:t>
            </a:fld>
            <a:endParaRPr lang="es-ES" altLang="es-ES">
              <a:solidFill>
                <a:srgbClr val="FFFFFF"/>
              </a:solidFill>
            </a:endParaRPr>
          </a:p>
        </p:txBody>
      </p:sp>
      <p:sp>
        <p:nvSpPr>
          <p:cNvPr id="38917" name="4 Rectángulo"/>
          <p:cNvSpPr>
            <a:spLocks noChangeArrowheads="1"/>
          </p:cNvSpPr>
          <p:nvPr/>
        </p:nvSpPr>
        <p:spPr bwMode="auto">
          <a:xfrm>
            <a:off x="3995738" y="1700213"/>
            <a:ext cx="4889500" cy="4922837"/>
          </a:xfrm>
          <a:prstGeom prst="rect">
            <a:avLst/>
          </a:prstGeom>
          <a:noFill/>
          <a:ln w="9525">
            <a:noFill/>
            <a:miter lim="800000"/>
            <a:headEnd/>
            <a:tailEnd/>
          </a:ln>
        </p:spPr>
        <p:txBody>
          <a:bodyPr>
            <a:spAutoFit/>
          </a:bodyPr>
          <a:lstStyle/>
          <a:p>
            <a:pPr marL="365125" indent="-255588" algn="just">
              <a:lnSpc>
                <a:spcPct val="80000"/>
              </a:lnSpc>
              <a:spcBef>
                <a:spcPts val="400"/>
              </a:spcBef>
              <a:buClr>
                <a:srgbClr val="2DA2BF"/>
              </a:buClr>
              <a:buSzPct val="68000"/>
              <a:defRPr/>
            </a:pPr>
            <a:endParaRPr lang="es-ES" sz="2400" dirty="0">
              <a:solidFill>
                <a:srgbClr val="000000"/>
              </a:solidFill>
              <a:latin typeface="Book Antiqua" pitchFamily="18" charset="0"/>
            </a:endParaRPr>
          </a:p>
          <a:p>
            <a:pPr marL="88900" indent="20638" algn="ctr">
              <a:lnSpc>
                <a:spcPct val="80000"/>
              </a:lnSpc>
              <a:spcBef>
                <a:spcPts val="400"/>
              </a:spcBef>
              <a:buClr>
                <a:srgbClr val="2DA2BF"/>
              </a:buClr>
              <a:buSzPct val="68000"/>
              <a:defRPr/>
            </a:pPr>
            <a:r>
              <a:rPr lang="es-ES" sz="2400" dirty="0">
                <a:solidFill>
                  <a:srgbClr val="000000"/>
                </a:solidFill>
                <a:latin typeface="Book Antiqua" pitchFamily="18" charset="0"/>
              </a:rPr>
              <a:t>La Universidad realiza y ejecuta convenios con actores externos (Municipios, Instituciones, Asociaciones civiles, etc.) para crear programas solidarios mutuamente beneficiosos en el marco de Comunidades de aprendizaje mutuo para el desarrollo. </a:t>
            </a:r>
          </a:p>
          <a:p>
            <a:pPr marL="88900" indent="20638" algn="ctr">
              <a:lnSpc>
                <a:spcPct val="80000"/>
              </a:lnSpc>
              <a:spcBef>
                <a:spcPts val="400"/>
              </a:spcBef>
              <a:buClr>
                <a:srgbClr val="2DA2BF"/>
              </a:buClr>
              <a:buSzPct val="68000"/>
              <a:defRPr/>
            </a:pPr>
            <a:r>
              <a:rPr lang="es-ES" sz="2400" u="sng" dirty="0">
                <a:solidFill>
                  <a:srgbClr val="000000"/>
                </a:solidFill>
                <a:latin typeface="Book Antiqua" pitchFamily="18" charset="0"/>
              </a:rPr>
              <a:t>En consecuencia, la comunidad se desarrolla </a:t>
            </a:r>
            <a:r>
              <a:rPr lang="es-ES" sz="2400" dirty="0">
                <a:solidFill>
                  <a:srgbClr val="000000"/>
                </a:solidFill>
                <a:latin typeface="Book Antiqua" pitchFamily="18" charset="0"/>
              </a:rPr>
              <a:t>y la </a:t>
            </a:r>
            <a:r>
              <a:rPr lang="es-ES" sz="2400" u="sng" dirty="0">
                <a:solidFill>
                  <a:srgbClr val="000000"/>
                </a:solidFill>
                <a:latin typeface="Book Antiqua" pitchFamily="18" charset="0"/>
              </a:rPr>
              <a:t>Universidad se implica y mejora su formación académica </a:t>
            </a:r>
            <a:r>
              <a:rPr lang="es-ES" sz="2400" dirty="0">
                <a:solidFill>
                  <a:srgbClr val="000000"/>
                </a:solidFill>
                <a:latin typeface="Book Antiqua" pitchFamily="18" charset="0"/>
              </a:rPr>
              <a:t>(estudiantil y docente) y produce nuevos conocimientos (investigación).</a:t>
            </a:r>
            <a:endParaRPr lang="es-EC" dirty="0"/>
          </a:p>
        </p:txBody>
      </p:sp>
      <p:sp>
        <p:nvSpPr>
          <p:cNvPr id="27654" name="6 Rectángulo"/>
          <p:cNvSpPr>
            <a:spLocks noChangeArrowheads="1"/>
          </p:cNvSpPr>
          <p:nvPr/>
        </p:nvSpPr>
        <p:spPr bwMode="auto">
          <a:xfrm>
            <a:off x="4048125" y="0"/>
            <a:ext cx="509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es-ES" altLang="es-ES" sz="2400" b="1">
                <a:solidFill>
                  <a:schemeClr val="bg1"/>
                </a:solidFill>
                <a:latin typeface="Book Antiqua" panose="02040602050305030304" pitchFamily="18" charset="0"/>
              </a:rPr>
              <a:t>¿</a:t>
            </a:r>
            <a:r>
              <a:rPr lang="es-ES" altLang="es-ES" sz="2800" b="1">
                <a:solidFill>
                  <a:schemeClr val="bg1"/>
                </a:solidFill>
                <a:latin typeface="Book Antiqua" panose="02040602050305030304" pitchFamily="18" charset="0"/>
              </a:rPr>
              <a:t>Q</a:t>
            </a:r>
            <a:r>
              <a:rPr lang="es-ES" altLang="es-ES" sz="2400" b="1">
                <a:solidFill>
                  <a:schemeClr val="bg1"/>
                </a:solidFill>
                <a:latin typeface="Book Antiqua" panose="02040602050305030304" pitchFamily="18" charset="0"/>
              </a:rPr>
              <a:t>UIENES  SON LOS ACTORES?</a:t>
            </a:r>
            <a:endParaRPr lang="es-EC" altLang="es-ES" sz="2400">
              <a:solidFill>
                <a:schemeClr val="bg1"/>
              </a:solidFill>
            </a:endParaRPr>
          </a:p>
        </p:txBody>
      </p:sp>
      <p:sp>
        <p:nvSpPr>
          <p:cNvPr id="7" name="6 Rectángulo"/>
          <p:cNvSpPr/>
          <p:nvPr/>
        </p:nvSpPr>
        <p:spPr>
          <a:xfrm>
            <a:off x="714375" y="1071563"/>
            <a:ext cx="2732088" cy="830262"/>
          </a:xfrm>
          <a:prstGeom prst="rect">
            <a:avLst/>
          </a:prstGeom>
          <a:ln w="28575">
            <a:solidFill>
              <a:srgbClr val="00B050"/>
            </a:solidFill>
          </a:ln>
          <a:effectLst>
            <a:innerShdw blurRad="63500" dist="50800" dir="16200000">
              <a:prstClr val="black">
                <a:alpha val="50000"/>
              </a:prstClr>
            </a:innerShdw>
          </a:effectLst>
        </p:spPr>
        <p:txBody>
          <a:bodyPr wrap="none">
            <a:spAutoFit/>
          </a:bodyPr>
          <a:lstStyle/>
          <a:p>
            <a:pPr algn="ctr">
              <a:defRPr/>
            </a:pPr>
            <a:r>
              <a:rPr lang="es-ES" sz="2400" b="1" dirty="0">
                <a:latin typeface="Book Antiqua" pitchFamily="18" charset="0"/>
              </a:rPr>
              <a:t>Proyección Social </a:t>
            </a:r>
          </a:p>
          <a:p>
            <a:pPr algn="ctr">
              <a:defRPr/>
            </a:pPr>
            <a:r>
              <a:rPr lang="es-ES" sz="2400" b="1" dirty="0">
                <a:latin typeface="Book Antiqua" pitchFamily="18" charset="0"/>
              </a:rPr>
              <a:t>Universitaria</a:t>
            </a:r>
            <a:endParaRPr lang="es-EC" sz="2400" dirty="0"/>
          </a:p>
        </p:txBody>
      </p:sp>
      <p:sp>
        <p:nvSpPr>
          <p:cNvPr id="8" name="7 Flecha curvada hacia la derecha"/>
          <p:cNvSpPr/>
          <p:nvPr/>
        </p:nvSpPr>
        <p:spPr>
          <a:xfrm>
            <a:off x="142875" y="1285875"/>
            <a:ext cx="571500" cy="1428750"/>
          </a:xfrm>
          <a:prstGeom prst="curvedRightArrow">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C">
              <a:solidFill>
                <a:schemeClr val="tx1"/>
              </a:solidFill>
            </a:endParaRPr>
          </a:p>
        </p:txBody>
      </p:sp>
      <p:sp>
        <p:nvSpPr>
          <p:cNvPr id="9" name="8 Rectángulo"/>
          <p:cNvSpPr/>
          <p:nvPr/>
        </p:nvSpPr>
        <p:spPr>
          <a:xfrm>
            <a:off x="4786313" y="1071563"/>
            <a:ext cx="3678237" cy="692150"/>
          </a:xfrm>
          <a:prstGeom prst="rect">
            <a:avLst/>
          </a:prstGeom>
          <a:ln w="28575">
            <a:solidFill>
              <a:srgbClr val="990000"/>
            </a:solidFill>
          </a:ln>
          <a:scene3d>
            <a:camera prst="orthographicFront"/>
            <a:lightRig rig="threePt" dir="t"/>
          </a:scene3d>
          <a:sp3d>
            <a:bevelT w="165100" prst="coolSlant"/>
          </a:sp3d>
        </p:spPr>
        <p:txBody>
          <a:bodyPr wrap="none">
            <a:spAutoFit/>
          </a:bodyPr>
          <a:lstStyle/>
          <a:p>
            <a:pPr marL="176213" indent="-66675" algn="ctr">
              <a:lnSpc>
                <a:spcPct val="80000"/>
              </a:lnSpc>
              <a:buClr>
                <a:srgbClr val="2DA2BF"/>
              </a:buClr>
              <a:buSzPct val="68000"/>
              <a:defRPr/>
            </a:pPr>
            <a:r>
              <a:rPr lang="es-ES" sz="2400" b="1" dirty="0">
                <a:latin typeface="Book Antiqua" pitchFamily="18" charset="0"/>
              </a:rPr>
              <a:t>Responsabilidad Social </a:t>
            </a:r>
          </a:p>
          <a:p>
            <a:pPr marL="176213" indent="-66675" algn="ctr">
              <a:lnSpc>
                <a:spcPct val="80000"/>
              </a:lnSpc>
              <a:buClr>
                <a:srgbClr val="2DA2BF"/>
              </a:buClr>
              <a:buSzPct val="68000"/>
              <a:defRPr/>
            </a:pPr>
            <a:r>
              <a:rPr lang="es-ES" sz="2400" b="1" dirty="0">
                <a:latin typeface="Book Antiqua" pitchFamily="18" charset="0"/>
              </a:rPr>
              <a:t>Universitaria</a:t>
            </a:r>
          </a:p>
        </p:txBody>
      </p:sp>
      <p:sp>
        <p:nvSpPr>
          <p:cNvPr id="11" name="10 Flecha curvada hacia la izquierda"/>
          <p:cNvSpPr/>
          <p:nvPr/>
        </p:nvSpPr>
        <p:spPr>
          <a:xfrm>
            <a:off x="8501063" y="1428750"/>
            <a:ext cx="428625" cy="714375"/>
          </a:xfrm>
          <a:prstGeom prst="curvedLeftArrow">
            <a:avLst/>
          </a:prstGeom>
          <a:solidFill>
            <a:srgbClr val="99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C">
              <a:solidFill>
                <a:schemeClr val="tx1"/>
              </a:solidFill>
            </a:endParaRPr>
          </a:p>
        </p:txBody>
      </p:sp>
    </p:spTree>
    <p:extLst>
      <p:ext uri="{BB962C8B-B14F-4D97-AF65-F5344CB8AC3E}">
        <p14:creationId xmlns:p14="http://schemas.microsoft.com/office/powerpoint/2010/main" val="1533543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15 Diagrama"/>
          <p:cNvGraphicFramePr/>
          <p:nvPr/>
        </p:nvGraphicFramePr>
        <p:xfrm>
          <a:off x="0" y="2565400"/>
          <a:ext cx="4500563" cy="1570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14 Diagrama"/>
          <p:cNvGraphicFramePr/>
          <p:nvPr/>
        </p:nvGraphicFramePr>
        <p:xfrm>
          <a:off x="1259632" y="260648"/>
          <a:ext cx="4608512" cy="18462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16 Diagrama"/>
          <p:cNvGraphicFramePr/>
          <p:nvPr/>
        </p:nvGraphicFramePr>
        <p:xfrm>
          <a:off x="5878856" y="1660175"/>
          <a:ext cx="2643188" cy="13843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9" name="18 Diagrama"/>
          <p:cNvGraphicFramePr/>
          <p:nvPr/>
        </p:nvGraphicFramePr>
        <p:xfrm>
          <a:off x="5724128" y="3501008"/>
          <a:ext cx="3096344" cy="151216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0" name="19 Diagrama"/>
          <p:cNvGraphicFramePr/>
          <p:nvPr/>
        </p:nvGraphicFramePr>
        <p:xfrm>
          <a:off x="1763688" y="4797152"/>
          <a:ext cx="3581400" cy="184626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8199" name="Line 11"/>
          <p:cNvSpPr>
            <a:spLocks noChangeShapeType="1"/>
          </p:cNvSpPr>
          <p:nvPr/>
        </p:nvSpPr>
        <p:spPr bwMode="auto">
          <a:xfrm flipV="1">
            <a:off x="900113" y="1628775"/>
            <a:ext cx="1368425" cy="792163"/>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0" name="Line 12"/>
          <p:cNvSpPr>
            <a:spLocks noChangeShapeType="1"/>
          </p:cNvSpPr>
          <p:nvPr/>
        </p:nvSpPr>
        <p:spPr bwMode="auto">
          <a:xfrm flipV="1">
            <a:off x="4572000" y="2420938"/>
            <a:ext cx="1079500" cy="144462"/>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1" name="Line 13"/>
          <p:cNvSpPr>
            <a:spLocks noChangeShapeType="1"/>
          </p:cNvSpPr>
          <p:nvPr/>
        </p:nvSpPr>
        <p:spPr bwMode="auto">
          <a:xfrm>
            <a:off x="4500563" y="4221163"/>
            <a:ext cx="1079500" cy="431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202" name="Line 14"/>
          <p:cNvSpPr>
            <a:spLocks noChangeShapeType="1"/>
          </p:cNvSpPr>
          <p:nvPr/>
        </p:nvSpPr>
        <p:spPr bwMode="auto">
          <a:xfrm>
            <a:off x="971550" y="4221163"/>
            <a:ext cx="863600" cy="72072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1" name="Rectángulo redondeado 10"/>
          <p:cNvSpPr/>
          <p:nvPr/>
        </p:nvSpPr>
        <p:spPr>
          <a:xfrm>
            <a:off x="2289951" y="6501402"/>
            <a:ext cx="6552728" cy="36442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smtClean="0"/>
              <a:t>Elaborado por: Clara Segarra, </a:t>
            </a:r>
            <a:r>
              <a:rPr lang="es-ES" dirty="0" err="1" smtClean="0"/>
              <a:t>M.Sc</a:t>
            </a:r>
            <a:r>
              <a:rPr lang="es-ES" dirty="0" smtClean="0"/>
              <a:t>.</a:t>
            </a:r>
            <a:endParaRPr lang="es-ES" dirty="0"/>
          </a:p>
        </p:txBody>
      </p:sp>
    </p:spTree>
    <p:extLst>
      <p:ext uri="{BB962C8B-B14F-4D97-AF65-F5344CB8AC3E}">
        <p14:creationId xmlns:p14="http://schemas.microsoft.com/office/powerpoint/2010/main" val="235590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Flecha abajo"/>
          <p:cNvSpPr/>
          <p:nvPr/>
        </p:nvSpPr>
        <p:spPr>
          <a:xfrm>
            <a:off x="1571625" y="2071688"/>
            <a:ext cx="571500"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9" name="8 Flecha abajo"/>
          <p:cNvSpPr/>
          <p:nvPr/>
        </p:nvSpPr>
        <p:spPr>
          <a:xfrm>
            <a:off x="6500813" y="2000250"/>
            <a:ext cx="571500" cy="71437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1" name="10 Flecha abajo"/>
          <p:cNvSpPr/>
          <p:nvPr/>
        </p:nvSpPr>
        <p:spPr>
          <a:xfrm>
            <a:off x="6357938" y="5072063"/>
            <a:ext cx="500062" cy="50006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 name="1 Título"/>
          <p:cNvSpPr>
            <a:spLocks noGrp="1"/>
          </p:cNvSpPr>
          <p:nvPr>
            <p:ph type="title"/>
          </p:nvPr>
        </p:nvSpPr>
        <p:spPr>
          <a:xfrm>
            <a:off x="3276600" y="692150"/>
            <a:ext cx="2232025" cy="368300"/>
          </a:xfrm>
        </p:spPr>
        <p:txBody>
          <a:bodyPr rtlCol="0">
            <a:normAutofit fontScale="90000"/>
          </a:bodyPr>
          <a:lstStyle/>
          <a:p>
            <a:pPr eaLnBrk="1" fontAlgn="auto" hangingPunct="1">
              <a:spcAft>
                <a:spcPts val="0"/>
              </a:spcAft>
              <a:defRPr/>
            </a:pPr>
            <a:r>
              <a:rPr lang="es-ES" b="1" dirty="0" smtClean="0">
                <a:solidFill>
                  <a:schemeClr val="tx1"/>
                </a:solidFill>
              </a:rPr>
              <a:t>IMPACTOS</a:t>
            </a:r>
            <a:endParaRPr lang="es-ES" b="1" dirty="0">
              <a:solidFill>
                <a:schemeClr val="tx1"/>
              </a:solidFill>
            </a:endParaRPr>
          </a:p>
        </p:txBody>
      </p:sp>
      <p:sp>
        <p:nvSpPr>
          <p:cNvPr id="4" name="3 Elipse"/>
          <p:cNvSpPr/>
          <p:nvPr/>
        </p:nvSpPr>
        <p:spPr>
          <a:xfrm>
            <a:off x="0" y="571500"/>
            <a:ext cx="3995738" cy="15001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2200" b="1" dirty="0">
                <a:effectLst>
                  <a:outerShdw blurRad="38100" dist="38100" dir="2700000" algn="tl">
                    <a:srgbClr val="000000">
                      <a:alpha val="43137"/>
                    </a:srgbClr>
                  </a:outerShdw>
                </a:effectLst>
              </a:rPr>
              <a:t>PROYECCIÓN SOCIAL UNIVERSITARIA</a:t>
            </a:r>
          </a:p>
        </p:txBody>
      </p:sp>
      <p:sp>
        <p:nvSpPr>
          <p:cNvPr id="5" name="4 Rectángulo"/>
          <p:cNvSpPr/>
          <p:nvPr/>
        </p:nvSpPr>
        <p:spPr>
          <a:xfrm>
            <a:off x="285750" y="2714625"/>
            <a:ext cx="3429000" cy="35004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80000"/>
              </a:lnSpc>
              <a:defRPr/>
            </a:pPr>
            <a:r>
              <a:rPr lang="es-ES" sz="2400" b="1" dirty="0"/>
              <a:t>N</a:t>
            </a:r>
            <a:r>
              <a:rPr lang="es-ES" sz="2400" dirty="0"/>
              <a:t>o tiene impacto sobre la Formación académica ni sobre la Producción de conocimientos, que siguen concibiéndose como actividades </a:t>
            </a:r>
            <a:r>
              <a:rPr lang="es-ES" sz="2400" i="1" dirty="0"/>
              <a:t>intramuros </a:t>
            </a:r>
            <a:r>
              <a:rPr lang="es-ES" sz="2400" dirty="0"/>
              <a:t>sin vínculo necesario con la sociedad</a:t>
            </a:r>
            <a:r>
              <a:rPr lang="es-ES" sz="2400" dirty="0">
                <a:effectLst>
                  <a:outerShdw blurRad="38100" dist="38100" dir="2700000" algn="tl">
                    <a:srgbClr val="000000">
                      <a:alpha val="43137"/>
                    </a:srgbClr>
                  </a:outerShdw>
                </a:effectLst>
                <a:latin typeface="Book Antiqua" pitchFamily="18" charset="0"/>
              </a:rPr>
              <a:t>. </a:t>
            </a:r>
          </a:p>
        </p:txBody>
      </p:sp>
      <p:sp>
        <p:nvSpPr>
          <p:cNvPr id="7" name="6 Elipse"/>
          <p:cNvSpPr/>
          <p:nvPr/>
        </p:nvSpPr>
        <p:spPr>
          <a:xfrm>
            <a:off x="4606925" y="476250"/>
            <a:ext cx="4537075" cy="1571625"/>
          </a:xfrm>
          <a:prstGeom prst="ellipse">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2200" b="1" dirty="0">
                <a:effectLst>
                  <a:outerShdw blurRad="38100" dist="38100" dir="2700000" algn="tl">
                    <a:srgbClr val="000000">
                      <a:alpha val="43137"/>
                    </a:srgbClr>
                  </a:outerShdw>
                </a:effectLst>
              </a:rPr>
              <a:t>RESPONSABILIDAD SOCIAL UNIVERSITARIA</a:t>
            </a:r>
          </a:p>
        </p:txBody>
      </p:sp>
      <p:sp>
        <p:nvSpPr>
          <p:cNvPr id="8" name="7 Rectángulo"/>
          <p:cNvSpPr/>
          <p:nvPr/>
        </p:nvSpPr>
        <p:spPr>
          <a:xfrm>
            <a:off x="4214813" y="2714625"/>
            <a:ext cx="4714875" cy="2500313"/>
          </a:xfrm>
          <a:prstGeom prst="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80000"/>
              </a:lnSpc>
              <a:defRPr/>
            </a:pPr>
            <a:r>
              <a:rPr lang="es-ES" sz="2400" dirty="0"/>
              <a:t>Cada iniciativa social significa creación de una </a:t>
            </a:r>
            <a:r>
              <a:rPr lang="es-ES" sz="2400" b="1" i="1" u="sng" dirty="0"/>
              <a:t>comunidad de aprendizaje</a:t>
            </a:r>
            <a:r>
              <a:rPr lang="es-ES" sz="2400" b="1" dirty="0"/>
              <a:t> </a:t>
            </a:r>
            <a:r>
              <a:rPr lang="es-ES" sz="2400" dirty="0"/>
              <a:t>que enriquece la enseñanza en las diversas Facultades y posibilita nuevas investigaciones gracias a los proyectos </a:t>
            </a:r>
            <a:r>
              <a:rPr lang="es-ES" sz="2400" dirty="0"/>
              <a:t>emprendidos.</a:t>
            </a:r>
            <a:endParaRPr lang="es-ES" sz="2400" dirty="0">
              <a:effectLst>
                <a:outerShdw blurRad="38100" dist="38100" dir="2700000" algn="tl">
                  <a:srgbClr val="000000">
                    <a:alpha val="43137"/>
                  </a:srgbClr>
                </a:outerShdw>
              </a:effectLst>
              <a:latin typeface="Book Antiqua" pitchFamily="18" charset="0"/>
            </a:endParaRPr>
          </a:p>
        </p:txBody>
      </p:sp>
      <p:sp>
        <p:nvSpPr>
          <p:cNvPr id="10" name="9 Rectángulo"/>
          <p:cNvSpPr/>
          <p:nvPr/>
        </p:nvSpPr>
        <p:spPr>
          <a:xfrm>
            <a:off x="4357688" y="5643563"/>
            <a:ext cx="4500562" cy="928687"/>
          </a:xfrm>
          <a:prstGeom prst="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80000"/>
              </a:lnSpc>
              <a:defRPr/>
            </a:pPr>
            <a:r>
              <a:rPr lang="es-ES" sz="2000" dirty="0"/>
              <a:t>SINERGIA entre Formación, Investigación y Participación social.</a:t>
            </a:r>
            <a:endParaRPr lang="es-ES" sz="2000" dirty="0">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24398964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5 Explosión 2"/>
          <p:cNvSpPr/>
          <p:nvPr/>
        </p:nvSpPr>
        <p:spPr>
          <a:xfrm>
            <a:off x="3276600" y="0"/>
            <a:ext cx="5867400" cy="1500188"/>
          </a:xfrm>
          <a:prstGeom prst="irregularSeal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C"/>
          </a:p>
        </p:txBody>
      </p:sp>
      <p:sp>
        <p:nvSpPr>
          <p:cNvPr id="29699" name="Rectangle 2"/>
          <p:cNvSpPr>
            <a:spLocks noGrp="1" noChangeArrowheads="1"/>
          </p:cNvSpPr>
          <p:nvPr>
            <p:ph type="title"/>
          </p:nvPr>
        </p:nvSpPr>
        <p:spPr>
          <a:xfrm>
            <a:off x="0" y="476250"/>
            <a:ext cx="3709988" cy="685800"/>
          </a:xfrm>
        </p:spPr>
        <p:txBody>
          <a:bodyPr/>
          <a:lstStyle/>
          <a:p>
            <a:pPr eaLnBrk="1" hangingPunct="1"/>
            <a:r>
              <a:rPr lang="es-ES" altLang="es-ES" sz="3200" b="1" smtClean="0">
                <a:solidFill>
                  <a:srgbClr val="990000"/>
                </a:solidFill>
              </a:rPr>
              <a:t>RSU versus PSU</a:t>
            </a:r>
          </a:p>
        </p:txBody>
      </p:sp>
      <p:sp>
        <p:nvSpPr>
          <p:cNvPr id="86019" name="Rectangle 3"/>
          <p:cNvSpPr>
            <a:spLocks noGrp="1" noChangeArrowheads="1"/>
          </p:cNvSpPr>
          <p:nvPr>
            <p:ph idx="1"/>
          </p:nvPr>
        </p:nvSpPr>
        <p:spPr>
          <a:xfrm>
            <a:off x="571500" y="1143000"/>
            <a:ext cx="7958138" cy="5715000"/>
          </a:xfrm>
        </p:spPr>
        <p:txBody>
          <a:bodyPr rtlCol="0">
            <a:normAutofit/>
          </a:bodyPr>
          <a:lstStyle/>
          <a:p>
            <a:pPr marL="274320" indent="-274320" algn="just" eaLnBrk="1" fontAlgn="auto" hangingPunct="1">
              <a:lnSpc>
                <a:spcPct val="80000"/>
              </a:lnSpc>
              <a:spcAft>
                <a:spcPts val="0"/>
              </a:spcAft>
              <a:buClr>
                <a:schemeClr val="accent3"/>
              </a:buClr>
              <a:buFont typeface="Wingdings" pitchFamily="2" charset="2"/>
              <a:buNone/>
              <a:defRPr/>
            </a:pPr>
            <a:endParaRPr lang="es-ES" sz="2100" b="1" dirty="0" smtClean="0">
              <a:latin typeface="Book Antiqua" pitchFamily="18" charset="0"/>
            </a:endParaRPr>
          </a:p>
          <a:p>
            <a:pPr marL="274320" indent="-274320" algn="just" eaLnBrk="1" fontAlgn="auto" hangingPunct="1">
              <a:lnSpc>
                <a:spcPct val="80000"/>
              </a:lnSpc>
              <a:spcAft>
                <a:spcPts val="0"/>
              </a:spcAft>
              <a:buClr>
                <a:schemeClr val="accent3"/>
              </a:buClr>
              <a:buFont typeface="Wingdings" pitchFamily="2" charset="2"/>
              <a:buNone/>
              <a:defRPr/>
            </a:pPr>
            <a:r>
              <a:rPr lang="es-ES" sz="2100" b="1" dirty="0" smtClean="0">
                <a:solidFill>
                  <a:srgbClr val="C00000"/>
                </a:solidFill>
                <a:latin typeface="Book Antiqua" pitchFamily="18" charset="0"/>
              </a:rPr>
              <a:t>	Proyección Social Universitaria. </a:t>
            </a:r>
            <a:r>
              <a:rPr lang="es-ES" sz="2100" dirty="0" smtClean="0">
                <a:latin typeface="Book Antiqua" pitchFamily="18" charset="0"/>
              </a:rPr>
              <a:t>Las iniciativas descansan enteramente sobre los hombros de sus promotores (déficit de sostenibilidad temporal). Sólo aprenden los estudiantes voluntarios de los proyectos, pero generalmente fuera del currículum oficial de su carrera y del tiempo de estudio, y sólo se beneficia la población concernida por el proyecto. </a:t>
            </a:r>
          </a:p>
          <a:p>
            <a:pPr marL="274320" indent="-274320" algn="just" eaLnBrk="1" fontAlgn="auto" hangingPunct="1">
              <a:lnSpc>
                <a:spcPct val="80000"/>
              </a:lnSpc>
              <a:spcAft>
                <a:spcPts val="0"/>
              </a:spcAft>
              <a:buClr>
                <a:schemeClr val="accent3"/>
              </a:buClr>
              <a:buFont typeface="Wingdings" pitchFamily="2" charset="2"/>
              <a:buNone/>
              <a:defRPr/>
            </a:pPr>
            <a:endParaRPr lang="es-ES" sz="2100" dirty="0" smtClean="0">
              <a:latin typeface="Book Antiqua" pitchFamily="18" charset="0"/>
            </a:endParaRPr>
          </a:p>
          <a:p>
            <a:pPr marL="88900" indent="20638" algn="just" eaLnBrk="1" fontAlgn="auto" hangingPunct="1">
              <a:lnSpc>
                <a:spcPct val="80000"/>
              </a:lnSpc>
              <a:spcAft>
                <a:spcPts val="0"/>
              </a:spcAft>
              <a:buClr>
                <a:schemeClr val="accent3"/>
              </a:buClr>
              <a:buFont typeface="Wingdings" pitchFamily="2" charset="2"/>
              <a:buNone/>
              <a:defRPr/>
            </a:pPr>
            <a:r>
              <a:rPr lang="es-ES" sz="2100" dirty="0" smtClean="0">
                <a:latin typeface="Book Antiqua" pitchFamily="18" charset="0"/>
              </a:rPr>
              <a:t>	</a:t>
            </a:r>
            <a:r>
              <a:rPr lang="es-ES" sz="2100" b="1" dirty="0" smtClean="0">
                <a:solidFill>
                  <a:srgbClr val="C00000"/>
                </a:solidFill>
                <a:latin typeface="Book Antiqua" pitchFamily="18" charset="0"/>
              </a:rPr>
              <a:t>Responsabilidad Social Universitaria. </a:t>
            </a:r>
            <a:r>
              <a:rPr lang="es-ES" sz="2100" dirty="0" smtClean="0">
                <a:latin typeface="Book Antiqua" pitchFamily="18" charset="0"/>
              </a:rPr>
              <a:t>Las iniciativas sociales </a:t>
            </a:r>
            <a:r>
              <a:rPr lang="es-ES" sz="2100" b="1" dirty="0" smtClean="0">
                <a:latin typeface="Book Antiqua" pitchFamily="18" charset="0"/>
              </a:rPr>
              <a:t>perduran y se multiplican </a:t>
            </a:r>
            <a:r>
              <a:rPr lang="es-ES" sz="2100" dirty="0" smtClean="0">
                <a:latin typeface="Book Antiqua" pitchFamily="18" charset="0"/>
              </a:rPr>
              <a:t>por la misma dinámica de la Formación académica sostenida desde la Administración central de la Universidad y estimulada desde la Investigación. </a:t>
            </a:r>
          </a:p>
          <a:p>
            <a:pPr marL="88900" indent="20638" algn="just" eaLnBrk="1" fontAlgn="auto" hangingPunct="1">
              <a:lnSpc>
                <a:spcPct val="80000"/>
              </a:lnSpc>
              <a:spcAft>
                <a:spcPts val="0"/>
              </a:spcAft>
              <a:buClr>
                <a:schemeClr val="accent3"/>
              </a:buClr>
              <a:buFont typeface="Wingdings" pitchFamily="2" charset="2"/>
              <a:buNone/>
              <a:defRPr/>
            </a:pPr>
            <a:r>
              <a:rPr lang="es-ES" sz="2100" dirty="0" smtClean="0">
                <a:latin typeface="Book Antiqua" pitchFamily="18" charset="0"/>
              </a:rPr>
              <a:t>- Todos los estudiantes participan en las Comunidades de Aprendizaje mutuo para el Desarrollo desde su respectiva carrera y los beneficios de los proyectos son para todos (comunidad externa y académica). </a:t>
            </a:r>
          </a:p>
          <a:p>
            <a:pPr marL="88900" indent="20638" algn="just" eaLnBrk="1" fontAlgn="auto" hangingPunct="1">
              <a:lnSpc>
                <a:spcPct val="80000"/>
              </a:lnSpc>
              <a:spcAft>
                <a:spcPts val="0"/>
              </a:spcAft>
              <a:buClr>
                <a:schemeClr val="accent3"/>
              </a:buClr>
              <a:buFont typeface="Wingdings" pitchFamily="2" charset="2"/>
              <a:buNone/>
              <a:defRPr/>
            </a:pPr>
            <a:r>
              <a:rPr lang="es-ES" sz="2100" dirty="0" smtClean="0">
                <a:latin typeface="Book Antiqua" pitchFamily="18" charset="0"/>
              </a:rPr>
              <a:t>- Los profesores investigan y mejoran permanentemente los procesos de aprendizaje basado en proyectos sociales. </a:t>
            </a:r>
          </a:p>
          <a:p>
            <a:pPr marL="274320" indent="-274320" algn="just" eaLnBrk="1" fontAlgn="auto" hangingPunct="1">
              <a:lnSpc>
                <a:spcPct val="80000"/>
              </a:lnSpc>
              <a:spcAft>
                <a:spcPts val="0"/>
              </a:spcAft>
              <a:buClr>
                <a:schemeClr val="accent3"/>
              </a:buClr>
              <a:buFont typeface="Wingdings" pitchFamily="2" charset="2"/>
              <a:buNone/>
              <a:defRPr/>
            </a:pPr>
            <a:r>
              <a:rPr lang="es-ES" sz="2100" b="1" dirty="0" smtClean="0">
                <a:latin typeface="Book Antiqua" pitchFamily="18" charset="0"/>
              </a:rPr>
              <a:t>	</a:t>
            </a:r>
          </a:p>
        </p:txBody>
      </p:sp>
      <p:sp>
        <p:nvSpPr>
          <p:cNvPr id="29701"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7E120D7-FED0-4E2F-93C6-270DE6F2E036}" type="slidenum">
              <a:rPr lang="es-ES" altLang="es-ES">
                <a:solidFill>
                  <a:srgbClr val="FFFFFF"/>
                </a:solidFill>
              </a:rPr>
              <a:pPr eaLnBrk="1" hangingPunct="1"/>
              <a:t>31</a:t>
            </a:fld>
            <a:endParaRPr lang="es-ES" altLang="es-ES">
              <a:solidFill>
                <a:srgbClr val="FFFFFF"/>
              </a:solidFill>
            </a:endParaRPr>
          </a:p>
        </p:txBody>
      </p:sp>
      <p:sp>
        <p:nvSpPr>
          <p:cNvPr id="5" name="4 Rectángulo"/>
          <p:cNvSpPr/>
          <p:nvPr/>
        </p:nvSpPr>
        <p:spPr>
          <a:xfrm>
            <a:off x="3924300" y="620713"/>
            <a:ext cx="4143375" cy="954087"/>
          </a:xfrm>
          <a:prstGeom prst="rect">
            <a:avLst/>
          </a:prstGeom>
        </p:spPr>
        <p:txBody>
          <a:bodyPr>
            <a:spAutoFit/>
          </a:bodyPr>
          <a:lstStyle/>
          <a:p>
            <a:pPr algn="ctr">
              <a:defRPr/>
            </a:pPr>
            <a:r>
              <a:rPr lang="es-ES" sz="2800" b="1" dirty="0">
                <a:solidFill>
                  <a:srgbClr val="0000FF"/>
                </a:solidFill>
                <a:effectLst>
                  <a:outerShdw blurRad="31750" dist="25400" dir="5400000" algn="tl" rotWithShape="0">
                    <a:srgbClr val="000000">
                      <a:alpha val="25000"/>
                    </a:srgbClr>
                  </a:outerShdw>
                </a:effectLst>
                <a:latin typeface="Book Antiqua" pitchFamily="18" charset="0"/>
                <a:ea typeface="+mj-ea"/>
                <a:cs typeface="+mj-cs"/>
              </a:rPr>
              <a:t>¿SOSTENIBILIDAD?</a:t>
            </a:r>
            <a:br>
              <a:rPr lang="es-ES" sz="2800" b="1" dirty="0">
                <a:solidFill>
                  <a:srgbClr val="0000FF"/>
                </a:solidFill>
                <a:effectLst>
                  <a:outerShdw blurRad="31750" dist="25400" dir="5400000" algn="tl" rotWithShape="0">
                    <a:srgbClr val="000000">
                      <a:alpha val="25000"/>
                    </a:srgbClr>
                  </a:outerShdw>
                </a:effectLst>
                <a:latin typeface="Book Antiqua" pitchFamily="18" charset="0"/>
                <a:ea typeface="+mj-ea"/>
                <a:cs typeface="+mj-cs"/>
              </a:rPr>
            </a:br>
            <a:endParaRPr lang="es-EC" sz="2800" dirty="0">
              <a:solidFill>
                <a:srgbClr val="0000FF"/>
              </a:solidFill>
            </a:endParaRPr>
          </a:p>
        </p:txBody>
      </p:sp>
    </p:spTree>
    <p:extLst>
      <p:ext uri="{BB962C8B-B14F-4D97-AF65-F5344CB8AC3E}">
        <p14:creationId xmlns:p14="http://schemas.microsoft.com/office/powerpoint/2010/main" val="1361819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abajo"/>
          <p:cNvSpPr/>
          <p:nvPr/>
        </p:nvSpPr>
        <p:spPr>
          <a:xfrm>
            <a:off x="6286500" y="2428875"/>
            <a:ext cx="571500" cy="57150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6" name="5 Flecha abajo"/>
          <p:cNvSpPr/>
          <p:nvPr/>
        </p:nvSpPr>
        <p:spPr>
          <a:xfrm>
            <a:off x="1643063" y="2357438"/>
            <a:ext cx="571500" cy="571500"/>
          </a:xfrm>
          <a:prstGeom prst="downArrow">
            <a:avLst/>
          </a:prstGeom>
          <a:solidFill>
            <a:srgbClr val="CC66FF"/>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2" name="1 Título"/>
          <p:cNvSpPr>
            <a:spLocks noGrp="1"/>
          </p:cNvSpPr>
          <p:nvPr>
            <p:ph type="title"/>
          </p:nvPr>
        </p:nvSpPr>
        <p:spPr>
          <a:xfrm>
            <a:off x="0" y="404813"/>
            <a:ext cx="8229600" cy="368300"/>
          </a:xfrm>
        </p:spPr>
        <p:txBody>
          <a:bodyPr rtlCol="0">
            <a:normAutofit fontScale="90000"/>
          </a:bodyPr>
          <a:lstStyle/>
          <a:p>
            <a:pPr eaLnBrk="1" fontAlgn="auto" hangingPunct="1">
              <a:spcAft>
                <a:spcPts val="0"/>
              </a:spcAft>
              <a:defRPr/>
            </a:pPr>
            <a:r>
              <a:rPr lang="es-ES" dirty="0" smtClean="0"/>
              <a:t>ESTRATEGIA DE FORMACIÓN</a:t>
            </a:r>
            <a:endParaRPr lang="es-ES" dirty="0"/>
          </a:p>
        </p:txBody>
      </p:sp>
      <p:sp>
        <p:nvSpPr>
          <p:cNvPr id="4" name="3 Elipse"/>
          <p:cNvSpPr/>
          <p:nvPr/>
        </p:nvSpPr>
        <p:spPr>
          <a:xfrm>
            <a:off x="214313" y="908050"/>
            <a:ext cx="3997325" cy="152082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2200" b="1" dirty="0">
                <a:effectLst>
                  <a:outerShdw blurRad="38100" dist="38100" dir="2700000" algn="tl">
                    <a:srgbClr val="000000">
                      <a:alpha val="43137"/>
                    </a:srgbClr>
                  </a:outerShdw>
                </a:effectLst>
              </a:rPr>
              <a:t>PROYECCIÓN SOCIAL UNIVERSITARIA</a:t>
            </a:r>
          </a:p>
        </p:txBody>
      </p:sp>
      <p:sp>
        <p:nvSpPr>
          <p:cNvPr id="5" name="4 Rectángulo"/>
          <p:cNvSpPr/>
          <p:nvPr/>
        </p:nvSpPr>
        <p:spPr>
          <a:xfrm>
            <a:off x="285750" y="2928938"/>
            <a:ext cx="3357563" cy="292893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80000"/>
              </a:lnSpc>
              <a:defRPr/>
            </a:pPr>
            <a:r>
              <a:rPr lang="es-ES" sz="2400" dirty="0">
                <a:latin typeface="Book Antiqua" pitchFamily="18" charset="0"/>
              </a:rPr>
              <a:t>La “formación integral” de los estudiantes se resume a cursos de ética y humanidades agregados al currículum de cada carrera.</a:t>
            </a:r>
            <a:endParaRPr lang="es-ES" sz="2400" dirty="0">
              <a:effectLst>
                <a:outerShdw blurRad="38100" dist="38100" dir="2700000" algn="tl">
                  <a:srgbClr val="000000">
                    <a:alpha val="43137"/>
                  </a:srgbClr>
                </a:outerShdw>
              </a:effectLst>
              <a:latin typeface="Book Antiqua" pitchFamily="18" charset="0"/>
            </a:endParaRPr>
          </a:p>
        </p:txBody>
      </p:sp>
      <p:sp>
        <p:nvSpPr>
          <p:cNvPr id="7" name="6 Elipse"/>
          <p:cNvSpPr/>
          <p:nvPr/>
        </p:nvSpPr>
        <p:spPr>
          <a:xfrm>
            <a:off x="4427538" y="836613"/>
            <a:ext cx="4537075" cy="1592262"/>
          </a:xfrm>
          <a:prstGeom prst="ellipse">
            <a:avLst/>
          </a:prstGeom>
          <a:solidFill>
            <a:srgbClr val="99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 sz="2200" b="1" dirty="0">
                <a:effectLst>
                  <a:outerShdw blurRad="38100" dist="38100" dir="2700000" algn="tl">
                    <a:srgbClr val="000000">
                      <a:alpha val="43137"/>
                    </a:srgbClr>
                  </a:outerShdw>
                </a:effectLst>
              </a:rPr>
              <a:t>RESPONSABILIDAD SOCIAL UNIVERSITARIA</a:t>
            </a:r>
          </a:p>
        </p:txBody>
      </p:sp>
      <p:sp>
        <p:nvSpPr>
          <p:cNvPr id="8" name="7 Rectángulo"/>
          <p:cNvSpPr/>
          <p:nvPr/>
        </p:nvSpPr>
        <p:spPr>
          <a:xfrm>
            <a:off x="4143375" y="3071813"/>
            <a:ext cx="4714875" cy="2500312"/>
          </a:xfrm>
          <a:prstGeom prst="rect">
            <a:avLst/>
          </a:prstGeom>
          <a:solidFill>
            <a:srgbClr val="99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80000"/>
              </a:lnSpc>
              <a:defRPr/>
            </a:pPr>
            <a:r>
              <a:rPr lang="es-ES" sz="2400" dirty="0">
                <a:latin typeface="Book Antiqua" pitchFamily="18" charset="0"/>
              </a:rPr>
              <a:t>Las vivencias socialmente responsables están presentes constantemente y refuerzan el impacto de los cursos referidos a temas éticos así como la presencia transversal de la ética en los cursos de carrera.</a:t>
            </a:r>
            <a:endParaRPr lang="es-ES" sz="2400" dirty="0">
              <a:effectLst>
                <a:outerShdw blurRad="38100" dist="38100" dir="2700000" algn="tl">
                  <a:srgbClr val="000000">
                    <a:alpha val="43137"/>
                  </a:srgbClr>
                </a:outerShdw>
              </a:effectLst>
              <a:latin typeface="Book Antiqua" pitchFamily="18" charset="0"/>
            </a:endParaRPr>
          </a:p>
        </p:txBody>
      </p:sp>
    </p:spTree>
    <p:extLst>
      <p:ext uri="{BB962C8B-B14F-4D97-AF65-F5344CB8AC3E}">
        <p14:creationId xmlns:p14="http://schemas.microsoft.com/office/powerpoint/2010/main" val="16438978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827088" y="1052513"/>
            <a:ext cx="7689850" cy="4830762"/>
          </a:xfrm>
        </p:spPr>
        <p:txBody>
          <a:bodyPr/>
          <a:lstStyle/>
          <a:p>
            <a:pPr eaLnBrk="1" hangingPunct="1">
              <a:lnSpc>
                <a:spcPct val="90000"/>
              </a:lnSpc>
              <a:buFont typeface="Wingdings" panose="05000000000000000000" pitchFamily="2" charset="2"/>
              <a:buNone/>
            </a:pPr>
            <a:r>
              <a:rPr lang="es-ES" altLang="es-ES" sz="2500" smtClean="0"/>
              <a:t>¿PODEMOS  ENTONCES RESPONDER A NUESTRA PREGUNTA INICIAL?</a:t>
            </a:r>
          </a:p>
          <a:p>
            <a:pPr eaLnBrk="1" hangingPunct="1">
              <a:lnSpc>
                <a:spcPct val="90000"/>
              </a:lnSpc>
              <a:buFont typeface="Wingdings" panose="05000000000000000000" pitchFamily="2" charset="2"/>
              <a:buNone/>
            </a:pPr>
            <a:endParaRPr lang="es-ES" altLang="es-ES" sz="2500" smtClean="0"/>
          </a:p>
          <a:p>
            <a:pPr eaLnBrk="1" hangingPunct="1">
              <a:lnSpc>
                <a:spcPct val="90000"/>
              </a:lnSpc>
              <a:buFont typeface="Wingdings" panose="05000000000000000000" pitchFamily="2" charset="2"/>
              <a:buNone/>
            </a:pPr>
            <a:r>
              <a:rPr lang="es-ES" altLang="es-ES" sz="2500" smtClean="0"/>
              <a:t>¡EFECTIVAMENTE, LO QUE NOS INTERESA ES SER UNIVERSITARIOS SOCIALMENTE RESPONSABLES!</a:t>
            </a:r>
          </a:p>
          <a:p>
            <a:pPr eaLnBrk="1" hangingPunct="1">
              <a:lnSpc>
                <a:spcPct val="90000"/>
              </a:lnSpc>
              <a:buFont typeface="Wingdings" panose="05000000000000000000" pitchFamily="2" charset="2"/>
              <a:buNone/>
            </a:pPr>
            <a:endParaRPr lang="es-ES" altLang="es-ES" sz="2500" smtClean="0"/>
          </a:p>
          <a:p>
            <a:pPr eaLnBrk="1" hangingPunct="1">
              <a:lnSpc>
                <a:spcPct val="90000"/>
              </a:lnSpc>
              <a:buFont typeface="Wingdings" panose="05000000000000000000" pitchFamily="2" charset="2"/>
              <a:buNone/>
            </a:pPr>
            <a:r>
              <a:rPr lang="es-ES" altLang="es-ES" sz="2500" smtClean="0"/>
              <a:t>¿CUAL DEBERIA SER ENTONCES NUESTRO PERFIL, QUE DEBO REFLEJAR COMO ESTUDIANTES DE LA ESPOL SOCIALMENTE RESPONSABLE?</a:t>
            </a:r>
          </a:p>
        </p:txBody>
      </p:sp>
      <p:sp>
        <p:nvSpPr>
          <p:cNvPr id="3174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B971C71C-F99F-4FF6-8203-9A52937FE044}" type="slidenum">
              <a:rPr lang="es-ES" altLang="es-ES">
                <a:solidFill>
                  <a:srgbClr val="FFFFFF"/>
                </a:solidFill>
              </a:rPr>
              <a:pPr eaLnBrk="1" hangingPunct="1"/>
              <a:t>33</a:t>
            </a:fld>
            <a:endParaRPr lang="es-ES" altLang="es-ES">
              <a:solidFill>
                <a:srgbClr val="FFFFFF"/>
              </a:solidFill>
            </a:endParaRPr>
          </a:p>
        </p:txBody>
      </p:sp>
    </p:spTree>
    <p:extLst>
      <p:ext uri="{BB962C8B-B14F-4D97-AF65-F5344CB8AC3E}">
        <p14:creationId xmlns:p14="http://schemas.microsoft.com/office/powerpoint/2010/main" val="37024759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EEC15AAC-1039-4844-BDED-F6BA35030307}" type="slidenum">
              <a:rPr lang="es-ES" altLang="es-ES">
                <a:solidFill>
                  <a:srgbClr val="FFFFFF"/>
                </a:solidFill>
              </a:rPr>
              <a:pPr eaLnBrk="1" hangingPunct="1"/>
              <a:t>34</a:t>
            </a:fld>
            <a:endParaRPr lang="es-ES" altLang="es-ES">
              <a:solidFill>
                <a:srgbClr val="FFFFFF"/>
              </a:solidFill>
            </a:endParaRPr>
          </a:p>
        </p:txBody>
      </p:sp>
      <p:sp>
        <p:nvSpPr>
          <p:cNvPr id="2" name="Rectangle 2"/>
          <p:cNvSpPr>
            <a:spLocks noGrp="1" noChangeArrowheads="1"/>
          </p:cNvSpPr>
          <p:nvPr>
            <p:ph type="title" idx="4294967295"/>
          </p:nvPr>
        </p:nvSpPr>
        <p:spPr>
          <a:xfrm>
            <a:off x="914400" y="333375"/>
            <a:ext cx="8229600" cy="1143000"/>
          </a:xfrm>
        </p:spPr>
        <p:txBody>
          <a:bodyPr rtlCol="0">
            <a:normAutofit/>
          </a:bodyPr>
          <a:lstStyle/>
          <a:p>
            <a:pPr eaLnBrk="1" fontAlgn="auto" hangingPunct="1">
              <a:spcAft>
                <a:spcPts val="0"/>
              </a:spcAft>
              <a:defRPr/>
            </a:pPr>
            <a:r>
              <a:rPr lang="es-ES_tradnl" dirty="0" smtClean="0"/>
              <a:t>Qué necesidades tenemos  los ecuatorianos hoy?</a:t>
            </a:r>
          </a:p>
        </p:txBody>
      </p:sp>
      <p:sp>
        <p:nvSpPr>
          <p:cNvPr id="2062" name="Rectangle 3"/>
          <p:cNvSpPr>
            <a:spLocks noGrp="1" noChangeArrowheads="1"/>
          </p:cNvSpPr>
          <p:nvPr>
            <p:ph idx="4294967295"/>
          </p:nvPr>
        </p:nvSpPr>
        <p:spPr>
          <a:xfrm>
            <a:off x="1830388" y="1628775"/>
            <a:ext cx="7313612" cy="1085850"/>
          </a:xfrm>
        </p:spPr>
        <p:txBody>
          <a:bodyPr/>
          <a:lstStyle/>
          <a:p>
            <a:pPr eaLnBrk="1" hangingPunct="1">
              <a:buSzPct val="75000"/>
            </a:pPr>
            <a:r>
              <a:rPr lang="es-ES_tradnl" altLang="es-ES" smtClean="0">
                <a:latin typeface="Comic Sans MS" panose="030F0702030302020204" pitchFamily="66" charset="0"/>
              </a:rPr>
              <a:t>Superar la pobreza,  la falta de equidad social, la marginación.</a:t>
            </a:r>
            <a:endParaRPr lang="es-ES_tradnl" altLang="es-ES" smtClean="0"/>
          </a:p>
          <a:p>
            <a:pPr eaLnBrk="1" hangingPunct="1">
              <a:buSzPct val="75000"/>
            </a:pPr>
            <a:endParaRPr lang="es-ES_tradnl" altLang="es-ES" smtClean="0">
              <a:latin typeface="Comic Sans MS" panose="030F0702030302020204" pitchFamily="66" charset="0"/>
            </a:endParaRPr>
          </a:p>
        </p:txBody>
      </p:sp>
      <p:grpSp>
        <p:nvGrpSpPr>
          <p:cNvPr id="2063" name="Group 4"/>
          <p:cNvGrpSpPr>
            <a:grpSpLocks/>
          </p:cNvGrpSpPr>
          <p:nvPr/>
        </p:nvGrpSpPr>
        <p:grpSpPr bwMode="auto">
          <a:xfrm>
            <a:off x="0" y="2368550"/>
            <a:ext cx="4249738" cy="4489450"/>
            <a:chOff x="1746" y="1776"/>
            <a:chExt cx="2063" cy="2448"/>
          </a:xfrm>
        </p:grpSpPr>
        <p:graphicFrame>
          <p:nvGraphicFramePr>
            <p:cNvPr id="2050" name="Object 5"/>
            <p:cNvGraphicFramePr>
              <a:graphicFrameLocks noChangeAspect="1"/>
            </p:cNvGraphicFramePr>
            <p:nvPr/>
          </p:nvGraphicFramePr>
          <p:xfrm>
            <a:off x="2884" y="3071"/>
            <a:ext cx="208" cy="672"/>
          </p:xfrm>
          <a:graphic>
            <a:graphicData uri="http://schemas.openxmlformats.org/presentationml/2006/ole">
              <mc:AlternateContent xmlns:mc="http://schemas.openxmlformats.org/markup-compatibility/2006">
                <mc:Choice xmlns:v="urn:schemas-microsoft-com:vml" Requires="v">
                  <p:oleObj spid="_x0000_s7209" name="Imagen" r:id="rId3" imgW="1295640" imgH="3934080" progId="MS_ClipArt_Gallery.2">
                    <p:embed/>
                  </p:oleObj>
                </mc:Choice>
                <mc:Fallback>
                  <p:oleObj name="Imagen" r:id="rId3"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 y="3071"/>
                          <a:ext cx="208"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6"/>
            <p:cNvGraphicFramePr>
              <a:graphicFrameLocks noChangeAspect="1"/>
            </p:cNvGraphicFramePr>
            <p:nvPr/>
          </p:nvGraphicFramePr>
          <p:xfrm>
            <a:off x="2736" y="2496"/>
            <a:ext cx="521" cy="1488"/>
          </p:xfrm>
          <a:graphic>
            <a:graphicData uri="http://schemas.openxmlformats.org/presentationml/2006/ole">
              <mc:AlternateContent xmlns:mc="http://schemas.openxmlformats.org/markup-compatibility/2006">
                <mc:Choice xmlns:v="urn:schemas-microsoft-com:vml" Requires="v">
                  <p:oleObj spid="_x0000_s7210" name="Imagen" r:id="rId5" imgW="1295640" imgH="3934080" progId="MS_ClipArt_Gallery.2">
                    <p:embed/>
                  </p:oleObj>
                </mc:Choice>
                <mc:Fallback>
                  <p:oleObj name="Imagen" r:id="rId5"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2496"/>
                          <a:ext cx="521"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7"/>
            <p:cNvGraphicFramePr>
              <a:graphicFrameLocks noChangeAspect="1"/>
            </p:cNvGraphicFramePr>
            <p:nvPr/>
          </p:nvGraphicFramePr>
          <p:xfrm>
            <a:off x="3170" y="2688"/>
            <a:ext cx="353" cy="1008"/>
          </p:xfrm>
          <a:graphic>
            <a:graphicData uri="http://schemas.openxmlformats.org/presentationml/2006/ole">
              <mc:AlternateContent xmlns:mc="http://schemas.openxmlformats.org/markup-compatibility/2006">
                <mc:Choice xmlns:v="urn:schemas-microsoft-com:vml" Requires="v">
                  <p:oleObj spid="_x0000_s7211" name="Imagen" r:id="rId6" imgW="1295640" imgH="3934080" progId="MS_ClipArt_Gallery.2">
                    <p:embed/>
                  </p:oleObj>
                </mc:Choice>
                <mc:Fallback>
                  <p:oleObj name="Imagen" r:id="rId6"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 y="2688"/>
                          <a:ext cx="353" cy="1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8"/>
            <p:cNvGraphicFramePr>
              <a:graphicFrameLocks noChangeAspect="1"/>
            </p:cNvGraphicFramePr>
            <p:nvPr/>
          </p:nvGraphicFramePr>
          <p:xfrm>
            <a:off x="2016" y="3024"/>
            <a:ext cx="302" cy="864"/>
          </p:xfrm>
          <a:graphic>
            <a:graphicData uri="http://schemas.openxmlformats.org/presentationml/2006/ole">
              <mc:AlternateContent xmlns:mc="http://schemas.openxmlformats.org/markup-compatibility/2006">
                <mc:Choice xmlns:v="urn:schemas-microsoft-com:vml" Requires="v">
                  <p:oleObj spid="_x0000_s7212" name="Imagen" r:id="rId7" imgW="1295640" imgH="3934080" progId="MS_ClipArt_Gallery.2">
                    <p:embed/>
                  </p:oleObj>
                </mc:Choice>
                <mc:Fallback>
                  <p:oleObj name="Imagen" r:id="rId7"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3024"/>
                          <a:ext cx="302" cy="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4" name="Object 9"/>
            <p:cNvGraphicFramePr>
              <a:graphicFrameLocks noChangeAspect="1"/>
            </p:cNvGraphicFramePr>
            <p:nvPr/>
          </p:nvGraphicFramePr>
          <p:xfrm>
            <a:off x="1746" y="1933"/>
            <a:ext cx="521" cy="1488"/>
          </p:xfrm>
          <a:graphic>
            <a:graphicData uri="http://schemas.openxmlformats.org/presentationml/2006/ole">
              <mc:AlternateContent xmlns:mc="http://schemas.openxmlformats.org/markup-compatibility/2006">
                <mc:Choice xmlns:v="urn:schemas-microsoft-com:vml" Requires="v">
                  <p:oleObj spid="_x0000_s7213" name="Imagen" r:id="rId8" imgW="1295640" imgH="3934080" progId="MS_ClipArt_Gallery.2">
                    <p:embed/>
                  </p:oleObj>
                </mc:Choice>
                <mc:Fallback>
                  <p:oleObj name="Imagen" r:id="rId8"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933"/>
                          <a:ext cx="521"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0"/>
            <p:cNvGraphicFramePr>
              <a:graphicFrameLocks noChangeAspect="1"/>
            </p:cNvGraphicFramePr>
            <p:nvPr/>
          </p:nvGraphicFramePr>
          <p:xfrm>
            <a:off x="3456" y="2208"/>
            <a:ext cx="353" cy="1008"/>
          </p:xfrm>
          <a:graphic>
            <a:graphicData uri="http://schemas.openxmlformats.org/presentationml/2006/ole">
              <mc:AlternateContent xmlns:mc="http://schemas.openxmlformats.org/markup-compatibility/2006">
                <mc:Choice xmlns:v="urn:schemas-microsoft-com:vml" Requires="v">
                  <p:oleObj spid="_x0000_s7214" name="Imagen" r:id="rId9" imgW="1295640" imgH="3934080" progId="MS_ClipArt_Gallery.2">
                    <p:embed/>
                  </p:oleObj>
                </mc:Choice>
                <mc:Fallback>
                  <p:oleObj name="Imagen" r:id="rId9"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2208"/>
                          <a:ext cx="353" cy="1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11"/>
            <p:cNvGraphicFramePr>
              <a:graphicFrameLocks noChangeAspect="1"/>
            </p:cNvGraphicFramePr>
            <p:nvPr/>
          </p:nvGraphicFramePr>
          <p:xfrm>
            <a:off x="2769" y="2088"/>
            <a:ext cx="403" cy="1152"/>
          </p:xfrm>
          <a:graphic>
            <a:graphicData uri="http://schemas.openxmlformats.org/presentationml/2006/ole">
              <mc:AlternateContent xmlns:mc="http://schemas.openxmlformats.org/markup-compatibility/2006">
                <mc:Choice xmlns:v="urn:schemas-microsoft-com:vml" Requires="v">
                  <p:oleObj spid="_x0000_s7215" name="Imagen" r:id="rId10" imgW="1295640" imgH="3934080" progId="MS_ClipArt_Gallery.2">
                    <p:embed/>
                  </p:oleObj>
                </mc:Choice>
                <mc:Fallback>
                  <p:oleObj name="Imagen" r:id="rId10"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9" y="2088"/>
                          <a:ext cx="403" cy="1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12"/>
            <p:cNvGraphicFramePr>
              <a:graphicFrameLocks noChangeAspect="1"/>
            </p:cNvGraphicFramePr>
            <p:nvPr/>
          </p:nvGraphicFramePr>
          <p:xfrm>
            <a:off x="2208" y="2064"/>
            <a:ext cx="521" cy="1488"/>
          </p:xfrm>
          <a:graphic>
            <a:graphicData uri="http://schemas.openxmlformats.org/presentationml/2006/ole">
              <mc:AlternateContent xmlns:mc="http://schemas.openxmlformats.org/markup-compatibility/2006">
                <mc:Choice xmlns:v="urn:schemas-microsoft-com:vml" Requires="v">
                  <p:oleObj spid="_x0000_s7216" name="Imagen" r:id="rId11" imgW="1295640" imgH="3934080" progId="MS_ClipArt_Gallery.2">
                    <p:embed/>
                  </p:oleObj>
                </mc:Choice>
                <mc:Fallback>
                  <p:oleObj name="Imagen" r:id="rId11"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2064"/>
                          <a:ext cx="521"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 name="Object 13"/>
            <p:cNvGraphicFramePr>
              <a:graphicFrameLocks noChangeAspect="1"/>
            </p:cNvGraphicFramePr>
            <p:nvPr/>
          </p:nvGraphicFramePr>
          <p:xfrm>
            <a:off x="2160" y="2736"/>
            <a:ext cx="521" cy="1488"/>
          </p:xfrm>
          <a:graphic>
            <a:graphicData uri="http://schemas.openxmlformats.org/presentationml/2006/ole">
              <mc:AlternateContent xmlns:mc="http://schemas.openxmlformats.org/markup-compatibility/2006">
                <mc:Choice xmlns:v="urn:schemas-microsoft-com:vml" Requires="v">
                  <p:oleObj spid="_x0000_s7217" name="Imagen" r:id="rId12" imgW="1295640" imgH="3934080" progId="MS_ClipArt_Gallery.2">
                    <p:embed/>
                  </p:oleObj>
                </mc:Choice>
                <mc:Fallback>
                  <p:oleObj name="Imagen" r:id="rId12"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2736"/>
                          <a:ext cx="521"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14"/>
            <p:cNvGraphicFramePr>
              <a:graphicFrameLocks noChangeAspect="1"/>
            </p:cNvGraphicFramePr>
            <p:nvPr/>
          </p:nvGraphicFramePr>
          <p:xfrm>
            <a:off x="2592" y="1776"/>
            <a:ext cx="521" cy="1488"/>
          </p:xfrm>
          <a:graphic>
            <a:graphicData uri="http://schemas.openxmlformats.org/presentationml/2006/ole">
              <mc:AlternateContent xmlns:mc="http://schemas.openxmlformats.org/markup-compatibility/2006">
                <mc:Choice xmlns:v="urn:schemas-microsoft-com:vml" Requires="v">
                  <p:oleObj spid="_x0000_s7218" name="Imagen" r:id="rId13" imgW="1295640" imgH="3934080" progId="MS_ClipArt_Gallery.2">
                    <p:embed/>
                  </p:oleObj>
                </mc:Choice>
                <mc:Fallback>
                  <p:oleObj name="Imagen" r:id="rId13" imgW="1295640" imgH="393408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1776"/>
                          <a:ext cx="521" cy="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64" name="15 Rectángulo"/>
          <p:cNvSpPr>
            <a:spLocks noChangeArrowheads="1"/>
          </p:cNvSpPr>
          <p:nvPr/>
        </p:nvSpPr>
        <p:spPr bwMode="auto">
          <a:xfrm>
            <a:off x="4357688" y="3214688"/>
            <a:ext cx="4572000"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buSzPct val="75000"/>
            </a:pPr>
            <a:r>
              <a:rPr lang="es-ES_tradnl" altLang="es-ES" sz="2700">
                <a:latin typeface="Comic Sans MS" panose="030F0702030302020204" pitchFamily="66" charset="0"/>
              </a:rPr>
              <a:t>Pasar de una acción social centrada en la caridad y asistencia a una basada en la justicia, los derechos y deberes ciudadanos.</a:t>
            </a:r>
          </a:p>
        </p:txBody>
      </p:sp>
    </p:spTree>
    <p:extLst>
      <p:ext uri="{BB962C8B-B14F-4D97-AF65-F5344CB8AC3E}">
        <p14:creationId xmlns:p14="http://schemas.microsoft.com/office/powerpoint/2010/main" val="76430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0" y="620713"/>
            <a:ext cx="7729538" cy="649287"/>
          </a:xfrm>
        </p:spPr>
        <p:txBody>
          <a:bodyPr>
            <a:normAutofit fontScale="90000"/>
          </a:bodyPr>
          <a:lstStyle/>
          <a:p>
            <a:pPr eaLnBrk="1" fontAlgn="auto" hangingPunct="1">
              <a:spcAft>
                <a:spcPts val="0"/>
              </a:spcAft>
              <a:defRPr/>
            </a:pPr>
            <a:r>
              <a:rPr lang="es-ES" sz="2800" b="1" dirty="0" smtClean="0">
                <a:latin typeface="Jokerman" pitchFamily="82" charset="0"/>
              </a:rPr>
              <a:t>Perfil del estudiante </a:t>
            </a:r>
            <a:br>
              <a:rPr lang="es-ES" sz="2800" b="1" dirty="0" smtClean="0">
                <a:latin typeface="Jokerman" pitchFamily="82" charset="0"/>
              </a:rPr>
            </a:br>
            <a:r>
              <a:rPr lang="es-ES" sz="2800" b="1" dirty="0" smtClean="0">
                <a:latin typeface="Jokerman" pitchFamily="82" charset="0"/>
              </a:rPr>
              <a:t>Socialmente Responsable</a:t>
            </a:r>
          </a:p>
        </p:txBody>
      </p:sp>
      <p:sp>
        <p:nvSpPr>
          <p:cNvPr id="93187" name="Rectangle 3"/>
          <p:cNvSpPr>
            <a:spLocks noGrp="1" noChangeArrowheads="1"/>
          </p:cNvSpPr>
          <p:nvPr>
            <p:ph idx="1"/>
          </p:nvPr>
        </p:nvSpPr>
        <p:spPr>
          <a:xfrm>
            <a:off x="755650" y="1447800"/>
            <a:ext cx="8229600" cy="5410200"/>
          </a:xfrm>
        </p:spPr>
        <p:txBody>
          <a:bodyPr>
            <a:normAutofit lnSpcReduction="10000"/>
          </a:bodyPr>
          <a:lstStyle/>
          <a:p>
            <a:pPr eaLnBrk="1" hangingPunct="1">
              <a:lnSpc>
                <a:spcPct val="80000"/>
              </a:lnSpc>
              <a:buSzPct val="75000"/>
            </a:pPr>
            <a:r>
              <a:rPr lang="es-ES" altLang="es-ES" sz="2100" smtClean="0">
                <a:latin typeface="Book Antiqua" panose="02040602050305030304" pitchFamily="18" charset="0"/>
              </a:rPr>
              <a:t>Un estudiante preocupado por las injusticias a su alrededor y con voluntad de comprometerse en acciones concretas.</a:t>
            </a:r>
          </a:p>
          <a:p>
            <a:pPr eaLnBrk="1" hangingPunct="1">
              <a:lnSpc>
                <a:spcPct val="80000"/>
              </a:lnSpc>
              <a:buSzPct val="75000"/>
              <a:buFont typeface="Wingdings" panose="05000000000000000000" pitchFamily="2" charset="2"/>
              <a:buNone/>
            </a:pPr>
            <a:endParaRPr lang="es-ES" altLang="es-ES" sz="2100" smtClean="0">
              <a:latin typeface="Book Antiqua" panose="02040602050305030304" pitchFamily="18" charset="0"/>
            </a:endParaRPr>
          </a:p>
          <a:p>
            <a:pPr eaLnBrk="1" hangingPunct="1">
              <a:lnSpc>
                <a:spcPct val="80000"/>
              </a:lnSpc>
              <a:buSzPct val="75000"/>
            </a:pPr>
            <a:r>
              <a:rPr lang="es-ES" altLang="es-ES" sz="2100" smtClean="0">
                <a:latin typeface="Book Antiqua" panose="02040602050305030304" pitchFamily="18" charset="0"/>
              </a:rPr>
              <a:t>Un estudiante que haya podido desarrollar su propia capacidad solidaria en acciones sociales conducidas desde la Universidad.</a:t>
            </a:r>
          </a:p>
          <a:p>
            <a:pPr eaLnBrk="1" hangingPunct="1">
              <a:lnSpc>
                <a:spcPct val="80000"/>
              </a:lnSpc>
              <a:buSzPct val="75000"/>
            </a:pPr>
            <a:endParaRPr lang="es-ES" altLang="es-ES" sz="2100" smtClean="0">
              <a:latin typeface="Book Antiqua" panose="02040602050305030304" pitchFamily="18" charset="0"/>
            </a:endParaRPr>
          </a:p>
          <a:p>
            <a:pPr eaLnBrk="1" hangingPunct="1">
              <a:lnSpc>
                <a:spcPct val="80000"/>
              </a:lnSpc>
              <a:buSzPct val="75000"/>
            </a:pPr>
            <a:r>
              <a:rPr lang="es-ES" altLang="es-ES" sz="2100" smtClean="0">
                <a:latin typeface="Book Antiqua" panose="02040602050305030304" pitchFamily="18" charset="0"/>
              </a:rPr>
              <a:t>Un estudiante informado, capaz de contextualizar su saber especializado en vista a la solución de los problemas cruciales de su sociedad, de transitar desde las exigencias globales hacia los problemas locales.</a:t>
            </a:r>
          </a:p>
          <a:p>
            <a:pPr eaLnBrk="1" hangingPunct="1">
              <a:lnSpc>
                <a:spcPct val="80000"/>
              </a:lnSpc>
              <a:buSzPct val="75000"/>
            </a:pPr>
            <a:endParaRPr lang="es-ES" altLang="es-ES" sz="2100" smtClean="0">
              <a:latin typeface="Book Antiqua" panose="02040602050305030304" pitchFamily="18" charset="0"/>
            </a:endParaRPr>
          </a:p>
          <a:p>
            <a:pPr eaLnBrk="1" hangingPunct="1">
              <a:lnSpc>
                <a:spcPct val="80000"/>
              </a:lnSpc>
              <a:buSzPct val="75000"/>
            </a:pPr>
            <a:r>
              <a:rPr lang="es-ES" altLang="es-ES" sz="2100" smtClean="0">
                <a:latin typeface="Book Antiqua" panose="02040602050305030304" pitchFamily="18" charset="0"/>
              </a:rPr>
              <a:t>Un estudiante capaz de escuchar, intercambiar y entrar en empatía con el otro, es decir que haya podido beneficiar de experiencias sociales formativas a nivel emocional</a:t>
            </a:r>
          </a:p>
          <a:p>
            <a:pPr eaLnBrk="1" hangingPunct="1">
              <a:lnSpc>
                <a:spcPct val="80000"/>
              </a:lnSpc>
              <a:buSzPct val="75000"/>
              <a:buFont typeface="Wingdings" panose="05000000000000000000" pitchFamily="2" charset="2"/>
              <a:buNone/>
            </a:pPr>
            <a:endParaRPr lang="es-ES" altLang="es-ES" sz="2100" smtClean="0">
              <a:latin typeface="Book Antiqua" panose="02040602050305030304" pitchFamily="18" charset="0"/>
            </a:endParaRPr>
          </a:p>
          <a:p>
            <a:pPr eaLnBrk="1" hangingPunct="1">
              <a:lnSpc>
                <a:spcPct val="80000"/>
              </a:lnSpc>
              <a:buSzPct val="75000"/>
            </a:pPr>
            <a:r>
              <a:rPr lang="es-ES" altLang="es-ES" sz="2100" smtClean="0">
                <a:latin typeface="Book Antiqua" panose="02040602050305030304" pitchFamily="18" charset="0"/>
              </a:rPr>
              <a:t>Un estudiante promotor de democracia y participación, que sabe ser ciudadano, es decir que “sabe gobernar y ser gobernado” como decía Aristóteles.</a:t>
            </a:r>
          </a:p>
          <a:p>
            <a:pPr eaLnBrk="1" hangingPunct="1">
              <a:lnSpc>
                <a:spcPct val="80000"/>
              </a:lnSpc>
              <a:buFont typeface="Wingdings" panose="05000000000000000000" pitchFamily="2" charset="2"/>
              <a:buNone/>
            </a:pPr>
            <a:endParaRPr lang="es-ES" altLang="es-ES" sz="2100" smtClean="0">
              <a:latin typeface="Book Antiqua" panose="02040602050305030304" pitchFamily="18" charset="0"/>
            </a:endParaRPr>
          </a:p>
        </p:txBody>
      </p:sp>
      <p:sp>
        <p:nvSpPr>
          <p:cNvPr id="3277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84562011-3DB5-4CF2-A898-0A399A8F164E}" type="slidenum">
              <a:rPr lang="es-ES" altLang="es-ES">
                <a:solidFill>
                  <a:srgbClr val="FFFFFF"/>
                </a:solidFill>
              </a:rPr>
              <a:pPr eaLnBrk="1" hangingPunct="1"/>
              <a:t>35</a:t>
            </a:fld>
            <a:endParaRPr lang="es-ES" altLang="es-ES">
              <a:solidFill>
                <a:srgbClr val="FFFFFF"/>
              </a:solidFill>
            </a:endParaRPr>
          </a:p>
        </p:txBody>
      </p:sp>
    </p:spTree>
    <p:extLst>
      <p:ext uri="{BB962C8B-B14F-4D97-AF65-F5344CB8AC3E}">
        <p14:creationId xmlns:p14="http://schemas.microsoft.com/office/powerpoint/2010/main" val="1323811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1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150"/>
            <a:ext cx="91440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a:xfrm>
            <a:off x="1476375" y="1341438"/>
            <a:ext cx="7272338" cy="1143000"/>
          </a:xfrm>
        </p:spPr>
        <p:txBody>
          <a:bodyPr rtlCol="0">
            <a:normAutofit/>
          </a:bodyPr>
          <a:lstStyle/>
          <a:p>
            <a:pPr eaLnBrk="1" fontAlgn="auto" hangingPunct="1">
              <a:spcAft>
                <a:spcPts val="0"/>
              </a:spcAft>
              <a:defRPr/>
            </a:pPr>
            <a:r>
              <a:rPr lang="es-ES_tradnl" b="1" dirty="0" smtClean="0">
                <a:solidFill>
                  <a:srgbClr val="0000FF"/>
                </a:solidFill>
                <a:latin typeface="Comic Sans MS" pitchFamily="66" charset="0"/>
              </a:rPr>
              <a:t>Responde rápidamente las siguientes preguntas:</a:t>
            </a:r>
          </a:p>
        </p:txBody>
      </p:sp>
      <p:sp>
        <p:nvSpPr>
          <p:cNvPr id="33796" name="Rectangle 3"/>
          <p:cNvSpPr>
            <a:spLocks noGrp="1" noChangeArrowheads="1"/>
          </p:cNvSpPr>
          <p:nvPr>
            <p:ph idx="1"/>
          </p:nvPr>
        </p:nvSpPr>
        <p:spPr>
          <a:xfrm>
            <a:off x="468313" y="2836863"/>
            <a:ext cx="8229600" cy="4021137"/>
          </a:xfrm>
          <a:solidFill>
            <a:srgbClr val="FFFFCC"/>
          </a:solidFill>
        </p:spPr>
        <p:txBody>
          <a:bodyPr/>
          <a:lstStyle/>
          <a:p>
            <a:pPr eaLnBrk="1" hangingPunct="1">
              <a:buClr>
                <a:schemeClr val="tx1"/>
              </a:buClr>
              <a:buSzPct val="75000"/>
            </a:pPr>
            <a:r>
              <a:rPr lang="es-ES_tradnl" altLang="es-ES" smtClean="0">
                <a:latin typeface="Comic Sans MS" panose="030F0702030302020204" pitchFamily="66" charset="0"/>
              </a:rPr>
              <a:t>Qué recursos tengo yo para responder?</a:t>
            </a:r>
          </a:p>
          <a:p>
            <a:pPr eaLnBrk="1" hangingPunct="1">
              <a:buClr>
                <a:schemeClr val="tx1"/>
              </a:buClr>
              <a:buSzPct val="75000"/>
            </a:pPr>
            <a:endParaRPr lang="es-ES_tradnl" altLang="es-ES" smtClean="0">
              <a:latin typeface="Comic Sans MS" panose="030F0702030302020204" pitchFamily="66" charset="0"/>
            </a:endParaRPr>
          </a:p>
          <a:p>
            <a:pPr eaLnBrk="1" hangingPunct="1">
              <a:buClr>
                <a:schemeClr val="tx1"/>
              </a:buClr>
              <a:buSzPct val="75000"/>
            </a:pPr>
            <a:r>
              <a:rPr lang="es-ES_tradnl" altLang="es-ES" smtClean="0">
                <a:latin typeface="Comic Sans MS" panose="030F0702030302020204" pitchFamily="66" charset="0"/>
              </a:rPr>
              <a:t>Qué recursos están siendo  puestos a mi disposición por la Universidad ?</a:t>
            </a:r>
          </a:p>
          <a:p>
            <a:pPr eaLnBrk="1" hangingPunct="1">
              <a:buClr>
                <a:schemeClr val="tx1"/>
              </a:buClr>
              <a:buSzPct val="75000"/>
            </a:pPr>
            <a:endParaRPr lang="es-ES_tradnl" altLang="es-ES" smtClean="0">
              <a:latin typeface="Comic Sans MS" panose="030F0702030302020204" pitchFamily="66" charset="0"/>
            </a:endParaRPr>
          </a:p>
          <a:p>
            <a:pPr eaLnBrk="1" hangingPunct="1">
              <a:buClr>
                <a:schemeClr val="tx1"/>
              </a:buClr>
              <a:buSzPct val="75000"/>
            </a:pPr>
            <a:r>
              <a:rPr lang="es-ES_tradnl" altLang="es-ES" smtClean="0">
                <a:latin typeface="Comic Sans MS" panose="030F0702030302020204" pitchFamily="66" charset="0"/>
              </a:rPr>
              <a:t>¿Quién tiene mayor obligación de responder ante la universidad: un alumno que recibe beca o uno que no la recibe?</a:t>
            </a:r>
          </a:p>
        </p:txBody>
      </p:sp>
      <p:sp>
        <p:nvSpPr>
          <p:cNvPr id="33797"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1B72BDA2-41CC-4804-9DD7-D51E97B345BE}" type="slidenum">
              <a:rPr lang="es-ES" altLang="es-ES">
                <a:solidFill>
                  <a:srgbClr val="FFFFFF"/>
                </a:solidFill>
              </a:rPr>
              <a:pPr eaLnBrk="1" hangingPunct="1"/>
              <a:t>36</a:t>
            </a:fld>
            <a:endParaRPr lang="es-ES" altLang="es-ES">
              <a:solidFill>
                <a:srgbClr val="FFFFFF"/>
              </a:solidFill>
            </a:endParaRPr>
          </a:p>
        </p:txBody>
      </p:sp>
    </p:spTree>
    <p:extLst>
      <p:ext uri="{BB962C8B-B14F-4D97-AF65-F5344CB8AC3E}">
        <p14:creationId xmlns:p14="http://schemas.microsoft.com/office/powerpoint/2010/main" val="41654506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9750" y="2708275"/>
            <a:ext cx="8229600" cy="1143000"/>
          </a:xfrm>
        </p:spPr>
        <p:txBody>
          <a:bodyPr rtlCol="0">
            <a:normAutofit fontScale="90000"/>
          </a:bodyPr>
          <a:lstStyle/>
          <a:p>
            <a:pPr eaLnBrk="1" fontAlgn="auto" hangingPunct="1">
              <a:spcAft>
                <a:spcPts val="0"/>
              </a:spcAft>
              <a:defRPr/>
            </a:pPr>
            <a:r>
              <a:rPr lang="es-ES_tradnl" sz="2800" dirty="0" smtClean="0">
                <a:effectLst>
                  <a:outerShdw blurRad="38100" dist="38100" dir="2700000" algn="tl">
                    <a:srgbClr val="C0C0C0"/>
                  </a:outerShdw>
                </a:effectLst>
                <a:latin typeface="Comic Sans MS" pitchFamily="66" charset="0"/>
              </a:rPr>
              <a:t>¿Cómo puedo responder por los recursos que me entrega la Universidad?</a:t>
            </a:r>
            <a:endParaRPr lang="es-ES_tradnl" dirty="0" smtClean="0"/>
          </a:p>
        </p:txBody>
      </p:sp>
      <p:sp>
        <p:nvSpPr>
          <p:cNvPr id="34819"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D5903611-1323-4E81-BA5B-B917EB6C8DB5}" type="slidenum">
              <a:rPr lang="es-ES" altLang="es-ES">
                <a:solidFill>
                  <a:srgbClr val="FFFFFF"/>
                </a:solidFill>
              </a:rPr>
              <a:pPr eaLnBrk="1" hangingPunct="1"/>
              <a:t>37</a:t>
            </a:fld>
            <a:endParaRPr lang="es-ES" altLang="es-ES">
              <a:solidFill>
                <a:srgbClr val="FFFFFF"/>
              </a:solidFill>
            </a:endParaRPr>
          </a:p>
        </p:txBody>
      </p:sp>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235267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0258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539750" y="1268413"/>
            <a:ext cx="8429625" cy="4752975"/>
          </a:xfrm>
        </p:spPr>
        <p:txBody>
          <a:bodyPr/>
          <a:lstStyle/>
          <a:p>
            <a:pPr eaLnBrk="1" hangingPunct="1">
              <a:buClr>
                <a:schemeClr val="tx1"/>
              </a:buClr>
              <a:buSzPct val="75000"/>
            </a:pPr>
            <a:r>
              <a:rPr lang="es-ES_tradnl" altLang="es-ES" smtClean="0">
                <a:latin typeface="Comic Sans MS" panose="030F0702030302020204" pitchFamily="66" charset="0"/>
              </a:rPr>
              <a:t>Realizando los estudios con un alto grado de excelencia.</a:t>
            </a:r>
          </a:p>
          <a:p>
            <a:pPr eaLnBrk="1" hangingPunct="1">
              <a:buClr>
                <a:schemeClr val="tx1"/>
              </a:buClr>
              <a:buSzPct val="75000"/>
              <a:buFont typeface="Georgia" panose="02040502050405020303" pitchFamily="18" charset="0"/>
              <a:buNone/>
            </a:pPr>
            <a:endParaRPr lang="es-ES_tradnl" altLang="es-ES" smtClean="0">
              <a:latin typeface="Comic Sans MS" panose="030F0702030302020204" pitchFamily="66" charset="0"/>
            </a:endParaRPr>
          </a:p>
          <a:p>
            <a:pPr eaLnBrk="1" hangingPunct="1">
              <a:buClr>
                <a:schemeClr val="tx1"/>
              </a:buClr>
              <a:buSzPct val="75000"/>
            </a:pPr>
            <a:r>
              <a:rPr lang="es-ES_tradnl" altLang="es-ES" smtClean="0">
                <a:latin typeface="Comic Sans MS" panose="030F0702030302020204" pitchFamily="66" charset="0"/>
              </a:rPr>
              <a:t>Usando eficientemente los recursos materiales y personales.</a:t>
            </a:r>
          </a:p>
          <a:p>
            <a:pPr eaLnBrk="1" hangingPunct="1">
              <a:buClr>
                <a:schemeClr val="tx1"/>
              </a:buClr>
              <a:buSzPct val="75000"/>
              <a:buFont typeface="Georgia" panose="02040502050405020303" pitchFamily="18" charset="0"/>
              <a:buNone/>
            </a:pPr>
            <a:endParaRPr lang="es-ES_tradnl" altLang="es-ES" smtClean="0">
              <a:latin typeface="Comic Sans MS" panose="030F0702030302020204" pitchFamily="66" charset="0"/>
            </a:endParaRPr>
          </a:p>
          <a:p>
            <a:pPr eaLnBrk="1" hangingPunct="1">
              <a:buClr>
                <a:schemeClr val="tx1"/>
              </a:buClr>
              <a:buSzPct val="75000"/>
            </a:pPr>
            <a:r>
              <a:rPr lang="es-ES_tradnl" altLang="es-ES" smtClean="0">
                <a:latin typeface="Comic Sans MS" panose="030F0702030302020204" pitchFamily="66" charset="0"/>
              </a:rPr>
              <a:t>Ahorrando lo que sea posible hoy, para destinarlo a necesidades  del mañana.</a:t>
            </a:r>
          </a:p>
          <a:p>
            <a:pPr eaLnBrk="1" hangingPunct="1">
              <a:buClr>
                <a:schemeClr val="tx1"/>
              </a:buClr>
              <a:buSzPct val="75000"/>
            </a:pPr>
            <a:endParaRPr lang="es-ES_tradnl" altLang="es-ES" smtClean="0">
              <a:latin typeface="Comic Sans MS" panose="030F0702030302020204" pitchFamily="66" charset="0"/>
            </a:endParaRPr>
          </a:p>
          <a:p>
            <a:pPr eaLnBrk="1" hangingPunct="1">
              <a:buClr>
                <a:schemeClr val="tx1"/>
              </a:buClr>
              <a:buSzPct val="75000"/>
            </a:pPr>
            <a:r>
              <a:rPr lang="es-ES_tradnl" altLang="es-ES" smtClean="0">
                <a:latin typeface="Comic Sans MS" panose="030F0702030302020204" pitchFamily="66" charset="0"/>
              </a:rPr>
              <a:t>Dando ideas para mejorar la universidad.</a:t>
            </a:r>
          </a:p>
          <a:p>
            <a:pPr eaLnBrk="1" hangingPunct="1"/>
            <a:endParaRPr lang="es-ES_tradnl" altLang="es-ES" smtClean="0">
              <a:latin typeface="Comic Sans MS" panose="030F0702030302020204" pitchFamily="66" charset="0"/>
            </a:endParaRPr>
          </a:p>
        </p:txBody>
      </p:sp>
      <p:sp>
        <p:nvSpPr>
          <p:cNvPr id="35843"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47F80A6C-CF2C-43F1-A014-1C6055059DD9}" type="slidenum">
              <a:rPr lang="es-ES" altLang="es-ES">
                <a:solidFill>
                  <a:srgbClr val="FFFFFF"/>
                </a:solidFill>
              </a:rPr>
              <a:pPr eaLnBrk="1" hangingPunct="1"/>
              <a:t>38</a:t>
            </a:fld>
            <a:endParaRPr lang="es-ES" altLang="es-ES">
              <a:solidFill>
                <a:srgbClr val="FFFFFF"/>
              </a:solidFill>
            </a:endParaRPr>
          </a:p>
        </p:txBody>
      </p:sp>
    </p:spTree>
    <p:extLst>
      <p:ext uri="{BB962C8B-B14F-4D97-AF65-F5344CB8AC3E}">
        <p14:creationId xmlns:p14="http://schemas.microsoft.com/office/powerpoint/2010/main" val="12278287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s-ES" altLang="es-ES" smtClean="0"/>
              <a:t>Bibliografía</a:t>
            </a:r>
          </a:p>
        </p:txBody>
      </p:sp>
      <p:sp>
        <p:nvSpPr>
          <p:cNvPr id="36867" name="Rectangle 3"/>
          <p:cNvSpPr>
            <a:spLocks noGrp="1" noChangeArrowheads="1"/>
          </p:cNvSpPr>
          <p:nvPr>
            <p:ph idx="1"/>
          </p:nvPr>
        </p:nvSpPr>
        <p:spPr>
          <a:xfrm>
            <a:off x="611188" y="2276475"/>
            <a:ext cx="8229600" cy="1304925"/>
          </a:xfrm>
        </p:spPr>
        <p:txBody>
          <a:bodyPr/>
          <a:lstStyle/>
          <a:p>
            <a:pPr marL="0" indent="0" eaLnBrk="1" hangingPunct="1">
              <a:buFont typeface="Wingdings" panose="05000000000000000000" pitchFamily="2" charset="2"/>
              <a:buNone/>
            </a:pPr>
            <a:r>
              <a:rPr lang="es-ES" altLang="es-ES" smtClean="0"/>
              <a:t>¿</a:t>
            </a:r>
            <a:r>
              <a:rPr lang="es-ES" altLang="es-ES" sz="2000" smtClean="0"/>
              <a:t>Cómo enseñar Ética, Capital Social y Desarrollo en la Universidad? Estrategias de RSU. Módulo 2: Responsabilidad Social Universitaria: Ética Desde la Organización. OEA-BID 2007.</a:t>
            </a:r>
            <a:endParaRPr lang="es-ES" altLang="es-ES" smtClean="0"/>
          </a:p>
          <a:p>
            <a:pPr marL="0" indent="0" eaLnBrk="1" hangingPunct="1">
              <a:buFont typeface="Wingdings" panose="05000000000000000000" pitchFamily="2" charset="2"/>
              <a:buNone/>
            </a:pPr>
            <a:endParaRPr lang="es-ES" altLang="es-ES" smtClean="0"/>
          </a:p>
        </p:txBody>
      </p:sp>
      <p:sp>
        <p:nvSpPr>
          <p:cNvPr id="3686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fld id="{604A7633-43C6-4A90-9002-218076522C7C}" type="slidenum">
              <a:rPr lang="es-ES" altLang="es-ES">
                <a:solidFill>
                  <a:srgbClr val="FFFFFF"/>
                </a:solidFill>
              </a:rPr>
              <a:pPr eaLnBrk="1" hangingPunct="1"/>
              <a:t>39</a:t>
            </a:fld>
            <a:endParaRPr lang="es-ES" altLang="es-ES">
              <a:solidFill>
                <a:srgbClr val="FFFFFF"/>
              </a:solidFill>
            </a:endParaRPr>
          </a:p>
        </p:txBody>
      </p:sp>
    </p:spTree>
    <p:extLst>
      <p:ext uri="{BB962C8B-B14F-4D97-AF65-F5344CB8AC3E}">
        <p14:creationId xmlns:p14="http://schemas.microsoft.com/office/powerpoint/2010/main" val="2223763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1816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Evolución de la ética (</a:t>
            </a:r>
            <a:r>
              <a:rPr lang="es-MX" dirty="0" err="1" smtClean="0"/>
              <a:t>oea</a:t>
            </a:r>
            <a:r>
              <a:rPr lang="es-MX" dirty="0" smtClean="0"/>
              <a:t>)</a:t>
            </a:r>
            <a:endParaRPr lang="es-EC" dirty="0"/>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677273754"/>
              </p:ext>
            </p:extLst>
          </p:nvPr>
        </p:nvGraphicFramePr>
        <p:xfrm>
          <a:off x="822325" y="1100138"/>
          <a:ext cx="7521575" cy="4561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5114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Ejemplo de las 3 generaciones de ética</a:t>
            </a:r>
            <a:endParaRPr lang="es-EC" dirty="0"/>
          </a:p>
        </p:txBody>
      </p:sp>
      <p:sp>
        <p:nvSpPr>
          <p:cNvPr id="3" name="2 Marcador de contenido"/>
          <p:cNvSpPr>
            <a:spLocks noGrp="1"/>
          </p:cNvSpPr>
          <p:nvPr>
            <p:ph idx="1"/>
          </p:nvPr>
        </p:nvSpPr>
        <p:spPr>
          <a:xfrm>
            <a:off x="822960" y="1100628"/>
            <a:ext cx="7520940" cy="3912548"/>
          </a:xfrm>
        </p:spPr>
        <p:txBody>
          <a:bodyPr>
            <a:normAutofit fontScale="92500"/>
          </a:bodyPr>
          <a:lstStyle/>
          <a:p>
            <a:pPr algn="just"/>
            <a:r>
              <a:rPr lang="es-ES" dirty="0" smtClean="0">
                <a:latin typeface="Book Antiqua" pitchFamily="18" charset="0"/>
              </a:rPr>
              <a:t>	“</a:t>
            </a:r>
            <a:r>
              <a:rPr lang="es-ES" sz="2800" dirty="0">
                <a:latin typeface="Book Antiqua" pitchFamily="18" charset="0"/>
              </a:rPr>
              <a:t>Es obvio que un esclavista, aunque pueda tratarse de un amo “muy </a:t>
            </a:r>
            <a:r>
              <a:rPr lang="es-ES" sz="2800" i="1" dirty="0">
                <a:latin typeface="Book Antiqua" pitchFamily="18" charset="0"/>
              </a:rPr>
              <a:t>bueno</a:t>
            </a:r>
            <a:r>
              <a:rPr lang="es-ES" sz="2800" dirty="0">
                <a:latin typeface="Book Antiqua" pitchFamily="18" charset="0"/>
              </a:rPr>
              <a:t>” con sus esclavos, sigue perpetuando un sistema </a:t>
            </a:r>
            <a:r>
              <a:rPr lang="es-ES" sz="2800" i="1" dirty="0">
                <a:latin typeface="Book Antiqua" pitchFamily="18" charset="0"/>
              </a:rPr>
              <a:t>injusto</a:t>
            </a:r>
            <a:r>
              <a:rPr lang="es-ES" sz="2800" dirty="0">
                <a:latin typeface="Book Antiqua" pitchFamily="18" charset="0"/>
              </a:rPr>
              <a:t>. Y es obvio que una sociedad que funcionaría de modo justo e igualitario entre sus ciudadanos, pero gracias a un modo de producción muy contaminante, o basado en la explotación de la mano de obra de otras sociedades, no sería “sostenible”. </a:t>
            </a:r>
          </a:p>
          <a:p>
            <a:endParaRPr lang="es-EC" dirty="0"/>
          </a:p>
        </p:txBody>
      </p:sp>
    </p:spTree>
    <p:extLst>
      <p:ext uri="{BB962C8B-B14F-4D97-AF65-F5344CB8AC3E}">
        <p14:creationId xmlns:p14="http://schemas.microsoft.com/office/powerpoint/2010/main" val="2180359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lstStyle/>
          <a:p>
            <a:endParaRPr lang="es-EC"/>
          </a:p>
        </p:txBody>
      </p:sp>
      <p:pic>
        <p:nvPicPr>
          <p:cNvPr id="4" name="Picture 4"/>
          <p:cNvPicPr>
            <a:picLocks noChangeAspect="1" noChangeArrowheads="1"/>
          </p:cNvPicPr>
          <p:nvPr/>
        </p:nvPicPr>
        <p:blipFill>
          <a:blip r:embed="rId2" cstate="print"/>
          <a:srcRect/>
          <a:stretch>
            <a:fillRect/>
          </a:stretch>
        </p:blipFill>
        <p:spPr bwMode="auto">
          <a:xfrm>
            <a:off x="1619250" y="1196975"/>
            <a:ext cx="6048375" cy="4679950"/>
          </a:xfrm>
          <a:prstGeom prst="rect">
            <a:avLst/>
          </a:prstGeom>
          <a:noFill/>
          <a:ln w="9525">
            <a:noFill/>
            <a:miter lim="800000"/>
            <a:headEnd/>
            <a:tailEnd/>
          </a:ln>
          <a:effectLst/>
        </p:spPr>
      </p:pic>
      <p:sp>
        <p:nvSpPr>
          <p:cNvPr id="5" name="4 CuadroTexto"/>
          <p:cNvSpPr txBox="1"/>
          <p:nvPr/>
        </p:nvSpPr>
        <p:spPr>
          <a:xfrm>
            <a:off x="1619250" y="5876925"/>
            <a:ext cx="6048375" cy="369332"/>
          </a:xfrm>
          <a:prstGeom prst="rect">
            <a:avLst/>
          </a:prstGeom>
          <a:noFill/>
        </p:spPr>
        <p:txBody>
          <a:bodyPr wrap="square" rtlCol="0">
            <a:spAutoFit/>
          </a:bodyPr>
          <a:lstStyle/>
          <a:p>
            <a:r>
              <a:rPr lang="es-MX" b="1" dirty="0" smtClean="0"/>
              <a:t>Elaborado por y Fuente:  OEA-BID 2007</a:t>
            </a:r>
            <a:endParaRPr lang="es-EC" b="1" dirty="0"/>
          </a:p>
        </p:txBody>
      </p:sp>
    </p:spTree>
    <p:extLst>
      <p:ext uri="{BB962C8B-B14F-4D97-AF65-F5344CB8AC3E}">
        <p14:creationId xmlns:p14="http://schemas.microsoft.com/office/powerpoint/2010/main" val="1582309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Peligros!!</a:t>
            </a:r>
            <a:endParaRPr lang="es-EC" dirty="0"/>
          </a:p>
        </p:txBody>
      </p:sp>
      <p:sp>
        <p:nvSpPr>
          <p:cNvPr id="3" name="2 Marcador de contenido"/>
          <p:cNvSpPr>
            <a:spLocks noGrp="1"/>
          </p:cNvSpPr>
          <p:nvPr>
            <p:ph idx="1"/>
          </p:nvPr>
        </p:nvSpPr>
        <p:spPr/>
        <p:txBody>
          <a:bodyPr/>
          <a:lstStyle/>
          <a:p>
            <a:endParaRPr lang="es-EC"/>
          </a:p>
        </p:txBody>
      </p:sp>
      <p:graphicFrame>
        <p:nvGraphicFramePr>
          <p:cNvPr id="4" name="3 Marcador de contenido"/>
          <p:cNvGraphicFramePr>
            <a:graphicFrameLocks/>
          </p:cNvGraphicFramePr>
          <p:nvPr>
            <p:extLst>
              <p:ext uri="{D42A27DB-BD31-4B8C-83A1-F6EECF244321}">
                <p14:modId xmlns:p14="http://schemas.microsoft.com/office/powerpoint/2010/main" val="3894207971"/>
              </p:ext>
            </p:extLst>
          </p:nvPr>
        </p:nvGraphicFramePr>
        <p:xfrm>
          <a:off x="822325" y="1100138"/>
          <a:ext cx="7521575" cy="4561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5" descr="j04238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86700" y="4643438"/>
            <a:ext cx="12573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859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C"/>
          </a:p>
        </p:txBody>
      </p:sp>
      <p:sp>
        <p:nvSpPr>
          <p:cNvPr id="3" name="2 Marcador de contenido"/>
          <p:cNvSpPr>
            <a:spLocks noGrp="1"/>
          </p:cNvSpPr>
          <p:nvPr>
            <p:ph idx="1"/>
          </p:nvPr>
        </p:nvSpPr>
        <p:spPr/>
        <p:txBody>
          <a:bodyPr>
            <a:normAutofit/>
          </a:bodyPr>
          <a:lstStyle/>
          <a:p>
            <a:pPr algn="ctr"/>
            <a:r>
              <a:rPr lang="es-EC" sz="3600" b="0" dirty="0"/>
              <a:t>Justicia y Sostenibilidad </a:t>
            </a:r>
            <a:endParaRPr lang="es-EC" sz="3600" b="0" dirty="0" smtClean="0"/>
          </a:p>
          <a:p>
            <a:pPr algn="ctr"/>
            <a:r>
              <a:rPr lang="es-EC" sz="3600" dirty="0" smtClean="0"/>
              <a:t>son </a:t>
            </a:r>
          </a:p>
          <a:p>
            <a:pPr algn="ctr"/>
            <a:r>
              <a:rPr lang="es-EC" sz="3600" b="0" dirty="0" smtClean="0"/>
              <a:t>a priori compatibles </a:t>
            </a:r>
            <a:r>
              <a:rPr lang="es-EC" sz="3600" b="0" dirty="0"/>
              <a:t>y </a:t>
            </a:r>
            <a:endParaRPr lang="es-EC" sz="3600" b="0" dirty="0" smtClean="0"/>
          </a:p>
          <a:p>
            <a:pPr algn="ctr"/>
            <a:r>
              <a:rPr lang="es-EC" sz="3600" dirty="0" smtClean="0"/>
              <a:t>deben </a:t>
            </a:r>
          </a:p>
          <a:p>
            <a:pPr algn="ctr"/>
            <a:r>
              <a:rPr lang="es-EC" sz="3600" b="0" dirty="0" smtClean="0"/>
              <a:t>ser </a:t>
            </a:r>
            <a:r>
              <a:rPr lang="es-EC" sz="3600" b="0" dirty="0"/>
              <a:t>compatibilizadas</a:t>
            </a:r>
            <a:endParaRPr lang="es-EC" sz="3600" dirty="0"/>
          </a:p>
        </p:txBody>
      </p:sp>
      <p:sp>
        <p:nvSpPr>
          <p:cNvPr id="4" name="3 CuadroTexto"/>
          <p:cNvSpPr txBox="1"/>
          <p:nvPr/>
        </p:nvSpPr>
        <p:spPr>
          <a:xfrm>
            <a:off x="6732240" y="5229200"/>
            <a:ext cx="1440160" cy="369332"/>
          </a:xfrm>
          <a:prstGeom prst="rect">
            <a:avLst/>
          </a:prstGeom>
          <a:noFill/>
        </p:spPr>
        <p:txBody>
          <a:bodyPr wrap="square" rtlCol="0">
            <a:spAutoFit/>
          </a:bodyPr>
          <a:lstStyle/>
          <a:p>
            <a:r>
              <a:rPr lang="es-MX" dirty="0" smtClean="0"/>
              <a:t>Fuente: OEA</a:t>
            </a:r>
            <a:endParaRPr lang="es-EC" dirty="0"/>
          </a:p>
        </p:txBody>
      </p:sp>
    </p:spTree>
    <p:extLst>
      <p:ext uri="{BB962C8B-B14F-4D97-AF65-F5344CB8AC3E}">
        <p14:creationId xmlns:p14="http://schemas.microsoft.com/office/powerpoint/2010/main" val="15767749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238</TotalTime>
  <Words>1592</Words>
  <Application>Microsoft Office PowerPoint</Application>
  <PresentationFormat>Presentación en pantalla (4:3)</PresentationFormat>
  <Paragraphs>240</Paragraphs>
  <Slides>39</Slides>
  <Notes>7</Notes>
  <HiddenSlides>0</HiddenSlides>
  <MMClips>0</MMClips>
  <ScaleCrop>false</ScaleCrop>
  <HeadingPairs>
    <vt:vector size="8" baseType="variant">
      <vt:variant>
        <vt:lpstr>Fuentes usadas</vt:lpstr>
      </vt:variant>
      <vt:variant>
        <vt:i4>13</vt:i4>
      </vt: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54" baseType="lpstr">
      <vt:lpstr>Arial</vt:lpstr>
      <vt:lpstr>Book Antiqua</vt:lpstr>
      <vt:lpstr>Calibri</vt:lpstr>
      <vt:lpstr>Comic Sans MS</vt:lpstr>
      <vt:lpstr>Franklin Gothic Book</vt:lpstr>
      <vt:lpstr>Franklin Gothic Medium</vt:lpstr>
      <vt:lpstr>Georgia</vt:lpstr>
      <vt:lpstr>Jokerman</vt:lpstr>
      <vt:lpstr>Times New Roman</vt:lpstr>
      <vt:lpstr>Tunga</vt:lpstr>
      <vt:lpstr>Verdana</vt:lpstr>
      <vt:lpstr>Wingdings</vt:lpstr>
      <vt:lpstr>Wingdings 2</vt:lpstr>
      <vt:lpstr>Ángulos</vt:lpstr>
      <vt:lpstr>Galería de imágenes de Microsoft</vt:lpstr>
      <vt:lpstr>Ética y responsabilidad social</vt:lpstr>
      <vt:lpstr>Presentación de PowerPoint</vt:lpstr>
      <vt:lpstr>Presentación de PowerPoint</vt:lpstr>
      <vt:lpstr>Presentación de PowerPoint</vt:lpstr>
      <vt:lpstr>Evolución de la ética (oea)</vt:lpstr>
      <vt:lpstr>Ejemplo de las 3 generaciones de ética</vt:lpstr>
      <vt:lpstr>Presentación de PowerPoint</vt:lpstr>
      <vt:lpstr>Peligros!!</vt:lpstr>
      <vt:lpstr>Presentación de PowerPoint</vt:lpstr>
      <vt:lpstr>Presentación de PowerPoint</vt:lpstr>
      <vt:lpstr>LOS DIEZ PRINCIPIOS DEL PACTO GLOBAL de la ONU con las empresas (julio de 2000)</vt:lpstr>
      <vt:lpstr>ETICA PROFESIONAL</vt:lpstr>
      <vt:lpstr>Presentación de PowerPoint</vt:lpstr>
      <vt:lpstr>Presentación de PowerPoint</vt:lpstr>
      <vt:lpstr>Responsabilidad social</vt:lpstr>
      <vt:lpstr>Concepto de responsabilidad social</vt:lpstr>
      <vt:lpstr>Concepto de responsabilidad social</vt:lpstr>
      <vt:lpstr>Concepto de responsabilidad social</vt:lpstr>
      <vt:lpstr>Concepto de responsabilidad social</vt:lpstr>
      <vt:lpstr>Concepto de responsabilidad social</vt:lpstr>
      <vt:lpstr>Concepto de responsabilidad social</vt:lpstr>
      <vt:lpstr>“Al hacer lo que nosotros estamos haciendo, ¿qué estamos realmente haciendo?”</vt:lpstr>
      <vt:lpstr>Impactos </vt:lpstr>
      <vt:lpstr>Presentación de PowerPoint</vt:lpstr>
      <vt:lpstr>Concepto de RS</vt:lpstr>
      <vt:lpstr>Presentación de PowerPoint</vt:lpstr>
      <vt:lpstr>Conceptos</vt:lpstr>
      <vt:lpstr>Presentación de PowerPoint</vt:lpstr>
      <vt:lpstr>RSU versus PSU</vt:lpstr>
      <vt:lpstr>IMPACTOS</vt:lpstr>
      <vt:lpstr>RSU versus PSU</vt:lpstr>
      <vt:lpstr>ESTRATEGIA DE FORMACIÓN</vt:lpstr>
      <vt:lpstr>Presentación de PowerPoint</vt:lpstr>
      <vt:lpstr>Qué necesidades tenemos  los ecuatorianos hoy?</vt:lpstr>
      <vt:lpstr>Perfil del estudiante  Socialmente Responsable</vt:lpstr>
      <vt:lpstr>Responde rápidamente las siguientes preguntas:</vt:lpstr>
      <vt:lpstr>¿Cómo puedo responder por los recursos que me entrega la Universidad?</vt:lpstr>
      <vt:lpstr>Presentación de PowerPoint</vt:lpstr>
      <vt:lpstr>Bibliografía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ética</dc:title>
  <dc:creator>JavierBurgos</dc:creator>
  <cp:lastModifiedBy>Ma. Moran</cp:lastModifiedBy>
  <cp:revision>24</cp:revision>
  <dcterms:created xsi:type="dcterms:W3CDTF">2014-11-13T12:24:32Z</dcterms:created>
  <dcterms:modified xsi:type="dcterms:W3CDTF">2015-11-05T11:23:16Z</dcterms:modified>
</cp:coreProperties>
</file>