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8"/>
  </p:handoutMasterIdLst>
  <p:sldIdLst>
    <p:sldId id="256" r:id="rId2"/>
    <p:sldId id="257" r:id="rId3"/>
    <p:sldId id="259" r:id="rId4"/>
    <p:sldId id="261" r:id="rId5"/>
    <p:sldId id="260" r:id="rId6"/>
    <p:sldId id="266" r:id="rId7"/>
    <p:sldId id="258" r:id="rId8"/>
    <p:sldId id="262" r:id="rId9"/>
    <p:sldId id="263" r:id="rId10"/>
    <p:sldId id="264" r:id="rId11"/>
    <p:sldId id="265" r:id="rId12"/>
    <p:sldId id="268" r:id="rId13"/>
    <p:sldId id="267" r:id="rId14"/>
    <p:sldId id="270" r:id="rId15"/>
    <p:sldId id="269" r:id="rId16"/>
    <p:sldId id="271" r:id="rId17"/>
  </p:sldIdLst>
  <p:sldSz cx="9144000" cy="6858000" type="screen4x3"/>
  <p:notesSz cx="9223375" cy="7010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92" autoAdjust="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F95C2B-C94E-499A-812A-0F54181C0844}" type="doc">
      <dgm:prSet loTypeId="urn:microsoft.com/office/officeart/2005/8/layout/chevron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MX"/>
        </a:p>
      </dgm:t>
    </dgm:pt>
    <dgm:pt modelId="{8489029E-347A-4B9C-B1AC-A35FDF2FCD56}">
      <dgm:prSet phldrT="[Texto]"/>
      <dgm:spPr/>
      <dgm:t>
        <a:bodyPr/>
        <a:lstStyle/>
        <a:p>
          <a:r>
            <a:rPr lang="es-MX" dirty="0" smtClean="0"/>
            <a:t>1era. generación</a:t>
          </a:r>
          <a:endParaRPr lang="es-MX" dirty="0"/>
        </a:p>
      </dgm:t>
    </dgm:pt>
    <dgm:pt modelId="{DEED26AE-61D6-434B-8C12-431EA5893AF0}" type="parTrans" cxnId="{C0EAC544-3BD8-4F38-BA10-F9E1E9B7DD4B}">
      <dgm:prSet/>
      <dgm:spPr/>
      <dgm:t>
        <a:bodyPr/>
        <a:lstStyle/>
        <a:p>
          <a:endParaRPr lang="es-MX"/>
        </a:p>
      </dgm:t>
    </dgm:pt>
    <dgm:pt modelId="{4EB77482-71A2-429B-AFF9-482AA52654AA}" type="sibTrans" cxnId="{C0EAC544-3BD8-4F38-BA10-F9E1E9B7DD4B}">
      <dgm:prSet/>
      <dgm:spPr/>
      <dgm:t>
        <a:bodyPr/>
        <a:lstStyle/>
        <a:p>
          <a:endParaRPr lang="es-MX"/>
        </a:p>
      </dgm:t>
    </dgm:pt>
    <dgm:pt modelId="{9B6C0A32-EA5F-429A-B0CB-E8E1A0FD1266}">
      <dgm:prSet phldrT="[Texto]"/>
      <dgm:spPr/>
      <dgm:t>
        <a:bodyPr/>
        <a:lstStyle/>
        <a:p>
          <a:r>
            <a:rPr lang="es-MX" dirty="0" smtClean="0"/>
            <a:t>Desarrollo = Crecimiento Económico</a:t>
          </a:r>
          <a:endParaRPr lang="es-MX" dirty="0"/>
        </a:p>
      </dgm:t>
    </dgm:pt>
    <dgm:pt modelId="{8712681B-7BF4-46A5-831E-A58E7CD3ACF2}" type="parTrans" cxnId="{67BAC444-2219-4B1A-84AD-7F216BCF1DEB}">
      <dgm:prSet/>
      <dgm:spPr/>
      <dgm:t>
        <a:bodyPr/>
        <a:lstStyle/>
        <a:p>
          <a:endParaRPr lang="es-MX"/>
        </a:p>
      </dgm:t>
    </dgm:pt>
    <dgm:pt modelId="{FE877C9B-7771-4966-A999-EBD2DDD5A484}" type="sibTrans" cxnId="{67BAC444-2219-4B1A-84AD-7F216BCF1DEB}">
      <dgm:prSet/>
      <dgm:spPr/>
      <dgm:t>
        <a:bodyPr/>
        <a:lstStyle/>
        <a:p>
          <a:endParaRPr lang="es-MX"/>
        </a:p>
      </dgm:t>
    </dgm:pt>
    <dgm:pt modelId="{183EB5D6-D6A3-47CB-8C50-ADA201466162}">
      <dgm:prSet phldrT="[Texto]"/>
      <dgm:spPr/>
      <dgm:t>
        <a:bodyPr/>
        <a:lstStyle/>
        <a:p>
          <a:r>
            <a:rPr lang="es-MX" dirty="0" smtClean="0"/>
            <a:t>Indicadores: PIB, PIB per cápita, Tasa de crecimiento del PIB</a:t>
          </a:r>
          <a:endParaRPr lang="es-MX" dirty="0"/>
        </a:p>
      </dgm:t>
    </dgm:pt>
    <dgm:pt modelId="{218F0CFC-EDF9-4D54-9BF3-154F6F80CAFA}" type="parTrans" cxnId="{604A6359-61AF-46CC-B1BB-275F91877BD2}">
      <dgm:prSet/>
      <dgm:spPr/>
      <dgm:t>
        <a:bodyPr/>
        <a:lstStyle/>
        <a:p>
          <a:endParaRPr lang="es-MX"/>
        </a:p>
      </dgm:t>
    </dgm:pt>
    <dgm:pt modelId="{1B25EF16-A9E1-47BD-83C2-7FF309F26F67}" type="sibTrans" cxnId="{604A6359-61AF-46CC-B1BB-275F91877BD2}">
      <dgm:prSet/>
      <dgm:spPr/>
      <dgm:t>
        <a:bodyPr/>
        <a:lstStyle/>
        <a:p>
          <a:endParaRPr lang="es-MX"/>
        </a:p>
      </dgm:t>
    </dgm:pt>
    <dgm:pt modelId="{2E235F22-7755-467B-AECA-0BEECA6DC563}">
      <dgm:prSet phldrT="[Texto]"/>
      <dgm:spPr/>
      <dgm:t>
        <a:bodyPr/>
        <a:lstStyle/>
        <a:p>
          <a:r>
            <a:rPr lang="es-MX" dirty="0" smtClean="0"/>
            <a:t>2da. generación</a:t>
          </a:r>
          <a:endParaRPr lang="es-MX" dirty="0"/>
        </a:p>
      </dgm:t>
    </dgm:pt>
    <dgm:pt modelId="{B864638A-D5CF-43BE-A858-4637D371E341}" type="parTrans" cxnId="{D84B872D-28CA-4632-8319-CAB41FD576B9}">
      <dgm:prSet/>
      <dgm:spPr/>
      <dgm:t>
        <a:bodyPr/>
        <a:lstStyle/>
        <a:p>
          <a:endParaRPr lang="es-MX"/>
        </a:p>
      </dgm:t>
    </dgm:pt>
    <dgm:pt modelId="{8DF3FC98-2D82-4C7E-90CD-7A584F5955ED}" type="sibTrans" cxnId="{D84B872D-28CA-4632-8319-CAB41FD576B9}">
      <dgm:prSet/>
      <dgm:spPr/>
      <dgm:t>
        <a:bodyPr/>
        <a:lstStyle/>
        <a:p>
          <a:endParaRPr lang="es-MX"/>
        </a:p>
      </dgm:t>
    </dgm:pt>
    <dgm:pt modelId="{F9A44058-348D-4D83-A03D-1A988F3D1712}">
      <dgm:prSet phldrT="[Texto]"/>
      <dgm:spPr/>
      <dgm:t>
        <a:bodyPr/>
        <a:lstStyle/>
        <a:p>
          <a:r>
            <a:rPr lang="es-MX" dirty="0" smtClean="0"/>
            <a:t>Índice de Desarrollo Humano (medido desde 1990)</a:t>
          </a:r>
          <a:endParaRPr lang="es-MX" dirty="0"/>
        </a:p>
      </dgm:t>
    </dgm:pt>
    <dgm:pt modelId="{A00FC8C8-5D73-457D-B56E-7E9C6A68F5C1}" type="parTrans" cxnId="{BE72BC6C-4539-4628-836C-E4C0372D64D9}">
      <dgm:prSet/>
      <dgm:spPr/>
      <dgm:t>
        <a:bodyPr/>
        <a:lstStyle/>
        <a:p>
          <a:endParaRPr lang="es-MX"/>
        </a:p>
      </dgm:t>
    </dgm:pt>
    <dgm:pt modelId="{264982F5-20D8-4947-A603-EBF5978D2A25}" type="sibTrans" cxnId="{BE72BC6C-4539-4628-836C-E4C0372D64D9}">
      <dgm:prSet/>
      <dgm:spPr/>
      <dgm:t>
        <a:bodyPr/>
        <a:lstStyle/>
        <a:p>
          <a:endParaRPr lang="es-MX"/>
        </a:p>
      </dgm:t>
    </dgm:pt>
    <dgm:pt modelId="{59695A0A-5903-4EA9-9C7F-C7659F650300}">
      <dgm:prSet phldrT="[Texto]"/>
      <dgm:spPr/>
      <dgm:t>
        <a:bodyPr/>
        <a:lstStyle/>
        <a:p>
          <a:r>
            <a:rPr lang="es-MX" dirty="0" smtClean="0"/>
            <a:t>Índice inspirado por </a:t>
          </a:r>
          <a:r>
            <a:rPr lang="es-MX" dirty="0" err="1" smtClean="0"/>
            <a:t>Amartya</a:t>
          </a:r>
          <a:r>
            <a:rPr lang="es-MX" dirty="0" smtClean="0"/>
            <a:t> </a:t>
          </a:r>
          <a:r>
            <a:rPr lang="es-MX" dirty="0" err="1" smtClean="0"/>
            <a:t>Sen</a:t>
          </a:r>
          <a:endParaRPr lang="es-MX" dirty="0"/>
        </a:p>
      </dgm:t>
    </dgm:pt>
    <dgm:pt modelId="{35B006F2-3151-4988-86B3-B11C93DF4C9C}" type="parTrans" cxnId="{3E000E18-E199-4B61-811D-C1E2C9C4B87D}">
      <dgm:prSet/>
      <dgm:spPr/>
      <dgm:t>
        <a:bodyPr/>
        <a:lstStyle/>
        <a:p>
          <a:endParaRPr lang="es-MX"/>
        </a:p>
      </dgm:t>
    </dgm:pt>
    <dgm:pt modelId="{379C80EA-52AA-40D2-81F2-B1C776481B31}" type="sibTrans" cxnId="{3E000E18-E199-4B61-811D-C1E2C9C4B87D}">
      <dgm:prSet/>
      <dgm:spPr/>
      <dgm:t>
        <a:bodyPr/>
        <a:lstStyle/>
        <a:p>
          <a:endParaRPr lang="es-MX"/>
        </a:p>
      </dgm:t>
    </dgm:pt>
    <dgm:pt modelId="{F8F24FC8-36A4-46D5-BB2A-A3932FB8940F}">
      <dgm:prSet phldrT="[Texto]"/>
      <dgm:spPr/>
      <dgm:t>
        <a:bodyPr/>
        <a:lstStyle/>
        <a:p>
          <a:r>
            <a:rPr lang="es-MX" dirty="0" smtClean="0"/>
            <a:t>3era. generación</a:t>
          </a:r>
          <a:endParaRPr lang="es-MX" dirty="0"/>
        </a:p>
      </dgm:t>
    </dgm:pt>
    <dgm:pt modelId="{58A6302D-1445-4673-917A-B0106F0BCAC1}" type="parTrans" cxnId="{A6955678-58B3-4F4D-8A2E-6784EA96FF81}">
      <dgm:prSet/>
      <dgm:spPr/>
      <dgm:t>
        <a:bodyPr/>
        <a:lstStyle/>
        <a:p>
          <a:endParaRPr lang="es-MX"/>
        </a:p>
      </dgm:t>
    </dgm:pt>
    <dgm:pt modelId="{2534258F-0B4A-4216-B2A7-3F9E09FCAA1E}" type="sibTrans" cxnId="{A6955678-58B3-4F4D-8A2E-6784EA96FF81}">
      <dgm:prSet/>
      <dgm:spPr/>
      <dgm:t>
        <a:bodyPr/>
        <a:lstStyle/>
        <a:p>
          <a:endParaRPr lang="es-MX"/>
        </a:p>
      </dgm:t>
    </dgm:pt>
    <dgm:pt modelId="{E884A9E9-8A24-4365-9783-E17AEF2FEB32}">
      <dgm:prSet phldrT="[Texto]"/>
      <dgm:spPr/>
      <dgm:t>
        <a:bodyPr/>
        <a:lstStyle/>
        <a:p>
          <a:r>
            <a:rPr lang="es-MX" dirty="0" smtClean="0"/>
            <a:t>Índice de Bienestar/Presión</a:t>
          </a:r>
          <a:endParaRPr lang="es-MX" dirty="0"/>
        </a:p>
      </dgm:t>
    </dgm:pt>
    <dgm:pt modelId="{0296D9B2-05AB-4F3A-9B74-17AE6FE29FCF}" type="parTrans" cxnId="{131C52AE-97DD-4547-AF8E-7133CE5D9E91}">
      <dgm:prSet/>
      <dgm:spPr/>
      <dgm:t>
        <a:bodyPr/>
        <a:lstStyle/>
        <a:p>
          <a:endParaRPr lang="es-MX"/>
        </a:p>
      </dgm:t>
    </dgm:pt>
    <dgm:pt modelId="{E9DE1FA5-02A2-4B05-8FA7-4BE013463AB2}" type="sibTrans" cxnId="{131C52AE-97DD-4547-AF8E-7133CE5D9E91}">
      <dgm:prSet/>
      <dgm:spPr/>
      <dgm:t>
        <a:bodyPr/>
        <a:lstStyle/>
        <a:p>
          <a:endParaRPr lang="es-MX"/>
        </a:p>
      </dgm:t>
    </dgm:pt>
    <dgm:pt modelId="{699BBDFD-23AD-4428-8455-172AA911D132}">
      <dgm:prSet phldrT="[Texto]"/>
      <dgm:spPr/>
      <dgm:t>
        <a:bodyPr/>
        <a:lstStyle/>
        <a:p>
          <a:r>
            <a:rPr lang="es-MX" dirty="0" smtClean="0"/>
            <a:t>Robert Prescott-Allen (experto en Desarrollo Sostenible)</a:t>
          </a:r>
          <a:endParaRPr lang="es-MX" dirty="0"/>
        </a:p>
      </dgm:t>
    </dgm:pt>
    <dgm:pt modelId="{30CFF362-76AE-4B3B-BC6F-20FD30B2B7DD}" type="parTrans" cxnId="{CCB11B2A-301E-4BA7-B52D-1BC1A14722F4}">
      <dgm:prSet/>
      <dgm:spPr/>
      <dgm:t>
        <a:bodyPr/>
        <a:lstStyle/>
        <a:p>
          <a:endParaRPr lang="es-MX"/>
        </a:p>
      </dgm:t>
    </dgm:pt>
    <dgm:pt modelId="{633ED69E-30D4-4806-8BB6-9CB7E6179BB4}" type="sibTrans" cxnId="{CCB11B2A-301E-4BA7-B52D-1BC1A14722F4}">
      <dgm:prSet/>
      <dgm:spPr/>
      <dgm:t>
        <a:bodyPr/>
        <a:lstStyle/>
        <a:p>
          <a:endParaRPr lang="es-MX"/>
        </a:p>
      </dgm:t>
    </dgm:pt>
    <dgm:pt modelId="{881E2F16-4789-45D2-8852-8EF43DD69B09}">
      <dgm:prSet phldrT="[Texto]"/>
      <dgm:spPr/>
      <dgm:t>
        <a:bodyPr/>
        <a:lstStyle/>
        <a:p>
          <a:r>
            <a:rPr lang="es-MX" dirty="0" smtClean="0"/>
            <a:t>Centrado en el aspecto monetario</a:t>
          </a:r>
          <a:endParaRPr lang="es-MX" dirty="0"/>
        </a:p>
      </dgm:t>
    </dgm:pt>
    <dgm:pt modelId="{58C6EC96-F8EB-4A1D-AD93-E8EEBCA05ECF}" type="parTrans" cxnId="{EE643608-F136-41A6-A2BE-2153483FF1DE}">
      <dgm:prSet/>
      <dgm:spPr/>
      <dgm:t>
        <a:bodyPr/>
        <a:lstStyle/>
        <a:p>
          <a:endParaRPr lang="es-MX"/>
        </a:p>
      </dgm:t>
    </dgm:pt>
    <dgm:pt modelId="{31DFACC4-5336-4390-AD6D-CEBE15C069AD}" type="sibTrans" cxnId="{EE643608-F136-41A6-A2BE-2153483FF1DE}">
      <dgm:prSet/>
      <dgm:spPr/>
      <dgm:t>
        <a:bodyPr/>
        <a:lstStyle/>
        <a:p>
          <a:endParaRPr lang="es-MX"/>
        </a:p>
      </dgm:t>
    </dgm:pt>
    <dgm:pt modelId="{38FCE37D-FFEB-4B24-89F3-29D33C5B2678}">
      <dgm:prSet phldrT="[Texto]"/>
      <dgm:spPr/>
      <dgm:t>
        <a:bodyPr/>
        <a:lstStyle/>
        <a:p>
          <a:r>
            <a:rPr lang="es-MX" dirty="0" smtClean="0"/>
            <a:t>Centrado en la mejora de la educación, la salud y condiciones de vida</a:t>
          </a:r>
          <a:endParaRPr lang="es-MX" dirty="0"/>
        </a:p>
      </dgm:t>
    </dgm:pt>
    <dgm:pt modelId="{E65E7369-B4D9-4DB7-898A-EAC4C4C39CB5}" type="parTrans" cxnId="{E010C334-B695-4700-88C9-5B1D1DEF0251}">
      <dgm:prSet/>
      <dgm:spPr/>
      <dgm:t>
        <a:bodyPr/>
        <a:lstStyle/>
        <a:p>
          <a:endParaRPr lang="es-MX"/>
        </a:p>
      </dgm:t>
    </dgm:pt>
    <dgm:pt modelId="{1B4CBB4C-D992-4F3C-ABF7-04E3E732E0A3}" type="sibTrans" cxnId="{E010C334-B695-4700-88C9-5B1D1DEF0251}">
      <dgm:prSet/>
      <dgm:spPr/>
      <dgm:t>
        <a:bodyPr/>
        <a:lstStyle/>
        <a:p>
          <a:endParaRPr lang="es-MX"/>
        </a:p>
      </dgm:t>
    </dgm:pt>
    <dgm:pt modelId="{CB7541EC-407C-425C-AB9A-3A461549F99F}">
      <dgm:prSet phldrT="[Texto]"/>
      <dgm:spPr/>
      <dgm:t>
        <a:bodyPr/>
        <a:lstStyle/>
        <a:p>
          <a:r>
            <a:rPr lang="es-MX" dirty="0" smtClean="0"/>
            <a:t>Centrado en buscar la máxima calidad de vida con el mínimo impacto ambienta.</a:t>
          </a:r>
          <a:endParaRPr lang="es-MX" dirty="0"/>
        </a:p>
      </dgm:t>
    </dgm:pt>
    <dgm:pt modelId="{B6DEED2A-8B10-4E6C-B551-010DB0739EDC}" type="parTrans" cxnId="{3EA0E6E1-F974-458C-BEF4-CD44A6E8302E}">
      <dgm:prSet/>
      <dgm:spPr/>
      <dgm:t>
        <a:bodyPr/>
        <a:lstStyle/>
        <a:p>
          <a:endParaRPr lang="es-MX"/>
        </a:p>
      </dgm:t>
    </dgm:pt>
    <dgm:pt modelId="{56E8E128-D763-460C-A96E-7FE5F284994C}" type="sibTrans" cxnId="{3EA0E6E1-F974-458C-BEF4-CD44A6E8302E}">
      <dgm:prSet/>
      <dgm:spPr/>
      <dgm:t>
        <a:bodyPr/>
        <a:lstStyle/>
        <a:p>
          <a:endParaRPr lang="es-MX"/>
        </a:p>
      </dgm:t>
    </dgm:pt>
    <dgm:pt modelId="{E2142079-927F-44E7-81D3-ED81E8C24317}" type="pres">
      <dgm:prSet presAssocID="{90F95C2B-C94E-499A-812A-0F54181C084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C"/>
        </a:p>
      </dgm:t>
    </dgm:pt>
    <dgm:pt modelId="{D0BDA4D3-0B58-4903-8299-DBE2D5731C00}" type="pres">
      <dgm:prSet presAssocID="{8489029E-347A-4B9C-B1AC-A35FDF2FCD56}" presName="composite" presStyleCnt="0"/>
      <dgm:spPr/>
    </dgm:pt>
    <dgm:pt modelId="{A02F5D1B-69F2-4F97-A1D9-E9AD36865B94}" type="pres">
      <dgm:prSet presAssocID="{8489029E-347A-4B9C-B1AC-A35FDF2FCD56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2E621EBF-BDCE-4DDB-A832-B1DB67D4C36E}" type="pres">
      <dgm:prSet presAssocID="{8489029E-347A-4B9C-B1AC-A35FDF2FCD56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13035CE-A057-4C24-A2B2-8A9CE0E735D8}" type="pres">
      <dgm:prSet presAssocID="{4EB77482-71A2-429B-AFF9-482AA52654AA}" presName="sp" presStyleCnt="0"/>
      <dgm:spPr/>
    </dgm:pt>
    <dgm:pt modelId="{DB59A03E-5420-4A6B-B6C6-C451F889EA3F}" type="pres">
      <dgm:prSet presAssocID="{2E235F22-7755-467B-AECA-0BEECA6DC563}" presName="composite" presStyleCnt="0"/>
      <dgm:spPr/>
    </dgm:pt>
    <dgm:pt modelId="{17609522-3CF0-4DE8-82E6-29508D86D438}" type="pres">
      <dgm:prSet presAssocID="{2E235F22-7755-467B-AECA-0BEECA6DC563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0B70F023-5D9F-40CE-A5D5-87DCDEC4483D}" type="pres">
      <dgm:prSet presAssocID="{2E235F22-7755-467B-AECA-0BEECA6DC563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74D0244-6973-4A08-ABD8-0AE40E04F259}" type="pres">
      <dgm:prSet presAssocID="{8DF3FC98-2D82-4C7E-90CD-7A584F5955ED}" presName="sp" presStyleCnt="0"/>
      <dgm:spPr/>
    </dgm:pt>
    <dgm:pt modelId="{72D1E64C-B7D4-48FA-AF3A-FE27C32E7411}" type="pres">
      <dgm:prSet presAssocID="{F8F24FC8-36A4-46D5-BB2A-A3932FB8940F}" presName="composite" presStyleCnt="0"/>
      <dgm:spPr/>
    </dgm:pt>
    <dgm:pt modelId="{7F656CEC-39C1-4939-8719-C06CF55DBF5A}" type="pres">
      <dgm:prSet presAssocID="{F8F24FC8-36A4-46D5-BB2A-A3932FB8940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3D151745-726D-4E5E-9FE7-B73C6EAE9268}" type="pres">
      <dgm:prSet presAssocID="{F8F24FC8-36A4-46D5-BB2A-A3932FB8940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7604D036-C6DB-4126-BA90-012BCF6FFAD6}" type="presOf" srcId="{699BBDFD-23AD-4428-8455-172AA911D132}" destId="{3D151745-726D-4E5E-9FE7-B73C6EAE9268}" srcOrd="0" destOrd="1" presId="urn:microsoft.com/office/officeart/2005/8/layout/chevron2"/>
    <dgm:cxn modelId="{BE72BC6C-4539-4628-836C-E4C0372D64D9}" srcId="{2E235F22-7755-467B-AECA-0BEECA6DC563}" destId="{F9A44058-348D-4D83-A03D-1A988F3D1712}" srcOrd="0" destOrd="0" parTransId="{A00FC8C8-5D73-457D-B56E-7E9C6A68F5C1}" sibTransId="{264982F5-20D8-4947-A603-EBF5978D2A25}"/>
    <dgm:cxn modelId="{E6FF2DE1-454C-4DCB-9238-AACC9BFD7C6A}" type="presOf" srcId="{38FCE37D-FFEB-4B24-89F3-29D33C5B2678}" destId="{0B70F023-5D9F-40CE-A5D5-87DCDEC4483D}" srcOrd="0" destOrd="2" presId="urn:microsoft.com/office/officeart/2005/8/layout/chevron2"/>
    <dgm:cxn modelId="{45B4AE3A-7C92-4F30-9C66-D366E92B33EA}" type="presOf" srcId="{9B6C0A32-EA5F-429A-B0CB-E8E1A0FD1266}" destId="{2E621EBF-BDCE-4DDB-A832-B1DB67D4C36E}" srcOrd="0" destOrd="0" presId="urn:microsoft.com/office/officeart/2005/8/layout/chevron2"/>
    <dgm:cxn modelId="{CCB11B2A-301E-4BA7-B52D-1BC1A14722F4}" srcId="{F8F24FC8-36A4-46D5-BB2A-A3932FB8940F}" destId="{699BBDFD-23AD-4428-8455-172AA911D132}" srcOrd="1" destOrd="0" parTransId="{30CFF362-76AE-4B3B-BC6F-20FD30B2B7DD}" sibTransId="{633ED69E-30D4-4806-8BB6-9CB7E6179BB4}"/>
    <dgm:cxn modelId="{481008ED-3CD4-4681-A438-C00A6B5C4C7D}" type="presOf" srcId="{881E2F16-4789-45D2-8852-8EF43DD69B09}" destId="{2E621EBF-BDCE-4DDB-A832-B1DB67D4C36E}" srcOrd="0" destOrd="2" presId="urn:microsoft.com/office/officeart/2005/8/layout/chevron2"/>
    <dgm:cxn modelId="{131C52AE-97DD-4547-AF8E-7133CE5D9E91}" srcId="{F8F24FC8-36A4-46D5-BB2A-A3932FB8940F}" destId="{E884A9E9-8A24-4365-9783-E17AEF2FEB32}" srcOrd="0" destOrd="0" parTransId="{0296D9B2-05AB-4F3A-9B74-17AE6FE29FCF}" sibTransId="{E9DE1FA5-02A2-4B05-8FA7-4BE013463AB2}"/>
    <dgm:cxn modelId="{5674CAFF-A6B4-474B-B3BD-5540B01F263B}" type="presOf" srcId="{90F95C2B-C94E-499A-812A-0F54181C0844}" destId="{E2142079-927F-44E7-81D3-ED81E8C24317}" srcOrd="0" destOrd="0" presId="urn:microsoft.com/office/officeart/2005/8/layout/chevron2"/>
    <dgm:cxn modelId="{EC928800-A205-4726-944A-66227486E02A}" type="presOf" srcId="{59695A0A-5903-4EA9-9C7F-C7659F650300}" destId="{0B70F023-5D9F-40CE-A5D5-87DCDEC4483D}" srcOrd="0" destOrd="1" presId="urn:microsoft.com/office/officeart/2005/8/layout/chevron2"/>
    <dgm:cxn modelId="{3E000E18-E199-4B61-811D-C1E2C9C4B87D}" srcId="{2E235F22-7755-467B-AECA-0BEECA6DC563}" destId="{59695A0A-5903-4EA9-9C7F-C7659F650300}" srcOrd="1" destOrd="0" parTransId="{35B006F2-3151-4988-86B3-B11C93DF4C9C}" sibTransId="{379C80EA-52AA-40D2-81F2-B1C776481B31}"/>
    <dgm:cxn modelId="{C0EAC544-3BD8-4F38-BA10-F9E1E9B7DD4B}" srcId="{90F95C2B-C94E-499A-812A-0F54181C0844}" destId="{8489029E-347A-4B9C-B1AC-A35FDF2FCD56}" srcOrd="0" destOrd="0" parTransId="{DEED26AE-61D6-434B-8C12-431EA5893AF0}" sibTransId="{4EB77482-71A2-429B-AFF9-482AA52654AA}"/>
    <dgm:cxn modelId="{604A6359-61AF-46CC-B1BB-275F91877BD2}" srcId="{8489029E-347A-4B9C-B1AC-A35FDF2FCD56}" destId="{183EB5D6-D6A3-47CB-8C50-ADA201466162}" srcOrd="1" destOrd="0" parTransId="{218F0CFC-EDF9-4D54-9BF3-154F6F80CAFA}" sibTransId="{1B25EF16-A9E1-47BD-83C2-7FF309F26F67}"/>
    <dgm:cxn modelId="{5796F129-DA9B-416D-AD30-7550463A1146}" type="presOf" srcId="{F9A44058-348D-4D83-A03D-1A988F3D1712}" destId="{0B70F023-5D9F-40CE-A5D5-87DCDEC4483D}" srcOrd="0" destOrd="0" presId="urn:microsoft.com/office/officeart/2005/8/layout/chevron2"/>
    <dgm:cxn modelId="{5B2DE57F-5BC2-412B-842C-E11544A3C070}" type="presOf" srcId="{2E235F22-7755-467B-AECA-0BEECA6DC563}" destId="{17609522-3CF0-4DE8-82E6-29508D86D438}" srcOrd="0" destOrd="0" presId="urn:microsoft.com/office/officeart/2005/8/layout/chevron2"/>
    <dgm:cxn modelId="{D84B872D-28CA-4632-8319-CAB41FD576B9}" srcId="{90F95C2B-C94E-499A-812A-0F54181C0844}" destId="{2E235F22-7755-467B-AECA-0BEECA6DC563}" srcOrd="1" destOrd="0" parTransId="{B864638A-D5CF-43BE-A858-4637D371E341}" sibTransId="{8DF3FC98-2D82-4C7E-90CD-7A584F5955ED}"/>
    <dgm:cxn modelId="{67BAC444-2219-4B1A-84AD-7F216BCF1DEB}" srcId="{8489029E-347A-4B9C-B1AC-A35FDF2FCD56}" destId="{9B6C0A32-EA5F-429A-B0CB-E8E1A0FD1266}" srcOrd="0" destOrd="0" parTransId="{8712681B-7BF4-46A5-831E-A58E7CD3ACF2}" sibTransId="{FE877C9B-7771-4966-A999-EBD2DDD5A484}"/>
    <dgm:cxn modelId="{EE643608-F136-41A6-A2BE-2153483FF1DE}" srcId="{8489029E-347A-4B9C-B1AC-A35FDF2FCD56}" destId="{881E2F16-4789-45D2-8852-8EF43DD69B09}" srcOrd="2" destOrd="0" parTransId="{58C6EC96-F8EB-4A1D-AD93-E8EEBCA05ECF}" sibTransId="{31DFACC4-5336-4390-AD6D-CEBE15C069AD}"/>
    <dgm:cxn modelId="{10F8BBE5-AA32-436F-97CC-FFC5BF7EF247}" type="presOf" srcId="{8489029E-347A-4B9C-B1AC-A35FDF2FCD56}" destId="{A02F5D1B-69F2-4F97-A1D9-E9AD36865B94}" srcOrd="0" destOrd="0" presId="urn:microsoft.com/office/officeart/2005/8/layout/chevron2"/>
    <dgm:cxn modelId="{FC76EE1F-24CA-478F-8440-39BF1B9FFF11}" type="presOf" srcId="{F8F24FC8-36A4-46D5-BB2A-A3932FB8940F}" destId="{7F656CEC-39C1-4939-8719-C06CF55DBF5A}" srcOrd="0" destOrd="0" presId="urn:microsoft.com/office/officeart/2005/8/layout/chevron2"/>
    <dgm:cxn modelId="{A6955678-58B3-4F4D-8A2E-6784EA96FF81}" srcId="{90F95C2B-C94E-499A-812A-0F54181C0844}" destId="{F8F24FC8-36A4-46D5-BB2A-A3932FB8940F}" srcOrd="2" destOrd="0" parTransId="{58A6302D-1445-4673-917A-B0106F0BCAC1}" sibTransId="{2534258F-0B4A-4216-B2A7-3F9E09FCAA1E}"/>
    <dgm:cxn modelId="{1A10998B-0300-4344-B735-F64E4C1713E9}" type="presOf" srcId="{E884A9E9-8A24-4365-9783-E17AEF2FEB32}" destId="{3D151745-726D-4E5E-9FE7-B73C6EAE9268}" srcOrd="0" destOrd="0" presId="urn:microsoft.com/office/officeart/2005/8/layout/chevron2"/>
    <dgm:cxn modelId="{4E84527C-9974-47B5-AEF7-ED0E59656079}" type="presOf" srcId="{183EB5D6-D6A3-47CB-8C50-ADA201466162}" destId="{2E621EBF-BDCE-4DDB-A832-B1DB67D4C36E}" srcOrd="0" destOrd="1" presId="urn:microsoft.com/office/officeart/2005/8/layout/chevron2"/>
    <dgm:cxn modelId="{3EA0E6E1-F974-458C-BEF4-CD44A6E8302E}" srcId="{F8F24FC8-36A4-46D5-BB2A-A3932FB8940F}" destId="{CB7541EC-407C-425C-AB9A-3A461549F99F}" srcOrd="2" destOrd="0" parTransId="{B6DEED2A-8B10-4E6C-B551-010DB0739EDC}" sibTransId="{56E8E128-D763-460C-A96E-7FE5F284994C}"/>
    <dgm:cxn modelId="{E010C334-B695-4700-88C9-5B1D1DEF0251}" srcId="{2E235F22-7755-467B-AECA-0BEECA6DC563}" destId="{38FCE37D-FFEB-4B24-89F3-29D33C5B2678}" srcOrd="2" destOrd="0" parTransId="{E65E7369-B4D9-4DB7-898A-EAC4C4C39CB5}" sibTransId="{1B4CBB4C-D992-4F3C-ABF7-04E3E732E0A3}"/>
    <dgm:cxn modelId="{E57B96B1-11AA-4C98-A444-7CB84E7BD8AA}" type="presOf" srcId="{CB7541EC-407C-425C-AB9A-3A461549F99F}" destId="{3D151745-726D-4E5E-9FE7-B73C6EAE9268}" srcOrd="0" destOrd="2" presId="urn:microsoft.com/office/officeart/2005/8/layout/chevron2"/>
    <dgm:cxn modelId="{D6DC21A5-DB07-4264-B53F-8956CB5ECEAE}" type="presParOf" srcId="{E2142079-927F-44E7-81D3-ED81E8C24317}" destId="{D0BDA4D3-0B58-4903-8299-DBE2D5731C00}" srcOrd="0" destOrd="0" presId="urn:microsoft.com/office/officeart/2005/8/layout/chevron2"/>
    <dgm:cxn modelId="{91A1D48F-2761-428B-98E9-6E5888FADF73}" type="presParOf" srcId="{D0BDA4D3-0B58-4903-8299-DBE2D5731C00}" destId="{A02F5D1B-69F2-4F97-A1D9-E9AD36865B94}" srcOrd="0" destOrd="0" presId="urn:microsoft.com/office/officeart/2005/8/layout/chevron2"/>
    <dgm:cxn modelId="{8FC8DE80-55B0-4671-9941-C505BFF06006}" type="presParOf" srcId="{D0BDA4D3-0B58-4903-8299-DBE2D5731C00}" destId="{2E621EBF-BDCE-4DDB-A832-B1DB67D4C36E}" srcOrd="1" destOrd="0" presId="urn:microsoft.com/office/officeart/2005/8/layout/chevron2"/>
    <dgm:cxn modelId="{A23BD08F-65D1-44B9-B3A9-E4A09D55D643}" type="presParOf" srcId="{E2142079-927F-44E7-81D3-ED81E8C24317}" destId="{513035CE-A057-4C24-A2B2-8A9CE0E735D8}" srcOrd="1" destOrd="0" presId="urn:microsoft.com/office/officeart/2005/8/layout/chevron2"/>
    <dgm:cxn modelId="{520C9AE8-39CA-45BC-8AAE-A1F6CFA758EB}" type="presParOf" srcId="{E2142079-927F-44E7-81D3-ED81E8C24317}" destId="{DB59A03E-5420-4A6B-B6C6-C451F889EA3F}" srcOrd="2" destOrd="0" presId="urn:microsoft.com/office/officeart/2005/8/layout/chevron2"/>
    <dgm:cxn modelId="{DD82A182-C55A-44F9-B2D2-BB804E29D370}" type="presParOf" srcId="{DB59A03E-5420-4A6B-B6C6-C451F889EA3F}" destId="{17609522-3CF0-4DE8-82E6-29508D86D438}" srcOrd="0" destOrd="0" presId="urn:microsoft.com/office/officeart/2005/8/layout/chevron2"/>
    <dgm:cxn modelId="{349D7D1B-14A6-48B7-BE86-7F5CC92119DA}" type="presParOf" srcId="{DB59A03E-5420-4A6B-B6C6-C451F889EA3F}" destId="{0B70F023-5D9F-40CE-A5D5-87DCDEC4483D}" srcOrd="1" destOrd="0" presId="urn:microsoft.com/office/officeart/2005/8/layout/chevron2"/>
    <dgm:cxn modelId="{C98AE7B3-1C5C-4A82-89BB-3777BA2E27B0}" type="presParOf" srcId="{E2142079-927F-44E7-81D3-ED81E8C24317}" destId="{A74D0244-6973-4A08-ABD8-0AE40E04F259}" srcOrd="3" destOrd="0" presId="urn:microsoft.com/office/officeart/2005/8/layout/chevron2"/>
    <dgm:cxn modelId="{6897AF51-A9F1-440F-885D-163E1C21546A}" type="presParOf" srcId="{E2142079-927F-44E7-81D3-ED81E8C24317}" destId="{72D1E64C-B7D4-48FA-AF3A-FE27C32E7411}" srcOrd="4" destOrd="0" presId="urn:microsoft.com/office/officeart/2005/8/layout/chevron2"/>
    <dgm:cxn modelId="{DE1CBF7A-9DBA-4D2D-811E-07BE38CCE9EF}" type="presParOf" srcId="{72D1E64C-B7D4-48FA-AF3A-FE27C32E7411}" destId="{7F656CEC-39C1-4939-8719-C06CF55DBF5A}" srcOrd="0" destOrd="0" presId="urn:microsoft.com/office/officeart/2005/8/layout/chevron2"/>
    <dgm:cxn modelId="{4A6A0452-8DBA-4E98-9E2C-4128C1610E38}" type="presParOf" srcId="{72D1E64C-B7D4-48FA-AF3A-FE27C32E7411}" destId="{3D151745-726D-4E5E-9FE7-B73C6EAE926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F95C2B-C94E-499A-812A-0F54181C0844}" type="doc">
      <dgm:prSet loTypeId="urn:microsoft.com/office/officeart/2005/8/layout/chevron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MX"/>
        </a:p>
      </dgm:t>
    </dgm:pt>
    <dgm:pt modelId="{8489029E-347A-4B9C-B1AC-A35FDF2FCD56}">
      <dgm:prSet phldrT="[Texto]"/>
      <dgm:spPr/>
      <dgm:t>
        <a:bodyPr/>
        <a:lstStyle/>
        <a:p>
          <a:r>
            <a:rPr lang="es-MX" dirty="0" smtClean="0"/>
            <a:t>1era. generación</a:t>
          </a:r>
          <a:endParaRPr lang="es-MX" dirty="0"/>
        </a:p>
      </dgm:t>
    </dgm:pt>
    <dgm:pt modelId="{DEED26AE-61D6-434B-8C12-431EA5893AF0}" type="parTrans" cxnId="{C0EAC544-3BD8-4F38-BA10-F9E1E9B7DD4B}">
      <dgm:prSet/>
      <dgm:spPr/>
      <dgm:t>
        <a:bodyPr/>
        <a:lstStyle/>
        <a:p>
          <a:endParaRPr lang="es-MX"/>
        </a:p>
      </dgm:t>
    </dgm:pt>
    <dgm:pt modelId="{4EB77482-71A2-429B-AFF9-482AA52654AA}" type="sibTrans" cxnId="{C0EAC544-3BD8-4F38-BA10-F9E1E9B7DD4B}">
      <dgm:prSet/>
      <dgm:spPr/>
      <dgm:t>
        <a:bodyPr/>
        <a:lstStyle/>
        <a:p>
          <a:endParaRPr lang="es-MX"/>
        </a:p>
      </dgm:t>
    </dgm:pt>
    <dgm:pt modelId="{9B6C0A32-EA5F-429A-B0CB-E8E1A0FD1266}">
      <dgm:prSet phldrT="[Texto]"/>
      <dgm:spPr/>
      <dgm:t>
        <a:bodyPr/>
        <a:lstStyle/>
        <a:p>
          <a:r>
            <a:rPr lang="es-MX" dirty="0" smtClean="0"/>
            <a:t>El PIB como medida del bienestar:</a:t>
          </a:r>
          <a:endParaRPr lang="es-MX" dirty="0"/>
        </a:p>
      </dgm:t>
    </dgm:pt>
    <dgm:pt modelId="{8712681B-7BF4-46A5-831E-A58E7CD3ACF2}" type="parTrans" cxnId="{67BAC444-2219-4B1A-84AD-7F216BCF1DEB}">
      <dgm:prSet/>
      <dgm:spPr/>
      <dgm:t>
        <a:bodyPr/>
        <a:lstStyle/>
        <a:p>
          <a:endParaRPr lang="es-MX"/>
        </a:p>
      </dgm:t>
    </dgm:pt>
    <dgm:pt modelId="{FE877C9B-7771-4966-A999-EBD2DDD5A484}" type="sibTrans" cxnId="{67BAC444-2219-4B1A-84AD-7F216BCF1DEB}">
      <dgm:prSet/>
      <dgm:spPr/>
      <dgm:t>
        <a:bodyPr/>
        <a:lstStyle/>
        <a:p>
          <a:endParaRPr lang="es-MX"/>
        </a:p>
      </dgm:t>
    </dgm:pt>
    <dgm:pt modelId="{2E235F22-7755-467B-AECA-0BEECA6DC563}">
      <dgm:prSet phldrT="[Texto]"/>
      <dgm:spPr/>
      <dgm:t>
        <a:bodyPr/>
        <a:lstStyle/>
        <a:p>
          <a:r>
            <a:rPr lang="es-MX" dirty="0" smtClean="0"/>
            <a:t>2da. generación</a:t>
          </a:r>
          <a:endParaRPr lang="es-MX" dirty="0"/>
        </a:p>
      </dgm:t>
    </dgm:pt>
    <dgm:pt modelId="{B864638A-D5CF-43BE-A858-4637D371E341}" type="parTrans" cxnId="{D84B872D-28CA-4632-8319-CAB41FD576B9}">
      <dgm:prSet/>
      <dgm:spPr/>
      <dgm:t>
        <a:bodyPr/>
        <a:lstStyle/>
        <a:p>
          <a:endParaRPr lang="es-MX"/>
        </a:p>
      </dgm:t>
    </dgm:pt>
    <dgm:pt modelId="{8DF3FC98-2D82-4C7E-90CD-7A584F5955ED}" type="sibTrans" cxnId="{D84B872D-28CA-4632-8319-CAB41FD576B9}">
      <dgm:prSet/>
      <dgm:spPr/>
      <dgm:t>
        <a:bodyPr/>
        <a:lstStyle/>
        <a:p>
          <a:endParaRPr lang="es-MX"/>
        </a:p>
      </dgm:t>
    </dgm:pt>
    <dgm:pt modelId="{F9A44058-348D-4D83-A03D-1A988F3D1712}">
      <dgm:prSet phldrT="[Texto]"/>
      <dgm:spPr/>
      <dgm:t>
        <a:bodyPr/>
        <a:lstStyle/>
        <a:p>
          <a:r>
            <a:rPr lang="es-ES" dirty="0" smtClean="0"/>
            <a:t>Este indicador no incluye dimensiones fundamentales del desarrollo humano tales como:</a:t>
          </a:r>
          <a:endParaRPr lang="es-MX" dirty="0"/>
        </a:p>
      </dgm:t>
    </dgm:pt>
    <dgm:pt modelId="{A00FC8C8-5D73-457D-B56E-7E9C6A68F5C1}" type="parTrans" cxnId="{BE72BC6C-4539-4628-836C-E4C0372D64D9}">
      <dgm:prSet/>
      <dgm:spPr/>
      <dgm:t>
        <a:bodyPr/>
        <a:lstStyle/>
        <a:p>
          <a:endParaRPr lang="es-MX"/>
        </a:p>
      </dgm:t>
    </dgm:pt>
    <dgm:pt modelId="{264982F5-20D8-4947-A603-EBF5978D2A25}" type="sibTrans" cxnId="{BE72BC6C-4539-4628-836C-E4C0372D64D9}">
      <dgm:prSet/>
      <dgm:spPr/>
      <dgm:t>
        <a:bodyPr/>
        <a:lstStyle/>
        <a:p>
          <a:endParaRPr lang="es-MX"/>
        </a:p>
      </dgm:t>
    </dgm:pt>
    <dgm:pt modelId="{AFC48444-DCFF-44B6-AFD4-763D1137D795}">
      <dgm:prSet phldrT="[Texto]"/>
      <dgm:spPr/>
      <dgm:t>
        <a:bodyPr/>
        <a:lstStyle/>
        <a:p>
          <a:r>
            <a:rPr lang="es-ES" dirty="0" smtClean="0"/>
            <a:t>	No  considera el tipo de bienes que se producen.</a:t>
          </a:r>
          <a:endParaRPr lang="es-MX" dirty="0"/>
        </a:p>
      </dgm:t>
    </dgm:pt>
    <dgm:pt modelId="{9DF770DC-EF8B-4FAD-A5D0-C98B30F6696E}" type="parTrans" cxnId="{152CE05B-99F4-4689-AE8C-B1CA3F826602}">
      <dgm:prSet/>
      <dgm:spPr/>
      <dgm:t>
        <a:bodyPr/>
        <a:lstStyle/>
        <a:p>
          <a:endParaRPr lang="es-MX"/>
        </a:p>
      </dgm:t>
    </dgm:pt>
    <dgm:pt modelId="{47F8D7ED-E0B8-4423-BEA0-C7A29DD5D4AF}" type="sibTrans" cxnId="{152CE05B-99F4-4689-AE8C-B1CA3F826602}">
      <dgm:prSet/>
      <dgm:spPr/>
      <dgm:t>
        <a:bodyPr/>
        <a:lstStyle/>
        <a:p>
          <a:endParaRPr lang="es-MX"/>
        </a:p>
      </dgm:t>
    </dgm:pt>
    <dgm:pt modelId="{ADA1554B-5EE0-47BF-AB99-DA078A025FF4}">
      <dgm:prSet phldrT="[Texto]"/>
      <dgm:spPr/>
      <dgm:t>
        <a:bodyPr/>
        <a:lstStyle/>
        <a:p>
          <a:r>
            <a:rPr lang="es-MX" dirty="0" smtClean="0"/>
            <a:t>	No considera aspectos de distribución</a:t>
          </a:r>
          <a:endParaRPr lang="es-MX" dirty="0"/>
        </a:p>
      </dgm:t>
    </dgm:pt>
    <dgm:pt modelId="{EB076D7A-FEB2-4E35-AA3B-53E2D8F330D9}" type="parTrans" cxnId="{EA9188A8-6751-408A-9A34-850CD490851C}">
      <dgm:prSet/>
      <dgm:spPr/>
      <dgm:t>
        <a:bodyPr/>
        <a:lstStyle/>
        <a:p>
          <a:endParaRPr lang="es-MX"/>
        </a:p>
      </dgm:t>
    </dgm:pt>
    <dgm:pt modelId="{FD60BC8F-2AF2-4741-BF9D-44FFF5322A45}" type="sibTrans" cxnId="{EA9188A8-6751-408A-9A34-850CD490851C}">
      <dgm:prSet/>
      <dgm:spPr/>
      <dgm:t>
        <a:bodyPr/>
        <a:lstStyle/>
        <a:p>
          <a:endParaRPr lang="es-MX"/>
        </a:p>
      </dgm:t>
    </dgm:pt>
    <dgm:pt modelId="{0E8CF0EE-669D-4EF7-A62B-BEB16B1E4FC4}">
      <dgm:prSet/>
      <dgm:spPr/>
      <dgm:t>
        <a:bodyPr/>
        <a:lstStyle/>
        <a:p>
          <a:r>
            <a:rPr lang="es-ES" dirty="0" smtClean="0"/>
            <a:t>El goce de libertades civiles y políticas y la participación de la gente en los diversos aspectos que afectan sus vidas</a:t>
          </a:r>
        </a:p>
      </dgm:t>
    </dgm:pt>
    <dgm:pt modelId="{4A656A8C-0A22-43D8-B2CE-857E0BCA2584}" type="parTrans" cxnId="{06BDB808-F31C-4A6A-8529-4327590D0834}">
      <dgm:prSet/>
      <dgm:spPr/>
      <dgm:t>
        <a:bodyPr/>
        <a:lstStyle/>
        <a:p>
          <a:endParaRPr lang="es-MX"/>
        </a:p>
      </dgm:t>
    </dgm:pt>
    <dgm:pt modelId="{A8FCED86-C06F-4A5B-A97E-C4ACB78B5DA6}" type="sibTrans" cxnId="{06BDB808-F31C-4A6A-8529-4327590D0834}">
      <dgm:prSet/>
      <dgm:spPr/>
      <dgm:t>
        <a:bodyPr/>
        <a:lstStyle/>
        <a:p>
          <a:endParaRPr lang="es-MX"/>
        </a:p>
      </dgm:t>
    </dgm:pt>
    <dgm:pt modelId="{E2142079-927F-44E7-81D3-ED81E8C24317}" type="pres">
      <dgm:prSet presAssocID="{90F95C2B-C94E-499A-812A-0F54181C084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C"/>
        </a:p>
      </dgm:t>
    </dgm:pt>
    <dgm:pt modelId="{D0BDA4D3-0B58-4903-8299-DBE2D5731C00}" type="pres">
      <dgm:prSet presAssocID="{8489029E-347A-4B9C-B1AC-A35FDF2FCD56}" presName="composite" presStyleCnt="0"/>
      <dgm:spPr/>
    </dgm:pt>
    <dgm:pt modelId="{A02F5D1B-69F2-4F97-A1D9-E9AD36865B94}" type="pres">
      <dgm:prSet presAssocID="{8489029E-347A-4B9C-B1AC-A35FDF2FCD56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2E621EBF-BDCE-4DDB-A832-B1DB67D4C36E}" type="pres">
      <dgm:prSet presAssocID="{8489029E-347A-4B9C-B1AC-A35FDF2FCD56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13035CE-A057-4C24-A2B2-8A9CE0E735D8}" type="pres">
      <dgm:prSet presAssocID="{4EB77482-71A2-429B-AFF9-482AA52654AA}" presName="sp" presStyleCnt="0"/>
      <dgm:spPr/>
    </dgm:pt>
    <dgm:pt modelId="{DB59A03E-5420-4A6B-B6C6-C451F889EA3F}" type="pres">
      <dgm:prSet presAssocID="{2E235F22-7755-467B-AECA-0BEECA6DC563}" presName="composite" presStyleCnt="0"/>
      <dgm:spPr/>
    </dgm:pt>
    <dgm:pt modelId="{17609522-3CF0-4DE8-82E6-29508D86D438}" type="pres">
      <dgm:prSet presAssocID="{2E235F22-7755-467B-AECA-0BEECA6DC563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0B70F023-5D9F-40CE-A5D5-87DCDEC4483D}" type="pres">
      <dgm:prSet presAssocID="{2E235F22-7755-467B-AECA-0BEECA6DC563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F7043D12-A767-4830-AC82-97F5498308EB}" type="presOf" srcId="{9B6C0A32-EA5F-429A-B0CB-E8E1A0FD1266}" destId="{2E621EBF-BDCE-4DDB-A832-B1DB67D4C36E}" srcOrd="0" destOrd="0" presId="urn:microsoft.com/office/officeart/2005/8/layout/chevron2"/>
    <dgm:cxn modelId="{BE72BC6C-4539-4628-836C-E4C0372D64D9}" srcId="{2E235F22-7755-467B-AECA-0BEECA6DC563}" destId="{F9A44058-348D-4D83-A03D-1A988F3D1712}" srcOrd="0" destOrd="0" parTransId="{A00FC8C8-5D73-457D-B56E-7E9C6A68F5C1}" sibTransId="{264982F5-20D8-4947-A603-EBF5978D2A25}"/>
    <dgm:cxn modelId="{06BDB808-F31C-4A6A-8529-4327590D0834}" srcId="{2E235F22-7755-467B-AECA-0BEECA6DC563}" destId="{0E8CF0EE-669D-4EF7-A62B-BEB16B1E4FC4}" srcOrd="1" destOrd="0" parTransId="{4A656A8C-0A22-43D8-B2CE-857E0BCA2584}" sibTransId="{A8FCED86-C06F-4A5B-A97E-C4ACB78B5DA6}"/>
    <dgm:cxn modelId="{C0EAC544-3BD8-4F38-BA10-F9E1E9B7DD4B}" srcId="{90F95C2B-C94E-499A-812A-0F54181C0844}" destId="{8489029E-347A-4B9C-B1AC-A35FDF2FCD56}" srcOrd="0" destOrd="0" parTransId="{DEED26AE-61D6-434B-8C12-431EA5893AF0}" sibTransId="{4EB77482-71A2-429B-AFF9-482AA52654AA}"/>
    <dgm:cxn modelId="{A1B93E88-C731-43AD-97AF-1BFBA80C2C78}" type="presOf" srcId="{90F95C2B-C94E-499A-812A-0F54181C0844}" destId="{E2142079-927F-44E7-81D3-ED81E8C24317}" srcOrd="0" destOrd="0" presId="urn:microsoft.com/office/officeart/2005/8/layout/chevron2"/>
    <dgm:cxn modelId="{EA9188A8-6751-408A-9A34-850CD490851C}" srcId="{AFC48444-DCFF-44B6-AFD4-763D1137D795}" destId="{ADA1554B-5EE0-47BF-AB99-DA078A025FF4}" srcOrd="0" destOrd="0" parTransId="{EB076D7A-FEB2-4E35-AA3B-53E2D8F330D9}" sibTransId="{FD60BC8F-2AF2-4741-BF9D-44FFF5322A45}"/>
    <dgm:cxn modelId="{D84B872D-28CA-4632-8319-CAB41FD576B9}" srcId="{90F95C2B-C94E-499A-812A-0F54181C0844}" destId="{2E235F22-7755-467B-AECA-0BEECA6DC563}" srcOrd="1" destOrd="0" parTransId="{B864638A-D5CF-43BE-A858-4637D371E341}" sibTransId="{8DF3FC98-2D82-4C7E-90CD-7A584F5955ED}"/>
    <dgm:cxn modelId="{67BAC444-2219-4B1A-84AD-7F216BCF1DEB}" srcId="{8489029E-347A-4B9C-B1AC-A35FDF2FCD56}" destId="{9B6C0A32-EA5F-429A-B0CB-E8E1A0FD1266}" srcOrd="0" destOrd="0" parTransId="{8712681B-7BF4-46A5-831E-A58E7CD3ACF2}" sibTransId="{FE877C9B-7771-4966-A999-EBD2DDD5A484}"/>
    <dgm:cxn modelId="{1DD6988E-E157-46BA-AF03-3AA5C0EC26C8}" type="presOf" srcId="{F9A44058-348D-4D83-A03D-1A988F3D1712}" destId="{0B70F023-5D9F-40CE-A5D5-87DCDEC4483D}" srcOrd="0" destOrd="0" presId="urn:microsoft.com/office/officeart/2005/8/layout/chevron2"/>
    <dgm:cxn modelId="{80400046-B920-440B-93B8-815A2E9E6B4A}" type="presOf" srcId="{8489029E-347A-4B9C-B1AC-A35FDF2FCD56}" destId="{A02F5D1B-69F2-4F97-A1D9-E9AD36865B94}" srcOrd="0" destOrd="0" presId="urn:microsoft.com/office/officeart/2005/8/layout/chevron2"/>
    <dgm:cxn modelId="{FCF5080C-CBBD-46D9-B654-1429723D65D9}" type="presOf" srcId="{0E8CF0EE-669D-4EF7-A62B-BEB16B1E4FC4}" destId="{0B70F023-5D9F-40CE-A5D5-87DCDEC4483D}" srcOrd="0" destOrd="1" presId="urn:microsoft.com/office/officeart/2005/8/layout/chevron2"/>
    <dgm:cxn modelId="{007F0205-5A60-49D4-BEB5-FB201AB77A43}" type="presOf" srcId="{ADA1554B-5EE0-47BF-AB99-DA078A025FF4}" destId="{2E621EBF-BDCE-4DDB-A832-B1DB67D4C36E}" srcOrd="0" destOrd="2" presId="urn:microsoft.com/office/officeart/2005/8/layout/chevron2"/>
    <dgm:cxn modelId="{7A6137B0-0FBA-4CD3-BC17-50AE208631AB}" type="presOf" srcId="{2E235F22-7755-467B-AECA-0BEECA6DC563}" destId="{17609522-3CF0-4DE8-82E6-29508D86D438}" srcOrd="0" destOrd="0" presId="urn:microsoft.com/office/officeart/2005/8/layout/chevron2"/>
    <dgm:cxn modelId="{F752A1CA-DA92-4DCD-A960-F2F6A1B5028A}" type="presOf" srcId="{AFC48444-DCFF-44B6-AFD4-763D1137D795}" destId="{2E621EBF-BDCE-4DDB-A832-B1DB67D4C36E}" srcOrd="0" destOrd="1" presId="urn:microsoft.com/office/officeart/2005/8/layout/chevron2"/>
    <dgm:cxn modelId="{152CE05B-99F4-4689-AE8C-B1CA3F826602}" srcId="{9B6C0A32-EA5F-429A-B0CB-E8E1A0FD1266}" destId="{AFC48444-DCFF-44B6-AFD4-763D1137D795}" srcOrd="0" destOrd="0" parTransId="{9DF770DC-EF8B-4FAD-A5D0-C98B30F6696E}" sibTransId="{47F8D7ED-E0B8-4423-BEA0-C7A29DD5D4AF}"/>
    <dgm:cxn modelId="{BF702C28-9EFA-401E-AB64-7E1FA1571DDA}" type="presParOf" srcId="{E2142079-927F-44E7-81D3-ED81E8C24317}" destId="{D0BDA4D3-0B58-4903-8299-DBE2D5731C00}" srcOrd="0" destOrd="0" presId="urn:microsoft.com/office/officeart/2005/8/layout/chevron2"/>
    <dgm:cxn modelId="{23EB0E9B-7884-4733-A68B-3C7F2B720591}" type="presParOf" srcId="{D0BDA4D3-0B58-4903-8299-DBE2D5731C00}" destId="{A02F5D1B-69F2-4F97-A1D9-E9AD36865B94}" srcOrd="0" destOrd="0" presId="urn:microsoft.com/office/officeart/2005/8/layout/chevron2"/>
    <dgm:cxn modelId="{C770688D-3260-43A5-B622-D38FC8CFD8D8}" type="presParOf" srcId="{D0BDA4D3-0B58-4903-8299-DBE2D5731C00}" destId="{2E621EBF-BDCE-4DDB-A832-B1DB67D4C36E}" srcOrd="1" destOrd="0" presId="urn:microsoft.com/office/officeart/2005/8/layout/chevron2"/>
    <dgm:cxn modelId="{F895E449-617F-4785-8852-B51BAE34D480}" type="presParOf" srcId="{E2142079-927F-44E7-81D3-ED81E8C24317}" destId="{513035CE-A057-4C24-A2B2-8A9CE0E735D8}" srcOrd="1" destOrd="0" presId="urn:microsoft.com/office/officeart/2005/8/layout/chevron2"/>
    <dgm:cxn modelId="{0F60AEAF-3E1C-4125-939F-E972CBB46031}" type="presParOf" srcId="{E2142079-927F-44E7-81D3-ED81E8C24317}" destId="{DB59A03E-5420-4A6B-B6C6-C451F889EA3F}" srcOrd="2" destOrd="0" presId="urn:microsoft.com/office/officeart/2005/8/layout/chevron2"/>
    <dgm:cxn modelId="{726D15D3-EA25-49FE-88BC-C6FAE767FE91}" type="presParOf" srcId="{DB59A03E-5420-4A6B-B6C6-C451F889EA3F}" destId="{17609522-3CF0-4DE8-82E6-29508D86D438}" srcOrd="0" destOrd="0" presId="urn:microsoft.com/office/officeart/2005/8/layout/chevron2"/>
    <dgm:cxn modelId="{6D1F32DB-194D-42DB-B6CF-9A0253CBB366}" type="presParOf" srcId="{DB59A03E-5420-4A6B-B6C6-C451F889EA3F}" destId="{0B70F023-5D9F-40CE-A5D5-87DCDEC4483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826CCD-CE82-4BF7-A531-A92F3992BD9C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C2D61C6-A855-47EE-B257-04454D7D1B19}">
      <dgm:prSet phldrT="[Texto]"/>
      <dgm:spPr/>
      <dgm:t>
        <a:bodyPr/>
        <a:lstStyle/>
        <a:p>
          <a:r>
            <a:rPr lang="es-ES" dirty="0" smtClean="0">
              <a:effectLst/>
            </a:rPr>
            <a:t>39 indicadores: de salud, población riqueza, educación, comunicación, libertad, paz, delincuencia y equida</a:t>
          </a:r>
          <a:r>
            <a: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</a:t>
          </a:r>
          <a:endParaRPr lang="es-E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84243B7-D106-4FA8-B72D-DA44F2112843}" type="parTrans" cxnId="{A0FDDAE7-5A29-4BA4-BDDC-561067002874}">
      <dgm:prSet/>
      <dgm:spPr/>
      <dgm:t>
        <a:bodyPr/>
        <a:lstStyle/>
        <a:p>
          <a:endParaRPr lang="es-ES"/>
        </a:p>
      </dgm:t>
    </dgm:pt>
    <dgm:pt modelId="{734420C3-A918-4CA6-8B16-16DDB3119925}" type="sibTrans" cxnId="{A0FDDAE7-5A29-4BA4-BDDC-561067002874}">
      <dgm:prSet/>
      <dgm:spPr/>
      <dgm:t>
        <a:bodyPr/>
        <a:lstStyle/>
        <a:p>
          <a:endParaRPr lang="es-ES"/>
        </a:p>
      </dgm:t>
    </dgm:pt>
    <dgm:pt modelId="{38B75E48-55C4-4FD4-BFD3-74F26B97C1DE}">
      <dgm:prSet phldrT="[Texto]"/>
      <dgm:spPr/>
      <dgm:t>
        <a:bodyPr/>
        <a:lstStyle/>
        <a:p>
          <a:r>
            <a:rPr lang="es-ES" dirty="0" smtClean="0">
              <a:effectLst/>
            </a:rPr>
            <a:t>39 indicadores de: sanidad de la tierra, áreas protegidas, calidad de agua, suministro de agua, atmósfera global, calidad del aire, diversidad de las especies, uso de la energía y presiones sobre los recursos </a:t>
          </a:r>
          <a:endParaRPr lang="es-ES" dirty="0">
            <a:effectLst/>
          </a:endParaRPr>
        </a:p>
      </dgm:t>
    </dgm:pt>
    <dgm:pt modelId="{F430BAB5-5421-4FFA-89A3-76072C5B101F}" type="parTrans" cxnId="{8A9B9E86-AF2E-46BE-B2C6-7605555721AC}">
      <dgm:prSet/>
      <dgm:spPr/>
      <dgm:t>
        <a:bodyPr/>
        <a:lstStyle/>
        <a:p>
          <a:endParaRPr lang="es-ES"/>
        </a:p>
      </dgm:t>
    </dgm:pt>
    <dgm:pt modelId="{D17C94EE-6832-4038-B5F8-4D7A47333D73}" type="sibTrans" cxnId="{8A9B9E86-AF2E-46BE-B2C6-7605555721AC}">
      <dgm:prSet/>
      <dgm:spPr/>
      <dgm:t>
        <a:bodyPr/>
        <a:lstStyle/>
        <a:p>
          <a:endParaRPr lang="es-ES"/>
        </a:p>
      </dgm:t>
    </dgm:pt>
    <dgm:pt modelId="{1D833416-E5C7-465D-8F3A-03C5732D5DFE}" type="pres">
      <dgm:prSet presAssocID="{93826CCD-CE82-4BF7-A531-A92F3992BD9C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4B32AA8-44BD-426A-A010-8618CEF90A2F}" type="pres">
      <dgm:prSet presAssocID="{93826CCD-CE82-4BF7-A531-A92F3992BD9C}" presName="divider" presStyleLbl="fgShp" presStyleIdx="0" presStyleCnt="1"/>
      <dgm:spPr/>
    </dgm:pt>
    <dgm:pt modelId="{71EE337E-8B4C-414F-8DAC-E22EDCC56444}" type="pres">
      <dgm:prSet presAssocID="{6C2D61C6-A855-47EE-B257-04454D7D1B19}" presName="downArrow" presStyleLbl="node1" presStyleIdx="0" presStyleCnt="2" custScaleX="180000" custScaleY="116464"/>
      <dgm:spPr>
        <a:solidFill>
          <a:srgbClr val="CC0000"/>
        </a:solidFill>
      </dgm:spPr>
    </dgm:pt>
    <dgm:pt modelId="{02DB3D07-2DFA-491C-874B-D3CEBAF2E855}" type="pres">
      <dgm:prSet presAssocID="{6C2D61C6-A855-47EE-B257-04454D7D1B19}" presName="downArrowText" presStyleLbl="revTx" presStyleIdx="0" presStyleCnt="2" custScaleX="145849" custLinFactNeighborX="1289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AD73C8A-6C52-42CB-A8E9-751D729B8F72}" type="pres">
      <dgm:prSet presAssocID="{38B75E48-55C4-4FD4-BFD3-74F26B97C1DE}" presName="upArrow" presStyleLbl="node1" presStyleIdx="1" presStyleCnt="2" custScaleX="177186" custScaleY="132653"/>
      <dgm:spPr>
        <a:solidFill>
          <a:srgbClr val="00B050"/>
        </a:solidFill>
      </dgm:spPr>
    </dgm:pt>
    <dgm:pt modelId="{5E5B4406-5CBA-47B1-9C86-BCC2A73D2FA2}" type="pres">
      <dgm:prSet presAssocID="{38B75E48-55C4-4FD4-BFD3-74F26B97C1DE}" presName="upArrowText" presStyleLbl="revTx" presStyleIdx="1" presStyleCnt="2" custScaleX="176776" custLinFactNeighborX="-22632" custLinFactNeighborY="127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8A25263-7EE1-4617-834E-602ED592673D}" type="presOf" srcId="{38B75E48-55C4-4FD4-BFD3-74F26B97C1DE}" destId="{5E5B4406-5CBA-47B1-9C86-BCC2A73D2FA2}" srcOrd="0" destOrd="0" presId="urn:microsoft.com/office/officeart/2005/8/layout/arrow3"/>
    <dgm:cxn modelId="{293EB93F-F9DB-48E9-95A2-08A56D15ABB6}" type="presOf" srcId="{93826CCD-CE82-4BF7-A531-A92F3992BD9C}" destId="{1D833416-E5C7-465D-8F3A-03C5732D5DFE}" srcOrd="0" destOrd="0" presId="urn:microsoft.com/office/officeart/2005/8/layout/arrow3"/>
    <dgm:cxn modelId="{8A9B9E86-AF2E-46BE-B2C6-7605555721AC}" srcId="{93826CCD-CE82-4BF7-A531-A92F3992BD9C}" destId="{38B75E48-55C4-4FD4-BFD3-74F26B97C1DE}" srcOrd="1" destOrd="0" parTransId="{F430BAB5-5421-4FFA-89A3-76072C5B101F}" sibTransId="{D17C94EE-6832-4038-B5F8-4D7A47333D73}"/>
    <dgm:cxn modelId="{7DB2A551-4B5E-465F-9C74-99AFB4A13758}" type="presOf" srcId="{6C2D61C6-A855-47EE-B257-04454D7D1B19}" destId="{02DB3D07-2DFA-491C-874B-D3CEBAF2E855}" srcOrd="0" destOrd="0" presId="urn:microsoft.com/office/officeart/2005/8/layout/arrow3"/>
    <dgm:cxn modelId="{A0FDDAE7-5A29-4BA4-BDDC-561067002874}" srcId="{93826CCD-CE82-4BF7-A531-A92F3992BD9C}" destId="{6C2D61C6-A855-47EE-B257-04454D7D1B19}" srcOrd="0" destOrd="0" parTransId="{784243B7-D106-4FA8-B72D-DA44F2112843}" sibTransId="{734420C3-A918-4CA6-8B16-16DDB3119925}"/>
    <dgm:cxn modelId="{1ACD6E91-95A5-4315-B600-898725798973}" type="presParOf" srcId="{1D833416-E5C7-465D-8F3A-03C5732D5DFE}" destId="{84B32AA8-44BD-426A-A010-8618CEF90A2F}" srcOrd="0" destOrd="0" presId="urn:microsoft.com/office/officeart/2005/8/layout/arrow3"/>
    <dgm:cxn modelId="{A9E12A84-7104-4E36-B4B7-1EF38F145DDB}" type="presParOf" srcId="{1D833416-E5C7-465D-8F3A-03C5732D5DFE}" destId="{71EE337E-8B4C-414F-8DAC-E22EDCC56444}" srcOrd="1" destOrd="0" presId="urn:microsoft.com/office/officeart/2005/8/layout/arrow3"/>
    <dgm:cxn modelId="{A81BEF4C-B158-4006-A9F3-EDCA83B556BE}" type="presParOf" srcId="{1D833416-E5C7-465D-8F3A-03C5732D5DFE}" destId="{02DB3D07-2DFA-491C-874B-D3CEBAF2E855}" srcOrd="2" destOrd="0" presId="urn:microsoft.com/office/officeart/2005/8/layout/arrow3"/>
    <dgm:cxn modelId="{E3D23906-6C7D-4C64-AF2C-6F0AFFF62C4C}" type="presParOf" srcId="{1D833416-E5C7-465D-8F3A-03C5732D5DFE}" destId="{CAD73C8A-6C52-42CB-A8E9-751D729B8F72}" srcOrd="3" destOrd="0" presId="urn:microsoft.com/office/officeart/2005/8/layout/arrow3"/>
    <dgm:cxn modelId="{2DFADE91-BF90-43C9-8CC7-1BDC0D1B4CAC}" type="presParOf" srcId="{1D833416-E5C7-465D-8F3A-03C5732D5DFE}" destId="{5E5B4406-5CBA-47B1-9C86-BCC2A73D2FA2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BBEFE2-77E4-4ED4-87D4-FD0B85D86B65}" type="doc">
      <dgm:prSet loTypeId="urn:microsoft.com/office/officeart/2005/8/layout/arrow2" loCatId="process" qsTypeId="urn:microsoft.com/office/officeart/2005/8/quickstyle/simple1" qsCatId="simple" csTypeId="urn:microsoft.com/office/officeart/2005/8/colors/accent2_2" csCatId="accent2" phldr="1"/>
      <dgm:spPr/>
    </dgm:pt>
    <dgm:pt modelId="{FD2BA4BC-E6CB-485F-80D0-4B9C77067F0C}">
      <dgm:prSet phldrT="[Texto]"/>
      <dgm:spPr/>
      <dgm:t>
        <a:bodyPr/>
        <a:lstStyle/>
        <a:p>
          <a:r>
            <a:rPr lang="es-MX" dirty="0" smtClean="0"/>
            <a:t>Individual</a:t>
          </a:r>
          <a:endParaRPr lang="es-MX" dirty="0"/>
        </a:p>
      </dgm:t>
    </dgm:pt>
    <dgm:pt modelId="{75089EE2-FAAB-41B3-BE34-AB05A7A9B481}" type="parTrans" cxnId="{88FF36B8-51D3-4BD7-8BDC-44815A13C97A}">
      <dgm:prSet/>
      <dgm:spPr/>
      <dgm:t>
        <a:bodyPr/>
        <a:lstStyle/>
        <a:p>
          <a:endParaRPr lang="es-MX"/>
        </a:p>
      </dgm:t>
    </dgm:pt>
    <dgm:pt modelId="{EA4DDD27-5843-4388-A5E3-4C36C850F4C1}" type="sibTrans" cxnId="{88FF36B8-51D3-4BD7-8BDC-44815A13C97A}">
      <dgm:prSet/>
      <dgm:spPr/>
      <dgm:t>
        <a:bodyPr/>
        <a:lstStyle/>
        <a:p>
          <a:endParaRPr lang="es-MX"/>
        </a:p>
      </dgm:t>
    </dgm:pt>
    <dgm:pt modelId="{3C68DDE5-101D-4563-9B39-A4714E564C96}">
      <dgm:prSet phldrT="[Texto]"/>
      <dgm:spPr/>
      <dgm:t>
        <a:bodyPr/>
        <a:lstStyle/>
        <a:p>
          <a:r>
            <a:rPr lang="es-MX" dirty="0" smtClean="0"/>
            <a:t>Sectorial</a:t>
          </a:r>
          <a:endParaRPr lang="es-MX" dirty="0"/>
        </a:p>
      </dgm:t>
    </dgm:pt>
    <dgm:pt modelId="{A554E98D-42F8-4689-9583-EC35CF6C3C19}" type="parTrans" cxnId="{817460F7-43F5-4E20-ADF3-A72B9655A0DD}">
      <dgm:prSet/>
      <dgm:spPr/>
      <dgm:t>
        <a:bodyPr/>
        <a:lstStyle/>
        <a:p>
          <a:endParaRPr lang="es-MX"/>
        </a:p>
      </dgm:t>
    </dgm:pt>
    <dgm:pt modelId="{E2D22967-FFE9-41E2-98AA-BA6D5D094D1A}" type="sibTrans" cxnId="{817460F7-43F5-4E20-ADF3-A72B9655A0DD}">
      <dgm:prSet/>
      <dgm:spPr/>
      <dgm:t>
        <a:bodyPr/>
        <a:lstStyle/>
        <a:p>
          <a:endParaRPr lang="es-MX"/>
        </a:p>
      </dgm:t>
    </dgm:pt>
    <dgm:pt modelId="{59521CDE-0CC5-4DCE-973A-ED4D8C064C4E}">
      <dgm:prSet phldrT="[Texto]"/>
      <dgm:spPr/>
      <dgm:t>
        <a:bodyPr/>
        <a:lstStyle/>
        <a:p>
          <a:r>
            <a:rPr lang="es-MX" dirty="0" smtClean="0"/>
            <a:t>Colectiva o Nacional</a:t>
          </a:r>
          <a:endParaRPr lang="es-MX" dirty="0"/>
        </a:p>
      </dgm:t>
    </dgm:pt>
    <dgm:pt modelId="{CEF1785C-11D1-4139-A813-35506823B979}" type="parTrans" cxnId="{9ADFBB6C-7179-4511-8D92-3BB4B2BD063E}">
      <dgm:prSet/>
      <dgm:spPr/>
      <dgm:t>
        <a:bodyPr/>
        <a:lstStyle/>
        <a:p>
          <a:endParaRPr lang="es-MX"/>
        </a:p>
      </dgm:t>
    </dgm:pt>
    <dgm:pt modelId="{5DD24A19-64EA-4205-86EC-9BAFE4C676BC}" type="sibTrans" cxnId="{9ADFBB6C-7179-4511-8D92-3BB4B2BD063E}">
      <dgm:prSet/>
      <dgm:spPr/>
      <dgm:t>
        <a:bodyPr/>
        <a:lstStyle/>
        <a:p>
          <a:endParaRPr lang="es-MX"/>
        </a:p>
      </dgm:t>
    </dgm:pt>
    <dgm:pt modelId="{B166B074-9850-4388-A45D-45CF60FE4678}" type="pres">
      <dgm:prSet presAssocID="{F5BBEFE2-77E4-4ED4-87D4-FD0B85D86B65}" presName="arrowDiagram" presStyleCnt="0">
        <dgm:presLayoutVars>
          <dgm:chMax val="5"/>
          <dgm:dir/>
          <dgm:resizeHandles val="exact"/>
        </dgm:presLayoutVars>
      </dgm:prSet>
      <dgm:spPr/>
    </dgm:pt>
    <dgm:pt modelId="{83F636AE-0977-4C36-804C-CAC7BCD55357}" type="pres">
      <dgm:prSet presAssocID="{F5BBEFE2-77E4-4ED4-87D4-FD0B85D86B65}" presName="arrow" presStyleLbl="bgShp" presStyleIdx="0" presStyleCnt="1"/>
      <dgm:spPr/>
    </dgm:pt>
    <dgm:pt modelId="{D95C2491-22D3-4041-8856-898CD562C76A}" type="pres">
      <dgm:prSet presAssocID="{F5BBEFE2-77E4-4ED4-87D4-FD0B85D86B65}" presName="arrowDiagram3" presStyleCnt="0"/>
      <dgm:spPr/>
    </dgm:pt>
    <dgm:pt modelId="{30684CD0-C7FB-4677-9510-F4A0C35992D0}" type="pres">
      <dgm:prSet presAssocID="{FD2BA4BC-E6CB-485F-80D0-4B9C77067F0C}" presName="bullet3a" presStyleLbl="node1" presStyleIdx="0" presStyleCnt="3"/>
      <dgm:spPr/>
    </dgm:pt>
    <dgm:pt modelId="{E7083B52-8229-4E96-BED8-F7FAF2A27B2E}" type="pres">
      <dgm:prSet presAssocID="{FD2BA4BC-E6CB-485F-80D0-4B9C77067F0C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A77F5F12-301D-4298-BF0C-ABE785F6F75E}" type="pres">
      <dgm:prSet presAssocID="{3C68DDE5-101D-4563-9B39-A4714E564C96}" presName="bullet3b" presStyleLbl="node1" presStyleIdx="1" presStyleCnt="3"/>
      <dgm:spPr/>
    </dgm:pt>
    <dgm:pt modelId="{232A1B86-4773-44B9-91CE-B5070D13FDA2}" type="pres">
      <dgm:prSet presAssocID="{3C68DDE5-101D-4563-9B39-A4714E564C96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F7F213C7-6F55-46EB-AD66-D87E4E73E5B9}" type="pres">
      <dgm:prSet presAssocID="{59521CDE-0CC5-4DCE-973A-ED4D8C064C4E}" presName="bullet3c" presStyleLbl="node1" presStyleIdx="2" presStyleCnt="3"/>
      <dgm:spPr/>
    </dgm:pt>
    <dgm:pt modelId="{55A042C2-8DED-4219-9B9A-C95EF70B4F13}" type="pres">
      <dgm:prSet presAssocID="{59521CDE-0CC5-4DCE-973A-ED4D8C064C4E}" presName="textBox3c" presStyleLbl="revTx" presStyleIdx="2" presStyleCnt="3" custScaleX="179947" custLinFactNeighborX="38708" custLinFactNeighborY="51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E68DEBDA-FC08-418B-AC01-F9F38AB15FBD}" type="presOf" srcId="{F5BBEFE2-77E4-4ED4-87D4-FD0B85D86B65}" destId="{B166B074-9850-4388-A45D-45CF60FE4678}" srcOrd="0" destOrd="0" presId="urn:microsoft.com/office/officeart/2005/8/layout/arrow2"/>
    <dgm:cxn modelId="{6606173A-9843-4EE2-B8D0-4442C9ADD50D}" type="presOf" srcId="{FD2BA4BC-E6CB-485F-80D0-4B9C77067F0C}" destId="{E7083B52-8229-4E96-BED8-F7FAF2A27B2E}" srcOrd="0" destOrd="0" presId="urn:microsoft.com/office/officeart/2005/8/layout/arrow2"/>
    <dgm:cxn modelId="{CFD39E07-C4CC-4657-8D77-81B7B1BB31DE}" type="presOf" srcId="{59521CDE-0CC5-4DCE-973A-ED4D8C064C4E}" destId="{55A042C2-8DED-4219-9B9A-C95EF70B4F13}" srcOrd="0" destOrd="0" presId="urn:microsoft.com/office/officeart/2005/8/layout/arrow2"/>
    <dgm:cxn modelId="{88FF36B8-51D3-4BD7-8BDC-44815A13C97A}" srcId="{F5BBEFE2-77E4-4ED4-87D4-FD0B85D86B65}" destId="{FD2BA4BC-E6CB-485F-80D0-4B9C77067F0C}" srcOrd="0" destOrd="0" parTransId="{75089EE2-FAAB-41B3-BE34-AB05A7A9B481}" sibTransId="{EA4DDD27-5843-4388-A5E3-4C36C850F4C1}"/>
    <dgm:cxn modelId="{237D75C9-4166-4087-8DD8-D0871208F6F6}" type="presOf" srcId="{3C68DDE5-101D-4563-9B39-A4714E564C96}" destId="{232A1B86-4773-44B9-91CE-B5070D13FDA2}" srcOrd="0" destOrd="0" presId="urn:microsoft.com/office/officeart/2005/8/layout/arrow2"/>
    <dgm:cxn modelId="{9ADFBB6C-7179-4511-8D92-3BB4B2BD063E}" srcId="{F5BBEFE2-77E4-4ED4-87D4-FD0B85D86B65}" destId="{59521CDE-0CC5-4DCE-973A-ED4D8C064C4E}" srcOrd="2" destOrd="0" parTransId="{CEF1785C-11D1-4139-A813-35506823B979}" sibTransId="{5DD24A19-64EA-4205-86EC-9BAFE4C676BC}"/>
    <dgm:cxn modelId="{817460F7-43F5-4E20-ADF3-A72B9655A0DD}" srcId="{F5BBEFE2-77E4-4ED4-87D4-FD0B85D86B65}" destId="{3C68DDE5-101D-4563-9B39-A4714E564C96}" srcOrd="1" destOrd="0" parTransId="{A554E98D-42F8-4689-9583-EC35CF6C3C19}" sibTransId="{E2D22967-FFE9-41E2-98AA-BA6D5D094D1A}"/>
    <dgm:cxn modelId="{07349BAC-EBE4-468D-8D38-C66369675300}" type="presParOf" srcId="{B166B074-9850-4388-A45D-45CF60FE4678}" destId="{83F636AE-0977-4C36-804C-CAC7BCD55357}" srcOrd="0" destOrd="0" presId="urn:microsoft.com/office/officeart/2005/8/layout/arrow2"/>
    <dgm:cxn modelId="{BB90CDF8-D0E8-49E9-8E80-4D84FEE61537}" type="presParOf" srcId="{B166B074-9850-4388-A45D-45CF60FE4678}" destId="{D95C2491-22D3-4041-8856-898CD562C76A}" srcOrd="1" destOrd="0" presId="urn:microsoft.com/office/officeart/2005/8/layout/arrow2"/>
    <dgm:cxn modelId="{4D7AAC24-3719-475E-ADEB-D27CDCC015D1}" type="presParOf" srcId="{D95C2491-22D3-4041-8856-898CD562C76A}" destId="{30684CD0-C7FB-4677-9510-F4A0C35992D0}" srcOrd="0" destOrd="0" presId="urn:microsoft.com/office/officeart/2005/8/layout/arrow2"/>
    <dgm:cxn modelId="{D0025F19-2376-4F62-805B-9EBF52A823B9}" type="presParOf" srcId="{D95C2491-22D3-4041-8856-898CD562C76A}" destId="{E7083B52-8229-4E96-BED8-F7FAF2A27B2E}" srcOrd="1" destOrd="0" presId="urn:microsoft.com/office/officeart/2005/8/layout/arrow2"/>
    <dgm:cxn modelId="{B59332C6-7952-4B42-9614-FBC0E442EF94}" type="presParOf" srcId="{D95C2491-22D3-4041-8856-898CD562C76A}" destId="{A77F5F12-301D-4298-BF0C-ABE785F6F75E}" srcOrd="2" destOrd="0" presId="urn:microsoft.com/office/officeart/2005/8/layout/arrow2"/>
    <dgm:cxn modelId="{6AC563C2-069E-4DB4-967A-FED8FB655834}" type="presParOf" srcId="{D95C2491-22D3-4041-8856-898CD562C76A}" destId="{232A1B86-4773-44B9-91CE-B5070D13FDA2}" srcOrd="3" destOrd="0" presId="urn:microsoft.com/office/officeart/2005/8/layout/arrow2"/>
    <dgm:cxn modelId="{B1C4FD64-9977-456A-8412-0A89B56FCCEE}" type="presParOf" srcId="{D95C2491-22D3-4041-8856-898CD562C76A}" destId="{F7F213C7-6F55-46EB-AD66-D87E4E73E5B9}" srcOrd="4" destOrd="0" presId="urn:microsoft.com/office/officeart/2005/8/layout/arrow2"/>
    <dgm:cxn modelId="{A65C1681-854F-4882-8B11-02FB6D809979}" type="presParOf" srcId="{D95C2491-22D3-4041-8856-898CD562C76A}" destId="{55A042C2-8DED-4219-9B9A-C95EF70B4F13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96796" cy="350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5224445" y="1"/>
            <a:ext cx="3996796" cy="350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1225F-209F-43EE-8561-68CED4F987EE}" type="datetimeFigureOut">
              <a:rPr lang="es-EC" smtClean="0"/>
              <a:t>02/11/2015</a:t>
            </a:fld>
            <a:endParaRPr lang="es-EC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6658443"/>
            <a:ext cx="3996796" cy="350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5224445" y="6658443"/>
            <a:ext cx="3996796" cy="350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14BC9-55C3-45EB-A95B-40E99F3562B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63852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4D02-FFDC-423E-A9F1-460316F13014}" type="datetimeFigureOut">
              <a:rPr lang="es-MX" smtClean="0"/>
              <a:t>02/11/2015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F4FE-A4D2-4159-9F80-49EF80ADB32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4D02-FFDC-423E-A9F1-460316F13014}" type="datetimeFigureOut">
              <a:rPr lang="es-MX" smtClean="0"/>
              <a:t>02/11/2015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F4FE-A4D2-4159-9F80-49EF80ADB32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4D02-FFDC-423E-A9F1-460316F13014}" type="datetimeFigureOut">
              <a:rPr lang="es-MX" smtClean="0"/>
              <a:t>02/11/2015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F4FE-A4D2-4159-9F80-49EF80ADB32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4D02-FFDC-423E-A9F1-460316F13014}" type="datetimeFigureOut">
              <a:rPr lang="es-MX" smtClean="0"/>
              <a:t>02/11/2015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F4FE-A4D2-4159-9F80-49EF80ADB32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4D02-FFDC-423E-A9F1-460316F13014}" type="datetimeFigureOut">
              <a:rPr lang="es-MX" smtClean="0"/>
              <a:t>02/11/2015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F4FE-A4D2-4159-9F80-49EF80ADB32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4D02-FFDC-423E-A9F1-460316F13014}" type="datetimeFigureOut">
              <a:rPr lang="es-MX" smtClean="0"/>
              <a:t>02/11/2015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F4FE-A4D2-4159-9F80-49EF80ADB328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4D02-FFDC-423E-A9F1-460316F13014}" type="datetimeFigureOut">
              <a:rPr lang="es-MX" smtClean="0"/>
              <a:t>02/11/2015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F4FE-A4D2-4159-9F80-49EF80ADB32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4D02-FFDC-423E-A9F1-460316F13014}" type="datetimeFigureOut">
              <a:rPr lang="es-MX" smtClean="0"/>
              <a:t>02/11/2015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F4FE-A4D2-4159-9F80-49EF80ADB32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4D02-FFDC-423E-A9F1-460316F13014}" type="datetimeFigureOut">
              <a:rPr lang="es-MX" smtClean="0"/>
              <a:t>02/11/2015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F4FE-A4D2-4159-9F80-49EF80ADB32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4D02-FFDC-423E-A9F1-460316F13014}" type="datetimeFigureOut">
              <a:rPr lang="es-MX" smtClean="0"/>
              <a:t>02/11/2015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4BF4FE-A4D2-4159-9F80-49EF80ADB32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4D02-FFDC-423E-A9F1-460316F13014}" type="datetimeFigureOut">
              <a:rPr lang="es-MX" smtClean="0"/>
              <a:t>02/11/2015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F4FE-A4D2-4159-9F80-49EF80ADB32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5244D02-FFDC-423E-A9F1-460316F13014}" type="datetimeFigureOut">
              <a:rPr lang="es-MX" smtClean="0"/>
              <a:t>02/11/2015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14BF4FE-A4D2-4159-9F80-49EF80ADB328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hyperlink" Target="http://www.google.com.ec/url?sa=i&amp;rct=j&amp;q=&amp;esrc=s&amp;frm=1&amp;source=images&amp;cd=&amp;cad=rja&amp;uact=8&amp;ved=0CAcQjRw&amp;url=http://en.wikipedia.org/wiki/Amartya_Sen&amp;ei=TuFaVK-5EcSS7AbTtYDQBg&amp;bvm=bv.78677474,d.aWw&amp;psig=AFQjCNGk8Mb76jrmJsDPlVdVs4bmDBUXQQ&amp;ust=1415328446989596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://www.google.com.ec/url?sa=i&amp;rct=j&amp;q=&amp;esrc=s&amp;frm=1&amp;source=images&amp;cd=&amp;cad=rja&amp;uact=8&amp;ved=0CAcQjRw&amp;url=http://en.wikipedia.org/wiki/Amartya_Sen&amp;ei=TuFaVK-5EcSS7AbTtYDQBg&amp;bvm=bv.78677474,d.aWw&amp;psig=AFQjCNGk8Mb76jrmJsDPlVdVs4bmDBUXQQ&amp;ust=1415328446989596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dr.undp.org/sites/default/files/hdr14-summary-es.pdf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://hdr.undp.org/sites/default/files/hdr14-summary-es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uella-ecologica.ambiente.gob.ec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ec/url?sa=i&amp;rct=j&amp;q=&amp;esrc=s&amp;frm=1&amp;source=images&amp;cd=&amp;cad=rja&amp;uact=8&amp;ved=0CAcQjRw&amp;url=http://www.nobelprize.org/nobel_prizes/economic-sciences/laureates/1998/sen-facts.html&amp;ei=buFaVJaADOqy7Qb9w4HADw&amp;bvm=bv.78677474,d.aWw&amp;psig=AFQjCNGk8Mb76jrmJsDPlVdVs4bmDBUXQQ&amp;ust=1415328446989596" TargetMode="External"/><Relationship Id="rId7" Type="http://schemas.openxmlformats.org/officeDocument/2006/relationships/image" Target="../media/image19.png"/><Relationship Id="rId2" Type="http://schemas.openxmlformats.org/officeDocument/2006/relationships/hyperlink" Target="http://www.google.com.ec/url?sa=i&amp;rct=j&amp;q=&amp;esrc=s&amp;frm=1&amp;source=images&amp;cd=&amp;cad=rja&amp;uact=8&amp;ved=0CAcQjRw&amp;url=http://en.wikipedia.org/wiki/Amartya_Sen&amp;ei=TuFaVK-5EcSS7AbTtYDQBg&amp;bvm=bv.78677474,d.aWw&amp;psig=AFQjCNGk8Mb76jrmJsDPlVdVs4bmDBUXQQ&amp;ust=141532844698959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ootprintnetwork.org/en/index.php/GFN/page/world_footprint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El desarrollo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r"/>
            <a:r>
              <a:rPr lang="es-MX" sz="2400" dirty="0" smtClean="0"/>
              <a:t>Ma. Emilia Morán </a:t>
            </a:r>
            <a:r>
              <a:rPr lang="es-MX" sz="2400" dirty="0" err="1" smtClean="0"/>
              <a:t>Salcán</a:t>
            </a:r>
            <a:r>
              <a:rPr lang="es-MX" sz="2400" dirty="0" smtClean="0"/>
              <a:t>, Mg.</a:t>
            </a:r>
          </a:p>
          <a:p>
            <a:pPr algn="r"/>
            <a:r>
              <a:rPr lang="es-MX" sz="2400" dirty="0" smtClean="0"/>
              <a:t>Desarrollo Social y Voluntariado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76441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560620"/>
          </a:xfrm>
        </p:spPr>
        <p:txBody>
          <a:bodyPr>
            <a:normAutofit/>
          </a:bodyPr>
          <a:lstStyle/>
          <a:p>
            <a:r>
              <a:rPr lang="es-ES" sz="3600" dirty="0"/>
              <a:t>Debemos ser críticos al evaluar que tan desarrollado </a:t>
            </a:r>
            <a:r>
              <a:rPr lang="es-ES" sz="3600" dirty="0" smtClean="0"/>
              <a:t>es o </a:t>
            </a:r>
            <a:r>
              <a:rPr lang="es-ES" sz="3600" dirty="0"/>
              <a:t>no es un </a:t>
            </a:r>
            <a:r>
              <a:rPr lang="es-ES" sz="3600" dirty="0" smtClean="0"/>
              <a:t>país</a:t>
            </a:r>
          </a:p>
          <a:p>
            <a:endParaRPr lang="es-ES" sz="3600" dirty="0"/>
          </a:p>
          <a:p>
            <a:pPr algn="ctr"/>
            <a:r>
              <a:rPr lang="es-ES" sz="3600" dirty="0"/>
              <a:t>¿de qué desarrollo “humano” estamos hablando cuando estamos destruyendo el lugar en donde habitamos?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71468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Índice de bienestar sobre presión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4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9654324"/>
              </p:ext>
            </p:extLst>
          </p:nvPr>
        </p:nvGraphicFramePr>
        <p:xfrm>
          <a:off x="571472" y="1571612"/>
          <a:ext cx="7891490" cy="4881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1785918" y="2000240"/>
            <a:ext cx="1785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</a:rPr>
              <a:t>INDICE DE BIENESTAR HUMANO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411417" y="4797152"/>
            <a:ext cx="20717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INDICE DE BIENESTAR DEL ECOSISTEMA</a:t>
            </a:r>
            <a:endParaRPr lang="es-E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550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Capital social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55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definición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1844824"/>
            <a:ext cx="7520940" cy="2835653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s-ES" sz="2800" dirty="0" smtClean="0"/>
              <a:t>	El </a:t>
            </a:r>
            <a:r>
              <a:rPr lang="es-ES" sz="2800" dirty="0"/>
              <a:t>conjunto de norma, instituciones y organizaciones que promueven la confianza y la </a:t>
            </a:r>
            <a:r>
              <a:rPr lang="es-ES" sz="2800" dirty="0" smtClean="0"/>
              <a:t>cooperación </a:t>
            </a:r>
            <a:r>
              <a:rPr lang="es-ES" sz="2800" dirty="0"/>
              <a:t>entre las personas, las comunidades y la sociedad en su conjunto.</a:t>
            </a:r>
          </a:p>
          <a:p>
            <a:pPr algn="just">
              <a:lnSpc>
                <a:spcPct val="80000"/>
              </a:lnSpc>
            </a:pPr>
            <a:r>
              <a:rPr lang="es-ES" sz="2800" dirty="0" smtClean="0"/>
              <a:t>	(</a:t>
            </a:r>
            <a:r>
              <a:rPr lang="es-ES" sz="2800" dirty="0"/>
              <a:t>CEPAL)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6643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Dimensiones del capital social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60685"/>
              </p:ext>
            </p:extLst>
          </p:nvPr>
        </p:nvGraphicFramePr>
        <p:xfrm>
          <a:off x="822325" y="1100138"/>
          <a:ext cx="7521575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6084168" y="2780928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Acervo de la sociedad que facilita su desarrollo</a:t>
            </a:r>
            <a:endParaRPr lang="es-MX" dirty="0"/>
          </a:p>
        </p:txBody>
      </p:sp>
      <p:sp>
        <p:nvSpPr>
          <p:cNvPr id="6" name="5 CuadroTexto"/>
          <p:cNvSpPr txBox="1"/>
          <p:nvPr/>
        </p:nvSpPr>
        <p:spPr>
          <a:xfrm>
            <a:off x="2915816" y="4005064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Personas, familia o empresa</a:t>
            </a:r>
            <a:endParaRPr lang="es-MX" dirty="0"/>
          </a:p>
        </p:txBody>
      </p:sp>
      <p:sp>
        <p:nvSpPr>
          <p:cNvPr id="7" name="6 CuadroTexto"/>
          <p:cNvSpPr txBox="1"/>
          <p:nvPr/>
        </p:nvSpPr>
        <p:spPr>
          <a:xfrm>
            <a:off x="4139952" y="3176973"/>
            <a:ext cx="158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Gremios, asociaciones empresariales, etc.</a:t>
            </a:r>
            <a:endParaRPr lang="es-MX" dirty="0"/>
          </a:p>
        </p:txBody>
      </p:sp>
      <p:sp>
        <p:nvSpPr>
          <p:cNvPr id="8" name="7 CuadroTexto"/>
          <p:cNvSpPr txBox="1"/>
          <p:nvPr/>
        </p:nvSpPr>
        <p:spPr>
          <a:xfrm>
            <a:off x="1043608" y="5301208"/>
            <a:ext cx="7668852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i="1" dirty="0" smtClean="0"/>
              <a:t>“La </a:t>
            </a:r>
            <a:r>
              <a:rPr lang="es-MX" i="1" dirty="0"/>
              <a:t>gran ventaja de este concepto nos lleva a reconocer que las relaciones sociales de </a:t>
            </a:r>
            <a:r>
              <a:rPr lang="es-MX" i="1" dirty="0" smtClean="0"/>
              <a:t>solidaridad, cooperación </a:t>
            </a:r>
            <a:r>
              <a:rPr lang="es-MX" i="1" dirty="0"/>
              <a:t>y confianza son productoras de una riqueza y beneficio social sostenible (</a:t>
            </a:r>
            <a:r>
              <a:rPr lang="es-MX" i="1" dirty="0" smtClean="0"/>
              <a:t>porque ligados </a:t>
            </a:r>
            <a:r>
              <a:rPr lang="es-MX" i="1" dirty="0"/>
              <a:t>con el mismo tejido social) que no podría ser obtenido desde el mero mercado</a:t>
            </a:r>
            <a:r>
              <a:rPr lang="es-MX" i="1" dirty="0" smtClean="0"/>
              <a:t>.” </a:t>
            </a:r>
            <a:r>
              <a:rPr lang="es-MX" dirty="0" smtClean="0"/>
              <a:t>OEA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0695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Estrategias de desarrollo bajo este enfoque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1412776"/>
            <a:ext cx="7520940" cy="3579849"/>
          </a:xfrm>
        </p:spPr>
        <p:txBody>
          <a:bodyPr>
            <a:noAutofit/>
          </a:bodyPr>
          <a:lstStyle/>
          <a:p>
            <a:pPr algn="just"/>
            <a:r>
              <a:rPr lang="es-MX" sz="2400" b="0" dirty="0" smtClean="0"/>
              <a:t>	</a:t>
            </a:r>
            <a:r>
              <a:rPr lang="es-MX" sz="2400" b="0" i="1" dirty="0" smtClean="0"/>
              <a:t>El eje estratégico = </a:t>
            </a:r>
            <a:r>
              <a:rPr lang="es-MX" sz="2400" i="1" dirty="0" smtClean="0"/>
              <a:t>sujetos </a:t>
            </a:r>
            <a:r>
              <a:rPr lang="es-MX" sz="2400" b="0" i="1" dirty="0"/>
              <a:t>del </a:t>
            </a:r>
            <a:r>
              <a:rPr lang="es-MX" sz="2400" b="0" i="1" dirty="0" smtClean="0"/>
              <a:t>desarrollo (sus </a:t>
            </a:r>
            <a:r>
              <a:rPr lang="es-MX" sz="2400" b="0" i="1" dirty="0"/>
              <a:t>capacidades asociativas y </a:t>
            </a:r>
            <a:r>
              <a:rPr lang="es-MX" sz="2400" b="0" i="1" dirty="0" smtClean="0"/>
              <a:t>de </a:t>
            </a:r>
            <a:r>
              <a:rPr lang="es-MX" sz="2400" b="0" i="1" dirty="0" err="1" smtClean="0"/>
              <a:t>autoliderazgo</a:t>
            </a:r>
            <a:r>
              <a:rPr lang="es-MX" sz="2400" b="0" i="1" dirty="0" smtClean="0"/>
              <a:t> </a:t>
            </a:r>
            <a:r>
              <a:rPr lang="es-MX" sz="2400" b="0" i="1" dirty="0"/>
              <a:t>para emprender acciones de cambio social desde sus propias fortalezas y </a:t>
            </a:r>
            <a:r>
              <a:rPr lang="es-MX" sz="2400" b="0" i="1" dirty="0" smtClean="0"/>
              <a:t>cultura)</a:t>
            </a:r>
          </a:p>
          <a:p>
            <a:pPr algn="just"/>
            <a:r>
              <a:rPr lang="es-MX" sz="2400" b="0" i="1" dirty="0" smtClean="0"/>
              <a:t>.	Y no </a:t>
            </a:r>
            <a:r>
              <a:rPr lang="es-MX" sz="2400" b="0" i="1" dirty="0"/>
              <a:t>en las </a:t>
            </a:r>
            <a:r>
              <a:rPr lang="es-MX" sz="2400" i="1" dirty="0"/>
              <a:t>metas </a:t>
            </a:r>
            <a:r>
              <a:rPr lang="es-MX" sz="2400" b="0" i="1" dirty="0"/>
              <a:t>del crecimiento económico o en los </a:t>
            </a:r>
            <a:r>
              <a:rPr lang="es-MX" sz="2400" i="1" dirty="0"/>
              <a:t>bienes </a:t>
            </a:r>
            <a:r>
              <a:rPr lang="es-MX" sz="2400" b="0" i="1" dirty="0"/>
              <a:t>y </a:t>
            </a:r>
            <a:r>
              <a:rPr lang="es-MX" sz="2400" i="1" dirty="0"/>
              <a:t>servicios </a:t>
            </a:r>
            <a:r>
              <a:rPr lang="es-MX" sz="2400" b="0" i="1" dirty="0"/>
              <a:t>por producir desde una visión </a:t>
            </a:r>
            <a:r>
              <a:rPr lang="es-MX" sz="2400" b="0" i="1" dirty="0" smtClean="0"/>
              <a:t>asistencial.</a:t>
            </a:r>
            <a:endParaRPr lang="es-MX" sz="2400" b="0" i="1" dirty="0"/>
          </a:p>
          <a:p>
            <a:pPr algn="just"/>
            <a:r>
              <a:rPr lang="es-MX" sz="2400" b="0" i="1" dirty="0" smtClean="0"/>
              <a:t>	El </a:t>
            </a:r>
            <a:r>
              <a:rPr lang="es-MX" sz="2400" b="0" i="1" dirty="0"/>
              <a:t>desarrollo </a:t>
            </a:r>
            <a:r>
              <a:rPr lang="es-MX" sz="2400" b="0" i="1" dirty="0" smtClean="0"/>
              <a:t>se puede </a:t>
            </a:r>
            <a:r>
              <a:rPr lang="es-MX" sz="2400" b="0" i="1" dirty="0"/>
              <a:t>redefinir luego como una </a:t>
            </a:r>
            <a:r>
              <a:rPr lang="es-MX" sz="2400" i="1" dirty="0"/>
              <a:t>secuencia cumulativa y sostenible de sinergias </a:t>
            </a:r>
            <a:r>
              <a:rPr lang="es-MX" sz="2400" i="1" dirty="0" smtClean="0"/>
              <a:t>sociales exitosas </a:t>
            </a:r>
            <a:r>
              <a:rPr lang="es-MX" sz="2400" i="1" dirty="0"/>
              <a:t>y moralmente deseables, para la promoción de la autonomía de las personas</a:t>
            </a:r>
            <a:r>
              <a:rPr lang="es-MX" sz="2400" i="1" dirty="0" smtClean="0"/>
              <a:t>.</a:t>
            </a:r>
          </a:p>
          <a:p>
            <a:pPr algn="just"/>
            <a:r>
              <a:rPr lang="es-MX" sz="2400" dirty="0"/>
              <a:t>OEA</a:t>
            </a:r>
          </a:p>
          <a:p>
            <a:pPr algn="just"/>
            <a:endParaRPr lang="es-MX" sz="2400" i="1" dirty="0"/>
          </a:p>
        </p:txBody>
      </p:sp>
    </p:spTree>
    <p:extLst>
      <p:ext uri="{BB962C8B-B14F-4D97-AF65-F5344CB8AC3E}">
        <p14:creationId xmlns:p14="http://schemas.microsoft.com/office/powerpoint/2010/main" val="150770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	</a:t>
            </a:r>
            <a:r>
              <a:rPr lang="es-MX" b="0" dirty="0"/>
              <a:t>Establecer los diferencias </a:t>
            </a:r>
            <a:r>
              <a:rPr lang="es-MX" b="0" dirty="0" smtClean="0"/>
              <a:t>entre las concepciones </a:t>
            </a:r>
            <a:r>
              <a:rPr lang="es-MX" b="0" dirty="0"/>
              <a:t>de desarrollo que subyacen a los indicadores de primera, segunda y tercera generación a fin de analizar las </a:t>
            </a:r>
            <a:r>
              <a:rPr lang="es-MX" b="0" dirty="0" smtClean="0"/>
              <a:t>políticas tomadas por </a:t>
            </a:r>
            <a:r>
              <a:rPr lang="es-MX" b="0" smtClean="0"/>
              <a:t>los gobiernos.</a:t>
            </a:r>
            <a:endParaRPr lang="es-EC" b="0" dirty="0"/>
          </a:p>
        </p:txBody>
      </p:sp>
    </p:spTree>
    <p:extLst>
      <p:ext uri="{BB962C8B-B14F-4D97-AF65-F5344CB8AC3E}">
        <p14:creationId xmlns:p14="http://schemas.microsoft.com/office/powerpoint/2010/main" val="156298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CONCEPCIONES DEL DESARROLLO A TRAVÉS DEL TIEMPO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097161"/>
              </p:ext>
            </p:extLst>
          </p:nvPr>
        </p:nvGraphicFramePr>
        <p:xfrm>
          <a:off x="822325" y="1100138"/>
          <a:ext cx="7521575" cy="5065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utoShape 2" descr="data:image/jpeg;base64,/9j/4AAQSkZJRgABAQAAAQABAAD/2wCEAAkGBxQTEhUUEhQUFhQWFxcYFhUXFxcVGBcYGBUYFxUXGhwZHSggGBolHBUXITEhJSkrLi4uFx8zODMsNygtLiwBCgoKBQUFDgUFDisZExkrKysrKysrKysrKysrKysrKysrKysrKysrKysrKysrKysrKysrKysrKysrKysrKysrK//AABEIAQAAoAMBIgACEQEDEQH/xAAcAAACAgMBAQAAAAAAAAAAAAAEBQMGAQIHAAj/xABAEAABAgQEAwYDBgUDAwUAAAABAhEAAwQhBRIxQSJRYQYTMnGBkUKhsQcUUsHR8GJyguHxFSNDM1PSFhdjksL/xAAUAQEAAAAAAAAAAAAAAAAAAAAA/8QAFBEBAAAAAAAAAAAAAAAAAAAAAP/aAAwDAQACEQMRAD8AsRMRqMZJiNZgMKMaExkxoYDBVHow8L/9aRmKU8RBZk7q/COZgGMYMA4diaZyilIyrAPCSNRs4LP6wWV5XzpdthpfR729WMBqsxCZo3I+kaTp5UDZiCxYsQPJQ6GFE8pKiZk1UtKgnKq6972FhygHKJoOhjyjC2no5W1bMc//ABJKbW2L7Qzqf9pBcZ2bjulgz5iM3EnqICMrjOeFdDMWsuHIOmmguQOZ6QbLmObP62gCwYmSYHzvfoPpG6FQBaFRKlUDoiQQBSDBMuBJRgyVAAkxoYzGpgMGIpqmD8olMKKnEUKUZTO9lXDdR+7wGi8UEwLRLUUlikraySfw/iX021MDSqFAQAMyQU5c/gKgTduHTmfKCV4elN0M2iUiwF7Egsx8r84WYxVd3wDKVFuEOlzvoOsA6wqklSgQpYAHh0I2fMQnoLdNYZLrJZIypSos4Yktre4tfdvWKBiVYSooZLhABSViWmz5QxGsZp5JWUBGaWvYIKiC4+BtDzvtyMBaayrLFUsgqzOqUsZVi98jDibNqNbQsqJClKBAXkcFkJOdJHwltSdHA0gygwDOyqgmYWbMUKAIGhWkKYto4jfF8TVLSckuYRpmXmAF2spSb/k8AnVKTSpK0lioumUVcaXJzAkAjly0hPTY7MOWW6lAF0hTKF7kWb+zxNU06lf7i0oCSWGYl3O4JLHTSGUnsvnlugFKmfhIKFI5uzj9+gDS6tBBMuSCFFlhKgADdlMRpbUfKNaSYtKgQSwUCytnLl2duitD0g3/AEFQSmZmykvcXBU3EHDa9bj0vrVoWCCjImYbOQATsH5Po/vAGUuKF2Uk+YuNocJNn/t/iKn977yWAwlzAVDpmSBmA6HltDHDcRVkzKTxJOVbdNCzXGl9bwFjQYlTAWHVqJoBQc2jjRoPQmAmlQZLgWVBcqAWmNY2MYgI5k4Jcna/sCYpvZCQVrmTy6UlQIzHiJUSXLadAzn0iwdp1qFOoILKNgeQNj8n94rcimyKSgE5ANAWJNsxJUGZ+vSAeV0hMsKUviLl+K7m4FnA/vpCHMuarhSFA2Obz0Kjqzb/ANosa0lcnJmSlKSeoA3PU7dfd6tVAzFKKX7t/wDbS+gBYEnYW2/KAb4bTOo5O6J0VlUwA5EXfTmNNY8pa150yEgJDuq0zMpwxBOgtoInwPDps4spWYEXF2A/DyD2f/EX6nwrIkBgGbhGgaxAvpAUfDsNWQlu85hyxU/4VOWI5MIkrZgQTkJUQOJBVdhvbXd9dNous3DSq6XT1Zx6j0hViuBBbLJ4k6ke1zqQfygA6NaFSnlAeIhUsgKAzMdHtcer9Imo6MpOjJBYJAbKSNuRvpGlLh6pZzSzsCLWLOcp2IufeGS1kpSpIUBcFJ8Qe7P+FxaAXVMoBnyqRoCbmx4Vc+hG8VnGKAZihJO7A3dJBsDqN7Rb6okO+irktdJ5kbfQwjn0qVKAsQ/C405ZVA3gKfXyjNZSQUrTdnYqP4gW1sx9ImoKpQUkW4nJexWksCLWCwItEjCyFFiQLlm2P5j5xheCXJ8i4vvfq9heAoMuumicrLchRJbe7m2vtF7wXFUzUgguWuBq/wD+h1EVntHTqlErCAX1JSCNeF35c4xg2LgqzKQl9XTwMbMXGhbp6wHSpCgQCN4MlwgwmscX35i/uNdYfSVQC6MARmMKsLwFc7VIUsolpTmcZjYkBrHQE7xXKymSanIVLSs5db5Qls2tx6CLFjtIZk2WQpggE6skAC4PJyR7RWamgmomqYBlKzEhQltpZyLi7kQFwXOlzgmXJJ7pKWXNOrhnyA2/qJtoLQhqawqqAmUwQARwnMzNYeT+peGtTTlMrvJiwlNuBCXcjwi+qjsLCAMOkkzylKcjniOqizOkn1gOk9i8MSmUlSgCqxuOd4s33d/20ewemaWka2H0hiEQC2bIswH5QNNo3u5B6Q87mNZkiArRoG0t+ceTSs9htY/OHcyVAxlwCKdRBuHhLvo7c7HbyhbNwhBL5WPMBvzizzZTxp3MAglYdl3cdfy5RlUhhvD1UgQNMlwFZxXCUzEFJAY6xy3/AE9Uqb3fxOcj6KHIx3MSRFC+0fDMiRNGxY+un0gA8BrkqAT4S5Afc/ELBwQxt5EbxeKLQctusUCnQVZJ0v4mE1AaykvlWG3b6GLhhNRxAOdL9Ceu+kBloyY2AjBEAgr0krSFcKRc3D5RsC3P5mBZlGSsqWLK4kpPERmNwH20D/wmDcbqDLUhR2Kiwe5YBI87n22vG2G1BmlUya4STwpuSprgB9RqXZgDACYnTFYORkZbqWm5bMMzPYE2D+ZvpB3ZrBskzMrxOkuQeZcDkzt1iSdWjMkzEskkNLdyo7Na+r9IZ4ZMJVceJVmuNHb8/UQHQqM8KfIQUlV4X0anT5NBKFXgDc0aKVaPRGsHqflAQzIGVEzNeI1JgB5kRwSpMQkQESjAs6DFogCcLwHkGFXa6lz0kx9QHHpDREaYleSsc0kfKA5JgdVlyuTlByqGjpJc9d/lFwwYgTcgIIDKSf4bkb21MUfDXStSTvb1SX+jxd+yEostZ/hQDvZyduo9oBi0aExuY0IgKn23m3lAuxPP0U/S4+carxQylIWhIKlJKUqWxTLchyBqX4WG7Rcv/SP32W65ndISqy8oLtycgbRX+1XYCdJkpEtXf5PCscCgkjKbOX4RqDa9oBZU1WdaVr4iAWcFyQQD5AkWEWns1VZkklsxmsA+mVAt5ARzuTh1TMlkioUlKFFOUgqUQn4gXDjptG3ZJSxNY1C0gqDHjAJ0NgblgzwH0JQotbSCkJimy62YjukSZuYzFJTdWYAE36iwJhf2gxCpFR92pqlalB8xsyebmA6TkMeI6xy1NVUI/wCpiYBtYcX1jSb2mqpYf7/TrG3eoCX+kB05UQKEc5pftOmILVNOhSP+9ImBSR5pOnvFzw3G5M8Ay1gvs9/aAPKo1IjxUI1XPAgNJsATkxvU1giALeAykQPii2lL8oLQnnC/tArLJUdGD/rAc5FEyyoMMxt0KXIv1ZQi8YGE9yjIGBALH6ee3pFV+8pCEhZ8QtsNwT5uNYutKhkgdBAAZYwU8tYkiWkIExBOgWkn3EBY6bDEzJoQvilyAEpSdCrdRG+nziTG8HlTJakFACeQcDTdtRBmFJYzCfxF/QRpiGLS0IUVizbQHMMSTT7f7csBWVXwsLEgb6G/TeDsE7JSqpYm5ClOuccDvrYfu/SLZinZuXOTKOYpyjhKbFlAH8ofyJIQgJToBAc+xzs+qnmSFyFqJQJmUKLsbD84W0fZmaKeZmJzz8xWon4QbJtzLkn+URdu01EuYqUUTCgjODZwcwS3s3ziWpo1rlJlCYpCQlIJQAFG17l29IDjK6KjkzMtVOYAPlS6lE7DnA+JKwqaHSupBDsyFEX87COhzexVLmWlCLEDODxZjsXNwRzjWg7LS6VKxKSCVfiv9IBH2RwWQxMlThSeJCktmfQ+Voj7XdnFU6PvdISgouuWHykPqljwkHYc4s1LQgqZKAlRYFSDZ/KH+KSgKOa7kd0p+YLfrAc1wD7SSp01BSLaux/vE/8A7hJEuYpQLAgJKQ+r3sfrFOruzRXJM6WJqi5NpZIbmSBaCqJKUUqVZQvIEqSkixW9n6Agn0gNcT7T1q3dfcINwk3WQdDYPEFFWVBDmqrCAP8AjlKAA9Zg+kCS6idOWlPfodb8wAbm7NeLb2Nl4kSuXm7tKAm01AWjUhXFblzgCqKirWSUVk4hQBZYBIcf1fUQfiBq1SlSp8xAzDKJhRlD7AsSH9Ys9HMzKyKAzJ3T4VNqQ+kEKpXUrMHTYEG4KS4UCN4ChUOATgQJuQgOAyn8RuWO0XWXCfD5akFcoqzd3NKX5gEFPy+kOUQATR5QjMYgLpRLKpGfdSQfUWP0hVh9AJswCZdKS5GxOz9II7KVTpVKPiSSpPVJ1Hv9YcikAdSQyj13gNqwWEYl3tEa1EpD2O8bU5aAirpLpdvCQT5bwNUTwJYL9Nr8iIcLfaFeK4WJg4VlB6MUnzB0gFlPI+I6mIaulKtXaJvvNRKDKkCYnZSCx9UnT3MCzsbexlTB5iA2ky8l2AiTFMO+8INMCU94xmEaolgv7qjSlVNmqGRDNopeg6sNYsmHUIlJIBKlKLqWdVH9OkAHPoky5QQgZUJSyUjYARyTHsNCRUoSw40qCQPhUCfbMT7x2fEdI5z2mpAlaJ7cLGVM6AkGWvyCrHzgKH2Rpf8AdJmCwL30c/SOi0khLgZQw0faFFNRpz5Wyq1bY+XMRYKSWQAFMOgvbaAbSEAsWiWRIzLIG5b9Y3kouGiabNEpBIPEp8vTqYCmyZajOnLUCAqbMUPIHIn6EwyliIs14llwAMejxjzQElLUmWtK06pL+Y3HtHQ5M0KSFDQgEeRvHNmh7hvaHu5WRYJKQcpG428iICyVBjRJuOsayVZkpPNIPuBGQPlAGhUZJgMrvGRNgJZiwesBVMyXLBKiGA1P5wNieKplpJKgLRXKOgmVys850yHcI0Mzqf4frAWnDahU4BYBEs+EbqH4j06QySpzAS1qlJaWkKYeEnLp1YxpR4mo2mS8h5BQUD6gD5iAJxHRorGIp4VDKFWNj8XMQ9rp4N4Tzpo+IgXgKenDlBIXSzT3f/amDOlJ5DcQzpauaGSuUkkDVKlAGEWH4wE1U+WPD3im8tYttFPCrgEXbz8oA2lq1m2VKT5k/NoGxNWjl1G59INl7k2EJp83Oon28toDCTE8uB0xPLMAK0YMbGNSYDEY7vMW5sPc3jxMZpyc6W1cW53EBexGr3jWYY1FxASqEDTgTu3o/wBYLTcRoJY3gKdilIFTZapxdK1tLQWYADMVK56aRbKGYkjgUkgciDC2uo+8qJZIGWUFEfzEMIPnUSFF1JDjRQsfJxAEzlXEL6lJNgL8+URTMJN8sxYfqFD2P6wFPk1CDZaFDkQU7Wc3gM4gldrl+o16vAiUvrC6urKwG8sEDZJTz6mNJWJTSC8pgBqSB5WBMBUMck93Xgp/5ADbmNfkRF6wrwjyEVClp1VMnvmOYVCinfhPCU+TAReaSQwD8hAbYhOZDcz8t4XJMTYlNdQHIfOIEQEyYllxCmJkQA5MaEx5RiMmAxMmgAklgNYm7LzO+moW5SjMQgbrKQ6lfypceqoR4rWMCdUh2YgOoX9toumG4YJM2kSBZFPNT/WVSlK92PtAPZgiNKrxNPQ9x++YgYfsQBksx5ShEMqZEpUICNru0bqO0Zd4y0BAs2tCetlzWLK8ukOZiwPOF1TOcwCKcqanVQP9P943VxC+9olq5Tlx7RDLBfQM3ze3pAB9nKTu5KkbZ1EeWYtDgrypJPnA1OjLYaEk/rA2MT9EDzP5QAhmEkk7mJUmBkROgwBCYIlmBkGJ5ZgBFGFtVWOcqLvqR57fO8Yq61wWs4Nt39xz0gObLVmS4A6Pdj5h26wAdaR3awlgAmx2s7AA3HnHWVz80uVOGjJX/SpIzfIk+kcrqZVlJKkjVwzD+5LfKOk9kZ4mUMgghTS8hPVPCfpAPAHDQJNQ/RQ3iOlqLmWfEgAj+JGxHlofLrBi0hQ/OAXuX5ER5M+7FxEs+S/nsYWVc4o8QJHMXgGqZkSd9aK3KxRBLJWH/C4eCF4iwv67QDFS7nU+sL6hQu8LanFAnU9f3zhVMxkqWUgW3L29YBqZuYu9tLc42lH1/e0KUYgLAauz/J4mqcTRLyhSgCs5UAnxEB2HpAMPvASMx0GnWEy5hUoqOpvHps0qN/8AEaoEBMiJkxEkRMiAlTEyIhETS4CrlOUBSNAeFiLXLM2o6xiQADxHQau6lB7F2jSYpTXAy3sNbt9WuY9MQr+JmZsrA8g/K8B6YeFw24d7ktcf3iy/ZhXumokEAd2sLSkPZMx7X6p+cV1ANnLjS76blm0j3ZGu7nEZblkTQuU2vEWKXPQpsOsB0LtEhaUifKDzJLqCfxp/5EeoY+aRB2G16J0tM2UXQsP7wTMS4iiyKr/Tqzul2pqlRVLO0uYfEnoDq3QwF5UYimJeNVHcRqJkAsrcKlTPEhKvMaQorMGLAS1FI5E5h89ItkySDAU2W3X6wHNsRwyem1yOYOsC0VBNUWDhtXtF2xVdmcF+f71gTD6ZrkesBphWD5S6i/P/ADFP7fVwmzplOkt3MtKkNqJqXXbrlBHtHQqmqTKlqWrwoSVHqwdo4LS4so1XfLuVrzqHmp2Hs0B0fstjYqpIV/yJYLHpZXkYdpMcep62ZQ1UzutASMp0XLJzIf0I8ouWF9v5C7TkqlK5+NPuLj1EBdERMgwJSVCFjNLUlQ5pIP0gpBgJUmJ5cQJieXAVREoeIhSlA3txPs+52iVU67DbnoQ35RhUsF9QMz21vdn6RBLJYOu1m5vybbUwBcxZyhV2GtwC/X35GK/i5XLTnltmQQtIcm6S6W8yPaLCJbJPCCDfiFxybkGOrbwtxiWlaPDtcXfTnZnyn8oDrmFVwnyZc5OkxCVeTgEwn7Z4Gmqp1INjqlW6VC4PoR9YXfZPV56BKCXMla5foC6fkoRcVD984Dn32f8AaVSwaaotOlHIpzq1ovKQDHM/tDwpVPNTWybZGTNA3T8K/TeLT2Zx9M+WC/FuICwzgR+sL6iavdLjofyMFqqICq6kNcQCermgqAvbaJkzLWERpmJzEgH3jdc2zwFV+0WtyUi0vdbJ5am4jjAJcNq9vPaLz9p+KZ1oljZ1G/OwipYLhqp8wIT6nkP3f0gDe0bH7vO/EjKrzQRb/wCqhCNt46T2q7Lql0BO8tSZjeTpXp/N8hHOzoIDNLVLlKzSlqQrmk5T6trFwwf7RJyLTkJnDpwK92IJ9Iph6/rGE9XgO4YF2ppqk5Za8q/wL4T6bH0iwoj5yTrFy7M9raiVlRm7xH4VuW6A6iAtqpZLv8NtXF/3pE6JeXKSN2A6FnHPd/SI5MllXcZizguXuXvZiHjZMkhNi7u2YuRuwD6MYCXvme/Cb2LtfbYgB4XTwCe7PECDmIsyLcNuej62jJUwu5BNsospiydesTppiEnMFZlspVvCoHgFutx684Bp9ldRkqamSPDMAmJvoUHKoDoyh7Re8ZxympE5qmciXyCjxHySLmOB4/is6lX31NMUiYQpJWlt/GBqOV+kUqdPmTVKWsrWrVSy6j5km8B3pf2lUFTOFOBMyrOQLWkBBKrAEO4BtcxVF4fPw6qUhIV3TugmwIPwg6EiOeYFWpkTkTVITNCCCZZPiGvobR9HT8bpJ9L95QtBkgDvEqOj2Yg3SsP6wCCl7UBmmAoPPYxJU4oF2QtPz/SPVuGGSrKBmlkOlxtyMepcPkHWQH8jAQoKg10s993HS9vnGMUxPKlhvv8ApBc2hQm6JSR1hRispQTwpK1qskDcnQeX6QHJe0c0qqFPb1c+sdG+xzAlNMmrT4soQ42Dv6XEbYF9mZM4LqFhWqlJAYFRIbfwx1bDaRKAEpsBbk0Asx3CBNkLl/iSpOn4kt/4+0fNkynIcHa3ruPlH1ZVynBAsSC3ncg+4+cfOHaxMv75OMs8KlFaW2zAKIbUMSYCtFP7/T2jdQfrE6ByNiLnR9dOUaIQSWtvuDpvAQpEMMN8Q+cB5N4Nw7xpgOoVSWSnOo2BYvfoG0PKMyJvCtRT/K7mxDuX31949jcgENfd22PvaFhWVgJQQDlJVtawf1FoDWgmgqCuJk6eZ+IcwGhgakhSSkixL6uGsCb9TeAsts6QxAAG/wDlwRHqYEl+pdSrb2OvEOkAr7VgKlqBFmzWDtoknytp8oRdhpwlz0KIBSeFYIJccm/p+cXCrRnlKGUEKbdg7WZg+gLgxTsEpMs9ck/CoEPre7a/wj3gOgy+ysiln5SgGROU8lRH/TWdZR/hLDL6iH9Lg6JRJSkMQxBAIKbWL66CCsACZ9MJU0BQYJVoNN+hcGMUM0y1GnnF1JDy5lh3if8AyDAH3gG2JS88sEfAbj+Hf9YVSZ24MNAgEKQrRQynqDb9YFxDDV5kqlFIlBKgqXlGrOFBQu/nARLWGckAQbQ0Y8ZDk6dAdh1MU7D68VE9gQJcoZ5i1FkpGz/pG/abt7MlMmkQnK7d8sOVaXCbMLm55QHRJDfDy0/vEhtf2/Z9I5Xg3besmAqUUHlwM2+yr6xjFqmfNknNNWp+pF/SAvPavtjT0ctSlLQqaxySwQVFTWfkLOY+cFVGZWupL9X1gaucLU/N/e8QyjeAZTEhnFyxDa5Tt573iNSMwtqNjqYmkyiUsdC2/MdB09I2WgWU7nXlezDzcawA0pySA+U7Qbh4IWARAClOdv3eH9FSuEnVQZuTbjrAf//Z">
            <a:hlinkClick r:id="rId7"/>
          </p:cNvPr>
          <p:cNvSpPr>
            <a:spLocks noChangeAspect="1" noChangeArrowheads="1"/>
          </p:cNvSpPr>
          <p:nvPr/>
        </p:nvSpPr>
        <p:spPr bwMode="auto">
          <a:xfrm>
            <a:off x="117475" y="-1165225"/>
            <a:ext cx="15240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4" descr="data:image/jpeg;base64,/9j/4AAQSkZJRgABAQAAAQABAAD/2wCEAAkGBxQTEhUUEhQUFhQWFxcYFhUXFxcVGBcYGBUYFxUXGhwZHSggGBolHBUXITEhJSkrLi4uFx8zODMsNygtLiwBCgoKBQUFDgUFDisZExkrKysrKysrKysrKysrKysrKysrKysrKysrKysrKysrKysrKysrKysrKysrKysrKysrK//AABEIAQAAoAMBIgACEQEDEQH/xAAcAAACAgMBAQAAAAAAAAAAAAAEBQMGAQIHAAj/xABAEAABAgQEAwYDBgUDAwUAAAABAhEAAwQhBRIxQSJRYQYTMnGBkUKhsQcUUsHR8GJyguHxFSNDM1PSFhdjksL/xAAUAQEAAAAAAAAAAAAAAAAAAAAA/8QAFBEBAAAAAAAAAAAAAAAAAAAAAP/aAAwDAQACEQMRAD8AsRMRqMZJiNZgMKMaExkxoYDBVHow8L/9aRmKU8RBZk7q/COZgGMYMA4diaZyilIyrAPCSNRs4LP6wWV5XzpdthpfR729WMBqsxCZo3I+kaTp5UDZiCxYsQPJQ6GFE8pKiZk1UtKgnKq6972FhygHKJoOhjyjC2no5W1bMc//ABJKbW2L7Qzqf9pBcZ2bjulgz5iM3EnqICMrjOeFdDMWsuHIOmmguQOZ6QbLmObP62gCwYmSYHzvfoPpG6FQBaFRKlUDoiQQBSDBMuBJRgyVAAkxoYzGpgMGIpqmD8olMKKnEUKUZTO9lXDdR+7wGi8UEwLRLUUlikraySfw/iX021MDSqFAQAMyQU5c/gKgTduHTmfKCV4elN0M2iUiwF7Egsx8r84WYxVd3wDKVFuEOlzvoOsA6wqklSgQpYAHh0I2fMQnoLdNYZLrJZIypSos4Yktre4tfdvWKBiVYSooZLhABSViWmz5QxGsZp5JWUBGaWvYIKiC4+BtDzvtyMBaayrLFUsgqzOqUsZVi98jDibNqNbQsqJClKBAXkcFkJOdJHwltSdHA0gygwDOyqgmYWbMUKAIGhWkKYto4jfF8TVLSckuYRpmXmAF2spSb/k8AnVKTSpK0lioumUVcaXJzAkAjly0hPTY7MOWW6lAF0hTKF7kWb+zxNU06lf7i0oCSWGYl3O4JLHTSGUnsvnlugFKmfhIKFI5uzj9+gDS6tBBMuSCFFlhKgADdlMRpbUfKNaSYtKgQSwUCytnLl2duitD0g3/AEFQSmZmykvcXBU3EHDa9bj0vrVoWCCjImYbOQATsH5Po/vAGUuKF2Uk+YuNocJNn/t/iKn977yWAwlzAVDpmSBmA6HltDHDcRVkzKTxJOVbdNCzXGl9bwFjQYlTAWHVqJoBQc2jjRoPQmAmlQZLgWVBcqAWmNY2MYgI5k4Jcna/sCYpvZCQVrmTy6UlQIzHiJUSXLadAzn0iwdp1qFOoILKNgeQNj8n94rcimyKSgE5ANAWJNsxJUGZ+vSAeV0hMsKUviLl+K7m4FnA/vpCHMuarhSFA2Obz0Kjqzb/ANosa0lcnJmSlKSeoA3PU7dfd6tVAzFKKX7t/wDbS+gBYEnYW2/KAb4bTOo5O6J0VlUwA5EXfTmNNY8pa150yEgJDuq0zMpwxBOgtoInwPDps4spWYEXF2A/DyD2f/EX6nwrIkBgGbhGgaxAvpAUfDsNWQlu85hyxU/4VOWI5MIkrZgQTkJUQOJBVdhvbXd9dNous3DSq6XT1Zx6j0hViuBBbLJ4k6ke1zqQfygA6NaFSnlAeIhUsgKAzMdHtcer9Imo6MpOjJBYJAbKSNuRvpGlLh6pZzSzsCLWLOcp2IufeGS1kpSpIUBcFJ8Qe7P+FxaAXVMoBnyqRoCbmx4Vc+hG8VnGKAZihJO7A3dJBsDqN7Rb6okO+irktdJ5kbfQwjn0qVKAsQ/C405ZVA3gKfXyjNZSQUrTdnYqP4gW1sx9ImoKpQUkW4nJexWksCLWCwItEjCyFFiQLlm2P5j5xheCXJ8i4vvfq9heAoMuumicrLchRJbe7m2vtF7wXFUzUgguWuBq/wD+h1EVntHTqlErCAX1JSCNeF35c4xg2LgqzKQl9XTwMbMXGhbp6wHSpCgQCN4MlwgwmscX35i/uNdYfSVQC6MARmMKsLwFc7VIUsolpTmcZjYkBrHQE7xXKymSanIVLSs5db5Qls2tx6CLFjtIZk2WQpggE6skAC4PJyR7RWamgmomqYBlKzEhQltpZyLi7kQFwXOlzgmXJJ7pKWXNOrhnyA2/qJtoLQhqawqqAmUwQARwnMzNYeT+peGtTTlMrvJiwlNuBCXcjwi+qjsLCAMOkkzylKcjniOqizOkn1gOk9i8MSmUlSgCqxuOd4s33d/20ewemaWka2H0hiEQC2bIswH5QNNo3u5B6Q87mNZkiArRoG0t+ceTSs9htY/OHcyVAxlwCKdRBuHhLvo7c7HbyhbNwhBL5WPMBvzizzZTxp3MAglYdl3cdfy5RlUhhvD1UgQNMlwFZxXCUzEFJAY6xy3/AE9Uqb3fxOcj6KHIx3MSRFC+0fDMiRNGxY+un0gA8BrkqAT4S5Afc/ELBwQxt5EbxeKLQctusUCnQVZJ0v4mE1AaykvlWG3b6GLhhNRxAOdL9Ceu+kBloyY2AjBEAgr0krSFcKRc3D5RsC3P5mBZlGSsqWLK4kpPERmNwH20D/wmDcbqDLUhR2Kiwe5YBI87n22vG2G1BmlUya4STwpuSprgB9RqXZgDACYnTFYORkZbqWm5bMMzPYE2D+ZvpB3ZrBskzMrxOkuQeZcDkzt1iSdWjMkzEskkNLdyo7Na+r9IZ4ZMJVceJVmuNHb8/UQHQqM8KfIQUlV4X0anT5NBKFXgDc0aKVaPRGsHqflAQzIGVEzNeI1JgB5kRwSpMQkQESjAs6DFogCcLwHkGFXa6lz0kx9QHHpDREaYleSsc0kfKA5JgdVlyuTlByqGjpJc9d/lFwwYgTcgIIDKSf4bkb21MUfDXStSTvb1SX+jxd+yEostZ/hQDvZyduo9oBi0aExuY0IgKn23m3lAuxPP0U/S4+carxQylIWhIKlJKUqWxTLchyBqX4WG7Rcv/SP32W65ndISqy8oLtycgbRX+1XYCdJkpEtXf5PCscCgkjKbOX4RqDa9oBZU1WdaVr4iAWcFyQQD5AkWEWns1VZkklsxmsA+mVAt5ARzuTh1TMlkioUlKFFOUgqUQn4gXDjptG3ZJSxNY1C0gqDHjAJ0NgblgzwH0JQotbSCkJimy62YjukSZuYzFJTdWYAE36iwJhf2gxCpFR92pqlalB8xsyebmA6TkMeI6xy1NVUI/wCpiYBtYcX1jSb2mqpYf7/TrG3eoCX+kB05UQKEc5pftOmILVNOhSP+9ImBSR5pOnvFzw3G5M8Ay1gvs9/aAPKo1IjxUI1XPAgNJsATkxvU1giALeAykQPii2lL8oLQnnC/tArLJUdGD/rAc5FEyyoMMxt0KXIv1ZQi8YGE9yjIGBALH6ee3pFV+8pCEhZ8QtsNwT5uNYutKhkgdBAAZYwU8tYkiWkIExBOgWkn3EBY6bDEzJoQvilyAEpSdCrdRG+nziTG8HlTJakFACeQcDTdtRBmFJYzCfxF/QRpiGLS0IUVizbQHMMSTT7f7csBWVXwsLEgb6G/TeDsE7JSqpYm5ClOuccDvrYfu/SLZinZuXOTKOYpyjhKbFlAH8ofyJIQgJToBAc+xzs+qnmSFyFqJQJmUKLsbD84W0fZmaKeZmJzz8xWon4QbJtzLkn+URdu01EuYqUUTCgjODZwcwS3s3ziWpo1rlJlCYpCQlIJQAFG17l29IDjK6KjkzMtVOYAPlS6lE7DnA+JKwqaHSupBDsyFEX87COhzexVLmWlCLEDODxZjsXNwRzjWg7LS6VKxKSCVfiv9IBH2RwWQxMlThSeJCktmfQ+Voj7XdnFU6PvdISgouuWHykPqljwkHYc4s1LQgqZKAlRYFSDZ/KH+KSgKOa7kd0p+YLfrAc1wD7SSp01BSLaux/vE/8A7hJEuYpQLAgJKQ+r3sfrFOruzRXJM6WJqi5NpZIbmSBaCqJKUUqVZQvIEqSkixW9n6Agn0gNcT7T1q3dfcINwk3WQdDYPEFFWVBDmqrCAP8AjlKAA9Zg+kCS6idOWlPfodb8wAbm7NeLb2Nl4kSuXm7tKAm01AWjUhXFblzgCqKirWSUVk4hQBZYBIcf1fUQfiBq1SlSp8xAzDKJhRlD7AsSH9Ys9HMzKyKAzJ3T4VNqQ+kEKpXUrMHTYEG4KS4UCN4ChUOATgQJuQgOAyn8RuWO0XWXCfD5akFcoqzd3NKX5gEFPy+kOUQATR5QjMYgLpRLKpGfdSQfUWP0hVh9AJswCZdKS5GxOz9II7KVTpVKPiSSpPVJ1Hv9YcikAdSQyj13gNqwWEYl3tEa1EpD2O8bU5aAirpLpdvCQT5bwNUTwJYL9Nr8iIcLfaFeK4WJg4VlB6MUnzB0gFlPI+I6mIaulKtXaJvvNRKDKkCYnZSCx9UnT3MCzsbexlTB5iA2ky8l2AiTFMO+8INMCU94xmEaolgv7qjSlVNmqGRDNopeg6sNYsmHUIlJIBKlKLqWdVH9OkAHPoky5QQgZUJSyUjYARyTHsNCRUoSw40qCQPhUCfbMT7x2fEdI5z2mpAlaJ7cLGVM6AkGWvyCrHzgKH2Rpf8AdJmCwL30c/SOi0khLgZQw0faFFNRpz5Wyq1bY+XMRYKSWQAFMOgvbaAbSEAsWiWRIzLIG5b9Y3kouGiabNEpBIPEp8vTqYCmyZajOnLUCAqbMUPIHIn6EwyliIs14llwAMejxjzQElLUmWtK06pL+Y3HtHQ5M0KSFDQgEeRvHNmh7hvaHu5WRYJKQcpG428iICyVBjRJuOsayVZkpPNIPuBGQPlAGhUZJgMrvGRNgJZiwesBVMyXLBKiGA1P5wNieKplpJKgLRXKOgmVys850yHcI0Mzqf4frAWnDahU4BYBEs+EbqH4j06QySpzAS1qlJaWkKYeEnLp1YxpR4mo2mS8h5BQUD6gD5iAJxHRorGIp4VDKFWNj8XMQ9rp4N4Tzpo+IgXgKenDlBIXSzT3f/amDOlJ5DcQzpauaGSuUkkDVKlAGEWH4wE1U+WPD3im8tYttFPCrgEXbz8oA2lq1m2VKT5k/NoGxNWjl1G59INl7k2EJp83Oon28toDCTE8uB0xPLMAK0YMbGNSYDEY7vMW5sPc3jxMZpyc6W1cW53EBexGr3jWYY1FxASqEDTgTu3o/wBYLTcRoJY3gKdilIFTZapxdK1tLQWYADMVK56aRbKGYkjgUkgciDC2uo+8qJZIGWUFEfzEMIPnUSFF1JDjRQsfJxAEzlXEL6lJNgL8+URTMJN8sxYfqFD2P6wFPk1CDZaFDkQU7Wc3gM4gldrl+o16vAiUvrC6urKwG8sEDZJTz6mNJWJTSC8pgBqSB5WBMBUMck93Xgp/5ADbmNfkRF6wrwjyEVClp1VMnvmOYVCinfhPCU+TAReaSQwD8hAbYhOZDcz8t4XJMTYlNdQHIfOIEQEyYllxCmJkQA5MaEx5RiMmAxMmgAklgNYm7LzO+moW5SjMQgbrKQ6lfypceqoR4rWMCdUh2YgOoX9toumG4YJM2kSBZFPNT/WVSlK92PtAPZgiNKrxNPQ9x++YgYfsQBksx5ShEMqZEpUICNru0bqO0Zd4y0BAs2tCetlzWLK8ukOZiwPOF1TOcwCKcqanVQP9P943VxC+9olq5Tlx7RDLBfQM3ze3pAB9nKTu5KkbZ1EeWYtDgrypJPnA1OjLYaEk/rA2MT9EDzP5QAhmEkk7mJUmBkROgwBCYIlmBkGJ5ZgBFGFtVWOcqLvqR57fO8Yq61wWs4Nt39xz0gObLVmS4A6Pdj5h26wAdaR3awlgAmx2s7AA3HnHWVz80uVOGjJX/SpIzfIk+kcrqZVlJKkjVwzD+5LfKOk9kZ4mUMgghTS8hPVPCfpAPAHDQJNQ/RQ3iOlqLmWfEgAj+JGxHlofLrBi0hQ/OAXuX5ER5M+7FxEs+S/nsYWVc4o8QJHMXgGqZkSd9aK3KxRBLJWH/C4eCF4iwv67QDFS7nU+sL6hQu8LanFAnU9f3zhVMxkqWUgW3L29YBqZuYu9tLc42lH1/e0KUYgLAauz/J4mqcTRLyhSgCs5UAnxEB2HpAMPvASMx0GnWEy5hUoqOpvHps0qN/8AEaoEBMiJkxEkRMiAlTEyIhETS4CrlOUBSNAeFiLXLM2o6xiQADxHQau6lB7F2jSYpTXAy3sNbt9WuY9MQr+JmZsrA8g/K8B6YeFw24d7ktcf3iy/ZhXumokEAd2sLSkPZMx7X6p+cV1ANnLjS76blm0j3ZGu7nEZblkTQuU2vEWKXPQpsOsB0LtEhaUifKDzJLqCfxp/5EeoY+aRB2G16J0tM2UXQsP7wTMS4iiyKr/Tqzul2pqlRVLO0uYfEnoDq3QwF5UYimJeNVHcRqJkAsrcKlTPEhKvMaQorMGLAS1FI5E5h89ItkySDAU2W3X6wHNsRwyem1yOYOsC0VBNUWDhtXtF2xVdmcF+f71gTD6ZrkesBphWD5S6i/P/ADFP7fVwmzplOkt3MtKkNqJqXXbrlBHtHQqmqTKlqWrwoSVHqwdo4LS4so1XfLuVrzqHmp2Hs0B0fstjYqpIV/yJYLHpZXkYdpMcep62ZQ1UzutASMp0XLJzIf0I8ouWF9v5C7TkqlK5+NPuLj1EBdERMgwJSVCFjNLUlQ5pIP0gpBgJUmJ5cQJieXAVREoeIhSlA3txPs+52iVU67DbnoQ35RhUsF9QMz21vdn6RBLJYOu1m5vybbUwBcxZyhV2GtwC/X35GK/i5XLTnltmQQtIcm6S6W8yPaLCJbJPCCDfiFxybkGOrbwtxiWlaPDtcXfTnZnyn8oDrmFVwnyZc5OkxCVeTgEwn7Z4Gmqp1INjqlW6VC4PoR9YXfZPV56BKCXMla5foC6fkoRcVD984Dn32f8AaVSwaaotOlHIpzq1ovKQDHM/tDwpVPNTWybZGTNA3T8K/TeLT2Zx9M+WC/FuICwzgR+sL6iavdLjofyMFqqICq6kNcQCermgqAvbaJkzLWERpmJzEgH3jdc2zwFV+0WtyUi0vdbJ5am4jjAJcNq9vPaLz9p+KZ1oljZ1G/OwipYLhqp8wIT6nkP3f0gDe0bH7vO/EjKrzQRb/wCqhCNt46T2q7Lql0BO8tSZjeTpXp/N8hHOzoIDNLVLlKzSlqQrmk5T6trFwwf7RJyLTkJnDpwK92IJ9Iph6/rGE9XgO4YF2ppqk5Za8q/wL4T6bH0iwoj5yTrFy7M9raiVlRm7xH4VuW6A6iAtqpZLv8NtXF/3pE6JeXKSN2A6FnHPd/SI5MllXcZizguXuXvZiHjZMkhNi7u2YuRuwD6MYCXvme/Cb2LtfbYgB4XTwCe7PECDmIsyLcNuej62jJUwu5BNsospiydesTppiEnMFZlspVvCoHgFutx684Bp9ldRkqamSPDMAmJvoUHKoDoyh7Re8ZxympE5qmciXyCjxHySLmOB4/is6lX31NMUiYQpJWlt/GBqOV+kUqdPmTVKWsrWrVSy6j5km8B3pf2lUFTOFOBMyrOQLWkBBKrAEO4BtcxVF4fPw6qUhIV3TugmwIPwg6EiOeYFWpkTkTVITNCCCZZPiGvobR9HT8bpJ9L95QtBkgDvEqOj2Yg3SsP6wCCl7UBmmAoPPYxJU4oF2QtPz/SPVuGGSrKBmlkOlxtyMepcPkHWQH8jAQoKg10s993HS9vnGMUxPKlhvv8ApBc2hQm6JSR1hRispQTwpK1qskDcnQeX6QHJe0c0qqFPb1c+sdG+xzAlNMmrT4soQ42Dv6XEbYF9mZM4LqFhWqlJAYFRIbfwx1bDaRKAEpsBbk0Asx3CBNkLl/iSpOn4kt/4+0fNkynIcHa3ruPlH1ZVynBAsSC3ncg+4+cfOHaxMv75OMs8KlFaW2zAKIbUMSYCtFP7/T2jdQfrE6ByNiLnR9dOUaIQSWtvuDpvAQpEMMN8Q+cB5N4Nw7xpgOoVSWSnOo2BYvfoG0PKMyJvCtRT/K7mxDuX31949jcgENfd22PvaFhWVgJQQDlJVtawf1FoDWgmgqCuJk6eZ+IcwGhgakhSSkixL6uGsCb9TeAsts6QxAAG/wDlwRHqYEl+pdSrb2OvEOkAr7VgKlqBFmzWDtoknytp8oRdhpwlz0KIBSeFYIJccm/p+cXCrRnlKGUEKbdg7WZg+gLgxTsEpMs9ck/CoEPre7a/wj3gOgy+ysiln5SgGROU8lRH/TWdZR/hLDL6iH9Lg6JRJSkMQxBAIKbWL66CCsACZ9MJU0BQYJVoNN+hcGMUM0y1GnnF1JDy5lh3if8AyDAH3gG2JS88sEfAbj+Hf9YVSZ24MNAgEKQrRQynqDb9YFxDDV5kqlFIlBKgqXlGrOFBQu/nARLWGckAQbQ0Y8ZDk6dAdh1MU7D68VE9gQJcoZ5i1FkpGz/pG/abt7MlMmkQnK7d8sOVaXCbMLm55QHRJDfDy0/vEhtf2/Z9I5Xg3besmAqUUHlwM2+yr6xjFqmfNknNNWp+pF/SAvPavtjT0ctSlLQqaxySwQVFTWfkLOY+cFVGZWupL9X1gaucLU/N/e8QyjeAZTEhnFyxDa5Tt573iNSMwtqNjqYmkyiUsdC2/MdB09I2WgWU7nXlezDzcawA0pySA+U7Qbh4IWARAClOdv3eH9FSuEnVQZuTbjrAf//Z">
            <a:hlinkClick r:id="rId7"/>
          </p:cNvPr>
          <p:cNvSpPr>
            <a:spLocks noChangeAspect="1" noChangeArrowheads="1"/>
          </p:cNvSpPr>
          <p:nvPr/>
        </p:nvSpPr>
        <p:spPr bwMode="auto">
          <a:xfrm>
            <a:off x="269875" y="-1012825"/>
            <a:ext cx="15240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" name="AutoShape 6" descr="data:image/jpeg;base64,/9j/4AAQSkZJRgABAQAAAQABAAD/2wCEAAkGBxQTEhUUEhQUFhQWFxcYFhUXFxcVGBcYGBUYFxUXGhwZHSggGBolHBUXITEhJSkrLi4uFx8zODMsNygtLiwBCgoKBQUFDgUFDisZExkrKysrKysrKysrKysrKysrKysrKysrKysrKysrKysrKysrKysrKysrKysrKysrKysrK//AABEIAQAAoAMBIgACEQEDEQH/xAAcAAACAgMBAQAAAAAAAAAAAAAEBQMGAQIHAAj/xABAEAABAgQEAwYDBgUDAwUAAAABAhEAAwQhBRIxQSJRYQYTMnGBkUKhsQcUUsHR8GJyguHxFSNDM1PSFhdjksL/xAAUAQEAAAAAAAAAAAAAAAAAAAAA/8QAFBEBAAAAAAAAAAAAAAAAAAAAAP/aAAwDAQACEQMRAD8AsRMRqMZJiNZgMKMaExkxoYDBVHow8L/9aRmKU8RBZk7q/COZgGMYMA4diaZyilIyrAPCSNRs4LP6wWV5XzpdthpfR729WMBqsxCZo3I+kaTp5UDZiCxYsQPJQ6GFE8pKiZk1UtKgnKq6972FhygHKJoOhjyjC2no5W1bMc//ABJKbW2L7Qzqf9pBcZ2bjulgz5iM3EnqICMrjOeFdDMWsuHIOmmguQOZ6QbLmObP62gCwYmSYHzvfoPpG6FQBaFRKlUDoiQQBSDBMuBJRgyVAAkxoYzGpgMGIpqmD8olMKKnEUKUZTO9lXDdR+7wGi8UEwLRLUUlikraySfw/iX021MDSqFAQAMyQU5c/gKgTduHTmfKCV4elN0M2iUiwF7Egsx8r84WYxVd3wDKVFuEOlzvoOsA6wqklSgQpYAHh0I2fMQnoLdNYZLrJZIypSos4Yktre4tfdvWKBiVYSooZLhABSViWmz5QxGsZp5JWUBGaWvYIKiC4+BtDzvtyMBaayrLFUsgqzOqUsZVi98jDibNqNbQsqJClKBAXkcFkJOdJHwltSdHA0gygwDOyqgmYWbMUKAIGhWkKYto4jfF8TVLSckuYRpmXmAF2spSb/k8AnVKTSpK0lioumUVcaXJzAkAjly0hPTY7MOWW6lAF0hTKF7kWb+zxNU06lf7i0oCSWGYl3O4JLHTSGUnsvnlugFKmfhIKFI5uzj9+gDS6tBBMuSCFFlhKgADdlMRpbUfKNaSYtKgQSwUCytnLl2duitD0g3/AEFQSmZmykvcXBU3EHDa9bj0vrVoWCCjImYbOQATsH5Po/vAGUuKF2Uk+YuNocJNn/t/iKn977yWAwlzAVDpmSBmA6HltDHDcRVkzKTxJOVbdNCzXGl9bwFjQYlTAWHVqJoBQc2jjRoPQmAmlQZLgWVBcqAWmNY2MYgI5k4Jcna/sCYpvZCQVrmTy6UlQIzHiJUSXLadAzn0iwdp1qFOoILKNgeQNj8n94rcimyKSgE5ANAWJNsxJUGZ+vSAeV0hMsKUviLl+K7m4FnA/vpCHMuarhSFA2Obz0Kjqzb/ANosa0lcnJmSlKSeoA3PU7dfd6tVAzFKKX7t/wDbS+gBYEnYW2/KAb4bTOo5O6J0VlUwA5EXfTmNNY8pa150yEgJDuq0zMpwxBOgtoInwPDps4spWYEXF2A/DyD2f/EX6nwrIkBgGbhGgaxAvpAUfDsNWQlu85hyxU/4VOWI5MIkrZgQTkJUQOJBVdhvbXd9dNous3DSq6XT1Zx6j0hViuBBbLJ4k6ke1zqQfygA6NaFSnlAeIhUsgKAzMdHtcer9Imo6MpOjJBYJAbKSNuRvpGlLh6pZzSzsCLWLOcp2IufeGS1kpSpIUBcFJ8Qe7P+FxaAXVMoBnyqRoCbmx4Vc+hG8VnGKAZihJO7A3dJBsDqN7Rb6okO+irktdJ5kbfQwjn0qVKAsQ/C405ZVA3gKfXyjNZSQUrTdnYqP4gW1sx9ImoKpQUkW4nJexWksCLWCwItEjCyFFiQLlm2P5j5xheCXJ8i4vvfq9heAoMuumicrLchRJbe7m2vtF7wXFUzUgguWuBq/wD+h1EVntHTqlErCAX1JSCNeF35c4xg2LgqzKQl9XTwMbMXGhbp6wHSpCgQCN4MlwgwmscX35i/uNdYfSVQC6MARmMKsLwFc7VIUsolpTmcZjYkBrHQE7xXKymSanIVLSs5db5Qls2tx6CLFjtIZk2WQpggE6skAC4PJyR7RWamgmomqYBlKzEhQltpZyLi7kQFwXOlzgmXJJ7pKWXNOrhnyA2/qJtoLQhqawqqAmUwQARwnMzNYeT+peGtTTlMrvJiwlNuBCXcjwi+qjsLCAMOkkzylKcjniOqizOkn1gOk9i8MSmUlSgCqxuOd4s33d/20ewemaWka2H0hiEQC2bIswH5QNNo3u5B6Q87mNZkiArRoG0t+ceTSs9htY/OHcyVAxlwCKdRBuHhLvo7c7HbyhbNwhBL5WPMBvzizzZTxp3MAglYdl3cdfy5RlUhhvD1UgQNMlwFZxXCUzEFJAY6xy3/AE9Uqb3fxOcj6KHIx3MSRFC+0fDMiRNGxY+un0gA8BrkqAT4S5Afc/ELBwQxt5EbxeKLQctusUCnQVZJ0v4mE1AaykvlWG3b6GLhhNRxAOdL9Ceu+kBloyY2AjBEAgr0krSFcKRc3D5RsC3P5mBZlGSsqWLK4kpPERmNwH20D/wmDcbqDLUhR2Kiwe5YBI87n22vG2G1BmlUya4STwpuSprgB9RqXZgDACYnTFYORkZbqWm5bMMzPYE2D+ZvpB3ZrBskzMrxOkuQeZcDkzt1iSdWjMkzEskkNLdyo7Na+r9IZ4ZMJVceJVmuNHb8/UQHQqM8KfIQUlV4X0anT5NBKFXgDc0aKVaPRGsHqflAQzIGVEzNeI1JgB5kRwSpMQkQESjAs6DFogCcLwHkGFXa6lz0kx9QHHpDREaYleSsc0kfKA5JgdVlyuTlByqGjpJc9d/lFwwYgTcgIIDKSf4bkb21MUfDXStSTvb1SX+jxd+yEostZ/hQDvZyduo9oBi0aExuY0IgKn23m3lAuxPP0U/S4+carxQylIWhIKlJKUqWxTLchyBqX4WG7Rcv/SP32W65ndISqy8oLtycgbRX+1XYCdJkpEtXf5PCscCgkjKbOX4RqDa9oBZU1WdaVr4iAWcFyQQD5AkWEWns1VZkklsxmsA+mVAt5ARzuTh1TMlkioUlKFFOUgqUQn4gXDjptG3ZJSxNY1C0gqDHjAJ0NgblgzwH0JQotbSCkJimy62YjukSZuYzFJTdWYAE36iwJhf2gxCpFR92pqlalB8xsyebmA6TkMeI6xy1NVUI/wCpiYBtYcX1jSb2mqpYf7/TrG3eoCX+kB05UQKEc5pftOmILVNOhSP+9ImBSR5pOnvFzw3G5M8Ay1gvs9/aAPKo1IjxUI1XPAgNJsATkxvU1giALeAykQPii2lL8oLQnnC/tArLJUdGD/rAc5FEyyoMMxt0KXIv1ZQi8YGE9yjIGBALH6ee3pFV+8pCEhZ8QtsNwT5uNYutKhkgdBAAZYwU8tYkiWkIExBOgWkn3EBY6bDEzJoQvilyAEpSdCrdRG+nziTG8HlTJakFACeQcDTdtRBmFJYzCfxF/QRpiGLS0IUVizbQHMMSTT7f7csBWVXwsLEgb6G/TeDsE7JSqpYm5ClOuccDvrYfu/SLZinZuXOTKOYpyjhKbFlAH8ofyJIQgJToBAc+xzs+qnmSFyFqJQJmUKLsbD84W0fZmaKeZmJzz8xWon4QbJtzLkn+URdu01EuYqUUTCgjODZwcwS3s3ziWpo1rlJlCYpCQlIJQAFG17l29IDjK6KjkzMtVOYAPlS6lE7DnA+JKwqaHSupBDsyFEX87COhzexVLmWlCLEDODxZjsXNwRzjWg7LS6VKxKSCVfiv9IBH2RwWQxMlThSeJCktmfQ+Voj7XdnFU6PvdISgouuWHykPqljwkHYc4s1LQgqZKAlRYFSDZ/KH+KSgKOa7kd0p+YLfrAc1wD7SSp01BSLaux/vE/8A7hJEuYpQLAgJKQ+r3sfrFOruzRXJM6WJqi5NpZIbmSBaCqJKUUqVZQvIEqSkixW9n6Agn0gNcT7T1q3dfcINwk3WQdDYPEFFWVBDmqrCAP8AjlKAA9Zg+kCS6idOWlPfodb8wAbm7NeLb2Nl4kSuXm7tKAm01AWjUhXFblzgCqKirWSUVk4hQBZYBIcf1fUQfiBq1SlSp8xAzDKJhRlD7AsSH9Ys9HMzKyKAzJ3T4VNqQ+kEKpXUrMHTYEG4KS4UCN4ChUOATgQJuQgOAyn8RuWO0XWXCfD5akFcoqzd3NKX5gEFPy+kOUQATR5QjMYgLpRLKpGfdSQfUWP0hVh9AJswCZdKS5GxOz9II7KVTpVKPiSSpPVJ1Hv9YcikAdSQyj13gNqwWEYl3tEa1EpD2O8bU5aAirpLpdvCQT5bwNUTwJYL9Nr8iIcLfaFeK4WJg4VlB6MUnzB0gFlPI+I6mIaulKtXaJvvNRKDKkCYnZSCx9UnT3MCzsbexlTB5iA2ky8l2AiTFMO+8INMCU94xmEaolgv7qjSlVNmqGRDNopeg6sNYsmHUIlJIBKlKLqWdVH9OkAHPoky5QQgZUJSyUjYARyTHsNCRUoSw40qCQPhUCfbMT7x2fEdI5z2mpAlaJ7cLGVM6AkGWvyCrHzgKH2Rpf8AdJmCwL30c/SOi0khLgZQw0faFFNRpz5Wyq1bY+XMRYKSWQAFMOgvbaAbSEAsWiWRIzLIG5b9Y3kouGiabNEpBIPEp8vTqYCmyZajOnLUCAqbMUPIHIn6EwyliIs14llwAMejxjzQElLUmWtK06pL+Y3HtHQ5M0KSFDQgEeRvHNmh7hvaHu5WRYJKQcpG428iICyVBjRJuOsayVZkpPNIPuBGQPlAGhUZJgMrvGRNgJZiwesBVMyXLBKiGA1P5wNieKplpJKgLRXKOgmVys850yHcI0Mzqf4frAWnDahU4BYBEs+EbqH4j06QySpzAS1qlJaWkKYeEnLp1YxpR4mo2mS8h5BQUD6gD5iAJxHRorGIp4VDKFWNj8XMQ9rp4N4Tzpo+IgXgKenDlBIXSzT3f/amDOlJ5DcQzpauaGSuUkkDVKlAGEWH4wE1U+WPD3im8tYttFPCrgEXbz8oA2lq1m2VKT5k/NoGxNWjl1G59INl7k2EJp83Oon28toDCTE8uB0xPLMAK0YMbGNSYDEY7vMW5sPc3jxMZpyc6W1cW53EBexGr3jWYY1FxASqEDTgTu3o/wBYLTcRoJY3gKdilIFTZapxdK1tLQWYADMVK56aRbKGYkjgUkgciDC2uo+8qJZIGWUFEfzEMIPnUSFF1JDjRQsfJxAEzlXEL6lJNgL8+URTMJN8sxYfqFD2P6wFPk1CDZaFDkQU7Wc3gM4gldrl+o16vAiUvrC6urKwG8sEDZJTz6mNJWJTSC8pgBqSB5WBMBUMck93Xgp/5ADbmNfkRF6wrwjyEVClp1VMnvmOYVCinfhPCU+TAReaSQwD8hAbYhOZDcz8t4XJMTYlNdQHIfOIEQEyYllxCmJkQA5MaEx5RiMmAxMmgAklgNYm7LzO+moW5SjMQgbrKQ6lfypceqoR4rWMCdUh2YgOoX9toumG4YJM2kSBZFPNT/WVSlK92PtAPZgiNKrxNPQ9x++YgYfsQBksx5ShEMqZEpUICNru0bqO0Zd4y0BAs2tCetlzWLK8ukOZiwPOF1TOcwCKcqanVQP9P943VxC+9olq5Tlx7RDLBfQM3ze3pAB9nKTu5KkbZ1EeWYtDgrypJPnA1OjLYaEk/rA2MT9EDzP5QAhmEkk7mJUmBkROgwBCYIlmBkGJ5ZgBFGFtVWOcqLvqR57fO8Yq61wWs4Nt39xz0gObLVmS4A6Pdj5h26wAdaR3awlgAmx2s7AA3HnHWVz80uVOGjJX/SpIzfIk+kcrqZVlJKkjVwzD+5LfKOk9kZ4mUMgghTS8hPVPCfpAPAHDQJNQ/RQ3iOlqLmWfEgAj+JGxHlofLrBi0hQ/OAXuX5ER5M+7FxEs+S/nsYWVc4o8QJHMXgGqZkSd9aK3KxRBLJWH/C4eCF4iwv67QDFS7nU+sL6hQu8LanFAnU9f3zhVMxkqWUgW3L29YBqZuYu9tLc42lH1/e0KUYgLAauz/J4mqcTRLyhSgCs5UAnxEB2HpAMPvASMx0GnWEy5hUoqOpvHps0qN/8AEaoEBMiJkxEkRMiAlTEyIhETS4CrlOUBSNAeFiLXLM2o6xiQADxHQau6lB7F2jSYpTXAy3sNbt9WuY9MQr+JmZsrA8g/K8B6YeFw24d7ktcf3iy/ZhXumokEAd2sLSkPZMx7X6p+cV1ANnLjS76blm0j3ZGu7nEZblkTQuU2vEWKXPQpsOsB0LtEhaUifKDzJLqCfxp/5EeoY+aRB2G16J0tM2UXQsP7wTMS4iiyKr/Tqzul2pqlRVLO0uYfEnoDq3QwF5UYimJeNVHcRqJkAsrcKlTPEhKvMaQorMGLAS1FI5E5h89ItkySDAU2W3X6wHNsRwyem1yOYOsC0VBNUWDhtXtF2xVdmcF+f71gTD6ZrkesBphWD5S6i/P/ADFP7fVwmzplOkt3MtKkNqJqXXbrlBHtHQqmqTKlqWrwoSVHqwdo4LS4so1XfLuVrzqHmp2Hs0B0fstjYqpIV/yJYLHpZXkYdpMcep62ZQ1UzutASMp0XLJzIf0I8ouWF9v5C7TkqlK5+NPuLj1EBdERMgwJSVCFjNLUlQ5pIP0gpBgJUmJ5cQJieXAVREoeIhSlA3txPs+52iVU67DbnoQ35RhUsF9QMz21vdn6RBLJYOu1m5vybbUwBcxZyhV2GtwC/X35GK/i5XLTnltmQQtIcm6S6W8yPaLCJbJPCCDfiFxybkGOrbwtxiWlaPDtcXfTnZnyn8oDrmFVwnyZc5OkxCVeTgEwn7Z4Gmqp1INjqlW6VC4PoR9YXfZPV56BKCXMla5foC6fkoRcVD984Dn32f8AaVSwaaotOlHIpzq1ovKQDHM/tDwpVPNTWybZGTNA3T8K/TeLT2Zx9M+WC/FuICwzgR+sL6iavdLjofyMFqqICq6kNcQCermgqAvbaJkzLWERpmJzEgH3jdc2zwFV+0WtyUi0vdbJ5am4jjAJcNq9vPaLz9p+KZ1oljZ1G/OwipYLhqp8wIT6nkP3f0gDe0bH7vO/EjKrzQRb/wCqhCNt46T2q7Lql0BO8tSZjeTpXp/N8hHOzoIDNLVLlKzSlqQrmk5T6trFwwf7RJyLTkJnDpwK92IJ9Iph6/rGE9XgO4YF2ppqk5Za8q/wL4T6bH0iwoj5yTrFy7M9raiVlRm7xH4VuW6A6iAtqpZLv8NtXF/3pE6JeXKSN2A6FnHPd/SI5MllXcZizguXuXvZiHjZMkhNi7u2YuRuwD6MYCXvme/Cb2LtfbYgB4XTwCe7PECDmIsyLcNuej62jJUwu5BNsospiydesTppiEnMFZlspVvCoHgFutx684Bp9ldRkqamSPDMAmJvoUHKoDoyh7Re8ZxympE5qmciXyCjxHySLmOB4/is6lX31NMUiYQpJWlt/GBqOV+kUqdPmTVKWsrWrVSy6j5km8B3pf2lUFTOFOBMyrOQLWkBBKrAEO4BtcxVF4fPw6qUhIV3TugmwIPwg6EiOeYFWpkTkTVITNCCCZZPiGvobR9HT8bpJ9L95QtBkgDvEqOj2Yg3SsP6wCCl7UBmmAoPPYxJU4oF2QtPz/SPVuGGSrKBmlkOlxtyMepcPkHWQH8jAQoKg10s993HS9vnGMUxPKlhvv8ApBc2hQm6JSR1hRispQTwpK1qskDcnQeX6QHJe0c0qqFPb1c+sdG+xzAlNMmrT4soQ42Dv6XEbYF9mZM4LqFhWqlJAYFRIbfwx1bDaRKAEpsBbk0Asx3CBNkLl/iSpOn4kt/4+0fNkynIcHa3ruPlH1ZVynBAsSC3ncg+4+cfOHaxMv75OMs8KlFaW2zAKIbUMSYCtFP7/T2jdQfrE6ByNiLnR9dOUaIQSWtvuDpvAQpEMMN8Q+cB5N4Nw7xpgOoVSWSnOo2BYvfoG0PKMyJvCtRT/K7mxDuX31949jcgENfd22PvaFhWVgJQQDlJVtawf1FoDWgmgqCuJk6eZ+IcwGhgakhSSkixL6uGsCb9TeAsts6QxAAG/wDlwRHqYEl+pdSrb2OvEOkAr7VgKlqBFmzWDtoknytp8oRdhpwlz0KIBSeFYIJccm/p+cXCrRnlKGUEKbdg7WZg+gLgxTsEpMs9ck/CoEPre7a/wj3gOgy+ysiln5SgGROU8lRH/TWdZR/hLDL6iH9Lg6JRJSkMQxBAIKbWL66CCsACZ9MJU0BQYJVoNN+hcGMUM0y1GnnF1JDy5lh3if8AyDAH3gG2JS88sEfAbj+Hf9YVSZ24MNAgEKQrRQynqDb9YFxDDV5kqlFIlBKgqXlGrOFBQu/nARLWGckAQbQ0Y8ZDk6dAdh1MU7D68VE9gQJcoZ5i1FkpGz/pG/abt7MlMmkQnK7d8sOVaXCbMLm55QHRJDfDy0/vEhtf2/Z9I5Xg3besmAqUUHlwM2+yr6xjFqmfNknNNWp+pF/SAvPavtjT0ctSlLQqaxySwQVFTWfkLOY+cFVGZWupL9X1gaucLU/N/e8QyjeAZTEhnFyxDa5Tt573iNSMwtqNjqYmkyiUsdC2/MdB09I2WgWU7nXlezDzcawA0pySA+U7Qbh4IWARAClOdv3eH9FSuEnVQZuTbjrAf//Z">
            <a:hlinkClick r:id="rId7"/>
          </p:cNvPr>
          <p:cNvSpPr>
            <a:spLocks noChangeAspect="1" noChangeArrowheads="1"/>
          </p:cNvSpPr>
          <p:nvPr/>
        </p:nvSpPr>
        <p:spPr bwMode="auto">
          <a:xfrm>
            <a:off x="422275" y="-860425"/>
            <a:ext cx="15240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5725">
            <a:off x="7524036" y="2533648"/>
            <a:ext cx="1080120" cy="152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20240">
            <a:off x="7650891" y="5209243"/>
            <a:ext cx="1148052" cy="1485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904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Limitaciones de cada concepción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6806532"/>
              </p:ext>
            </p:extLst>
          </p:nvPr>
        </p:nvGraphicFramePr>
        <p:xfrm>
          <a:off x="822325" y="1100138"/>
          <a:ext cx="7521575" cy="5065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utoShape 2" descr="data:image/jpeg;base64,/9j/4AAQSkZJRgABAQAAAQABAAD/2wCEAAkGBxQTEhUUEhQUFhQWFxcYFhUXFxcVGBcYGBUYFxUXGhwZHSggGBolHBUXITEhJSkrLi4uFx8zODMsNygtLiwBCgoKBQUFDgUFDisZExkrKysrKysrKysrKysrKysrKysrKysrKysrKysrKysrKysrKysrKysrKysrKysrKysrK//AABEIAQAAoAMBIgACEQEDEQH/xAAcAAACAgMBAQAAAAAAAAAAAAAEBQMGAQIHAAj/xABAEAABAgQEAwYDBgUDAwUAAAABAhEAAwQhBRIxQSJRYQYTMnGBkUKhsQcUUsHR8GJyguHxFSNDM1PSFhdjksL/xAAUAQEAAAAAAAAAAAAAAAAAAAAA/8QAFBEBAAAAAAAAAAAAAAAAAAAAAP/aAAwDAQACEQMRAD8AsRMRqMZJiNZgMKMaExkxoYDBVHow8L/9aRmKU8RBZk7q/COZgGMYMA4diaZyilIyrAPCSNRs4LP6wWV5XzpdthpfR729WMBqsxCZo3I+kaTp5UDZiCxYsQPJQ6GFE8pKiZk1UtKgnKq6972FhygHKJoOhjyjC2no5W1bMc//ABJKbW2L7Qzqf9pBcZ2bjulgz5iM3EnqICMrjOeFdDMWsuHIOmmguQOZ6QbLmObP62gCwYmSYHzvfoPpG6FQBaFRKlUDoiQQBSDBMuBJRgyVAAkxoYzGpgMGIpqmD8olMKKnEUKUZTO9lXDdR+7wGi8UEwLRLUUlikraySfw/iX021MDSqFAQAMyQU5c/gKgTduHTmfKCV4elN0M2iUiwF7Egsx8r84WYxVd3wDKVFuEOlzvoOsA6wqklSgQpYAHh0I2fMQnoLdNYZLrJZIypSos4Yktre4tfdvWKBiVYSooZLhABSViWmz5QxGsZp5JWUBGaWvYIKiC4+BtDzvtyMBaayrLFUsgqzOqUsZVi98jDibNqNbQsqJClKBAXkcFkJOdJHwltSdHA0gygwDOyqgmYWbMUKAIGhWkKYto4jfF8TVLSckuYRpmXmAF2spSb/k8AnVKTSpK0lioumUVcaXJzAkAjly0hPTY7MOWW6lAF0hTKF7kWb+zxNU06lf7i0oCSWGYl3O4JLHTSGUnsvnlugFKmfhIKFI5uzj9+gDS6tBBMuSCFFlhKgADdlMRpbUfKNaSYtKgQSwUCytnLl2duitD0g3/AEFQSmZmykvcXBU3EHDa9bj0vrVoWCCjImYbOQATsH5Po/vAGUuKF2Uk+YuNocJNn/t/iKn977yWAwlzAVDpmSBmA6HltDHDcRVkzKTxJOVbdNCzXGl9bwFjQYlTAWHVqJoBQc2jjRoPQmAmlQZLgWVBcqAWmNY2MYgI5k4Jcna/sCYpvZCQVrmTy6UlQIzHiJUSXLadAzn0iwdp1qFOoILKNgeQNj8n94rcimyKSgE5ANAWJNsxJUGZ+vSAeV0hMsKUviLl+K7m4FnA/vpCHMuarhSFA2Obz0Kjqzb/ANosa0lcnJmSlKSeoA3PU7dfd6tVAzFKKX7t/wDbS+gBYEnYW2/KAb4bTOo5O6J0VlUwA5EXfTmNNY8pa150yEgJDuq0zMpwxBOgtoInwPDps4spWYEXF2A/DyD2f/EX6nwrIkBgGbhGgaxAvpAUfDsNWQlu85hyxU/4VOWI5MIkrZgQTkJUQOJBVdhvbXd9dNous3DSq6XT1Zx6j0hViuBBbLJ4k6ke1zqQfygA6NaFSnlAeIhUsgKAzMdHtcer9Imo6MpOjJBYJAbKSNuRvpGlLh6pZzSzsCLWLOcp2IufeGS1kpSpIUBcFJ8Qe7P+FxaAXVMoBnyqRoCbmx4Vc+hG8VnGKAZihJO7A3dJBsDqN7Rb6okO+irktdJ5kbfQwjn0qVKAsQ/C405ZVA3gKfXyjNZSQUrTdnYqP4gW1sx9ImoKpQUkW4nJexWksCLWCwItEjCyFFiQLlm2P5j5xheCXJ8i4vvfq9heAoMuumicrLchRJbe7m2vtF7wXFUzUgguWuBq/wD+h1EVntHTqlErCAX1JSCNeF35c4xg2LgqzKQl9XTwMbMXGhbp6wHSpCgQCN4MlwgwmscX35i/uNdYfSVQC6MARmMKsLwFc7VIUsolpTmcZjYkBrHQE7xXKymSanIVLSs5db5Qls2tx6CLFjtIZk2WQpggE6skAC4PJyR7RWamgmomqYBlKzEhQltpZyLi7kQFwXOlzgmXJJ7pKWXNOrhnyA2/qJtoLQhqawqqAmUwQARwnMzNYeT+peGtTTlMrvJiwlNuBCXcjwi+qjsLCAMOkkzylKcjniOqizOkn1gOk9i8MSmUlSgCqxuOd4s33d/20ewemaWka2H0hiEQC2bIswH5QNNo3u5B6Q87mNZkiArRoG0t+ceTSs9htY/OHcyVAxlwCKdRBuHhLvo7c7HbyhbNwhBL5WPMBvzizzZTxp3MAglYdl3cdfy5RlUhhvD1UgQNMlwFZxXCUzEFJAY6xy3/AE9Uqb3fxOcj6KHIx3MSRFC+0fDMiRNGxY+un0gA8BrkqAT4S5Afc/ELBwQxt5EbxeKLQctusUCnQVZJ0v4mE1AaykvlWG3b6GLhhNRxAOdL9Ceu+kBloyY2AjBEAgr0krSFcKRc3D5RsC3P5mBZlGSsqWLK4kpPERmNwH20D/wmDcbqDLUhR2Kiwe5YBI87n22vG2G1BmlUya4STwpuSprgB9RqXZgDACYnTFYORkZbqWm5bMMzPYE2D+ZvpB3ZrBskzMrxOkuQeZcDkzt1iSdWjMkzEskkNLdyo7Na+r9IZ4ZMJVceJVmuNHb8/UQHQqM8KfIQUlV4X0anT5NBKFXgDc0aKVaPRGsHqflAQzIGVEzNeI1JgB5kRwSpMQkQESjAs6DFogCcLwHkGFXa6lz0kx9QHHpDREaYleSsc0kfKA5JgdVlyuTlByqGjpJc9d/lFwwYgTcgIIDKSf4bkb21MUfDXStSTvb1SX+jxd+yEostZ/hQDvZyduo9oBi0aExuY0IgKn23m3lAuxPP0U/S4+carxQylIWhIKlJKUqWxTLchyBqX4WG7Rcv/SP32W65ndISqy8oLtycgbRX+1XYCdJkpEtXf5PCscCgkjKbOX4RqDa9oBZU1WdaVr4iAWcFyQQD5AkWEWns1VZkklsxmsA+mVAt5ARzuTh1TMlkioUlKFFOUgqUQn4gXDjptG3ZJSxNY1C0gqDHjAJ0NgblgzwH0JQotbSCkJimy62YjukSZuYzFJTdWYAE36iwJhf2gxCpFR92pqlalB8xsyebmA6TkMeI6xy1NVUI/wCpiYBtYcX1jSb2mqpYf7/TrG3eoCX+kB05UQKEc5pftOmILVNOhSP+9ImBSR5pOnvFzw3G5M8Ay1gvs9/aAPKo1IjxUI1XPAgNJsATkxvU1giALeAykQPii2lL8oLQnnC/tArLJUdGD/rAc5FEyyoMMxt0KXIv1ZQi8YGE9yjIGBALH6ee3pFV+8pCEhZ8QtsNwT5uNYutKhkgdBAAZYwU8tYkiWkIExBOgWkn3EBY6bDEzJoQvilyAEpSdCrdRG+nziTG8HlTJakFACeQcDTdtRBmFJYzCfxF/QRpiGLS0IUVizbQHMMSTT7f7csBWVXwsLEgb6G/TeDsE7JSqpYm5ClOuccDvrYfu/SLZinZuXOTKOYpyjhKbFlAH8ofyJIQgJToBAc+xzs+qnmSFyFqJQJmUKLsbD84W0fZmaKeZmJzz8xWon4QbJtzLkn+URdu01EuYqUUTCgjODZwcwS3s3ziWpo1rlJlCYpCQlIJQAFG17l29IDjK6KjkzMtVOYAPlS6lE7DnA+JKwqaHSupBDsyFEX87COhzexVLmWlCLEDODxZjsXNwRzjWg7LS6VKxKSCVfiv9IBH2RwWQxMlThSeJCktmfQ+Voj7XdnFU6PvdISgouuWHykPqljwkHYc4s1LQgqZKAlRYFSDZ/KH+KSgKOa7kd0p+YLfrAc1wD7SSp01BSLaux/vE/8A7hJEuYpQLAgJKQ+r3sfrFOruzRXJM6WJqi5NpZIbmSBaCqJKUUqVZQvIEqSkixW9n6Agn0gNcT7T1q3dfcINwk3WQdDYPEFFWVBDmqrCAP8AjlKAA9Zg+kCS6idOWlPfodb8wAbm7NeLb2Nl4kSuXm7tKAm01AWjUhXFblzgCqKirWSUVk4hQBZYBIcf1fUQfiBq1SlSp8xAzDKJhRlD7AsSH9Ys9HMzKyKAzJ3T4VNqQ+kEKpXUrMHTYEG4KS4UCN4ChUOATgQJuQgOAyn8RuWO0XWXCfD5akFcoqzd3NKX5gEFPy+kOUQATR5QjMYgLpRLKpGfdSQfUWP0hVh9AJswCZdKS5GxOz9II7KVTpVKPiSSpPVJ1Hv9YcikAdSQyj13gNqwWEYl3tEa1EpD2O8bU5aAirpLpdvCQT5bwNUTwJYL9Nr8iIcLfaFeK4WJg4VlB6MUnzB0gFlPI+I6mIaulKtXaJvvNRKDKkCYnZSCx9UnT3MCzsbexlTB5iA2ky8l2AiTFMO+8INMCU94xmEaolgv7qjSlVNmqGRDNopeg6sNYsmHUIlJIBKlKLqWdVH9OkAHPoky5QQgZUJSyUjYARyTHsNCRUoSw40qCQPhUCfbMT7x2fEdI5z2mpAlaJ7cLGVM6AkGWvyCrHzgKH2Rpf8AdJmCwL30c/SOi0khLgZQw0faFFNRpz5Wyq1bY+XMRYKSWQAFMOgvbaAbSEAsWiWRIzLIG5b9Y3kouGiabNEpBIPEp8vTqYCmyZajOnLUCAqbMUPIHIn6EwyliIs14llwAMejxjzQElLUmWtK06pL+Y3HtHQ5M0KSFDQgEeRvHNmh7hvaHu5WRYJKQcpG428iICyVBjRJuOsayVZkpPNIPuBGQPlAGhUZJgMrvGRNgJZiwesBVMyXLBKiGA1P5wNieKplpJKgLRXKOgmVys850yHcI0Mzqf4frAWnDahU4BYBEs+EbqH4j06QySpzAS1qlJaWkKYeEnLp1YxpR4mo2mS8h5BQUD6gD5iAJxHRorGIp4VDKFWNj8XMQ9rp4N4Tzpo+IgXgKenDlBIXSzT3f/amDOlJ5DcQzpauaGSuUkkDVKlAGEWH4wE1U+WPD3im8tYttFPCrgEXbz8oA2lq1m2VKT5k/NoGxNWjl1G59INl7k2EJp83Oon28toDCTE8uB0xPLMAK0YMbGNSYDEY7vMW5sPc3jxMZpyc6W1cW53EBexGr3jWYY1FxASqEDTgTu3o/wBYLTcRoJY3gKdilIFTZapxdK1tLQWYADMVK56aRbKGYkjgUkgciDC2uo+8qJZIGWUFEfzEMIPnUSFF1JDjRQsfJxAEzlXEL6lJNgL8+URTMJN8sxYfqFD2P6wFPk1CDZaFDkQU7Wc3gM4gldrl+o16vAiUvrC6urKwG8sEDZJTz6mNJWJTSC8pgBqSB5WBMBUMck93Xgp/5ADbmNfkRF6wrwjyEVClp1VMnvmOYVCinfhPCU+TAReaSQwD8hAbYhOZDcz8t4XJMTYlNdQHIfOIEQEyYllxCmJkQA5MaEx5RiMmAxMmgAklgNYm7LzO+moW5SjMQgbrKQ6lfypceqoR4rWMCdUh2YgOoX9toumG4YJM2kSBZFPNT/WVSlK92PtAPZgiNKrxNPQ9x++YgYfsQBksx5ShEMqZEpUICNru0bqO0Zd4y0BAs2tCetlzWLK8ukOZiwPOF1TOcwCKcqanVQP9P943VxC+9olq5Tlx7RDLBfQM3ze3pAB9nKTu5KkbZ1EeWYtDgrypJPnA1OjLYaEk/rA2MT9EDzP5QAhmEkk7mJUmBkROgwBCYIlmBkGJ5ZgBFGFtVWOcqLvqR57fO8Yq61wWs4Nt39xz0gObLVmS4A6Pdj5h26wAdaR3awlgAmx2s7AA3HnHWVz80uVOGjJX/SpIzfIk+kcrqZVlJKkjVwzD+5LfKOk9kZ4mUMgghTS8hPVPCfpAPAHDQJNQ/RQ3iOlqLmWfEgAj+JGxHlofLrBi0hQ/OAXuX5ER5M+7FxEs+S/nsYWVc4o8QJHMXgGqZkSd9aK3KxRBLJWH/C4eCF4iwv67QDFS7nU+sL6hQu8LanFAnU9f3zhVMxkqWUgW3L29YBqZuYu9tLc42lH1/e0KUYgLAauz/J4mqcTRLyhSgCs5UAnxEB2HpAMPvASMx0GnWEy5hUoqOpvHps0qN/8AEaoEBMiJkxEkRMiAlTEyIhETS4CrlOUBSNAeFiLXLM2o6xiQADxHQau6lB7F2jSYpTXAy3sNbt9WuY9MQr+JmZsrA8g/K8B6YeFw24d7ktcf3iy/ZhXumokEAd2sLSkPZMx7X6p+cV1ANnLjS76blm0j3ZGu7nEZblkTQuU2vEWKXPQpsOsB0LtEhaUifKDzJLqCfxp/5EeoY+aRB2G16J0tM2UXQsP7wTMS4iiyKr/Tqzul2pqlRVLO0uYfEnoDq3QwF5UYimJeNVHcRqJkAsrcKlTPEhKvMaQorMGLAS1FI5E5h89ItkySDAU2W3X6wHNsRwyem1yOYOsC0VBNUWDhtXtF2xVdmcF+f71gTD6ZrkesBphWD5S6i/P/ADFP7fVwmzplOkt3MtKkNqJqXXbrlBHtHQqmqTKlqWrwoSVHqwdo4LS4so1XfLuVrzqHmp2Hs0B0fstjYqpIV/yJYLHpZXkYdpMcep62ZQ1UzutASMp0XLJzIf0I8ouWF9v5C7TkqlK5+NPuLj1EBdERMgwJSVCFjNLUlQ5pIP0gpBgJUmJ5cQJieXAVREoeIhSlA3txPs+52iVU67DbnoQ35RhUsF9QMz21vdn6RBLJYOu1m5vybbUwBcxZyhV2GtwC/X35GK/i5XLTnltmQQtIcm6S6W8yPaLCJbJPCCDfiFxybkGOrbwtxiWlaPDtcXfTnZnyn8oDrmFVwnyZc5OkxCVeTgEwn7Z4Gmqp1INjqlW6VC4PoR9YXfZPV56BKCXMla5foC6fkoRcVD984Dn32f8AaVSwaaotOlHIpzq1ovKQDHM/tDwpVPNTWybZGTNA3T8K/TeLT2Zx9M+WC/FuICwzgR+sL6iavdLjofyMFqqICq6kNcQCermgqAvbaJkzLWERpmJzEgH3jdc2zwFV+0WtyUi0vdbJ5am4jjAJcNq9vPaLz9p+KZ1oljZ1G/OwipYLhqp8wIT6nkP3f0gDe0bH7vO/EjKrzQRb/wCqhCNt46T2q7Lql0BO8tSZjeTpXp/N8hHOzoIDNLVLlKzSlqQrmk5T6trFwwf7RJyLTkJnDpwK92IJ9Iph6/rGE9XgO4YF2ppqk5Za8q/wL4T6bH0iwoj5yTrFy7M9raiVlRm7xH4VuW6A6iAtqpZLv8NtXF/3pE6JeXKSN2A6FnHPd/SI5MllXcZizguXuXvZiHjZMkhNi7u2YuRuwD6MYCXvme/Cb2LtfbYgB4XTwCe7PECDmIsyLcNuej62jJUwu5BNsospiydesTppiEnMFZlspVvCoHgFutx684Bp9ldRkqamSPDMAmJvoUHKoDoyh7Re8ZxympE5qmciXyCjxHySLmOB4/is6lX31NMUiYQpJWlt/GBqOV+kUqdPmTVKWsrWrVSy6j5km8B3pf2lUFTOFOBMyrOQLWkBBKrAEO4BtcxVF4fPw6qUhIV3TugmwIPwg6EiOeYFWpkTkTVITNCCCZZPiGvobR9HT8bpJ9L95QtBkgDvEqOj2Yg3SsP6wCCl7UBmmAoPPYxJU4oF2QtPz/SPVuGGSrKBmlkOlxtyMepcPkHWQH8jAQoKg10s993HS9vnGMUxPKlhvv8ApBc2hQm6JSR1hRispQTwpK1qskDcnQeX6QHJe0c0qqFPb1c+sdG+xzAlNMmrT4soQ42Dv6XEbYF9mZM4LqFhWqlJAYFRIbfwx1bDaRKAEpsBbk0Asx3CBNkLl/iSpOn4kt/4+0fNkynIcHa3ruPlH1ZVynBAsSC3ncg+4+cfOHaxMv75OMs8KlFaW2zAKIbUMSYCtFP7/T2jdQfrE6ByNiLnR9dOUaIQSWtvuDpvAQpEMMN8Q+cB5N4Nw7xpgOoVSWSnOo2BYvfoG0PKMyJvCtRT/K7mxDuX31949jcgENfd22PvaFhWVgJQQDlJVtawf1FoDWgmgqCuJk6eZ+IcwGhgakhSSkixL6uGsCb9TeAsts6QxAAG/wDlwRHqYEl+pdSrb2OvEOkAr7VgKlqBFmzWDtoknytp8oRdhpwlz0KIBSeFYIJccm/p+cXCrRnlKGUEKbdg7WZg+gLgxTsEpMs9ck/CoEPre7a/wj3gOgy+ysiln5SgGROU8lRH/TWdZR/hLDL6iH9Lg6JRJSkMQxBAIKbWL66CCsACZ9MJU0BQYJVoNN+hcGMUM0y1GnnF1JDy5lh3if8AyDAH3gG2JS88sEfAbj+Hf9YVSZ24MNAgEKQrRQynqDb9YFxDDV5kqlFIlBKgqXlGrOFBQu/nARLWGckAQbQ0Y8ZDk6dAdh1MU7D68VE9gQJcoZ5i1FkpGz/pG/abt7MlMmkQnK7d8sOVaXCbMLm55QHRJDfDy0/vEhtf2/Z9I5Xg3besmAqUUHlwM2+yr6xjFqmfNknNNWp+pF/SAvPavtjT0ctSlLQqaxySwQVFTWfkLOY+cFVGZWupL9X1gaucLU/N/e8QyjeAZTEhnFyxDa5Tt573iNSMwtqNjqYmkyiUsdC2/MdB09I2WgWU7nXlezDzcawA0pySA+U7Qbh4IWARAClOdv3eH9FSuEnVQZuTbjrAf//Z">
            <a:hlinkClick r:id="rId7"/>
          </p:cNvPr>
          <p:cNvSpPr>
            <a:spLocks noChangeAspect="1" noChangeArrowheads="1"/>
          </p:cNvSpPr>
          <p:nvPr/>
        </p:nvSpPr>
        <p:spPr bwMode="auto">
          <a:xfrm>
            <a:off x="117475" y="-1165225"/>
            <a:ext cx="15240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4" descr="data:image/jpeg;base64,/9j/4AAQSkZJRgABAQAAAQABAAD/2wCEAAkGBxQTEhUUEhQUFhQWFxcYFhUXFxcVGBcYGBUYFxUXGhwZHSggGBolHBUXITEhJSkrLi4uFx8zODMsNygtLiwBCgoKBQUFDgUFDisZExkrKysrKysrKysrKysrKysrKysrKysrKysrKysrKysrKysrKysrKysrKysrKysrKysrK//AABEIAQAAoAMBIgACEQEDEQH/xAAcAAACAgMBAQAAAAAAAAAAAAAEBQMGAQIHAAj/xABAEAABAgQEAwYDBgUDAwUAAAABAhEAAwQhBRIxQSJRYQYTMnGBkUKhsQcUUsHR8GJyguHxFSNDM1PSFhdjksL/xAAUAQEAAAAAAAAAAAAAAAAAAAAA/8QAFBEBAAAAAAAAAAAAAAAAAAAAAP/aAAwDAQACEQMRAD8AsRMRqMZJiNZgMKMaExkxoYDBVHow8L/9aRmKU8RBZk7q/COZgGMYMA4diaZyilIyrAPCSNRs4LP6wWV5XzpdthpfR729WMBqsxCZo3I+kaTp5UDZiCxYsQPJQ6GFE8pKiZk1UtKgnKq6972FhygHKJoOhjyjC2no5W1bMc//ABJKbW2L7Qzqf9pBcZ2bjulgz5iM3EnqICMrjOeFdDMWsuHIOmmguQOZ6QbLmObP62gCwYmSYHzvfoPpG6FQBaFRKlUDoiQQBSDBMuBJRgyVAAkxoYzGpgMGIpqmD8olMKKnEUKUZTO9lXDdR+7wGi8UEwLRLUUlikraySfw/iX021MDSqFAQAMyQU5c/gKgTduHTmfKCV4elN0M2iUiwF7Egsx8r84WYxVd3wDKVFuEOlzvoOsA6wqklSgQpYAHh0I2fMQnoLdNYZLrJZIypSos4Yktre4tfdvWKBiVYSooZLhABSViWmz5QxGsZp5JWUBGaWvYIKiC4+BtDzvtyMBaayrLFUsgqzOqUsZVi98jDibNqNbQsqJClKBAXkcFkJOdJHwltSdHA0gygwDOyqgmYWbMUKAIGhWkKYto4jfF8TVLSckuYRpmXmAF2spSb/k8AnVKTSpK0lioumUVcaXJzAkAjly0hPTY7MOWW6lAF0hTKF7kWb+zxNU06lf7i0oCSWGYl3O4JLHTSGUnsvnlugFKmfhIKFI5uzj9+gDS6tBBMuSCFFlhKgADdlMRpbUfKNaSYtKgQSwUCytnLl2duitD0g3/AEFQSmZmykvcXBU3EHDa9bj0vrVoWCCjImYbOQATsH5Po/vAGUuKF2Uk+YuNocJNn/t/iKn977yWAwlzAVDpmSBmA6HltDHDcRVkzKTxJOVbdNCzXGl9bwFjQYlTAWHVqJoBQc2jjRoPQmAmlQZLgWVBcqAWmNY2MYgI5k4Jcna/sCYpvZCQVrmTy6UlQIzHiJUSXLadAzn0iwdp1qFOoILKNgeQNj8n94rcimyKSgE5ANAWJNsxJUGZ+vSAeV0hMsKUviLl+K7m4FnA/vpCHMuarhSFA2Obz0Kjqzb/ANosa0lcnJmSlKSeoA3PU7dfd6tVAzFKKX7t/wDbS+gBYEnYW2/KAb4bTOo5O6J0VlUwA5EXfTmNNY8pa150yEgJDuq0zMpwxBOgtoInwPDps4spWYEXF2A/DyD2f/EX6nwrIkBgGbhGgaxAvpAUfDsNWQlu85hyxU/4VOWI5MIkrZgQTkJUQOJBVdhvbXd9dNous3DSq6XT1Zx6j0hViuBBbLJ4k6ke1zqQfygA6NaFSnlAeIhUsgKAzMdHtcer9Imo6MpOjJBYJAbKSNuRvpGlLh6pZzSzsCLWLOcp2IufeGS1kpSpIUBcFJ8Qe7P+FxaAXVMoBnyqRoCbmx4Vc+hG8VnGKAZihJO7A3dJBsDqN7Rb6okO+irktdJ5kbfQwjn0qVKAsQ/C405ZVA3gKfXyjNZSQUrTdnYqP4gW1sx9ImoKpQUkW4nJexWksCLWCwItEjCyFFiQLlm2P5j5xheCXJ8i4vvfq9heAoMuumicrLchRJbe7m2vtF7wXFUzUgguWuBq/wD+h1EVntHTqlErCAX1JSCNeF35c4xg2LgqzKQl9XTwMbMXGhbp6wHSpCgQCN4MlwgwmscX35i/uNdYfSVQC6MARmMKsLwFc7VIUsolpTmcZjYkBrHQE7xXKymSanIVLSs5db5Qls2tx6CLFjtIZk2WQpggE6skAC4PJyR7RWamgmomqYBlKzEhQltpZyLi7kQFwXOlzgmXJJ7pKWXNOrhnyA2/qJtoLQhqawqqAmUwQARwnMzNYeT+peGtTTlMrvJiwlNuBCXcjwi+qjsLCAMOkkzylKcjniOqizOkn1gOk9i8MSmUlSgCqxuOd4s33d/20ewemaWka2H0hiEQC2bIswH5QNNo3u5B6Q87mNZkiArRoG0t+ceTSs9htY/OHcyVAxlwCKdRBuHhLvo7c7HbyhbNwhBL5WPMBvzizzZTxp3MAglYdl3cdfy5RlUhhvD1UgQNMlwFZxXCUzEFJAY6xy3/AE9Uqb3fxOcj6KHIx3MSRFC+0fDMiRNGxY+un0gA8BrkqAT4S5Afc/ELBwQxt5EbxeKLQctusUCnQVZJ0v4mE1AaykvlWG3b6GLhhNRxAOdL9Ceu+kBloyY2AjBEAgr0krSFcKRc3D5RsC3P5mBZlGSsqWLK4kpPERmNwH20D/wmDcbqDLUhR2Kiwe5YBI87n22vG2G1BmlUya4STwpuSprgB9RqXZgDACYnTFYORkZbqWm5bMMzPYE2D+ZvpB3ZrBskzMrxOkuQeZcDkzt1iSdWjMkzEskkNLdyo7Na+r9IZ4ZMJVceJVmuNHb8/UQHQqM8KfIQUlV4X0anT5NBKFXgDc0aKVaPRGsHqflAQzIGVEzNeI1JgB5kRwSpMQkQESjAs6DFogCcLwHkGFXa6lz0kx9QHHpDREaYleSsc0kfKA5JgdVlyuTlByqGjpJc9d/lFwwYgTcgIIDKSf4bkb21MUfDXStSTvb1SX+jxd+yEostZ/hQDvZyduo9oBi0aExuY0IgKn23m3lAuxPP0U/S4+carxQylIWhIKlJKUqWxTLchyBqX4WG7Rcv/SP32W65ndISqy8oLtycgbRX+1XYCdJkpEtXf5PCscCgkjKbOX4RqDa9oBZU1WdaVr4iAWcFyQQD5AkWEWns1VZkklsxmsA+mVAt5ARzuTh1TMlkioUlKFFOUgqUQn4gXDjptG3ZJSxNY1C0gqDHjAJ0NgblgzwH0JQotbSCkJimy62YjukSZuYzFJTdWYAE36iwJhf2gxCpFR92pqlalB8xsyebmA6TkMeI6xy1NVUI/wCpiYBtYcX1jSb2mqpYf7/TrG3eoCX+kB05UQKEc5pftOmILVNOhSP+9ImBSR5pOnvFzw3G5M8Ay1gvs9/aAPKo1IjxUI1XPAgNJsATkxvU1giALeAykQPii2lL8oLQnnC/tArLJUdGD/rAc5FEyyoMMxt0KXIv1ZQi8YGE9yjIGBALH6ee3pFV+8pCEhZ8QtsNwT5uNYutKhkgdBAAZYwU8tYkiWkIExBOgWkn3EBY6bDEzJoQvilyAEpSdCrdRG+nziTG8HlTJakFACeQcDTdtRBmFJYzCfxF/QRpiGLS0IUVizbQHMMSTT7f7csBWVXwsLEgb6G/TeDsE7JSqpYm5ClOuccDvrYfu/SLZinZuXOTKOYpyjhKbFlAH8ofyJIQgJToBAc+xzs+qnmSFyFqJQJmUKLsbD84W0fZmaKeZmJzz8xWon4QbJtzLkn+URdu01EuYqUUTCgjODZwcwS3s3ziWpo1rlJlCYpCQlIJQAFG17l29IDjK6KjkzMtVOYAPlS6lE7DnA+JKwqaHSupBDsyFEX87COhzexVLmWlCLEDODxZjsXNwRzjWg7LS6VKxKSCVfiv9IBH2RwWQxMlThSeJCktmfQ+Voj7XdnFU6PvdISgouuWHykPqljwkHYc4s1LQgqZKAlRYFSDZ/KH+KSgKOa7kd0p+YLfrAc1wD7SSp01BSLaux/vE/8A7hJEuYpQLAgJKQ+r3sfrFOruzRXJM6WJqi5NpZIbmSBaCqJKUUqVZQvIEqSkixW9n6Agn0gNcT7T1q3dfcINwk3WQdDYPEFFWVBDmqrCAP8AjlKAA9Zg+kCS6idOWlPfodb8wAbm7NeLb2Nl4kSuXm7tKAm01AWjUhXFblzgCqKirWSUVk4hQBZYBIcf1fUQfiBq1SlSp8xAzDKJhRlD7AsSH9Ys9HMzKyKAzJ3T4VNqQ+kEKpXUrMHTYEG4KS4UCN4ChUOATgQJuQgOAyn8RuWO0XWXCfD5akFcoqzd3NKX5gEFPy+kOUQATR5QjMYgLpRLKpGfdSQfUWP0hVh9AJswCZdKS5GxOz9II7KVTpVKPiSSpPVJ1Hv9YcikAdSQyj13gNqwWEYl3tEa1EpD2O8bU5aAirpLpdvCQT5bwNUTwJYL9Nr8iIcLfaFeK4WJg4VlB6MUnzB0gFlPI+I6mIaulKtXaJvvNRKDKkCYnZSCx9UnT3MCzsbexlTB5iA2ky8l2AiTFMO+8INMCU94xmEaolgv7qjSlVNmqGRDNopeg6sNYsmHUIlJIBKlKLqWdVH9OkAHPoky5QQgZUJSyUjYARyTHsNCRUoSw40qCQPhUCfbMT7x2fEdI5z2mpAlaJ7cLGVM6AkGWvyCrHzgKH2Rpf8AdJmCwL30c/SOi0khLgZQw0faFFNRpz5Wyq1bY+XMRYKSWQAFMOgvbaAbSEAsWiWRIzLIG5b9Y3kouGiabNEpBIPEp8vTqYCmyZajOnLUCAqbMUPIHIn6EwyliIs14llwAMejxjzQElLUmWtK06pL+Y3HtHQ5M0KSFDQgEeRvHNmh7hvaHu5WRYJKQcpG428iICyVBjRJuOsayVZkpPNIPuBGQPlAGhUZJgMrvGRNgJZiwesBVMyXLBKiGA1P5wNieKplpJKgLRXKOgmVys850yHcI0Mzqf4frAWnDahU4BYBEs+EbqH4j06QySpzAS1qlJaWkKYeEnLp1YxpR4mo2mS8h5BQUD6gD5iAJxHRorGIp4VDKFWNj8XMQ9rp4N4Tzpo+IgXgKenDlBIXSzT3f/amDOlJ5DcQzpauaGSuUkkDVKlAGEWH4wE1U+WPD3im8tYttFPCrgEXbz8oA2lq1m2VKT5k/NoGxNWjl1G59INl7k2EJp83Oon28toDCTE8uB0xPLMAK0YMbGNSYDEY7vMW5sPc3jxMZpyc6W1cW53EBexGr3jWYY1FxASqEDTgTu3o/wBYLTcRoJY3gKdilIFTZapxdK1tLQWYADMVK56aRbKGYkjgUkgciDC2uo+8qJZIGWUFEfzEMIPnUSFF1JDjRQsfJxAEzlXEL6lJNgL8+URTMJN8sxYfqFD2P6wFPk1CDZaFDkQU7Wc3gM4gldrl+o16vAiUvrC6urKwG8sEDZJTz6mNJWJTSC8pgBqSB5WBMBUMck93Xgp/5ADbmNfkRF6wrwjyEVClp1VMnvmOYVCinfhPCU+TAReaSQwD8hAbYhOZDcz8t4XJMTYlNdQHIfOIEQEyYllxCmJkQA5MaEx5RiMmAxMmgAklgNYm7LzO+moW5SjMQgbrKQ6lfypceqoR4rWMCdUh2YgOoX9toumG4YJM2kSBZFPNT/WVSlK92PtAPZgiNKrxNPQ9x++YgYfsQBksx5ShEMqZEpUICNru0bqO0Zd4y0BAs2tCetlzWLK8ukOZiwPOF1TOcwCKcqanVQP9P943VxC+9olq5Tlx7RDLBfQM3ze3pAB9nKTu5KkbZ1EeWYtDgrypJPnA1OjLYaEk/rA2MT9EDzP5QAhmEkk7mJUmBkROgwBCYIlmBkGJ5ZgBFGFtVWOcqLvqR57fO8Yq61wWs4Nt39xz0gObLVmS4A6Pdj5h26wAdaR3awlgAmx2s7AA3HnHWVz80uVOGjJX/SpIzfIk+kcrqZVlJKkjVwzD+5LfKOk9kZ4mUMgghTS8hPVPCfpAPAHDQJNQ/RQ3iOlqLmWfEgAj+JGxHlofLrBi0hQ/OAXuX5ER5M+7FxEs+S/nsYWVc4o8QJHMXgGqZkSd9aK3KxRBLJWH/C4eCF4iwv67QDFS7nU+sL6hQu8LanFAnU9f3zhVMxkqWUgW3L29YBqZuYu9tLc42lH1/e0KUYgLAauz/J4mqcTRLyhSgCs5UAnxEB2HpAMPvASMx0GnWEy5hUoqOpvHps0qN/8AEaoEBMiJkxEkRMiAlTEyIhETS4CrlOUBSNAeFiLXLM2o6xiQADxHQau6lB7F2jSYpTXAy3sNbt9WuY9MQr+JmZsrA8g/K8B6YeFw24d7ktcf3iy/ZhXumokEAd2sLSkPZMx7X6p+cV1ANnLjS76blm0j3ZGu7nEZblkTQuU2vEWKXPQpsOsB0LtEhaUifKDzJLqCfxp/5EeoY+aRB2G16J0tM2UXQsP7wTMS4iiyKr/Tqzul2pqlRVLO0uYfEnoDq3QwF5UYimJeNVHcRqJkAsrcKlTPEhKvMaQorMGLAS1FI5E5h89ItkySDAU2W3X6wHNsRwyem1yOYOsC0VBNUWDhtXtF2xVdmcF+f71gTD6ZrkesBphWD5S6i/P/ADFP7fVwmzplOkt3MtKkNqJqXXbrlBHtHQqmqTKlqWrwoSVHqwdo4LS4so1XfLuVrzqHmp2Hs0B0fstjYqpIV/yJYLHpZXkYdpMcep62ZQ1UzutASMp0XLJzIf0I8ouWF9v5C7TkqlK5+NPuLj1EBdERMgwJSVCFjNLUlQ5pIP0gpBgJUmJ5cQJieXAVREoeIhSlA3txPs+52iVU67DbnoQ35RhUsF9QMz21vdn6RBLJYOu1m5vybbUwBcxZyhV2GtwC/X35GK/i5XLTnltmQQtIcm6S6W8yPaLCJbJPCCDfiFxybkGOrbwtxiWlaPDtcXfTnZnyn8oDrmFVwnyZc5OkxCVeTgEwn7Z4Gmqp1INjqlW6VC4PoR9YXfZPV56BKCXMla5foC6fkoRcVD984Dn32f8AaVSwaaotOlHIpzq1ovKQDHM/tDwpVPNTWybZGTNA3T8K/TeLT2Zx9M+WC/FuICwzgR+sL6iavdLjofyMFqqICq6kNcQCermgqAvbaJkzLWERpmJzEgH3jdc2zwFV+0WtyUi0vdbJ5am4jjAJcNq9vPaLz9p+KZ1oljZ1G/OwipYLhqp8wIT6nkP3f0gDe0bH7vO/EjKrzQRb/wCqhCNt46T2q7Lql0BO8tSZjeTpXp/N8hHOzoIDNLVLlKzSlqQrmk5T6trFwwf7RJyLTkJnDpwK92IJ9Iph6/rGE9XgO4YF2ppqk5Za8q/wL4T6bH0iwoj5yTrFy7M9raiVlRm7xH4VuW6A6iAtqpZLv8NtXF/3pE6JeXKSN2A6FnHPd/SI5MllXcZizguXuXvZiHjZMkhNi7u2YuRuwD6MYCXvme/Cb2LtfbYgB4XTwCe7PECDmIsyLcNuej62jJUwu5BNsospiydesTppiEnMFZlspVvCoHgFutx684Bp9ldRkqamSPDMAmJvoUHKoDoyh7Re8ZxympE5qmciXyCjxHySLmOB4/is6lX31NMUiYQpJWlt/GBqOV+kUqdPmTVKWsrWrVSy6j5km8B3pf2lUFTOFOBMyrOQLWkBBKrAEO4BtcxVF4fPw6qUhIV3TugmwIPwg6EiOeYFWpkTkTVITNCCCZZPiGvobR9HT8bpJ9L95QtBkgDvEqOj2Yg3SsP6wCCl7UBmmAoPPYxJU4oF2QtPz/SPVuGGSrKBmlkOlxtyMepcPkHWQH8jAQoKg10s993HS9vnGMUxPKlhvv8ApBc2hQm6JSR1hRispQTwpK1qskDcnQeX6QHJe0c0qqFPb1c+sdG+xzAlNMmrT4soQ42Dv6XEbYF9mZM4LqFhWqlJAYFRIbfwx1bDaRKAEpsBbk0Asx3CBNkLl/iSpOn4kt/4+0fNkynIcHa3ruPlH1ZVynBAsSC3ncg+4+cfOHaxMv75OMs8KlFaW2zAKIbUMSYCtFP7/T2jdQfrE6ByNiLnR9dOUaIQSWtvuDpvAQpEMMN8Q+cB5N4Nw7xpgOoVSWSnOo2BYvfoG0PKMyJvCtRT/K7mxDuX31949jcgENfd22PvaFhWVgJQQDlJVtawf1FoDWgmgqCuJk6eZ+IcwGhgakhSSkixL6uGsCb9TeAsts6QxAAG/wDlwRHqYEl+pdSrb2OvEOkAr7VgKlqBFmzWDtoknytp8oRdhpwlz0KIBSeFYIJccm/p+cXCrRnlKGUEKbdg7WZg+gLgxTsEpMs9ck/CoEPre7a/wj3gOgy+ysiln5SgGROU8lRH/TWdZR/hLDL6iH9Lg6JRJSkMQxBAIKbWL66CCsACZ9MJU0BQYJVoNN+hcGMUM0y1GnnF1JDy5lh3if8AyDAH3gG2JS88sEfAbj+Hf9YVSZ24MNAgEKQrRQynqDb9YFxDDV5kqlFIlBKgqXlGrOFBQu/nARLWGckAQbQ0Y8ZDk6dAdh1MU7D68VE9gQJcoZ5i1FkpGz/pG/abt7MlMmkQnK7d8sOVaXCbMLm55QHRJDfDy0/vEhtf2/Z9I5Xg3besmAqUUHlwM2+yr6xjFqmfNknNNWp+pF/SAvPavtjT0ctSlLQqaxySwQVFTWfkLOY+cFVGZWupL9X1gaucLU/N/e8QyjeAZTEhnFyxDa5Tt573iNSMwtqNjqYmkyiUsdC2/MdB09I2WgWU7nXlezDzcawA0pySA+U7Qbh4IWARAClOdv3eH9FSuEnVQZuTbjrAf//Z">
            <a:hlinkClick r:id="rId7"/>
          </p:cNvPr>
          <p:cNvSpPr>
            <a:spLocks noChangeAspect="1" noChangeArrowheads="1"/>
          </p:cNvSpPr>
          <p:nvPr/>
        </p:nvSpPr>
        <p:spPr bwMode="auto">
          <a:xfrm>
            <a:off x="269875" y="-1012825"/>
            <a:ext cx="15240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" name="AutoShape 6" descr="data:image/jpeg;base64,/9j/4AAQSkZJRgABAQAAAQABAAD/2wCEAAkGBxQTEhUUEhQUFhQWFxcYFhUXFxcVGBcYGBUYFxUXGhwZHSggGBolHBUXITEhJSkrLi4uFx8zODMsNygtLiwBCgoKBQUFDgUFDisZExkrKysrKysrKysrKysrKysrKysrKysrKysrKysrKysrKysrKysrKysrKysrKysrKysrK//AABEIAQAAoAMBIgACEQEDEQH/xAAcAAACAgMBAQAAAAAAAAAAAAAEBQMGAQIHAAj/xABAEAABAgQEAwYDBgUDAwUAAAABAhEAAwQhBRIxQSJRYQYTMnGBkUKhsQcUUsHR8GJyguHxFSNDM1PSFhdjksL/xAAUAQEAAAAAAAAAAAAAAAAAAAAA/8QAFBEBAAAAAAAAAAAAAAAAAAAAAP/aAAwDAQACEQMRAD8AsRMRqMZJiNZgMKMaExkxoYDBVHow8L/9aRmKU8RBZk7q/COZgGMYMA4diaZyilIyrAPCSNRs4LP6wWV5XzpdthpfR729WMBqsxCZo3I+kaTp5UDZiCxYsQPJQ6GFE8pKiZk1UtKgnKq6972FhygHKJoOhjyjC2no5W1bMc//ABJKbW2L7Qzqf9pBcZ2bjulgz5iM3EnqICMrjOeFdDMWsuHIOmmguQOZ6QbLmObP62gCwYmSYHzvfoPpG6FQBaFRKlUDoiQQBSDBMuBJRgyVAAkxoYzGpgMGIpqmD8olMKKnEUKUZTO9lXDdR+7wGi8UEwLRLUUlikraySfw/iX021MDSqFAQAMyQU5c/gKgTduHTmfKCV4elN0M2iUiwF7Egsx8r84WYxVd3wDKVFuEOlzvoOsA6wqklSgQpYAHh0I2fMQnoLdNYZLrJZIypSos4Yktre4tfdvWKBiVYSooZLhABSViWmz5QxGsZp5JWUBGaWvYIKiC4+BtDzvtyMBaayrLFUsgqzOqUsZVi98jDibNqNbQsqJClKBAXkcFkJOdJHwltSdHA0gygwDOyqgmYWbMUKAIGhWkKYto4jfF8TVLSckuYRpmXmAF2spSb/k8AnVKTSpK0lioumUVcaXJzAkAjly0hPTY7MOWW6lAF0hTKF7kWb+zxNU06lf7i0oCSWGYl3O4JLHTSGUnsvnlugFKmfhIKFI5uzj9+gDS6tBBMuSCFFlhKgADdlMRpbUfKNaSYtKgQSwUCytnLl2duitD0g3/AEFQSmZmykvcXBU3EHDa9bj0vrVoWCCjImYbOQATsH5Po/vAGUuKF2Uk+YuNocJNn/t/iKn977yWAwlzAVDpmSBmA6HltDHDcRVkzKTxJOVbdNCzXGl9bwFjQYlTAWHVqJoBQc2jjRoPQmAmlQZLgWVBcqAWmNY2MYgI5k4Jcna/sCYpvZCQVrmTy6UlQIzHiJUSXLadAzn0iwdp1qFOoILKNgeQNj8n94rcimyKSgE5ANAWJNsxJUGZ+vSAeV0hMsKUviLl+K7m4FnA/vpCHMuarhSFA2Obz0Kjqzb/ANosa0lcnJmSlKSeoA3PU7dfd6tVAzFKKX7t/wDbS+gBYEnYW2/KAb4bTOo5O6J0VlUwA5EXfTmNNY8pa150yEgJDuq0zMpwxBOgtoInwPDps4spWYEXF2A/DyD2f/EX6nwrIkBgGbhGgaxAvpAUfDsNWQlu85hyxU/4VOWI5MIkrZgQTkJUQOJBVdhvbXd9dNous3DSq6XT1Zx6j0hViuBBbLJ4k6ke1zqQfygA6NaFSnlAeIhUsgKAzMdHtcer9Imo6MpOjJBYJAbKSNuRvpGlLh6pZzSzsCLWLOcp2IufeGS1kpSpIUBcFJ8Qe7P+FxaAXVMoBnyqRoCbmx4Vc+hG8VnGKAZihJO7A3dJBsDqN7Rb6okO+irktdJ5kbfQwjn0qVKAsQ/C405ZVA3gKfXyjNZSQUrTdnYqP4gW1sx9ImoKpQUkW4nJexWksCLWCwItEjCyFFiQLlm2P5j5xheCXJ8i4vvfq9heAoMuumicrLchRJbe7m2vtF7wXFUzUgguWuBq/wD+h1EVntHTqlErCAX1JSCNeF35c4xg2LgqzKQl9XTwMbMXGhbp6wHSpCgQCN4MlwgwmscX35i/uNdYfSVQC6MARmMKsLwFc7VIUsolpTmcZjYkBrHQE7xXKymSanIVLSs5db5Qls2tx6CLFjtIZk2WQpggE6skAC4PJyR7RWamgmomqYBlKzEhQltpZyLi7kQFwXOlzgmXJJ7pKWXNOrhnyA2/qJtoLQhqawqqAmUwQARwnMzNYeT+peGtTTlMrvJiwlNuBCXcjwi+qjsLCAMOkkzylKcjniOqizOkn1gOk9i8MSmUlSgCqxuOd4s33d/20ewemaWka2H0hiEQC2bIswH5QNNo3u5B6Q87mNZkiArRoG0t+ceTSs9htY/OHcyVAxlwCKdRBuHhLvo7c7HbyhbNwhBL5WPMBvzizzZTxp3MAglYdl3cdfy5RlUhhvD1UgQNMlwFZxXCUzEFJAY6xy3/AE9Uqb3fxOcj6KHIx3MSRFC+0fDMiRNGxY+un0gA8BrkqAT4S5Afc/ELBwQxt5EbxeKLQctusUCnQVZJ0v4mE1AaykvlWG3b6GLhhNRxAOdL9Ceu+kBloyY2AjBEAgr0krSFcKRc3D5RsC3P5mBZlGSsqWLK4kpPERmNwH20D/wmDcbqDLUhR2Kiwe5YBI87n22vG2G1BmlUya4STwpuSprgB9RqXZgDACYnTFYORkZbqWm5bMMzPYE2D+ZvpB3ZrBskzMrxOkuQeZcDkzt1iSdWjMkzEskkNLdyo7Na+r9IZ4ZMJVceJVmuNHb8/UQHQqM8KfIQUlV4X0anT5NBKFXgDc0aKVaPRGsHqflAQzIGVEzNeI1JgB5kRwSpMQkQESjAs6DFogCcLwHkGFXa6lz0kx9QHHpDREaYleSsc0kfKA5JgdVlyuTlByqGjpJc9d/lFwwYgTcgIIDKSf4bkb21MUfDXStSTvb1SX+jxd+yEostZ/hQDvZyduo9oBi0aExuY0IgKn23m3lAuxPP0U/S4+carxQylIWhIKlJKUqWxTLchyBqX4WG7Rcv/SP32W65ndISqy8oLtycgbRX+1XYCdJkpEtXf5PCscCgkjKbOX4RqDa9oBZU1WdaVr4iAWcFyQQD5AkWEWns1VZkklsxmsA+mVAt5ARzuTh1TMlkioUlKFFOUgqUQn4gXDjptG3ZJSxNY1C0gqDHjAJ0NgblgzwH0JQotbSCkJimy62YjukSZuYzFJTdWYAE36iwJhf2gxCpFR92pqlalB8xsyebmA6TkMeI6xy1NVUI/wCpiYBtYcX1jSb2mqpYf7/TrG3eoCX+kB05UQKEc5pftOmILVNOhSP+9ImBSR5pOnvFzw3G5M8Ay1gvs9/aAPKo1IjxUI1XPAgNJsATkxvU1giALeAykQPii2lL8oLQnnC/tArLJUdGD/rAc5FEyyoMMxt0KXIv1ZQi8YGE9yjIGBALH6ee3pFV+8pCEhZ8QtsNwT5uNYutKhkgdBAAZYwU8tYkiWkIExBOgWkn3EBY6bDEzJoQvilyAEpSdCrdRG+nziTG8HlTJakFACeQcDTdtRBmFJYzCfxF/QRpiGLS0IUVizbQHMMSTT7f7csBWVXwsLEgb6G/TeDsE7JSqpYm5ClOuccDvrYfu/SLZinZuXOTKOYpyjhKbFlAH8ofyJIQgJToBAc+xzs+qnmSFyFqJQJmUKLsbD84W0fZmaKeZmJzz8xWon4QbJtzLkn+URdu01EuYqUUTCgjODZwcwS3s3ziWpo1rlJlCYpCQlIJQAFG17l29IDjK6KjkzMtVOYAPlS6lE7DnA+JKwqaHSupBDsyFEX87COhzexVLmWlCLEDODxZjsXNwRzjWg7LS6VKxKSCVfiv9IBH2RwWQxMlThSeJCktmfQ+Voj7XdnFU6PvdISgouuWHykPqljwkHYc4s1LQgqZKAlRYFSDZ/KH+KSgKOa7kd0p+YLfrAc1wD7SSp01BSLaux/vE/8A7hJEuYpQLAgJKQ+r3sfrFOruzRXJM6WJqi5NpZIbmSBaCqJKUUqVZQvIEqSkixW9n6Agn0gNcT7T1q3dfcINwk3WQdDYPEFFWVBDmqrCAP8AjlKAA9Zg+kCS6idOWlPfodb8wAbm7NeLb2Nl4kSuXm7tKAm01AWjUhXFblzgCqKirWSUVk4hQBZYBIcf1fUQfiBq1SlSp8xAzDKJhRlD7AsSH9Ys9HMzKyKAzJ3T4VNqQ+kEKpXUrMHTYEG4KS4UCN4ChUOATgQJuQgOAyn8RuWO0XWXCfD5akFcoqzd3NKX5gEFPy+kOUQATR5QjMYgLpRLKpGfdSQfUWP0hVh9AJswCZdKS5GxOz9II7KVTpVKPiSSpPVJ1Hv9YcikAdSQyj13gNqwWEYl3tEa1EpD2O8bU5aAirpLpdvCQT5bwNUTwJYL9Nr8iIcLfaFeK4WJg4VlB6MUnzB0gFlPI+I6mIaulKtXaJvvNRKDKkCYnZSCx9UnT3MCzsbexlTB5iA2ky8l2AiTFMO+8INMCU94xmEaolgv7qjSlVNmqGRDNopeg6sNYsmHUIlJIBKlKLqWdVH9OkAHPoky5QQgZUJSyUjYARyTHsNCRUoSw40qCQPhUCfbMT7x2fEdI5z2mpAlaJ7cLGVM6AkGWvyCrHzgKH2Rpf8AdJmCwL30c/SOi0khLgZQw0faFFNRpz5Wyq1bY+XMRYKSWQAFMOgvbaAbSEAsWiWRIzLIG5b9Y3kouGiabNEpBIPEp8vTqYCmyZajOnLUCAqbMUPIHIn6EwyliIs14llwAMejxjzQElLUmWtK06pL+Y3HtHQ5M0KSFDQgEeRvHNmh7hvaHu5WRYJKQcpG428iICyVBjRJuOsayVZkpPNIPuBGQPlAGhUZJgMrvGRNgJZiwesBVMyXLBKiGA1P5wNieKplpJKgLRXKOgmVys850yHcI0Mzqf4frAWnDahU4BYBEs+EbqH4j06QySpzAS1qlJaWkKYeEnLp1YxpR4mo2mS8h5BQUD6gD5iAJxHRorGIp4VDKFWNj8XMQ9rp4N4Tzpo+IgXgKenDlBIXSzT3f/amDOlJ5DcQzpauaGSuUkkDVKlAGEWH4wE1U+WPD3im8tYttFPCrgEXbz8oA2lq1m2VKT5k/NoGxNWjl1G59INl7k2EJp83Oon28toDCTE8uB0xPLMAK0YMbGNSYDEY7vMW5sPc3jxMZpyc6W1cW53EBexGr3jWYY1FxASqEDTgTu3o/wBYLTcRoJY3gKdilIFTZapxdK1tLQWYADMVK56aRbKGYkjgUkgciDC2uo+8qJZIGWUFEfzEMIPnUSFF1JDjRQsfJxAEzlXEL6lJNgL8+URTMJN8sxYfqFD2P6wFPk1CDZaFDkQU7Wc3gM4gldrl+o16vAiUvrC6urKwG8sEDZJTz6mNJWJTSC8pgBqSB5WBMBUMck93Xgp/5ADbmNfkRF6wrwjyEVClp1VMnvmOYVCinfhPCU+TAReaSQwD8hAbYhOZDcz8t4XJMTYlNdQHIfOIEQEyYllxCmJkQA5MaEx5RiMmAxMmgAklgNYm7LzO+moW5SjMQgbrKQ6lfypceqoR4rWMCdUh2YgOoX9toumG4YJM2kSBZFPNT/WVSlK92PtAPZgiNKrxNPQ9x++YgYfsQBksx5ShEMqZEpUICNru0bqO0Zd4y0BAs2tCetlzWLK8ukOZiwPOF1TOcwCKcqanVQP9P943VxC+9olq5Tlx7RDLBfQM3ze3pAB9nKTu5KkbZ1EeWYtDgrypJPnA1OjLYaEk/rA2MT9EDzP5QAhmEkk7mJUmBkROgwBCYIlmBkGJ5ZgBFGFtVWOcqLvqR57fO8Yq61wWs4Nt39xz0gObLVmS4A6Pdj5h26wAdaR3awlgAmx2s7AA3HnHWVz80uVOGjJX/SpIzfIk+kcrqZVlJKkjVwzD+5LfKOk9kZ4mUMgghTS8hPVPCfpAPAHDQJNQ/RQ3iOlqLmWfEgAj+JGxHlofLrBi0hQ/OAXuX5ER5M+7FxEs+S/nsYWVc4o8QJHMXgGqZkSd9aK3KxRBLJWH/C4eCF4iwv67QDFS7nU+sL6hQu8LanFAnU9f3zhVMxkqWUgW3L29YBqZuYu9tLc42lH1/e0KUYgLAauz/J4mqcTRLyhSgCs5UAnxEB2HpAMPvASMx0GnWEy5hUoqOpvHps0qN/8AEaoEBMiJkxEkRMiAlTEyIhETS4CrlOUBSNAeFiLXLM2o6xiQADxHQau6lB7F2jSYpTXAy3sNbt9WuY9MQr+JmZsrA8g/K8B6YeFw24d7ktcf3iy/ZhXumokEAd2sLSkPZMx7X6p+cV1ANnLjS76blm0j3ZGu7nEZblkTQuU2vEWKXPQpsOsB0LtEhaUifKDzJLqCfxp/5EeoY+aRB2G16J0tM2UXQsP7wTMS4iiyKr/Tqzul2pqlRVLO0uYfEnoDq3QwF5UYimJeNVHcRqJkAsrcKlTPEhKvMaQorMGLAS1FI5E5h89ItkySDAU2W3X6wHNsRwyem1yOYOsC0VBNUWDhtXtF2xVdmcF+f71gTD6ZrkesBphWD5S6i/P/ADFP7fVwmzplOkt3MtKkNqJqXXbrlBHtHQqmqTKlqWrwoSVHqwdo4LS4so1XfLuVrzqHmp2Hs0B0fstjYqpIV/yJYLHpZXkYdpMcep62ZQ1UzutASMp0XLJzIf0I8ouWF9v5C7TkqlK5+NPuLj1EBdERMgwJSVCFjNLUlQ5pIP0gpBgJUmJ5cQJieXAVREoeIhSlA3txPs+52iVU67DbnoQ35RhUsF9QMz21vdn6RBLJYOu1m5vybbUwBcxZyhV2GtwC/X35GK/i5XLTnltmQQtIcm6S6W8yPaLCJbJPCCDfiFxybkGOrbwtxiWlaPDtcXfTnZnyn8oDrmFVwnyZc5OkxCVeTgEwn7Z4Gmqp1INjqlW6VC4PoR9YXfZPV56BKCXMla5foC6fkoRcVD984Dn32f8AaVSwaaotOlHIpzq1ovKQDHM/tDwpVPNTWybZGTNA3T8K/TeLT2Zx9M+WC/FuICwzgR+sL6iavdLjofyMFqqICq6kNcQCermgqAvbaJkzLWERpmJzEgH3jdc2zwFV+0WtyUi0vdbJ5am4jjAJcNq9vPaLz9p+KZ1oljZ1G/OwipYLhqp8wIT6nkP3f0gDe0bH7vO/EjKrzQRb/wCqhCNt46T2q7Lql0BO8tSZjeTpXp/N8hHOzoIDNLVLlKzSlqQrmk5T6trFwwf7RJyLTkJnDpwK92IJ9Iph6/rGE9XgO4YF2ppqk5Za8q/wL4T6bH0iwoj5yTrFy7M9raiVlRm7xH4VuW6A6iAtqpZLv8NtXF/3pE6JeXKSN2A6FnHPd/SI5MllXcZizguXuXvZiHjZMkhNi7u2YuRuwD6MYCXvme/Cb2LtfbYgB4XTwCe7PECDmIsyLcNuej62jJUwu5BNsospiydesTppiEnMFZlspVvCoHgFutx684Bp9ldRkqamSPDMAmJvoUHKoDoyh7Re8ZxympE5qmciXyCjxHySLmOB4/is6lX31NMUiYQpJWlt/GBqOV+kUqdPmTVKWsrWrVSy6j5km8B3pf2lUFTOFOBMyrOQLWkBBKrAEO4BtcxVF4fPw6qUhIV3TugmwIPwg6EiOeYFWpkTkTVITNCCCZZPiGvobR9HT8bpJ9L95QtBkgDvEqOj2Yg3SsP6wCCl7UBmmAoPPYxJU4oF2QtPz/SPVuGGSrKBmlkOlxtyMepcPkHWQH8jAQoKg10s993HS9vnGMUxPKlhvv8ApBc2hQm6JSR1hRispQTwpK1qskDcnQeX6QHJe0c0qqFPb1c+sdG+xzAlNMmrT4soQ42Dv6XEbYF9mZM4LqFhWqlJAYFRIbfwx1bDaRKAEpsBbk0Asx3CBNkLl/iSpOn4kt/4+0fNkynIcHa3ruPlH1ZVynBAsSC3ncg+4+cfOHaxMv75OMs8KlFaW2zAKIbUMSYCtFP7/T2jdQfrE6ByNiLnR9dOUaIQSWtvuDpvAQpEMMN8Q+cB5N4Nw7xpgOoVSWSnOo2BYvfoG0PKMyJvCtRT/K7mxDuX31949jcgENfd22PvaFhWVgJQQDlJVtawf1FoDWgmgqCuJk6eZ+IcwGhgakhSSkixL6uGsCb9TeAsts6QxAAG/wDlwRHqYEl+pdSrb2OvEOkAr7VgKlqBFmzWDtoknytp8oRdhpwlz0KIBSeFYIJccm/p+cXCrRnlKGUEKbdg7WZg+gLgxTsEpMs9ck/CoEPre7a/wj3gOgy+ysiln5SgGROU8lRH/TWdZR/hLDL6iH9Lg6JRJSkMQxBAIKbWL66CCsACZ9MJU0BQYJVoNN+hcGMUM0y1GnnF1JDy5lh3if8AyDAH3gG2JS88sEfAbj+Hf9YVSZ24MNAgEKQrRQynqDb9YFxDDV5kqlFIlBKgqXlGrOFBQu/nARLWGckAQbQ0Y8ZDk6dAdh1MU7D68VE9gQJcoZ5i1FkpGz/pG/abt7MlMmkQnK7d8sOVaXCbMLm55QHRJDfDy0/vEhtf2/Z9I5Xg3besmAqUUHlwM2+yr6xjFqmfNknNNWp+pF/SAvPavtjT0ctSlLQqaxySwQVFTWfkLOY+cFVGZWupL9X1gaucLU/N/e8QyjeAZTEhnFyxDa5Tt573iNSMwtqNjqYmkyiUsdC2/MdB09I2WgWU7nXlezDzcawA0pySA+U7Qbh4IWARAClOdv3eH9FSuEnVQZuTbjrAf//Z">
            <a:hlinkClick r:id="rId7"/>
          </p:cNvPr>
          <p:cNvSpPr>
            <a:spLocks noChangeAspect="1" noChangeArrowheads="1"/>
          </p:cNvSpPr>
          <p:nvPr/>
        </p:nvSpPr>
        <p:spPr bwMode="auto">
          <a:xfrm>
            <a:off x="422275" y="-860425"/>
            <a:ext cx="15240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230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650035" y="1196752"/>
            <a:ext cx="4693865" cy="864096"/>
          </a:xfrm>
        </p:spPr>
        <p:txBody>
          <a:bodyPr/>
          <a:lstStyle/>
          <a:p>
            <a:r>
              <a:rPr lang="es-MX" dirty="0" err="1" smtClean="0"/>
              <a:t>Idh</a:t>
            </a:r>
            <a:r>
              <a:rPr lang="es-MX" dirty="0" smtClean="0"/>
              <a:t> 2013 (Informe 2014)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1939595"/>
            <a:ext cx="7520940" cy="2740882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s-ES" dirty="0" smtClean="0">
              <a:latin typeface="Book Antiqua" pitchFamily="18" charset="0"/>
            </a:endParaRPr>
          </a:p>
          <a:p>
            <a:pPr>
              <a:lnSpc>
                <a:spcPct val="80000"/>
              </a:lnSpc>
            </a:pPr>
            <a:r>
              <a:rPr lang="es-ES" dirty="0"/>
              <a:t>País de desarrollo humano muy elevado (IDH ≥ 0,808): 	49 países. </a:t>
            </a:r>
          </a:p>
          <a:p>
            <a:pPr>
              <a:lnSpc>
                <a:spcPct val="80000"/>
              </a:lnSpc>
            </a:pPr>
            <a:r>
              <a:rPr lang="es-ES" dirty="0"/>
              <a:t>País de desarrollo humano elevado (0,7 ≤ IDH &lt; 0,8): 	53 países. </a:t>
            </a:r>
          </a:p>
          <a:p>
            <a:pPr>
              <a:lnSpc>
                <a:spcPct val="80000"/>
              </a:lnSpc>
            </a:pPr>
            <a:r>
              <a:rPr lang="es-ES" dirty="0"/>
              <a:t>País de desarrollo humano medio (0,55 ≤ IDH &lt; 0,7): 	42 países. </a:t>
            </a:r>
          </a:p>
          <a:p>
            <a:pPr>
              <a:lnSpc>
                <a:spcPct val="80000"/>
              </a:lnSpc>
            </a:pPr>
            <a:r>
              <a:rPr lang="es-ES" dirty="0"/>
              <a:t>País de desarrollo humano bajo (IDH &lt; 0,55): 		43 países.</a:t>
            </a:r>
          </a:p>
          <a:p>
            <a:endParaRPr lang="es-MX" dirty="0"/>
          </a:p>
          <a:p>
            <a:r>
              <a:rPr lang="es-MX" dirty="0"/>
              <a:t>En General: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503589"/>
            <a:ext cx="5274262" cy="1589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146" y="3573016"/>
            <a:ext cx="1211835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9370"/>
            <a:ext cx="3038475" cy="180022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2 Marcador de contenido"/>
          <p:cNvSpPr txBox="1">
            <a:spLocks/>
          </p:cNvSpPr>
          <p:nvPr/>
        </p:nvSpPr>
        <p:spPr>
          <a:xfrm>
            <a:off x="323528" y="6104069"/>
            <a:ext cx="8945736" cy="4405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050" dirty="0" smtClean="0">
                <a:solidFill>
                  <a:srgbClr val="FF0000"/>
                </a:solidFill>
              </a:rPr>
              <a:t>Fuente</a:t>
            </a:r>
            <a:r>
              <a:rPr lang="es-MX" sz="1050" b="0" dirty="0" smtClean="0"/>
              <a:t>:</a:t>
            </a:r>
            <a:r>
              <a:rPr lang="es-MX" sz="1200" b="0" dirty="0" smtClean="0">
                <a:solidFill>
                  <a:schemeClr val="accent2"/>
                </a:solidFill>
              </a:rPr>
              <a:t>	</a:t>
            </a:r>
          </a:p>
          <a:p>
            <a:r>
              <a:rPr lang="es-MX" sz="1200" i="1" dirty="0" smtClean="0">
                <a:solidFill>
                  <a:schemeClr val="accent2"/>
                </a:solidFill>
                <a:hlinkClick r:id="rId5"/>
              </a:rPr>
              <a:t>http</a:t>
            </a:r>
            <a:r>
              <a:rPr lang="es-MX" sz="1200" i="1" dirty="0">
                <a:solidFill>
                  <a:schemeClr val="accent2"/>
                </a:solidFill>
                <a:hlinkClick r:id="rId5"/>
              </a:rPr>
              <a:t>://</a:t>
            </a:r>
            <a:r>
              <a:rPr lang="es-MX" sz="1200" i="1" dirty="0" smtClean="0">
                <a:solidFill>
                  <a:schemeClr val="accent2"/>
                </a:solidFill>
                <a:hlinkClick r:id="rId5"/>
              </a:rPr>
              <a:t>hdr.undp.org/sites/default/files/hdr14-summary-es.pdf</a:t>
            </a:r>
            <a:endParaRPr lang="es-MX" sz="1200" i="1" dirty="0" smtClean="0">
              <a:solidFill>
                <a:schemeClr val="accent2"/>
              </a:solidFill>
            </a:endParaRPr>
          </a:p>
          <a:p>
            <a:endParaRPr lang="es-MX" sz="1400" i="1" dirty="0"/>
          </a:p>
        </p:txBody>
      </p:sp>
    </p:spTree>
    <p:extLst>
      <p:ext uri="{BB962C8B-B14F-4D97-AF65-F5344CB8AC3E}">
        <p14:creationId xmlns:p14="http://schemas.microsoft.com/office/powerpoint/2010/main" val="339890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8164"/>
            <a:ext cx="3888432" cy="6246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553" y="2533758"/>
            <a:ext cx="348615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516534" y="3068960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>
                <a:latin typeface="+mj-lt"/>
              </a:rPr>
              <a:t>DESARROLLO HUMANO BAJO</a:t>
            </a:r>
            <a:endParaRPr lang="es-MX" sz="1600" b="1" dirty="0">
              <a:latin typeface="+mj-lt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409074" y="6274656"/>
            <a:ext cx="8945736" cy="4405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050" dirty="0" smtClean="0">
                <a:solidFill>
                  <a:srgbClr val="FF0000"/>
                </a:solidFill>
              </a:rPr>
              <a:t>Fuente</a:t>
            </a:r>
            <a:r>
              <a:rPr lang="es-MX" sz="1050" b="0" dirty="0" smtClean="0"/>
              <a:t>:</a:t>
            </a:r>
            <a:r>
              <a:rPr lang="es-MX" sz="1200" b="0" dirty="0" smtClean="0">
                <a:solidFill>
                  <a:schemeClr val="accent2"/>
                </a:solidFill>
              </a:rPr>
              <a:t>	</a:t>
            </a:r>
          </a:p>
          <a:p>
            <a:r>
              <a:rPr lang="es-MX" sz="1200" i="1" dirty="0" smtClean="0">
                <a:solidFill>
                  <a:schemeClr val="accent2"/>
                </a:solidFill>
                <a:hlinkClick r:id="rId4"/>
              </a:rPr>
              <a:t>http</a:t>
            </a:r>
            <a:r>
              <a:rPr lang="es-MX" sz="1200" i="1" dirty="0">
                <a:solidFill>
                  <a:schemeClr val="accent2"/>
                </a:solidFill>
                <a:hlinkClick r:id="rId4"/>
              </a:rPr>
              <a:t>://</a:t>
            </a:r>
            <a:r>
              <a:rPr lang="es-MX" sz="1200" i="1" dirty="0" smtClean="0">
                <a:solidFill>
                  <a:schemeClr val="accent2"/>
                </a:solidFill>
                <a:hlinkClick r:id="rId4"/>
              </a:rPr>
              <a:t>hdr.undp.org/sites/default/files/hdr14-summary-es.pdf</a:t>
            </a:r>
            <a:endParaRPr lang="es-MX" sz="1200" i="1" dirty="0" smtClean="0">
              <a:solidFill>
                <a:schemeClr val="accent2"/>
              </a:solidFill>
            </a:endParaRPr>
          </a:p>
          <a:p>
            <a:endParaRPr lang="es-MX" sz="1400" i="1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952" y="1861770"/>
            <a:ext cx="3200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71" y="2090370"/>
            <a:ext cx="320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412776"/>
            <a:ext cx="3190491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Flecha izquierda"/>
          <p:cNvSpPr/>
          <p:nvPr/>
        </p:nvSpPr>
        <p:spPr>
          <a:xfrm>
            <a:off x="7828345" y="2290395"/>
            <a:ext cx="488071" cy="2286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903" y="700302"/>
            <a:ext cx="3219450" cy="2952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4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7" t="23026" r="18995" b="21545"/>
          <a:stretch/>
        </p:blipFill>
        <p:spPr bwMode="auto">
          <a:xfrm rot="20757364">
            <a:off x="-457293" y="-476589"/>
            <a:ext cx="8073190" cy="405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1" t="34932" r="20507" b="21837"/>
          <a:stretch/>
        </p:blipFill>
        <p:spPr bwMode="auto">
          <a:xfrm rot="407112">
            <a:off x="2837652" y="4045545"/>
            <a:ext cx="6294341" cy="2548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6012160" y="2924944"/>
            <a:ext cx="3475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hlinkClick r:id="rId4"/>
              </a:rPr>
              <a:t>http://huella-ecologica.ambiente.gob.ec/</a:t>
            </a: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83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AutoShape 2" descr="data:image/jpeg;base64,/9j/4AAQSkZJRgABAQAAAQABAAD/2wCEAAkGBxQTEhUUEhQUFhQWFxcYFhUXFxcVGBcYGBUYFxUXGhwZHSggGBolHBUXITEhJSkrLi4uFx8zODMsNygtLiwBCgoKBQUFDgUFDisZExkrKysrKysrKysrKysrKysrKysrKysrKysrKysrKysrKysrKysrKysrKysrKysrKysrK//AABEIAQAAoAMBIgACEQEDEQH/xAAcAAACAgMBAQAAAAAAAAAAAAAEBQMGAQIHAAj/xABAEAABAgQEAwYDBgUDAwUAAAABAhEAAwQhBRIxQSJRYQYTMnGBkUKhsQcUUsHR8GJyguHxFSNDM1PSFhdjksL/xAAUAQEAAAAAAAAAAAAAAAAAAAAA/8QAFBEBAAAAAAAAAAAAAAAAAAAAAP/aAAwDAQACEQMRAD8AsRMRqMZJiNZgMKMaExkxoYDBVHow8L/9aRmKU8RBZk7q/COZgGMYMA4diaZyilIyrAPCSNRs4LP6wWV5XzpdthpfR729WMBqsxCZo3I+kaTp5UDZiCxYsQPJQ6GFE8pKiZk1UtKgnKq6972FhygHKJoOhjyjC2no5W1bMc//ABJKbW2L7Qzqf9pBcZ2bjulgz5iM3EnqICMrjOeFdDMWsuHIOmmguQOZ6QbLmObP62gCwYmSYHzvfoPpG6FQBaFRKlUDoiQQBSDBMuBJRgyVAAkxoYzGpgMGIpqmD8olMKKnEUKUZTO9lXDdR+7wGi8UEwLRLUUlikraySfw/iX021MDSqFAQAMyQU5c/gKgTduHTmfKCV4elN0M2iUiwF7Egsx8r84WYxVd3wDKVFuEOlzvoOsA6wqklSgQpYAHh0I2fMQnoLdNYZLrJZIypSos4Yktre4tfdvWKBiVYSooZLhABSViWmz5QxGsZp5JWUBGaWvYIKiC4+BtDzvtyMBaayrLFUsgqzOqUsZVi98jDibNqNbQsqJClKBAXkcFkJOdJHwltSdHA0gygwDOyqgmYWbMUKAIGhWkKYto4jfF8TVLSckuYRpmXmAF2spSb/k8AnVKTSpK0lioumUVcaXJzAkAjly0hPTY7MOWW6lAF0hTKF7kWb+zxNU06lf7i0oCSWGYl3O4JLHTSGUnsvnlugFKmfhIKFI5uzj9+gDS6tBBMuSCFFlhKgADdlMRpbUfKNaSYtKgQSwUCytnLl2duitD0g3/AEFQSmZmykvcXBU3EHDa9bj0vrVoWCCjImYbOQATsH5Po/vAGUuKF2Uk+YuNocJNn/t/iKn977yWAwlzAVDpmSBmA6HltDHDcRVkzKTxJOVbdNCzXGl9bwFjQYlTAWHVqJoBQc2jjRoPQmAmlQZLgWVBcqAWmNY2MYgI5k4Jcna/sCYpvZCQVrmTy6UlQIzHiJUSXLadAzn0iwdp1qFOoILKNgeQNj8n94rcimyKSgE5ANAWJNsxJUGZ+vSAeV0hMsKUviLl+K7m4FnA/vpCHMuarhSFA2Obz0Kjqzb/ANosa0lcnJmSlKSeoA3PU7dfd6tVAzFKKX7t/wDbS+gBYEnYW2/KAb4bTOo5O6J0VlUwA5EXfTmNNY8pa150yEgJDuq0zMpwxBOgtoInwPDps4spWYEXF2A/DyD2f/EX6nwrIkBgGbhGgaxAvpAUfDsNWQlu85hyxU/4VOWI5MIkrZgQTkJUQOJBVdhvbXd9dNous3DSq6XT1Zx6j0hViuBBbLJ4k6ke1zqQfygA6NaFSnlAeIhUsgKAzMdHtcer9Imo6MpOjJBYJAbKSNuRvpGlLh6pZzSzsCLWLOcp2IufeGS1kpSpIUBcFJ8Qe7P+FxaAXVMoBnyqRoCbmx4Vc+hG8VnGKAZihJO7A3dJBsDqN7Rb6okO+irktdJ5kbfQwjn0qVKAsQ/C405ZVA3gKfXyjNZSQUrTdnYqP4gW1sx9ImoKpQUkW4nJexWksCLWCwItEjCyFFiQLlm2P5j5xheCXJ8i4vvfq9heAoMuumicrLchRJbe7m2vtF7wXFUzUgguWuBq/wD+h1EVntHTqlErCAX1JSCNeF35c4xg2LgqzKQl9XTwMbMXGhbp6wHSpCgQCN4MlwgwmscX35i/uNdYfSVQC6MARmMKsLwFc7VIUsolpTmcZjYkBrHQE7xXKymSanIVLSs5db5Qls2tx6CLFjtIZk2WQpggE6skAC4PJyR7RWamgmomqYBlKzEhQltpZyLi7kQFwXOlzgmXJJ7pKWXNOrhnyA2/qJtoLQhqawqqAmUwQARwnMzNYeT+peGtTTlMrvJiwlNuBCXcjwi+qjsLCAMOkkzylKcjniOqizOkn1gOk9i8MSmUlSgCqxuOd4s33d/20ewemaWka2H0hiEQC2bIswH5QNNo3u5B6Q87mNZkiArRoG0t+ceTSs9htY/OHcyVAxlwCKdRBuHhLvo7c7HbyhbNwhBL5WPMBvzizzZTxp3MAglYdl3cdfy5RlUhhvD1UgQNMlwFZxXCUzEFJAY6xy3/AE9Uqb3fxOcj6KHIx3MSRFC+0fDMiRNGxY+un0gA8BrkqAT4S5Afc/ELBwQxt5EbxeKLQctusUCnQVZJ0v4mE1AaykvlWG3b6GLhhNRxAOdL9Ceu+kBloyY2AjBEAgr0krSFcKRc3D5RsC3P5mBZlGSsqWLK4kpPERmNwH20D/wmDcbqDLUhR2Kiwe5YBI87n22vG2G1BmlUya4STwpuSprgB9RqXZgDACYnTFYORkZbqWm5bMMzPYE2D+ZvpB3ZrBskzMrxOkuQeZcDkzt1iSdWjMkzEskkNLdyo7Na+r9IZ4ZMJVceJVmuNHb8/UQHQqM8KfIQUlV4X0anT5NBKFXgDc0aKVaPRGsHqflAQzIGVEzNeI1JgB5kRwSpMQkQESjAs6DFogCcLwHkGFXa6lz0kx9QHHpDREaYleSsc0kfKA5JgdVlyuTlByqGjpJc9d/lFwwYgTcgIIDKSf4bkb21MUfDXStSTvb1SX+jxd+yEostZ/hQDvZyduo9oBi0aExuY0IgKn23m3lAuxPP0U/S4+carxQylIWhIKlJKUqWxTLchyBqX4WG7Rcv/SP32W65ndISqy8oLtycgbRX+1XYCdJkpEtXf5PCscCgkjKbOX4RqDa9oBZU1WdaVr4iAWcFyQQD5AkWEWns1VZkklsxmsA+mVAt5ARzuTh1TMlkioUlKFFOUgqUQn4gXDjptG3ZJSxNY1C0gqDHjAJ0NgblgzwH0JQotbSCkJimy62YjukSZuYzFJTdWYAE36iwJhf2gxCpFR92pqlalB8xsyebmA6TkMeI6xy1NVUI/wCpiYBtYcX1jSb2mqpYf7/TrG3eoCX+kB05UQKEc5pftOmILVNOhSP+9ImBSR5pOnvFzw3G5M8Ay1gvs9/aAPKo1IjxUI1XPAgNJsATkxvU1giALeAykQPii2lL8oLQnnC/tArLJUdGD/rAc5FEyyoMMxt0KXIv1ZQi8YGE9yjIGBALH6ee3pFV+8pCEhZ8QtsNwT5uNYutKhkgdBAAZYwU8tYkiWkIExBOgWkn3EBY6bDEzJoQvilyAEpSdCrdRG+nziTG8HlTJakFACeQcDTdtRBmFJYzCfxF/QRpiGLS0IUVizbQHMMSTT7f7csBWVXwsLEgb6G/TeDsE7JSqpYm5ClOuccDvrYfu/SLZinZuXOTKOYpyjhKbFlAH8ofyJIQgJToBAc+xzs+qnmSFyFqJQJmUKLsbD84W0fZmaKeZmJzz8xWon4QbJtzLkn+URdu01EuYqUUTCgjODZwcwS3s3ziWpo1rlJlCYpCQlIJQAFG17l29IDjK6KjkzMtVOYAPlS6lE7DnA+JKwqaHSupBDsyFEX87COhzexVLmWlCLEDODxZjsXNwRzjWg7LS6VKxKSCVfiv9IBH2RwWQxMlThSeJCktmfQ+Voj7XdnFU6PvdISgouuWHykPqljwkHYc4s1LQgqZKAlRYFSDZ/KH+KSgKOa7kd0p+YLfrAc1wD7SSp01BSLaux/vE/8A7hJEuYpQLAgJKQ+r3sfrFOruzRXJM6WJqi5NpZIbmSBaCqJKUUqVZQvIEqSkixW9n6Agn0gNcT7T1q3dfcINwk3WQdDYPEFFWVBDmqrCAP8AjlKAA9Zg+kCS6idOWlPfodb8wAbm7NeLb2Nl4kSuXm7tKAm01AWjUhXFblzgCqKirWSUVk4hQBZYBIcf1fUQfiBq1SlSp8xAzDKJhRlD7AsSH9Ys9HMzKyKAzJ3T4VNqQ+kEKpXUrMHTYEG4KS4UCN4ChUOATgQJuQgOAyn8RuWO0XWXCfD5akFcoqzd3NKX5gEFPy+kOUQATR5QjMYgLpRLKpGfdSQfUWP0hVh9AJswCZdKS5GxOz9II7KVTpVKPiSSpPVJ1Hv9YcikAdSQyj13gNqwWEYl3tEa1EpD2O8bU5aAirpLpdvCQT5bwNUTwJYL9Nr8iIcLfaFeK4WJg4VlB6MUnzB0gFlPI+I6mIaulKtXaJvvNRKDKkCYnZSCx9UnT3MCzsbexlTB5iA2ky8l2AiTFMO+8INMCU94xmEaolgv7qjSlVNmqGRDNopeg6sNYsmHUIlJIBKlKLqWdVH9OkAHPoky5QQgZUJSyUjYARyTHsNCRUoSw40qCQPhUCfbMT7x2fEdI5z2mpAlaJ7cLGVM6AkGWvyCrHzgKH2Rpf8AdJmCwL30c/SOi0khLgZQw0faFFNRpz5Wyq1bY+XMRYKSWQAFMOgvbaAbSEAsWiWRIzLIG5b9Y3kouGiabNEpBIPEp8vTqYCmyZajOnLUCAqbMUPIHIn6EwyliIs14llwAMejxjzQElLUmWtK06pL+Y3HtHQ5M0KSFDQgEeRvHNmh7hvaHu5WRYJKQcpG428iICyVBjRJuOsayVZkpPNIPuBGQPlAGhUZJgMrvGRNgJZiwesBVMyXLBKiGA1P5wNieKplpJKgLRXKOgmVys850yHcI0Mzqf4frAWnDahU4BYBEs+EbqH4j06QySpzAS1qlJaWkKYeEnLp1YxpR4mo2mS8h5BQUD6gD5iAJxHRorGIp4VDKFWNj8XMQ9rp4N4Tzpo+IgXgKenDlBIXSzT3f/amDOlJ5DcQzpauaGSuUkkDVKlAGEWH4wE1U+WPD3im8tYttFPCrgEXbz8oA2lq1m2VKT5k/NoGxNWjl1G59INl7k2EJp83Oon28toDCTE8uB0xPLMAK0YMbGNSYDEY7vMW5sPc3jxMZpyc6W1cW53EBexGr3jWYY1FxASqEDTgTu3o/wBYLTcRoJY3gKdilIFTZapxdK1tLQWYADMVK56aRbKGYkjgUkgciDC2uo+8qJZIGWUFEfzEMIPnUSFF1JDjRQsfJxAEzlXEL6lJNgL8+URTMJN8sxYfqFD2P6wFPk1CDZaFDkQU7Wc3gM4gldrl+o16vAiUvrC6urKwG8sEDZJTz6mNJWJTSC8pgBqSB5WBMBUMck93Xgp/5ADbmNfkRF6wrwjyEVClp1VMnvmOYVCinfhPCU+TAReaSQwD8hAbYhOZDcz8t4XJMTYlNdQHIfOIEQEyYllxCmJkQA5MaEx5RiMmAxMmgAklgNYm7LzO+moW5SjMQgbrKQ6lfypceqoR4rWMCdUh2YgOoX9toumG4YJM2kSBZFPNT/WVSlK92PtAPZgiNKrxNPQ9x++YgYfsQBksx5ShEMqZEpUICNru0bqO0Zd4y0BAs2tCetlzWLK8ukOZiwPOF1TOcwCKcqanVQP9P943VxC+9olq5Tlx7RDLBfQM3ze3pAB9nKTu5KkbZ1EeWYtDgrypJPnA1OjLYaEk/rA2MT9EDzP5QAhmEkk7mJUmBkROgwBCYIlmBkGJ5ZgBFGFtVWOcqLvqR57fO8Yq61wWs4Nt39xz0gObLVmS4A6Pdj5h26wAdaR3awlgAmx2s7AA3HnHWVz80uVOGjJX/SpIzfIk+kcrqZVlJKkjVwzD+5LfKOk9kZ4mUMgghTS8hPVPCfpAPAHDQJNQ/RQ3iOlqLmWfEgAj+JGxHlofLrBi0hQ/OAXuX5ER5M+7FxEs+S/nsYWVc4o8QJHMXgGqZkSd9aK3KxRBLJWH/C4eCF4iwv67QDFS7nU+sL6hQu8LanFAnU9f3zhVMxkqWUgW3L29YBqZuYu9tLc42lH1/e0KUYgLAauz/J4mqcTRLyhSgCs5UAnxEB2HpAMPvASMx0GnWEy5hUoqOpvHps0qN/8AEaoEBMiJkxEkRMiAlTEyIhETS4CrlOUBSNAeFiLXLM2o6xiQADxHQau6lB7F2jSYpTXAy3sNbt9WuY9MQr+JmZsrA8g/K8B6YeFw24d7ktcf3iy/ZhXumokEAd2sLSkPZMx7X6p+cV1ANnLjS76blm0j3ZGu7nEZblkTQuU2vEWKXPQpsOsB0LtEhaUifKDzJLqCfxp/5EeoY+aRB2G16J0tM2UXQsP7wTMS4iiyKr/Tqzul2pqlRVLO0uYfEnoDq3QwF5UYimJeNVHcRqJkAsrcKlTPEhKvMaQorMGLAS1FI5E5h89ItkySDAU2W3X6wHNsRwyem1yOYOsC0VBNUWDhtXtF2xVdmcF+f71gTD6ZrkesBphWD5S6i/P/ADFP7fVwmzplOkt3MtKkNqJqXXbrlBHtHQqmqTKlqWrwoSVHqwdo4LS4so1XfLuVrzqHmp2Hs0B0fstjYqpIV/yJYLHpZXkYdpMcep62ZQ1UzutASMp0XLJzIf0I8ouWF9v5C7TkqlK5+NPuLj1EBdERMgwJSVCFjNLUlQ5pIP0gpBgJUmJ5cQJieXAVREoeIhSlA3txPs+52iVU67DbnoQ35RhUsF9QMz21vdn6RBLJYOu1m5vybbUwBcxZyhV2GtwC/X35GK/i5XLTnltmQQtIcm6S6W8yPaLCJbJPCCDfiFxybkGOrbwtxiWlaPDtcXfTnZnyn8oDrmFVwnyZc5OkxCVeTgEwn7Z4Gmqp1INjqlW6VC4PoR9YXfZPV56BKCXMla5foC6fkoRcVD984Dn32f8AaVSwaaotOlHIpzq1ovKQDHM/tDwpVPNTWybZGTNA3T8K/TeLT2Zx9M+WC/FuICwzgR+sL6iavdLjofyMFqqICq6kNcQCermgqAvbaJkzLWERpmJzEgH3jdc2zwFV+0WtyUi0vdbJ5am4jjAJcNq9vPaLz9p+KZ1oljZ1G/OwipYLhqp8wIT6nkP3f0gDe0bH7vO/EjKrzQRb/wCqhCNt46T2q7Lql0BO8tSZjeTpXp/N8hHOzoIDNLVLlKzSlqQrmk5T6trFwwf7RJyLTkJnDpwK92IJ9Iph6/rGE9XgO4YF2ppqk5Za8q/wL4T6bH0iwoj5yTrFy7M9raiVlRm7xH4VuW6A6iAtqpZLv8NtXF/3pE6JeXKSN2A6FnHPd/SI5MllXcZizguXuXvZiHjZMkhNi7u2YuRuwD6MYCXvme/Cb2LtfbYgB4XTwCe7PECDmIsyLcNuej62jJUwu5BNsospiydesTppiEnMFZlspVvCoHgFutx684Bp9ldRkqamSPDMAmJvoUHKoDoyh7Re8ZxympE5qmciXyCjxHySLmOB4/is6lX31NMUiYQpJWlt/GBqOV+kUqdPmTVKWsrWrVSy6j5km8B3pf2lUFTOFOBMyrOQLWkBBKrAEO4BtcxVF4fPw6qUhIV3TugmwIPwg6EiOeYFWpkTkTVITNCCCZZPiGvobR9HT8bpJ9L95QtBkgDvEqOj2Yg3SsP6wCCl7UBmmAoPPYxJU4oF2QtPz/SPVuGGSrKBmlkOlxtyMepcPkHWQH8jAQoKg10s993HS9vnGMUxPKlhvv8ApBc2hQm6JSR1hRispQTwpK1qskDcnQeX6QHJe0c0qqFPb1c+sdG+xzAlNMmrT4soQ42Dv6XEbYF9mZM4LqFhWqlJAYFRIbfwx1bDaRKAEpsBbk0Asx3CBNkLl/iSpOn4kt/4+0fNkynIcHa3ruPlH1ZVynBAsSC3ncg+4+cfOHaxMv75OMs8KlFaW2zAKIbUMSYCtFP7/T2jdQfrE6ByNiLnR9dOUaIQSWtvuDpvAQpEMMN8Q+cB5N4Nw7xpgOoVSWSnOo2BYvfoG0PKMyJvCtRT/K7mxDuX31949jcgENfd22PvaFhWVgJQQDlJVtawf1FoDWgmgqCuJk6eZ+IcwGhgakhSSkixL6uGsCb9TeAsts6QxAAG/wDlwRHqYEl+pdSrb2OvEOkAr7VgKlqBFmzWDtoknytp8oRdhpwlz0KIBSeFYIJccm/p+cXCrRnlKGUEKbdg7WZg+gLgxTsEpMs9ck/CoEPre7a/wj3gOgy+ysiln5SgGROU8lRH/TWdZR/hLDL6iH9Lg6JRJSkMQxBAIKbWL66CCsACZ9MJU0BQYJVoNN+hcGMUM0y1GnnF1JDy5lh3if8AyDAH3gG2JS88sEfAbj+Hf9YVSZ24MNAgEKQrRQynqDb9YFxDDV5kqlFIlBKgqXlGrOFBQu/nARLWGckAQbQ0Y8ZDk6dAdh1MU7D68VE9gQJcoZ5i1FkpGz/pG/abt7MlMmkQnK7d8sOVaXCbMLm55QHRJDfDy0/vEhtf2/Z9I5Xg3besmAqUUHlwM2+yr6xjFqmfNknNNWp+pF/SAvPavtjT0ctSlLQqaxySwQVFTWfkLOY+cFVGZWupL9X1gaucLU/N/e8QyjeAZTEhnFyxDa5Tt573iNSMwtqNjqYmkyiUsdC2/MdB09I2WgWU7nXlezDzcawA0pySA+U7Qbh4IWARAClOdv3eH9FSuEnVQZuTbjrAf//Z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17475" y="-1165225"/>
            <a:ext cx="15240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AutoShape 4" descr="data:image/jpeg;base64,/9j/4AAQSkZJRgABAQAAAQABAAD/2wCEAAkGBxQTEhQUEhQWFhUXFxcXFRgYGBgcHRocHBoYGhocHBgcHCggGh0lHRwZITEhJSkrLi4uGB8zODMsNygtLiwBCgoKBQUFDgUFDisZExkrKysrKysrKysrKysrKysrKysrKysrKysrKysrKysrKysrKysrKysrKysrKysrKysrK//AABEIAQsAvQMBIgACEQEDEQH/xAAcAAABBQEBAQAAAAAAAAAAAAAGAgMEBQcBAAj/xABEEAACAQIEAwYDBQUGBQQDAAABAhEAAwQSITEFQVEGEyJhcYEykaEHQrHB8CNSYoLRFDNDkuHxFSRyosJTk7LyFjSz/8QAFAEBAAAAAAAAAAAAAAAAAAAAAP/EABQRAQAAAAAAAAAAAAAAAAAAAAD/2gAMAwEAAhEDEQA/APFqSTSiabJoEsabJ1rpNINBxqTNKak0HhXSKi4viCWyFdgGOoHMj05U0/HLY0KMNPjPwnmQDOpEjQCdRoKCcTSSadbDXMquilkYSrgSDrrHIkblWyt5HekXMSttZgFwSSWMKsASBqQzRHhGaDIgb0DN4Eb6bbgzHpH40x3w0nSeoP4/rlSsXcJVXAIBPjZXDeLxEyuTwTlOpmCdfOnvWU75+9u9ypC5bjs7CG1kADfWDtEUFtbvgnQz507UKxwjDzJ4lcB0AixptPik+3tVrh8AlvIVuriVckCVdc+XcIy3QoZdcykA0Ed5mKSrmoPFcSWYBFNtonKJZhtoQzekdZMkU7aBCBnDBTojASDG/QSOm+lBNRtafDVEsuDqDMHWYH0k1Kt0EuyakWzrUO2alWjQSAaetmo4p62aCZYqztDSq7D1a2BpQBTGkmuzXCaBBrhrtccxvp60CHMUzbxKSN21gIozO5jRUUbk/TUmvYsyCikBjt/D/EdDoN9qpv8AhL23Y22D3CDnZcqkD72UIcttCNG8WYztqYBD8NZi9y8FFxmOUWy205SisCQR8Oqkc9TrDt3hdx3RmKXFQkLbCOqWxIOUaxbGs6DWTJNKsZbcsZzSBmKiVjTw3GJYLO4jaPePa4ocjBLkMNUVSiqDqTLZcw1BMFxQGvDeEd0mVszgqI7pGYGBoCpnMeeoInpzYZ7CqXV4OtoNcnKhKkZSUDBQpyyJUiTyoC/4g7OB3yL+6CSUB9QGj1E6ETpNTLPF76uVeyLuy3BlYsVnVc8+LQQFcE6iCdDQXfFptFe+tIEbMvfWtU2EwCzAkEBwS0yYkVRcRmQvhRCQUcmbZ8UzDCF0JlSY1B9Z2A4deuz4ilksCEay+hDCA1kwNJOqHkelW+K7m0rC73aiGylSADp8Km4xIB1nXKNYnWgoMNwRi1y5ZLXrQJZmVDCso1n7qxqNdxTVvtRdR3ysBbuZQ6ZNJUaMJJhx16GDMUxxfiQuDIbuW3mlURf2S6ASRKgH0Wo2F4Ubxy22l+StCsT5AnxCAToZEbRQTrd63eILqwuE+FlfcjUAAka8onn6V3F45SDkd1edZa4oJkjxAgjP92Z9+VQRgmJNsrBXUoWE9HAGocc9wY2narKxJP7dWgg+MDVhyGvhJA3Bgba7Gg9wzF3AWYqWEFTpOUwCA40yGAYneeegq0w/EVOhOX19Y5+dUd3E27ZyvnYjwi4CAyjfLqskA7oxMagbCZ2NhMr24fSZAB8GYwRzEGQRJg7cqAisipVqqfBcSVgGWAraFTEBtAcsCBrGkDcaA1cYbVQRsec/SgeU0/aFNBD5R5U/bFBNw9WtnaquwKtbB0oAWvE11vKkzQerlyACTsFZjpOiiToKVVT2jxXd2LkwJTKpnYlhEDedz5AGgH+z983rs3VBJ5ECOeuVjBIIGpDRl2FEeIxbNKd2XWYBvFZnXU+HlG8DVdBIql7O4m1YtEuQXunN4tcw1gMVIbJMHIdz4jpFEmLui5ZLqgQAkKXLMXMySltf2aiNZht5maCi4xjXyquY2jlkrJWZiDGjajWT5+9W1glCoZNSTJcEsdJyrkgPtJ5xoeqmw+Yg3bijUnUyx0MnkCJI1JETy0Bdwl60ElVEbM1x3Gv8C2gQwjSD5ab0EixwfNbXJbW44WCqWwH13n4QRqNdedOF7Vjwi6b7zl7sd54G0kCYQkfCSWO23SViMMLii1ZtksQGu3MxIRdY18RaRyEbedT8N2OYAAPLAToBBDaFvhBBMRJJ00igVZ4qTBS1dLBIHdXGZgBLEAiIJ02YxGnnExuBtMSLi3w5Gha+SZ5ytyyVJHUMd9Yq+tcKUHu7xZvhy5hLqeisfjAiAvrEHam7Ru6sUuKGtE+BkZzG6zr4jpGhEjUHoQVwrsuFW53hKJCRdSNFfQ550AkQCQVnQld6kYDALZJV3t3bZju2W2ysjSDIA0XUAwIII0baednOIvaLWbuY23VkldXELmgKZkELoJmQB6E+E4YBlLPmJXvFg6umUk904YC4QROVvFBHoQhPhVZrbd0AMkMgCsjMsnQQGB3IYERAgrqDT8RwJKl0y3bZ8aLmYECZZRpJyz8J6rsINFd2FSAVuICCROoj4XRtIPJhpB18Jqqxs2mclPA+rBdiGOrbaSCRm67jnQBF+9+0hwxV8uYMNrZMc5BePhceY9IV4tYZEiYVgxH3gxOoB1Hp1mrnGYVjmVwWGU5LghhmnnG2Zd9BBG2lRMNghcUqSGgMQTuumoBG6nQxyKnqDQJ4ffRA4Yju3dcwOkaHNKxqwhTvuKQ/EHwt5kDFgphlYzrzIPMTqPIivDBuG0AJ1Db/ALQDeZ2bTyM61C4xg/GGBBUganQgRAnpoIHpzoDbhXHFugEBVMbSddYAmBrIiD+dXOHuE7iD0O9Z3gLN20c1oiCcrrmtsWnSCFJDrzBgEedF/CMWTlLAqYgqwIgaQytsRPKgJsNrVnYGlVmE1OsCepGlXGHTSgAmpINOV0CgQBQv2uKs1m2zR4gQNdZIWcw5RI9jrRWRp5c/Shbidi7dvuqrcKIyiAjtO5AyrEeKYJjrIoK29eRb7MGGY5p2YCWI2UEzAUx6bUSYKyGS5mLsGKjMy7zvCwSDoAq6mQDBgUJYqyhvvbKkMzS0HRdiRkWSTMz4tI5a0WDidt7dqxglKi2pR7xGsEQyoB4ZIMFifvwIkkgO8Sti4YtrFmyAiAka5idTyktLH2GpNKw/D5cd7OZgY5H3EgqsQdulSe0uJVAlmw0LbDwBqyk5c75hALufBoBkVIG9XXYDAFrqkjRQDuBMneIkwDofMGaAt7I9mlyB8xkbxMEk8yB445GdNfOiG/w7KPARI5ECI26j8NaKLFmFyjYevLrTgw20jbb9RQCl7glsr+0CsJlhABG0mV1I5wQZjyqBieELcBRRmZQSoYhs2Q7EzAaIOoG+s60a38OT7bTH5fjUbEcNV4DgNHUT9D/Wgzm1wtSQPhYbAvBYSWWSTDEZTo28b6az+F4NrebDkqbDFigy6oTJgDWQZJ3kGd/vFtzhQAgDwz6852PKdfKd6QeHxvsDIIJ+vTX585oBT+zssJdnLMK0wTOilWYQCZHhfrGmoquxVl0VlKllE5SEJIM+JTa+JZ2IQkeXKj/EYeJBEoZmNSPVeY9PpVVf4cDLW9ORCk5W5GVaQOR2nlJoM+wRQsQMqnX4QYkaGV+JfqN5ANTsPwtZJERoUPIcys6HLzA35eVFD8JV2h0P0Pv7fqKfThAQeEwNgNIiZiOR9KAYPB1gmPCVMhjOmaRrvtPsT5VRcf4GWB0AYxO8QJIA5EfrStCbCZQDAHMRTDYIMANhQYMVKuQw5nN+c0Q8J4iz5Lb3JEQAy51M6DnK6GCNukHeb224IUYXEXYeKJ/XX60O4S6UAcEZZKkHUKSNCVO6sNDHnQajwnGgaMBuQNSNZ+HKddtffyNFWEueGSCPKCfwoB7P41XJkspQSymSqiJBDcxqYYkyuh1C0f4K2QCCDmETHi68/wDagBQK7FcIpYFAl11UeY5T9OdB1/BPcxVxwM7KGLKShI1OWUGwACwpGkAkcgW4m2sS2URpJ6HzqlsXc93JAW1Ku2YMVWAZhTEZRsCGEmSCRIASOFuo7KEceI/3cEgToM3MUWYbAXnQGVtID3beOWbSfiPht9MqDMeg3qCLBuNc7xSYl9ZSM5zagERAYTmPMDKTVhjVAtABrrSsBACFfQbEaqs6ZFJJgSw5hQ4u7bUKVi7lBAbKFQFZByoNWGkAt+6NOdar9lGAbxM5zEGDO85jA9AoG3nWaYfh125cQXBABykLooPizppvliDqdTE1tn2c4XJbIMz5xOhPMbmNfegM0tgClxXq7Qcy1woKVXqCPds1Hu2/p+oqeajuOtBEuJUVsKJ21qyIpktuKCOlgTJ3rzYXWpNvWlMRtQVt2zUZcNvVlf8ALlUZBrv+vTrQUvH+CLdtN1g/P9D61iGCi1ins3AWRibVwaAxOp8ip1B8uhNfSIWTGmtYN9puAFjiRaBlfLcj00YH5fWgd4Vh7li+LbAsF0tusDNbMPlmNQVIca7SNYij3g2OHihg66AMAwBImYGvkY5THKgXgFw3s1rOVZVD2ipidZySREgsMvQmOcG5sOHtLLOjBjmymNclsFSIkQVJ/noFhaUFpUUqKBlxp9fzqjyKbuUzlKqz5TGaWORZ2yxmOUyTB8IE1flQaD+0s9+EQsS0GPPbfTSILRvKDkYC4lL9xlsroCECqSwLKdXOyuxMbAkleYE1NxlxLT5g2e4dFPeKwDZSgJy7RJy215yQAo1ruBKA/cIxVSk3rruFZbUgBVP3e8Myf3dOtJ4rfS2qthmVmJEXCAAWLEM9pZ1yg66dJJJMBb4fCpba3a8JbKMzQJUTJ8RHhkAIByzEbnTQOxzQpmJOny3Hzn5Vm/A7MtZTZ2zNJk6IqsC7bnx6wAB4OcTWidk7RW2g8Wg1nyJA9yIM+poDAN+ulLRqQBIpVtaByuT5V6a9NA2xPUUm5rTsUk6UDUUh1E+dPZddfWvMBQMKuulINo86khI2rtwUFNinPLfkDzpm3zqVilO+nlUdBM0EyyRWQfbnh/2tlx0Kn8RNa2lZr9sVvMqbaAHzG4/D8KAC4ZiIS1dB8SkTBg5kYex8JU/ymtD7JYBHW87/ALSbzRB8OgGokSTBAJ6qazzgWFJAA2ZS3Pwm2f2oI1kZYcdYjyrYez3Du6w9u2xllEMZ3O5156yJ6AUA1FJNLNINAmfX9elA3aoMuIDttE77kDxb8zA+Q6UdUTL2V4eiW/8AiIQ3WUwjOwgEkkBUMncyaDG+K3JFuWJWSmjABsqgwW+7lzRsd9qV/aUKZ81vRvCCTouX4Y31Mjyk6ia0ftZ2Fwpw7nBYhLa7lXJYDf7850nQahhpWacN4NbfvWYzbUgJdWYk6TES4J5KCRExFBP4Dxm3axVu49wFYu5pnQm04UdQCxUHkSJ5zWs9keN4bIs4m1mcAsWcAZtdMxiToPn5Vg+MwYR4iAOckg9SCd9fxrSuwmMwwtwVuqxBOX45jyjWekUGw3eJ2EALXrYB2OZdfrUa92nwafFirC+txf61n3Z3E4ZbGPxeIYPZRgiqDClggkKoMZi8gEedBeC4fYvC5isU4sYfPkthSczNvlG+oHkepgUG6W+1WCO2Lw//ALqf1qdhuI2bn93dtv8A9Lq34GsEbH8JtyotXLkGMzXGIOm+kD/fpVZjrnCyA3c3VM6ZHViPPxLp86D6XpJNfNfDe0N+2wXAY/Egna3eGYHykl0HuF9aOOB/apcU93xC0FYffTSesoTBj+En2oNZJ6VxRVbwfj1jEpmsXFcc+RXyKnUe9TLmKVYk0EqKaukAe1RLnEABIM1U4zjIiZEdelBZXXEaVHQVWYbi9llB71NvvMAfqassPibZ1FxG9GU/gaB9qzf7QGBvgNH5xoWidxlny0NaYXBBjp/tWS/aHiFXFopInLmnpIKe3xzp0oKv/hzK2RILF07tiDpcRbh1HQwJjQw45VqNhjGutZpwziE4tLaqO7F5EUwG+EuVkz+6W9c5O4FadZ2oAoivZaVXQKCd2bwguYm0DqFJuMPJBI/7stGPZrBBnu4pxNx3Kqx5IuwHTWaHOxw/bXevcPH+ZJ/KjXgVrLYUf9RPuTQL4rgkuoRctpcA1AdQR9ax/juIw5bKLYNq26WWurIVWABJGgk5c0x4QDvoRWyYzF20VjcYBYM+lDfE+zFrF4TJbYBHIuowHVs4J6ncT0OtBm3BsNaxZ7i0jXobxSQILeJgDlDAAEnU6krIiANEwv2c4MW1DWgHjdGdSPIOrBiBtJP9KtuyXARhLWUubjk6tqBHJVXZVA5Croig+fbnZW+6JhrR8BulgM0DMTlza9J+U9auu1HY492q/Dbsfs7QImVkS51+K40uSQdwOWhJ2e4Jft4qXuB7aX7xUHcg94bYJOvhEa+VW/HeC3cb4L99kw+ua1aUKXG0NdksVPlloMUwV3AWLrf2kvdy/ClvNqwI+9IHXfr5U9i+KcKuT/yl6ZOqkAmZjUNRm32e4abiWgTa0lGzMcwG63cwZfw8jXOEdjEwjM6gudgX0joQB78qAR7PWMHdZVUXLcuAC0HpKlo05GDv51ol7s9bvq1u6i3UMnoeWoYahvMdKqLWBU5c+Gi4C2Vlcg6SZJ+8CB8LfvcjRl2OwBWSScrBWSemuYEciDp7UGH8US/w3FXLKXG8OUo2xZGGZCfYwRtINENr7QnOHKuZu7Agxp6GrL7a7CtirIBhzaQZeRh3gzMACTWcY/CJbuhVuK4kSRI9d+VAYX+3V7uFRlZnY/EDv0ExuZ1yz5EE6DOPa6zHv7jKd8gzNHllmF9CZqyu3e6UXQAbikpakAhWiS8HQ5RqJkTFVStddkUvOfaW6k6tBkk670HcLw62/wAOHxF08yGtoP8A+bn61fcH7IWMQpJsXrTAwRmtuZgH4TbQx/MKj9nuI461fXDWbr2bhBm26q+ZgCRCMsieUes1qmCxV/DoicQFrM4LZrWmUCJzWzsASNQfagD8F2UxNhO8w+JvIJgAXO7nn8Ls1o7/AL451C4nwFsRdGfEFcSoGe3dtkErPhOWYKyNwSDFaviMGRYPd6lgTy1n3A2jnQ9214OwwNy4hythT39knSFH95bkmCGU/MTvQUPZvs81m4pa4twiWLBWXVSBGUjxRmnNPM6Uc2RpvVBw25ma3DZgLba/+z+H5Vf2dqAOilKtcApYFBL4LiO6v235Zsrf9LeE/Lf2rRXHd2mjlmj5msuYb1qHDMQL9i25HxqCR0PMexmgEL2Gu4s90GygnxHoPLqaM8Dgks2ltWxCIuVR+tzUXh/DjauOfunY/lVhbuBhIMjUfLeg9aOlKIppOlPUFMECXm8mDezAifad/KnOL4oIupAnTcAGpmKw2Yggww28/I+WtCvaDFXFdO8t3VRT8SqLlsjzjxDTaRPlzAOcLwhAZiYnUgSRTXElZtAdAdY+dW2BxuHuoCl5G/mEDrpyNOYnu40ZZ9QfpNAL4Th8MGeW89d9Z+gAomwqyEy+EjQD8z6VX3rqhToP+otA/wA2wpvDM16bGHYlSf8AmcQNgOaW+rHaPujU6mgrsB2d/tvE3xt4h8NaAt4ZTqGZRDOeoDTrzMdKvO2nA7eIw5tOi5YOWAAVMaMvoeVEOHsKiqiAKqgAAcgKj8THg9xQfO3FLD/2PDl1InMSSImAiH2lDUDs7glu3QrDSZIge2/61ou4nwzJiMXhn+GRirM7d25K3Avkrbgfuk0zw7gxtscsesmQJBkEen4UBdgU7uFFy4F5EMQQOkzovp/rRNg+G2ygUgsTuzSW6/EdaHuFpm+8WKeEwSCJjLMmPLSjHhVg5ASTJ6+Wn1oHcTby2oG0gAVTdvX7vhmNaNrDKPMnRfrFEdy3mC+TT+P+/tUDtJkNoW3AZSyswOvhRlbbzYKv81AEcEQ5QG3VEQz1jM3/AMgP5aILG1QbPMxqSSY6kkn6mpto6UAlXhXq4KBRon7FcUyubDnwtLW55NzX31I8wetC+avI5BBUwQQVPQgyD86DXaQlsCY5mT601w/FC7at3Bs6q3zExT9AgfnSxSK7ZaRQLpLrII60quUFFj+yGEunMbQVzu6Eox8yViT5mqk9iT9zEXwP4rjHSjImqjjfaG1hlZnYCAaCrt9kLKQ+Iulwv7x0+ZonwltVQBFCqBoAIj2oX7IYt8dmxV4FbYaMPbIjQf4jA8ydukTvsXUHqh8THgqZUfFtpFAC9quDG8tu5aIGIsse7mIuKw8dlp+6428/ImhHBcWtLdCsWwlyfFavq2SdJyXBJC9AQw/irQuLYQ3FyKxUt8LblWBlT7GhjC30xltkxKK122WRpGzIYJHPflQXmAZHQm3kMkE5Lltw3Q/FMjz60R8Nc5YcFdToSo09mNAVvsqgI7rMmuoDQDz3EH/b3ohwXBSg0Ysf4rlwr5aTpyoCe/jFQaankPP8/aaE+MYpmchtxE8tY0AG4AnY6yTPQEZC2lZ8oGUEkxv+dBt26WZmO7Ek+9A/bNTrJ0qut1Y2dqATNeAroFdy0CYrmWl16BQWvBu0dzDIUyi4kkqCYKzqRMGROsetGXZnFNdwyXHABYu0DaC7R9IrNHWdt9Y9a0/gVsLhrKjlaT/4igmnTWuZtNK5cribUHFeuPfgax7T+HWktUDEjTMWIA1MaTHLNv8AKgre0/adMOhzNGkxMQKG+zfZt8dcGJxoPdTmtWm+9zDOOgGy+9McR4V+2w74iXuX72WzaJ8NpACxdh95soJM7aAdTo3DskeBlMATBn89KCX3QAhdNNIqnxNrFq0ribcA/C1nf3W4D71dPMVGu/D/AK9TQKwuMDjaCPiA1ioeNxw2BqLcssXzkMp5AcxtqRy9aHuIWG7w5S5AmQwA+RgT9aC1ucTRMupY84ExWSLxll4hiTGUPiHeOgZidfY1pdtdNuW/0+tZb2yw+TGhl2eAY/eET9CKDTeD8QLQIEGI1/WlE2G8QAbblEjaN/egXsuPCsyOk+XQ84/OjXBvAoIfanHjS0p6F/QfCPnJ9hVEtNYm+bju5+8xP9PpA9qWlBJtVNstpUBamWhpQDq16a4DSWagVNIZq4WpDGgUjkGRy1151qPCm/YWtP8ADTff4RvWU4RTdvJatjMSQWgwFSYLE/QDmSBzrW8sDKNgBHyoOI5Jg11DBPnUZ2jWn7RkA0D1xaaGHBEcqezSKQWoA/j3Dv7TxDDKV/Z2VdyOW2UAjbWSI12PSr+9way3+EqtyZPAw8g6QfaacS0ucnSdfLkBP5VOLCKCjxfBbkjusRcT1UOPrB9YNQruDxqzD27gkc2QxzhSCAdtzRMpNQeI8RZRombykUA1ieOYy2pJw7kyfhCMo8vA5c7Tqo3oav8Aa69mPfW3XU/4V0QPM5PSiLG8bdXA7mQQSSAeu23tFRLnEVchWtvtrvAjX9RQRcP2izIxW25ganKVGu+rgSRvpQeLTYvD4m6CS64nvLUjTKIQLO0ZQPlNHOJtKyAAaHYb6yIP0qr7B4LLhr9ph4hcuD1gxP0oLjs3hD3SSIkbGefnV5jrvd2W11iB6mAP15UjACDEQANOm51n8qqu0eM1W2OXib/x+mvuKCuSpCVDRqfRqCbbqbZOlVtt6n2m0oBuaQzV6m2NAotUDiGKI8K/FoWI1ygzy84NOYzEhFJiTrlXmTBMUP8AFyTauHxBoYOcxGsc9NcuvhHl6UBt2O4W1q3w8n48bfOIunXW3bsu9pNToJyvpzJ9K0/EAwCP11/XlVNxPChRgrg2sXLe37rp3J9AM4P8tXsSI58qCuczrS7F2PevYi1Oq6HmPP8ArUZLs+o39aC0U0gr51FtYr2pz+09DQPMon6RSwvyplLuvtT6kRQJZTypm+ABJ9PnXcRiI05/hVfjb/gBmZj3oIuOUEn5az186F2U5zpGp+Wvy61etfPrImeum2lVdy8reuo+fWgVYbUeUHX5zXuBobaurb52M9ZJIPuIPvXsOo3Gun4fjUhBJEaEkzry5UE65eW0hY/CoJ8z0E+ZgUHvfLsWYySZNWvabFaLaB/ib/xB/H5VTIKB9GqRbNR0FPoKCVbNTrTaVXWzUy0dNqAeNRcXignmeQ0+pOwqPd4mCYUiJIY8+WgBGnqRUIlrjDKcwEy0ZuempACklTBzac6BrvmLOzmID+EhhJkKFA3iRvpJPKoWMh7T5tVPhC+ExplkHfMNdxPinmALDCYctcMN1zFcxiBJEErL6RMk+LcmTUW6oIILuWglpMksATAWeXz3PkA23gtwYvh1hm2vYa3m8i1sA69QSfcVY8LxDNbUvo/wuP410b2MSPIihn7J8ctzhtpVM9y1yyf5WMf9rKatsbie4uhm/uLpCXf4H07t/IGchPKEPWgtcTbPxLvzHX/Wq/EJm8S6N+tDVjbeDlO/I9R/WkX7IOo3oKVmDAj4WG/lSExZX44ImJ6/0NScdg8/8LciPw8xQ7j716zuhYdVH5UBJZxqmKkpiT+dZ5/+SWQYYi23POCo9NRVkvGTEyCOREsPYjlQFGIxakiWgnSQf61Dx2OBWc07QOY/pQpjeN6HUGDrGnpr+vxqn4hx8wQpAHykmeW8c586An4njyAFiSdgD+o0molpxBGkCDGm5G0ncyN6GrHE2yAu2uvh/XKB12qbheIm4wOmWNx5ab7f7UBFh2/oI/D2ps48WxJEsRoJ5/086pOK8cWwbSXAVN0whiF9SeUmAP8ASuM06neg7cuFmLMZZjJNOLTYFOpQPJTyCmUNPoaB62KlW9qirUq1ttQAXcIcoWCwJUMsMDo0AT8KjXc/dn92YzLBjxKdHyhxqeUkghiJMdMum1ItXYIc2wTpkjKCoEczIaInYDUbxSluk5T8JEypIGWdCTrOgKkaRpoRHhCTZHhYsFkl1VQNZgZg2mnWDueR5s3yQmYBcpDKpH3vCTEAgDYmdZJkH4WDDSQwi3qV0WDJJMa5oI1I0GkDbWnymYiYMmB4Yk6xqGO2Y6zO+p3IEv2M8Vy4nFYUgKHAvIuuhSEffqpX5VqPE8Il629u4oZGUq46qQQ2/lm1rAeBcV/s/EcNiASUF0WnfkEclCs8wMymZ1r6Jdf1+vb50Ad2N40xa7gMU04nCkAOf8W2f7u4Opy6N5g0Vi5yOhrPvtN4Zdtm1xDDf3+GPiHK5bMKysdt/L79E/ZzjtrG4dL9o6Ea9VPMGgtnqNeWRB1HnXLl0rvseY/pXluA7H5UFPjeG2mHwhgeoBH1obxvZu2Ae6HdmfuHT3XY/Kjq9hJ1kjqR/TnVZiLDDU+IdRv6kUGY8W7P3lJZTnJEzJBG3KTNDlzCXFPiVp8+da5juZGU7+vvHtQhihmbQFeon06UFVwvgV14J0U67/SIkUbcE4Sqaklo2nr5CmuH2NBG3vUnjPFhhcPdvndEJQdWOiD/ADEUGbdseIDFYrFpMhBFmJ+KwDnAH8Sm9/lHWrHsjxjvreVz+0QAebDk35H/AFoE4bjMl5XYkw4diNyQwYn31H8xqQbr4TFP3cA23ZRzBQnw+oK5T8qDVENOqaFuHds8O8C5Npucgsv+YDb1FEeGxCuMyMrDqDIoJSGn0qMpp5WoJKNUu3qKh26mWhpQZyb5ZsqAkSoUn4pOpkER4ttc0D1MyLNltXeGmdPDJABJ2MiepAjKxnmIuGtvlDhWXUKCSwAMtmiDrAQSeUTtqetiBnJCEHRc0jcmTIEgnlMaa7R4QmC8oMZVGngyNEkyNxoANBrHLaDS7gUZQq6QTGbSCIBmYWJB11Ert96EjK2ihmLAKBAk8zqDAOWNY+9oNhUjKbls/ACJIn4zoNvkDO3OdTmAd4ygZbmZlMktmBJ1JWIMxm1Hrv51v3YXjf8AbMDYvaZ8uS55Onhb2kTWMcXwzqpM/ECwkiGPiLEbTHQTrGwiin7Asf8A/uYY6QyXlEzowKtHyB96DU8ZYDqQdiCD6HQekeE+1Yk2IucF4gdP+VvkmI0U6Fo9MwPowHKtzYfr8fXn8qDPtE7NDGWSugY/C0fC4koZ8znQxvnHSgu8Di0uoHU6EA6dDS7djeP1+taxv7Oe1LWHOGvysMRB5HpWxYbFhoIoHTeyjnPvVXjOLW5IZsp8yV+p3+tWt24rbj30quxtoEGCp8mJigpOKXAyzOY8v/sDrVPgLA3YCfWT+FPcUwewVAB/Cw/DTnXcPhABDEn3/prQSjc6CT0H6096BvtQ4ie5t2p+J5b0UEgD3g+1GrMFG2n0/wBayTt7j+8xAXkg29fzoB220H61a8b1t4e6uxt90d97R8OvXu2Qfy1Tjy3ohTCM+CuCPgy3lMch4W180fl/6JoB9W0peGx1y0c1p2Q/wmPmNj700hpktQF/C/tCvJAvoLo/eHhb6aH5Ua8F7XYW/AFzI22S54SfQ/CfnWKmvUH0anKpdttKwLgParE4XS28p/6b6r7c19orROE/aVh2T9uj23G+UZ1PmOY9DQVmEuCGJb4wurElBsDqDDbDSZjQEb08+MzRkzASNliY6kn5cpA05VT4W+3dyGIykhcpgAb7DTczPWrkgBrYAAEDQAczJ+cn5nrQPIrSQqqFEcicxOgIkk6Nl2InnPOU4UrowkELPOBPhMLKAamVg6wJIAEI3SiW2Q5TCDTSQwEyBoZrq6XlHJ7SZhyOZ9dPw6cooG70sAgynNIgZNNZHMkbnXcTsRJLv2V8SFri9rU5MQl22pMy27ozGTOqAfzDrUPjvgJCaB7ttWHUFiCD5eXKod+8y4nDOpIZb2HykctV/qfmaD6Wbz/X9P8AWmcVYzKw6j09NeWoPzqWRqfaovELhW3dYbqpK+RgHbagw/7V+zTW7n9rtLqsd8BzHJ9Omk+R8qldhu2GZVS4dRtJ/wBaJMBxK5ibWJ78h8rIglEHhbNI0AmfOsLt+C6wTSLjKI6BiAPpQfRJ4irDc/P9T71CxeL00mPf8qBuzOPuFghclY2OtX2PXTnt1P6FA1iOIS0ZvqY/7p+n0qVZuEjn70MqIg8yWn9cqtcEuRSF0Ez7negX2h4gLaTPoBuf115VjWNxJe4zNuSf9qNe02IYhyWO8D51n1AWdheAnF3SPuruenz00+LXkprYx2XRbORgAGm23kt6UOp2y3DOg2ahT7BrKlbpI1zAfRR+Z+da9xJB3T6b23J6z3ebf1APtQfI1+01t2Rh4lZkYeakg/UUwxok+0i0F4niwogd6T7soY/MkmhqgRXiK9XqDlLV+opNdU0H/9k=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17475" y="-1804988"/>
            <a:ext cx="2667000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6" descr="data:image/jpeg;base64,/9j/4AAQSkZJRgABAQAAAQABAAD/2wCEAAkGBxQTEhQUEhQWFhUXFxcXFRgYGBgcHRocHBoYGhocHBgcHCggGh0lHRwZITEhJSkrLi4uGB8zODMsNygtLiwBCgoKBQUFDgUFDisZExkrKysrKysrKysrKysrKysrKysrKysrKysrKysrKysrKysrKysrKysrKysrKysrKysrK//AABEIAQsAvQMBIgACEQEDEQH/xAAcAAABBQEBAQAAAAAAAAAAAAAGAgMEBQcBAAj/xABEEAACAQIEAwYDBQUGBQQDAAABAhEAAwQSITEFQVEGEyJhcYEykaEHQrHB8CNSYoLRFDNDkuHxFSRyosJTk7LyFjSz/8QAFAEBAAAAAAAAAAAAAAAAAAAAAP/EABQRAQAAAAAAAAAAAAAAAAAAAAD/2gAMAwEAAhEDEQA/APFqSTSiabJoEsabJ1rpNINBxqTNKak0HhXSKi4viCWyFdgGOoHMj05U0/HLY0KMNPjPwnmQDOpEjQCdRoKCcTSSadbDXMquilkYSrgSDrrHIkblWyt5HekXMSttZgFwSSWMKsASBqQzRHhGaDIgb0DN4Eb6bbgzHpH40x3w0nSeoP4/rlSsXcJVXAIBPjZXDeLxEyuTwTlOpmCdfOnvWU75+9u9ypC5bjs7CG1kADfWDtEUFtbvgnQz507UKxwjDzJ4lcB0AixptPik+3tVrh8AlvIVuriVckCVdc+XcIy3QoZdcykA0Ed5mKSrmoPFcSWYBFNtonKJZhtoQzekdZMkU7aBCBnDBTojASDG/QSOm+lBNRtafDVEsuDqDMHWYH0k1Kt0EuyakWzrUO2alWjQSAaetmo4p62aCZYqztDSq7D1a2BpQBTGkmuzXCaBBrhrtccxvp60CHMUzbxKSN21gIozO5jRUUbk/TUmvYsyCikBjt/D/EdDoN9qpv8AhL23Y22D3CDnZcqkD72UIcttCNG8WYztqYBD8NZi9y8FFxmOUWy205SisCQR8Oqkc9TrDt3hdx3RmKXFQkLbCOqWxIOUaxbGs6DWTJNKsZbcsZzSBmKiVjTw3GJYLO4jaPePa4ocjBLkMNUVSiqDqTLZcw1BMFxQGvDeEd0mVszgqI7pGYGBoCpnMeeoInpzYZ7CqXV4OtoNcnKhKkZSUDBQpyyJUiTyoC/4g7OB3yL+6CSUB9QGj1E6ETpNTLPF76uVeyLuy3BlYsVnVc8+LQQFcE6iCdDQXfFptFe+tIEbMvfWtU2EwCzAkEBwS0yYkVRcRmQvhRCQUcmbZ8UzDCF0JlSY1B9Z2A4deuz4ilksCEay+hDCA1kwNJOqHkelW+K7m0rC73aiGylSADp8Km4xIB1nXKNYnWgoMNwRi1y5ZLXrQJZmVDCso1n7qxqNdxTVvtRdR3ysBbuZQ6ZNJUaMJJhx16GDMUxxfiQuDIbuW3mlURf2S6ASRKgH0Wo2F4Ubxy22l+StCsT5AnxCAToZEbRQTrd63eILqwuE+FlfcjUAAka8onn6V3F45SDkd1edZa4oJkjxAgjP92Z9+VQRgmJNsrBXUoWE9HAGocc9wY2narKxJP7dWgg+MDVhyGvhJA3Bgba7Gg9wzF3AWYqWEFTpOUwCA40yGAYneeegq0w/EVOhOX19Y5+dUd3E27ZyvnYjwi4CAyjfLqskA7oxMagbCZ2NhMr24fSZAB8GYwRzEGQRJg7cqAisipVqqfBcSVgGWAraFTEBtAcsCBrGkDcaA1cYbVQRsec/SgeU0/aFNBD5R5U/bFBNw9WtnaquwKtbB0oAWvE11vKkzQerlyACTsFZjpOiiToKVVT2jxXd2LkwJTKpnYlhEDedz5AGgH+z983rs3VBJ5ECOeuVjBIIGpDRl2FEeIxbNKd2XWYBvFZnXU+HlG8DVdBIql7O4m1YtEuQXunN4tcw1gMVIbJMHIdz4jpFEmLui5ZLqgQAkKXLMXMySltf2aiNZht5maCi4xjXyquY2jlkrJWZiDGjajWT5+9W1glCoZNSTJcEsdJyrkgPtJ5xoeqmw+Yg3bijUnUyx0MnkCJI1JETy0Bdwl60ElVEbM1x3Gv8C2gQwjSD5ab0EixwfNbXJbW44WCqWwH13n4QRqNdedOF7Vjwi6b7zl7sd54G0kCYQkfCSWO23SViMMLii1ZtksQGu3MxIRdY18RaRyEbedT8N2OYAAPLAToBBDaFvhBBMRJJ00igVZ4qTBS1dLBIHdXGZgBLEAiIJ02YxGnnExuBtMSLi3w5Gha+SZ5ytyyVJHUMd9Yq+tcKUHu7xZvhy5hLqeisfjAiAvrEHam7Ru6sUuKGtE+BkZzG6zr4jpGhEjUHoQVwrsuFW53hKJCRdSNFfQ550AkQCQVnQld6kYDALZJV3t3bZju2W2ysjSDIA0XUAwIII0baednOIvaLWbuY23VkldXELmgKZkELoJmQB6E+E4YBlLPmJXvFg6umUk904YC4QROVvFBHoQhPhVZrbd0AMkMgCsjMsnQQGB3IYERAgrqDT8RwJKl0y3bZ8aLmYECZZRpJyz8J6rsINFd2FSAVuICCROoj4XRtIPJhpB18Jqqxs2mclPA+rBdiGOrbaSCRm67jnQBF+9+0hwxV8uYMNrZMc5BePhceY9IV4tYZEiYVgxH3gxOoB1Hp1mrnGYVjmVwWGU5LghhmnnG2Zd9BBG2lRMNghcUqSGgMQTuumoBG6nQxyKnqDQJ4ffRA4Yju3dcwOkaHNKxqwhTvuKQ/EHwt5kDFgphlYzrzIPMTqPIivDBuG0AJ1Db/ALQDeZ2bTyM61C4xg/GGBBUganQgRAnpoIHpzoDbhXHFugEBVMbSddYAmBrIiD+dXOHuE7iD0O9Z3gLN20c1oiCcrrmtsWnSCFJDrzBgEedF/CMWTlLAqYgqwIgaQytsRPKgJsNrVnYGlVmE1OsCepGlXGHTSgAmpINOV0CgQBQv2uKs1m2zR4gQNdZIWcw5RI9jrRWRp5c/Shbidi7dvuqrcKIyiAjtO5AyrEeKYJjrIoK29eRb7MGGY5p2YCWI2UEzAUx6bUSYKyGS5mLsGKjMy7zvCwSDoAq6mQDBgUJYqyhvvbKkMzS0HRdiRkWSTMz4tI5a0WDidt7dqxglKi2pR7xGsEQyoB4ZIMFifvwIkkgO8Sti4YtrFmyAiAka5idTyktLH2GpNKw/D5cd7OZgY5H3EgqsQdulSe0uJVAlmw0LbDwBqyk5c75hALufBoBkVIG9XXYDAFrqkjRQDuBMneIkwDofMGaAt7I9mlyB8xkbxMEk8yB445GdNfOiG/w7KPARI5ECI26j8NaKLFmFyjYevLrTgw20jbb9RQCl7glsr+0CsJlhABG0mV1I5wQZjyqBieELcBRRmZQSoYhs2Q7EzAaIOoG+s60a38OT7bTH5fjUbEcNV4DgNHUT9D/Wgzm1wtSQPhYbAvBYSWWSTDEZTo28b6az+F4NrebDkqbDFigy6oTJgDWQZJ3kGd/vFtzhQAgDwz6852PKdfKd6QeHxvsDIIJ+vTX585oBT+zssJdnLMK0wTOilWYQCZHhfrGmoquxVl0VlKllE5SEJIM+JTa+JZ2IQkeXKj/EYeJBEoZmNSPVeY9PpVVf4cDLW9ORCk5W5GVaQOR2nlJoM+wRQsQMqnX4QYkaGV+JfqN5ANTsPwtZJERoUPIcys6HLzA35eVFD8JV2h0P0Pv7fqKfThAQeEwNgNIiZiOR9KAYPB1gmPCVMhjOmaRrvtPsT5VRcf4GWB0AYxO8QJIA5EfrStCbCZQDAHMRTDYIMANhQYMVKuQw5nN+c0Q8J4iz5Lb3JEQAy51M6DnK6GCNukHeb224IUYXEXYeKJ/XX60O4S6UAcEZZKkHUKSNCVO6sNDHnQajwnGgaMBuQNSNZ+HKddtffyNFWEueGSCPKCfwoB7P41XJkspQSymSqiJBDcxqYYkyuh1C0f4K2QCCDmETHi68/wDagBQK7FcIpYFAl11UeY5T9OdB1/BPcxVxwM7KGLKShI1OWUGwACwpGkAkcgW4m2sS2URpJ6HzqlsXc93JAW1Ku2YMVWAZhTEZRsCGEmSCRIASOFuo7KEceI/3cEgToM3MUWYbAXnQGVtID3beOWbSfiPht9MqDMeg3qCLBuNc7xSYl9ZSM5zagERAYTmPMDKTVhjVAtABrrSsBACFfQbEaqs6ZFJJgSw5hQ4u7bUKVi7lBAbKFQFZByoNWGkAt+6NOdar9lGAbxM5zEGDO85jA9AoG3nWaYfh125cQXBABykLooPizppvliDqdTE1tn2c4XJbIMz5xOhPMbmNfegM0tgClxXq7Qcy1woKVXqCPds1Hu2/p+oqeajuOtBEuJUVsKJ21qyIpktuKCOlgTJ3rzYXWpNvWlMRtQVt2zUZcNvVlf8ALlUZBrv+vTrQUvH+CLdtN1g/P9D61iGCi1ins3AWRibVwaAxOp8ip1B8uhNfSIWTGmtYN9puAFjiRaBlfLcj00YH5fWgd4Vh7li+LbAsF0tusDNbMPlmNQVIca7SNYij3g2OHihg66AMAwBImYGvkY5THKgXgFw3s1rOVZVD2ipidZySREgsMvQmOcG5sOHtLLOjBjmymNclsFSIkQVJ/noFhaUFpUUqKBlxp9fzqjyKbuUzlKqz5TGaWORZ2yxmOUyTB8IE1flQaD+0s9+EQsS0GPPbfTSILRvKDkYC4lL9xlsroCECqSwLKdXOyuxMbAkleYE1NxlxLT5g2e4dFPeKwDZSgJy7RJy215yQAo1ruBKA/cIxVSk3rruFZbUgBVP3e8Myf3dOtJ4rfS2qthmVmJEXCAAWLEM9pZ1yg66dJJJMBb4fCpba3a8JbKMzQJUTJ8RHhkAIByzEbnTQOxzQpmJOny3Hzn5Vm/A7MtZTZ2zNJk6IqsC7bnx6wAB4OcTWidk7RW2g8Wg1nyJA9yIM+poDAN+ulLRqQBIpVtaByuT5V6a9NA2xPUUm5rTsUk6UDUUh1E+dPZddfWvMBQMKuulINo86khI2rtwUFNinPLfkDzpm3zqVilO+nlUdBM0EyyRWQfbnh/2tlx0Kn8RNa2lZr9sVvMqbaAHzG4/D8KAC4ZiIS1dB8SkTBg5kYex8JU/ymtD7JYBHW87/ALSbzRB8OgGokSTBAJ6qazzgWFJAA2ZS3Pwm2f2oI1kZYcdYjyrYez3Du6w9u2xllEMZ3O5156yJ6AUA1FJNLNINAmfX9elA3aoMuIDttE77kDxb8zA+Q6UdUTL2V4eiW/8AiIQ3WUwjOwgEkkBUMncyaDG+K3JFuWJWSmjABsqgwW+7lzRsd9qV/aUKZ81vRvCCTouX4Y31Mjyk6ia0ftZ2Fwpw7nBYhLa7lXJYDf7850nQahhpWacN4NbfvWYzbUgJdWYk6TES4J5KCRExFBP4Dxm3axVu49wFYu5pnQm04UdQCxUHkSJ5zWs9keN4bIs4m1mcAsWcAZtdMxiToPn5Vg+MwYR4iAOckg9SCd9fxrSuwmMwwtwVuqxBOX45jyjWekUGw3eJ2EALXrYB2OZdfrUa92nwafFirC+txf61n3Z3E4ZbGPxeIYPZRgiqDClggkKoMZi8gEedBeC4fYvC5isU4sYfPkthSczNvlG+oHkepgUG6W+1WCO2Lw//ALqf1qdhuI2bn93dtv8A9Lq34GsEbH8JtyotXLkGMzXGIOm+kD/fpVZjrnCyA3c3VM6ZHViPPxLp86D6XpJNfNfDe0N+2wXAY/Egna3eGYHykl0HuF9aOOB/apcU93xC0FYffTSesoTBj+En2oNZJ6VxRVbwfj1jEpmsXFcc+RXyKnUe9TLmKVYk0EqKaukAe1RLnEABIM1U4zjIiZEdelBZXXEaVHQVWYbi9llB71NvvMAfqassPibZ1FxG9GU/gaB9qzf7QGBvgNH5xoWidxlny0NaYXBBjp/tWS/aHiFXFopInLmnpIKe3xzp0oKv/hzK2RILF07tiDpcRbh1HQwJjQw45VqNhjGutZpwziE4tLaqO7F5EUwG+EuVkz+6W9c5O4FadZ2oAoivZaVXQKCd2bwguYm0DqFJuMPJBI/7stGPZrBBnu4pxNx3Kqx5IuwHTWaHOxw/bXevcPH+ZJ/KjXgVrLYUf9RPuTQL4rgkuoRctpcA1AdQR9ax/juIw5bKLYNq26WWurIVWABJGgk5c0x4QDvoRWyYzF20VjcYBYM+lDfE+zFrF4TJbYBHIuowHVs4J6ncT0OtBm3BsNaxZ7i0jXobxSQILeJgDlDAAEnU6krIiANEwv2c4MW1DWgHjdGdSPIOrBiBtJP9KtuyXARhLWUubjk6tqBHJVXZVA5Croig+fbnZW+6JhrR8BulgM0DMTlza9J+U9auu1HY492q/Dbsfs7QImVkS51+K40uSQdwOWhJ2e4Jft4qXuB7aX7xUHcg94bYJOvhEa+VW/HeC3cb4L99kw+ua1aUKXG0NdksVPlloMUwV3AWLrf2kvdy/ClvNqwI+9IHXfr5U9i+KcKuT/yl6ZOqkAmZjUNRm32e4abiWgTa0lGzMcwG63cwZfw8jXOEdjEwjM6gudgX0joQB78qAR7PWMHdZVUXLcuAC0HpKlo05GDv51ol7s9bvq1u6i3UMnoeWoYahvMdKqLWBU5c+Gi4C2Vlcg6SZJ+8CB8LfvcjRl2OwBWSScrBWSemuYEciDp7UGH8US/w3FXLKXG8OUo2xZGGZCfYwRtINENr7QnOHKuZu7Agxp6GrL7a7CtirIBhzaQZeRh3gzMACTWcY/CJbuhVuK4kSRI9d+VAYX+3V7uFRlZnY/EDv0ExuZ1yz5EE6DOPa6zHv7jKd8gzNHllmF9CZqyu3e6UXQAbikpakAhWiS8HQ5RqJkTFVStddkUvOfaW6k6tBkk670HcLw62/wAOHxF08yGtoP8A+bn61fcH7IWMQpJsXrTAwRmtuZgH4TbQx/MKj9nuI461fXDWbr2bhBm26q+ZgCRCMsieUes1qmCxV/DoicQFrM4LZrWmUCJzWzsASNQfagD8F2UxNhO8w+JvIJgAXO7nn8Ls1o7/AL451C4nwFsRdGfEFcSoGe3dtkErPhOWYKyNwSDFaviMGRYPd6lgTy1n3A2jnQ9214OwwNy4hythT39knSFH95bkmCGU/MTvQUPZvs81m4pa4twiWLBWXVSBGUjxRmnNPM6Uc2RpvVBw25ma3DZgLba/+z+H5Vf2dqAOilKtcApYFBL4LiO6v235Zsrf9LeE/Lf2rRXHd2mjlmj5msuYb1qHDMQL9i25HxqCR0PMexmgEL2Gu4s90GygnxHoPLqaM8Dgks2ltWxCIuVR+tzUXh/DjauOfunY/lVhbuBhIMjUfLeg9aOlKIppOlPUFMECXm8mDezAifad/KnOL4oIupAnTcAGpmKw2Yggww28/I+WtCvaDFXFdO8t3VRT8SqLlsjzjxDTaRPlzAOcLwhAZiYnUgSRTXElZtAdAdY+dW2BxuHuoCl5G/mEDrpyNOYnu40ZZ9QfpNAL4Th8MGeW89d9Z+gAomwqyEy+EjQD8z6VX3rqhToP+otA/wA2wpvDM16bGHYlSf8AmcQNgOaW+rHaPujU6mgrsB2d/tvE3xt4h8NaAt4ZTqGZRDOeoDTrzMdKvO2nA7eIw5tOi5YOWAAVMaMvoeVEOHsKiqiAKqgAAcgKj8THg9xQfO3FLD/2PDl1InMSSImAiH2lDUDs7glu3QrDSZIge2/61ou4nwzJiMXhn+GRirM7d25K3Avkrbgfuk0zw7gxtscsesmQJBkEen4UBdgU7uFFy4F5EMQQOkzovp/rRNg+G2ygUgsTuzSW6/EdaHuFpm+8WKeEwSCJjLMmPLSjHhVg5ASTJ6+Wn1oHcTby2oG0gAVTdvX7vhmNaNrDKPMnRfrFEdy3mC+TT+P+/tUDtJkNoW3AZSyswOvhRlbbzYKv81AEcEQ5QG3VEQz1jM3/AMgP5aILG1QbPMxqSSY6kkn6mpto6UAlXhXq4KBRon7FcUyubDnwtLW55NzX31I8wetC+avI5BBUwQQVPQgyD86DXaQlsCY5mT601w/FC7at3Bs6q3zExT9AgfnSxSK7ZaRQLpLrII60quUFFj+yGEunMbQVzu6Eox8yViT5mqk9iT9zEXwP4rjHSjImqjjfaG1hlZnYCAaCrt9kLKQ+Iulwv7x0+ZonwltVQBFCqBoAIj2oX7IYt8dmxV4FbYaMPbIjQf4jA8ydukTvsXUHqh8THgqZUfFtpFAC9quDG8tu5aIGIsse7mIuKw8dlp+6428/ImhHBcWtLdCsWwlyfFavq2SdJyXBJC9AQw/irQuLYQ3FyKxUt8LblWBlT7GhjC30xltkxKK122WRpGzIYJHPflQXmAZHQm3kMkE5Lltw3Q/FMjz60R8Nc5YcFdToSo09mNAVvsqgI7rMmuoDQDz3EH/b3ohwXBSg0Ysf4rlwr5aTpyoCe/jFQaankPP8/aaE+MYpmchtxE8tY0AG4AnY6yTPQEZC2lZ8oGUEkxv+dBt26WZmO7Ek+9A/bNTrJ0qut1Y2dqATNeAroFdy0CYrmWl16BQWvBu0dzDIUyi4kkqCYKzqRMGROsetGXZnFNdwyXHABYu0DaC7R9IrNHWdt9Y9a0/gVsLhrKjlaT/4igmnTWuZtNK5cribUHFeuPfgax7T+HWktUDEjTMWIA1MaTHLNv8AKgre0/adMOhzNGkxMQKG+zfZt8dcGJxoPdTmtWm+9zDOOgGy+9McR4V+2w74iXuX72WzaJ8NpACxdh95soJM7aAdTo3DskeBlMATBn89KCX3QAhdNNIqnxNrFq0ribcA/C1nf3W4D71dPMVGu/D/AK9TQKwuMDjaCPiA1ioeNxw2BqLcssXzkMp5AcxtqRy9aHuIWG7w5S5AmQwA+RgT9aC1ucTRMupY84ExWSLxll4hiTGUPiHeOgZidfY1pdtdNuW/0+tZb2yw+TGhl2eAY/eET9CKDTeD8QLQIEGI1/WlE2G8QAbblEjaN/egXsuPCsyOk+XQ84/OjXBvAoIfanHjS0p6F/QfCPnJ9hVEtNYm+bju5+8xP9PpA9qWlBJtVNstpUBamWhpQDq16a4DSWagVNIZq4WpDGgUjkGRy1151qPCm/YWtP8ADTff4RvWU4RTdvJatjMSQWgwFSYLE/QDmSBzrW8sDKNgBHyoOI5Jg11DBPnUZ2jWn7RkA0D1xaaGHBEcqezSKQWoA/j3Dv7TxDDKV/Z2VdyOW2UAjbWSI12PSr+9way3+EqtyZPAw8g6QfaacS0ucnSdfLkBP5VOLCKCjxfBbkjusRcT1UOPrB9YNQruDxqzD27gkc2QxzhSCAdtzRMpNQeI8RZRombykUA1ieOYy2pJw7kyfhCMo8vA5c7Tqo3oav8Aa69mPfW3XU/4V0QPM5PSiLG8bdXA7mQQSSAeu23tFRLnEVchWtvtrvAjX9RQRcP2izIxW25ganKVGu+rgSRvpQeLTYvD4m6CS64nvLUjTKIQLO0ZQPlNHOJtKyAAaHYb6yIP0qr7B4LLhr9ph4hcuD1gxP0oLjs3hD3SSIkbGefnV5jrvd2W11iB6mAP15UjACDEQANOm51n8qqu0eM1W2OXib/x+mvuKCuSpCVDRqfRqCbbqbZOlVtt6n2m0oBuaQzV6m2NAotUDiGKI8K/FoWI1ygzy84NOYzEhFJiTrlXmTBMUP8AFyTauHxBoYOcxGsc9NcuvhHl6UBt2O4W1q3w8n48bfOIunXW3bsu9pNToJyvpzJ9K0/EAwCP11/XlVNxPChRgrg2sXLe37rp3J9AM4P8tXsSI58qCuczrS7F2PevYi1Oq6HmPP8ArUZLs+o39aC0U0gr51FtYr2pz+09DQPMon6RSwvyplLuvtT6kRQJZTypm+ABJ9PnXcRiI05/hVfjb/gBmZj3oIuOUEn5az186F2U5zpGp+Wvy61etfPrImeum2lVdy8reuo+fWgVYbUeUHX5zXuBobaurb52M9ZJIPuIPvXsOo3Gun4fjUhBJEaEkzry5UE65eW0hY/CoJ8z0E+ZgUHvfLsWYySZNWvabFaLaB/ib/xB/H5VTIKB9GqRbNR0FPoKCVbNTrTaVXWzUy0dNqAeNRcXignmeQ0+pOwqPd4mCYUiJIY8+WgBGnqRUIlrjDKcwEy0ZuempACklTBzac6BrvmLOzmID+EhhJkKFA3iRvpJPKoWMh7T5tVPhC+ExplkHfMNdxPinmALDCYctcMN1zFcxiBJEErL6RMk+LcmTUW6oIILuWglpMksATAWeXz3PkA23gtwYvh1hm2vYa3m8i1sA69QSfcVY8LxDNbUvo/wuP410b2MSPIihn7J8ctzhtpVM9y1yyf5WMf9rKatsbie4uhm/uLpCXf4H07t/IGchPKEPWgtcTbPxLvzHX/Wq/EJm8S6N+tDVjbeDlO/I9R/WkX7IOo3oKVmDAj4WG/lSExZX44ImJ6/0NScdg8/8LciPw8xQ7j716zuhYdVH5UBJZxqmKkpiT+dZ5/+SWQYYi23POCo9NRVkvGTEyCOREsPYjlQFGIxakiWgnSQf61Dx2OBWc07QOY/pQpjeN6HUGDrGnpr+vxqn4hx8wQpAHykmeW8c586An4njyAFiSdgD+o0molpxBGkCDGm5G0ncyN6GrHE2yAu2uvh/XKB12qbheIm4wOmWNx5ab7f7UBFh2/oI/D2ps48WxJEsRoJ5/086pOK8cWwbSXAVN0whiF9SeUmAP8ASuM06neg7cuFmLMZZjJNOLTYFOpQPJTyCmUNPoaB62KlW9qirUq1ttQAXcIcoWCwJUMsMDo0AT8KjXc/dn92YzLBjxKdHyhxqeUkghiJMdMum1ItXYIc2wTpkjKCoEczIaInYDUbxSluk5T8JEypIGWdCTrOgKkaRpoRHhCTZHhYsFkl1VQNZgZg2mnWDueR5s3yQmYBcpDKpH3vCTEAgDYmdZJkH4WDDSQwi3qV0WDJJMa5oI1I0GkDbWnymYiYMmB4Yk6xqGO2Y6zO+p3IEv2M8Vy4nFYUgKHAvIuuhSEffqpX5VqPE8Il629u4oZGUq46qQQ2/lm1rAeBcV/s/EcNiASUF0WnfkEclCs8wMymZ1r6Jdf1+vb50Ad2N40xa7gMU04nCkAOf8W2f7u4Opy6N5g0Vi5yOhrPvtN4Zdtm1xDDf3+GPiHK5bMKysdt/L79E/ZzjtrG4dL9o6Ea9VPMGgtnqNeWRB1HnXLl0rvseY/pXluA7H5UFPjeG2mHwhgeoBH1obxvZu2Ae6HdmfuHT3XY/Kjq9hJ1kjqR/TnVZiLDDU+IdRv6kUGY8W7P3lJZTnJEzJBG3KTNDlzCXFPiVp8+da5juZGU7+vvHtQhihmbQFeon06UFVwvgV14J0U67/SIkUbcE4Sqaklo2nr5CmuH2NBG3vUnjPFhhcPdvndEJQdWOiD/ADEUGbdseIDFYrFpMhBFmJ+KwDnAH8Sm9/lHWrHsjxjvreVz+0QAebDk35H/AFoE4bjMl5XYkw4diNyQwYn31H8xqQbr4TFP3cA23ZRzBQnw+oK5T8qDVENOqaFuHds8O8C5Npucgsv+YDb1FEeGxCuMyMrDqDIoJSGn0qMpp5WoJKNUu3qKh26mWhpQZyb5ZsqAkSoUn4pOpkER4ttc0D1MyLNltXeGmdPDJABJ2MiepAjKxnmIuGtvlDhWXUKCSwAMtmiDrAQSeUTtqetiBnJCEHRc0jcmTIEgnlMaa7R4QmC8oMZVGngyNEkyNxoANBrHLaDS7gUZQq6QTGbSCIBmYWJB11Ert96EjK2ihmLAKBAk8zqDAOWNY+9oNhUjKbls/ACJIn4zoNvkDO3OdTmAd4ygZbmZlMktmBJ1JWIMxm1Hrv51v3YXjf8AbMDYvaZ8uS55Onhb2kTWMcXwzqpM/ECwkiGPiLEbTHQTrGwiin7Asf8A/uYY6QyXlEzowKtHyB96DU8ZYDqQdiCD6HQekeE+1Yk2IucF4gdP+VvkmI0U6Fo9MwPowHKtzYfr8fXn8qDPtE7NDGWSugY/C0fC4koZ8znQxvnHSgu8Di0uoHU6EA6dDS7djeP1+taxv7Oe1LWHOGvysMRB5HpWxYbFhoIoHTeyjnPvVXjOLW5IZsp8yV+p3+tWt24rbj30quxtoEGCp8mJigpOKXAyzOY8v/sDrVPgLA3YCfWT+FPcUwewVAB/Cw/DTnXcPhABDEn3/prQSjc6CT0H6096BvtQ4ie5t2p+J5b0UEgD3g+1GrMFG2n0/wBayTt7j+8xAXkg29fzoB220H61a8b1t4e6uxt90d97R8OvXu2Qfy1Tjy3ohTCM+CuCPgy3lMch4W180fl/6JoB9W0peGx1y0c1p2Q/wmPmNj700hpktQF/C/tCvJAvoLo/eHhb6aH5Ua8F7XYW/AFzI22S54SfQ/CfnWKmvUH0anKpdttKwLgParE4XS28p/6b6r7c19orROE/aVh2T9uj23G+UZ1PmOY9DQVmEuCGJb4wurElBsDqDDbDSZjQEb08+MzRkzASNliY6kn5cpA05VT4W+3dyGIykhcpgAb7DTczPWrkgBrYAAEDQAczJ+cn5nrQPIrSQqqFEcicxOgIkk6Nl2InnPOU4UrowkELPOBPhMLKAamVg6wJIAEI3SiW2Q5TCDTSQwEyBoZrq6XlHJ7SZhyOZ9dPw6cooG70sAgynNIgZNNZHMkbnXcTsRJLv2V8SFri9rU5MQl22pMy27ozGTOqAfzDrUPjvgJCaB7ttWHUFiCD5eXKod+8y4nDOpIZb2HykctV/qfmaD6Wbz/X9P8AWmcVYzKw6j09NeWoPzqWRqfaovELhW3dYbqpK+RgHbagw/7V+zTW7n9rtLqsd8BzHJ9Omk+R8qldhu2GZVS4dRtJ/wBaJMBxK5ibWJ78h8rIglEHhbNI0AmfOsLt+C6wTSLjKI6BiAPpQfRJ4irDc/P9T71CxeL00mPf8qBuzOPuFghclY2OtX2PXTnt1P6FA1iOIS0ZvqY/7p+n0qVZuEjn70MqIg8yWn9cqtcEuRSF0Ez7negX2h4gLaTPoBuf115VjWNxJe4zNuSf9qNe02IYhyWO8D51n1AWdheAnF3SPuruenz00+LXkprYx2XRbORgAGm23kt6UOp2y3DOg2ahT7BrKlbpI1zAfRR+Z+da9xJB3T6b23J6z3ebf1APtQfI1+01t2Rh4lZkYeakg/UUwxok+0i0F4niwogd6T7soY/MkmhqgRXiK9XqDlLV+opNdU0H/9k=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269875" y="-1652588"/>
            <a:ext cx="2667000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77025" cy="6419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067" y="0"/>
            <a:ext cx="2066925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763688" y="6165304"/>
            <a:ext cx="705678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Fuente: Informe Planeta Vivo 2014</a:t>
            </a:r>
            <a:endParaRPr lang="es-MX" dirty="0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93765"/>
            <a:ext cx="28956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Flecha arriba"/>
          <p:cNvSpPr/>
          <p:nvPr/>
        </p:nvSpPr>
        <p:spPr>
          <a:xfrm>
            <a:off x="1115616" y="6237312"/>
            <a:ext cx="45719" cy="10752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Flecha arriba"/>
          <p:cNvSpPr/>
          <p:nvPr/>
        </p:nvSpPr>
        <p:spPr>
          <a:xfrm>
            <a:off x="1475656" y="5733256"/>
            <a:ext cx="45719" cy="10752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6" name="15 Flecha arriba"/>
          <p:cNvSpPr/>
          <p:nvPr/>
        </p:nvSpPr>
        <p:spPr>
          <a:xfrm>
            <a:off x="1907704" y="5733256"/>
            <a:ext cx="45719" cy="10752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206" y="1787079"/>
            <a:ext cx="2873290" cy="14258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18" name="17 Flecha arriba"/>
          <p:cNvSpPr/>
          <p:nvPr/>
        </p:nvSpPr>
        <p:spPr>
          <a:xfrm>
            <a:off x="6974553" y="5783472"/>
            <a:ext cx="45719" cy="10752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 redondeado 7"/>
          <p:cNvSpPr/>
          <p:nvPr/>
        </p:nvSpPr>
        <p:spPr>
          <a:xfrm>
            <a:off x="1238413" y="1299082"/>
            <a:ext cx="2843808" cy="1185991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bg1"/>
                </a:solidFill>
              </a:rPr>
              <a:t>Al 2006, La </a:t>
            </a:r>
            <a:r>
              <a:rPr lang="es-ES" b="1" dirty="0" err="1">
                <a:solidFill>
                  <a:schemeClr val="bg1"/>
                </a:solidFill>
              </a:rPr>
              <a:t>biocapacidad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smtClean="0">
                <a:solidFill>
                  <a:schemeClr val="bg1"/>
                </a:solidFill>
              </a:rPr>
              <a:t>per-</a:t>
            </a:r>
            <a:r>
              <a:rPr lang="es-ES" b="1" dirty="0" err="1" smtClean="0">
                <a:solidFill>
                  <a:schemeClr val="bg1"/>
                </a:solidFill>
              </a:rPr>
              <a:t>capita</a:t>
            </a:r>
            <a:r>
              <a:rPr lang="es-ES" b="1" dirty="0" smtClean="0">
                <a:solidFill>
                  <a:schemeClr val="bg1"/>
                </a:solidFill>
              </a:rPr>
              <a:t> mundial es 1,8 </a:t>
            </a:r>
            <a:r>
              <a:rPr lang="es-ES" b="1" dirty="0" err="1">
                <a:solidFill>
                  <a:schemeClr val="bg1"/>
                </a:solidFill>
              </a:rPr>
              <a:t>hag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smtClean="0">
                <a:solidFill>
                  <a:schemeClr val="bg1"/>
                </a:solidFill>
              </a:rPr>
              <a:t>.</a:t>
            </a:r>
            <a:endParaRPr lang="es-ES" b="1" dirty="0">
              <a:solidFill>
                <a:schemeClr val="bg1"/>
              </a:solidFill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 flipH="1">
            <a:off x="1570211" y="2560678"/>
            <a:ext cx="1484139" cy="2078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61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3803">
            <a:off x="106792" y="82917"/>
            <a:ext cx="7144118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4415">
            <a:off x="4271040" y="624976"/>
            <a:ext cx="4627332" cy="1080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8456">
            <a:off x="5314752" y="4834497"/>
            <a:ext cx="3695700" cy="1647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77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88640"/>
            <a:ext cx="8020372" cy="3579849"/>
          </a:xfrm>
        </p:spPr>
        <p:txBody>
          <a:bodyPr/>
          <a:lstStyle/>
          <a:p>
            <a:pPr algn="just"/>
            <a:r>
              <a:rPr lang="es-MX" b="0" dirty="0" smtClean="0"/>
              <a:t>	De 1961 al 2008, la población mundial se incrementó en un 118% mientras que la Huella Ecológica per cápita aumentó de 2,4 a 2,7 </a:t>
            </a:r>
            <a:r>
              <a:rPr lang="es-MX" b="0" dirty="0" err="1" smtClean="0"/>
              <a:t>hag</a:t>
            </a:r>
            <a:r>
              <a:rPr lang="es-MX" b="0" dirty="0" smtClean="0"/>
              <a:t> y la </a:t>
            </a:r>
            <a:r>
              <a:rPr lang="es-MX" b="0" dirty="0" err="1" smtClean="0"/>
              <a:t>Biocapacidad</a:t>
            </a:r>
            <a:r>
              <a:rPr lang="es-MX" b="0" dirty="0" smtClean="0"/>
              <a:t> per cápita disminuyó de 3,2 a 1,8 </a:t>
            </a:r>
            <a:r>
              <a:rPr lang="es-MX" b="0" dirty="0" err="1" smtClean="0"/>
              <a:t>hag</a:t>
            </a:r>
            <a:r>
              <a:rPr lang="es-MX" b="0" dirty="0" smtClean="0"/>
              <a:t>.</a:t>
            </a:r>
          </a:p>
          <a:p>
            <a:pPr algn="just"/>
            <a:r>
              <a:rPr lang="es-MX" b="0" dirty="0" smtClean="0"/>
              <a:t>	En el 2008, la Huella Ecológica fue 1,5 veces mayor a la </a:t>
            </a:r>
            <a:r>
              <a:rPr lang="es-MX" b="0" dirty="0" err="1" smtClean="0"/>
              <a:t>Biocapacidad</a:t>
            </a:r>
            <a:r>
              <a:rPr lang="es-MX" b="0" dirty="0" smtClean="0"/>
              <a:t> disponible; lo que significa que a la tierra le tomaría 1,5 años en regenerar lo que la humanidad demandó en un año. . Si la tendencia actual continua, para el 2050, la humanidad requerirá 3 planetas, lo cual sería físicamente imposible.</a:t>
            </a:r>
            <a:endParaRPr lang="es-MX" b="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82" t="23355" r="18718" b="16283"/>
          <a:stretch/>
        </p:blipFill>
        <p:spPr bwMode="auto">
          <a:xfrm>
            <a:off x="1475656" y="2119244"/>
            <a:ext cx="6232358" cy="441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971600" y="6534834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hlinkClick r:id="rId3"/>
              </a:rPr>
              <a:t>http://www.footprintnetwork.org/en/index.php/GFN/page/world_footprint/</a:t>
            </a: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8710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333</TotalTime>
  <Words>399</Words>
  <Application>Microsoft Office PowerPoint</Application>
  <PresentationFormat>Presentación en pantalla (4:3)</PresentationFormat>
  <Paragraphs>69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Arial</vt:lpstr>
      <vt:lpstr>Book Antiqua</vt:lpstr>
      <vt:lpstr>Calibri</vt:lpstr>
      <vt:lpstr>Franklin Gothic Book</vt:lpstr>
      <vt:lpstr>Franklin Gothic Medium</vt:lpstr>
      <vt:lpstr>Tunga</vt:lpstr>
      <vt:lpstr>Wingdings</vt:lpstr>
      <vt:lpstr>Ángulos</vt:lpstr>
      <vt:lpstr>El desarrollo</vt:lpstr>
      <vt:lpstr>CONCEPCIONES DEL DESARROLLO A TRAVÉS DEL TIEMPO</vt:lpstr>
      <vt:lpstr>Limitaciones de cada concepción</vt:lpstr>
      <vt:lpstr>Idh 2013 (Informe 2014)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Índice de bienestar sobre presión</vt:lpstr>
      <vt:lpstr>Capital social</vt:lpstr>
      <vt:lpstr>definición</vt:lpstr>
      <vt:lpstr>Dimensiones del capital social</vt:lpstr>
      <vt:lpstr>Estrategias de desarrollo bajo este enfoque</vt:lpstr>
      <vt:lpstr>Presentación de PowerPoint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desarrollo</dc:title>
  <dc:creator>Toshiba1</dc:creator>
  <cp:lastModifiedBy>Ma. Moran</cp:lastModifiedBy>
  <cp:revision>35</cp:revision>
  <cp:lastPrinted>2015-03-11T18:54:40Z</cp:lastPrinted>
  <dcterms:created xsi:type="dcterms:W3CDTF">2014-11-06T02:18:50Z</dcterms:created>
  <dcterms:modified xsi:type="dcterms:W3CDTF">2015-11-02T18:57:42Z</dcterms:modified>
</cp:coreProperties>
</file>