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63" r:id="rId9"/>
    <p:sldId id="265" r:id="rId10"/>
    <p:sldId id="266" r:id="rId11"/>
    <p:sldId id="264" r:id="rId12"/>
    <p:sldId id="270" r:id="rId13"/>
    <p:sldId id="267" r:id="rId14"/>
    <p:sldId id="268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BA42A-216C-4288-A51F-89DA0408F244}" type="doc">
      <dgm:prSet loTypeId="urn:microsoft.com/office/officeart/2005/8/layout/gear1" loCatId="relationship" qsTypeId="urn:microsoft.com/office/officeart/2005/8/quickstyle/simple1" qsCatId="simple" csTypeId="urn:microsoft.com/office/officeart/2005/8/colors/colorful2" csCatId="colorful" phldr="1"/>
      <dgm:spPr/>
    </dgm:pt>
    <dgm:pt modelId="{78B06605-6025-4B21-A27F-E11EF08FA705}">
      <dgm:prSet phldrT="[Texto]"/>
      <dgm:spPr/>
      <dgm:t>
        <a:bodyPr/>
        <a:lstStyle/>
        <a:p>
          <a:r>
            <a:rPr lang="es-MX" dirty="0" smtClean="0"/>
            <a:t>Desarrollar habilidades</a:t>
          </a:r>
          <a:endParaRPr lang="es-MX" dirty="0"/>
        </a:p>
      </dgm:t>
    </dgm:pt>
    <dgm:pt modelId="{ED8A0E8E-7462-4DDB-8D0C-D2CC821D4BDB}" type="parTrans" cxnId="{221E0025-53CC-482D-BF08-62390D19A0BB}">
      <dgm:prSet/>
      <dgm:spPr/>
      <dgm:t>
        <a:bodyPr/>
        <a:lstStyle/>
        <a:p>
          <a:endParaRPr lang="es-MX"/>
        </a:p>
      </dgm:t>
    </dgm:pt>
    <dgm:pt modelId="{40A5DAEE-4680-4245-B809-7DDA906F7E2A}" type="sibTrans" cxnId="{221E0025-53CC-482D-BF08-62390D19A0BB}">
      <dgm:prSet/>
      <dgm:spPr/>
      <dgm:t>
        <a:bodyPr/>
        <a:lstStyle/>
        <a:p>
          <a:endParaRPr lang="es-MX"/>
        </a:p>
      </dgm:t>
    </dgm:pt>
    <dgm:pt modelId="{BA5D45AF-7A3D-4BDB-9AF5-6951A8A0A9A5}">
      <dgm:prSet phldrT="[Texto]"/>
      <dgm:spPr/>
      <dgm:t>
        <a:bodyPr/>
        <a:lstStyle/>
        <a:p>
          <a:r>
            <a:rPr lang="es-MX" dirty="0" smtClean="0"/>
            <a:t>Fomentar VALORES</a:t>
          </a:r>
          <a:endParaRPr lang="es-MX" dirty="0"/>
        </a:p>
      </dgm:t>
    </dgm:pt>
    <dgm:pt modelId="{CA4B6234-2200-4A45-89E2-D30EB0DCEA5B}" type="parTrans" cxnId="{5E18A1C8-3988-40BC-B572-2ACEE81B517C}">
      <dgm:prSet/>
      <dgm:spPr/>
      <dgm:t>
        <a:bodyPr/>
        <a:lstStyle/>
        <a:p>
          <a:endParaRPr lang="es-MX"/>
        </a:p>
      </dgm:t>
    </dgm:pt>
    <dgm:pt modelId="{164CCEDB-9CE1-4526-A944-47077093990B}" type="sibTrans" cxnId="{5E18A1C8-3988-40BC-B572-2ACEE81B517C}">
      <dgm:prSet/>
      <dgm:spPr/>
      <dgm:t>
        <a:bodyPr/>
        <a:lstStyle/>
        <a:p>
          <a:endParaRPr lang="es-MX"/>
        </a:p>
      </dgm:t>
    </dgm:pt>
    <dgm:pt modelId="{9ED96508-BE7B-4E29-8BC4-4F641EA2EDEA}">
      <dgm:prSet phldrT="[Texto]"/>
      <dgm:spPr/>
      <dgm:t>
        <a:bodyPr/>
        <a:lstStyle/>
        <a:p>
          <a:r>
            <a:rPr lang="es-MX" dirty="0" smtClean="0"/>
            <a:t>Actitud de sensibilidad </a:t>
          </a:r>
          <a:endParaRPr lang="es-MX" dirty="0"/>
        </a:p>
      </dgm:t>
    </dgm:pt>
    <dgm:pt modelId="{0F874F68-DCF3-4F34-A449-A33E8E5F6E8A}" type="parTrans" cxnId="{D17324E4-7424-4577-AC8C-CC323559D014}">
      <dgm:prSet/>
      <dgm:spPr/>
      <dgm:t>
        <a:bodyPr/>
        <a:lstStyle/>
        <a:p>
          <a:endParaRPr lang="es-MX"/>
        </a:p>
      </dgm:t>
    </dgm:pt>
    <dgm:pt modelId="{4FA07360-3CD9-47FD-A86A-5ADDC45BB270}" type="sibTrans" cxnId="{D17324E4-7424-4577-AC8C-CC323559D014}">
      <dgm:prSet/>
      <dgm:spPr/>
      <dgm:t>
        <a:bodyPr/>
        <a:lstStyle/>
        <a:p>
          <a:endParaRPr lang="es-MX"/>
        </a:p>
      </dgm:t>
    </dgm:pt>
    <dgm:pt modelId="{BB14AF46-2F4A-41A2-BE2A-BDDF9656E692}" type="pres">
      <dgm:prSet presAssocID="{FE7BA42A-216C-4288-A51F-89DA0408F24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66F96A2-E2D7-4296-A090-B154634E3FE5}" type="pres">
      <dgm:prSet presAssocID="{78B06605-6025-4B21-A27F-E11EF08FA70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7035063-9A47-41C8-B3D5-D634155CBB0B}" type="pres">
      <dgm:prSet presAssocID="{78B06605-6025-4B21-A27F-E11EF08FA705}" presName="gear1srcNode" presStyleLbl="node1" presStyleIdx="0" presStyleCnt="3"/>
      <dgm:spPr/>
      <dgm:t>
        <a:bodyPr/>
        <a:lstStyle/>
        <a:p>
          <a:endParaRPr lang="es-MX"/>
        </a:p>
      </dgm:t>
    </dgm:pt>
    <dgm:pt modelId="{5B0726DC-80DE-4748-8874-A153C33886A1}" type="pres">
      <dgm:prSet presAssocID="{78B06605-6025-4B21-A27F-E11EF08FA705}" presName="gear1dstNode" presStyleLbl="node1" presStyleIdx="0" presStyleCnt="3"/>
      <dgm:spPr/>
      <dgm:t>
        <a:bodyPr/>
        <a:lstStyle/>
        <a:p>
          <a:endParaRPr lang="es-MX"/>
        </a:p>
      </dgm:t>
    </dgm:pt>
    <dgm:pt modelId="{9E9A0842-914B-400C-99DE-7106EE14C22B}" type="pres">
      <dgm:prSet presAssocID="{BA5D45AF-7A3D-4BDB-9AF5-6951A8A0A9A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3EBAD5E-9E6A-4549-B04C-051F9EA43C70}" type="pres">
      <dgm:prSet presAssocID="{BA5D45AF-7A3D-4BDB-9AF5-6951A8A0A9A5}" presName="gear2srcNode" presStyleLbl="node1" presStyleIdx="1" presStyleCnt="3"/>
      <dgm:spPr/>
      <dgm:t>
        <a:bodyPr/>
        <a:lstStyle/>
        <a:p>
          <a:endParaRPr lang="es-MX"/>
        </a:p>
      </dgm:t>
    </dgm:pt>
    <dgm:pt modelId="{C9C767E3-E45B-4671-A671-0DD51999CC8F}" type="pres">
      <dgm:prSet presAssocID="{BA5D45AF-7A3D-4BDB-9AF5-6951A8A0A9A5}" presName="gear2dstNode" presStyleLbl="node1" presStyleIdx="1" presStyleCnt="3"/>
      <dgm:spPr/>
      <dgm:t>
        <a:bodyPr/>
        <a:lstStyle/>
        <a:p>
          <a:endParaRPr lang="es-MX"/>
        </a:p>
      </dgm:t>
    </dgm:pt>
    <dgm:pt modelId="{81B7DCF2-EE60-47E1-BA62-4851CC4D2B94}" type="pres">
      <dgm:prSet presAssocID="{9ED96508-BE7B-4E29-8BC4-4F641EA2EDEA}" presName="gear3" presStyleLbl="node1" presStyleIdx="2" presStyleCnt="3"/>
      <dgm:spPr/>
      <dgm:t>
        <a:bodyPr/>
        <a:lstStyle/>
        <a:p>
          <a:endParaRPr lang="es-MX"/>
        </a:p>
      </dgm:t>
    </dgm:pt>
    <dgm:pt modelId="{BE0C6C58-B8DB-4805-BC78-CD99F5C2C8F0}" type="pres">
      <dgm:prSet presAssocID="{9ED96508-BE7B-4E29-8BC4-4F641EA2EDE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9A5344E-C58B-4F33-AEDF-FF8AD9D05670}" type="pres">
      <dgm:prSet presAssocID="{9ED96508-BE7B-4E29-8BC4-4F641EA2EDEA}" presName="gear3srcNode" presStyleLbl="node1" presStyleIdx="2" presStyleCnt="3"/>
      <dgm:spPr/>
      <dgm:t>
        <a:bodyPr/>
        <a:lstStyle/>
        <a:p>
          <a:endParaRPr lang="es-MX"/>
        </a:p>
      </dgm:t>
    </dgm:pt>
    <dgm:pt modelId="{159513C2-3EC9-4428-8F9C-6AF1FBF88BDC}" type="pres">
      <dgm:prSet presAssocID="{9ED96508-BE7B-4E29-8BC4-4F641EA2EDEA}" presName="gear3dstNode" presStyleLbl="node1" presStyleIdx="2" presStyleCnt="3"/>
      <dgm:spPr/>
      <dgm:t>
        <a:bodyPr/>
        <a:lstStyle/>
        <a:p>
          <a:endParaRPr lang="es-MX"/>
        </a:p>
      </dgm:t>
    </dgm:pt>
    <dgm:pt modelId="{C794A39D-E90E-45B9-8CD7-1DC5676BE73C}" type="pres">
      <dgm:prSet presAssocID="{40A5DAEE-4680-4245-B809-7DDA906F7E2A}" presName="connector1" presStyleLbl="sibTrans2D1" presStyleIdx="0" presStyleCnt="3"/>
      <dgm:spPr/>
      <dgm:t>
        <a:bodyPr/>
        <a:lstStyle/>
        <a:p>
          <a:endParaRPr lang="es-MX"/>
        </a:p>
      </dgm:t>
    </dgm:pt>
    <dgm:pt modelId="{27D43CCD-F16E-4AAA-B8EF-64C8FD9A6AA6}" type="pres">
      <dgm:prSet presAssocID="{164CCEDB-9CE1-4526-A944-47077093990B}" presName="connector2" presStyleLbl="sibTrans2D1" presStyleIdx="1" presStyleCnt="3"/>
      <dgm:spPr/>
      <dgm:t>
        <a:bodyPr/>
        <a:lstStyle/>
        <a:p>
          <a:endParaRPr lang="es-MX"/>
        </a:p>
      </dgm:t>
    </dgm:pt>
    <dgm:pt modelId="{7BE0F5B0-E173-4154-A696-FAE509FD599D}" type="pres">
      <dgm:prSet presAssocID="{4FA07360-3CD9-47FD-A86A-5ADDC45BB270}" presName="connector3" presStyleLbl="sibTrans2D1" presStyleIdx="2" presStyleCnt="3"/>
      <dgm:spPr/>
      <dgm:t>
        <a:bodyPr/>
        <a:lstStyle/>
        <a:p>
          <a:endParaRPr lang="es-MX"/>
        </a:p>
      </dgm:t>
    </dgm:pt>
  </dgm:ptLst>
  <dgm:cxnLst>
    <dgm:cxn modelId="{20EB3AA3-8CF4-4906-B79C-A07EED24013C}" type="presOf" srcId="{78B06605-6025-4B21-A27F-E11EF08FA705}" destId="{A66F96A2-E2D7-4296-A090-B154634E3FE5}" srcOrd="0" destOrd="0" presId="urn:microsoft.com/office/officeart/2005/8/layout/gear1"/>
    <dgm:cxn modelId="{B6947F86-2E08-478D-B27E-E91AD78C1D44}" type="presOf" srcId="{4FA07360-3CD9-47FD-A86A-5ADDC45BB270}" destId="{7BE0F5B0-E173-4154-A696-FAE509FD599D}" srcOrd="0" destOrd="0" presId="urn:microsoft.com/office/officeart/2005/8/layout/gear1"/>
    <dgm:cxn modelId="{FA454920-8568-48B2-A1CB-4F9B34BD5234}" type="presOf" srcId="{FE7BA42A-216C-4288-A51F-89DA0408F244}" destId="{BB14AF46-2F4A-41A2-BE2A-BDDF9656E692}" srcOrd="0" destOrd="0" presId="urn:microsoft.com/office/officeart/2005/8/layout/gear1"/>
    <dgm:cxn modelId="{CC72BABA-9E6D-47E3-A294-8346F289FE18}" type="presOf" srcId="{9ED96508-BE7B-4E29-8BC4-4F641EA2EDEA}" destId="{29A5344E-C58B-4F33-AEDF-FF8AD9D05670}" srcOrd="2" destOrd="0" presId="urn:microsoft.com/office/officeart/2005/8/layout/gear1"/>
    <dgm:cxn modelId="{221E0025-53CC-482D-BF08-62390D19A0BB}" srcId="{FE7BA42A-216C-4288-A51F-89DA0408F244}" destId="{78B06605-6025-4B21-A27F-E11EF08FA705}" srcOrd="0" destOrd="0" parTransId="{ED8A0E8E-7462-4DDB-8D0C-D2CC821D4BDB}" sibTransId="{40A5DAEE-4680-4245-B809-7DDA906F7E2A}"/>
    <dgm:cxn modelId="{379FBEF3-946D-4426-A360-5392E4B920DB}" type="presOf" srcId="{BA5D45AF-7A3D-4BDB-9AF5-6951A8A0A9A5}" destId="{C9C767E3-E45B-4671-A671-0DD51999CC8F}" srcOrd="2" destOrd="0" presId="urn:microsoft.com/office/officeart/2005/8/layout/gear1"/>
    <dgm:cxn modelId="{815A415A-74B2-497E-97A4-7DA8B9BFC090}" type="presOf" srcId="{9ED96508-BE7B-4E29-8BC4-4F641EA2EDEA}" destId="{81B7DCF2-EE60-47E1-BA62-4851CC4D2B94}" srcOrd="0" destOrd="0" presId="urn:microsoft.com/office/officeart/2005/8/layout/gear1"/>
    <dgm:cxn modelId="{D17324E4-7424-4577-AC8C-CC323559D014}" srcId="{FE7BA42A-216C-4288-A51F-89DA0408F244}" destId="{9ED96508-BE7B-4E29-8BC4-4F641EA2EDEA}" srcOrd="2" destOrd="0" parTransId="{0F874F68-DCF3-4F34-A449-A33E8E5F6E8A}" sibTransId="{4FA07360-3CD9-47FD-A86A-5ADDC45BB270}"/>
    <dgm:cxn modelId="{6B0696A2-E5AC-4A1D-AA12-B1F9211A2140}" type="presOf" srcId="{40A5DAEE-4680-4245-B809-7DDA906F7E2A}" destId="{C794A39D-E90E-45B9-8CD7-1DC5676BE73C}" srcOrd="0" destOrd="0" presId="urn:microsoft.com/office/officeart/2005/8/layout/gear1"/>
    <dgm:cxn modelId="{F5E30204-EC03-4C18-9316-587EE2002574}" type="presOf" srcId="{BA5D45AF-7A3D-4BDB-9AF5-6951A8A0A9A5}" destId="{9E9A0842-914B-400C-99DE-7106EE14C22B}" srcOrd="0" destOrd="0" presId="urn:microsoft.com/office/officeart/2005/8/layout/gear1"/>
    <dgm:cxn modelId="{BBE82F54-8007-4896-A4D8-40F68AE306E6}" type="presOf" srcId="{78B06605-6025-4B21-A27F-E11EF08FA705}" destId="{87035063-9A47-41C8-B3D5-D634155CBB0B}" srcOrd="1" destOrd="0" presId="urn:microsoft.com/office/officeart/2005/8/layout/gear1"/>
    <dgm:cxn modelId="{4CD54A93-3203-40FD-AE2E-0D878163CE87}" type="presOf" srcId="{BA5D45AF-7A3D-4BDB-9AF5-6951A8A0A9A5}" destId="{23EBAD5E-9E6A-4549-B04C-051F9EA43C70}" srcOrd="1" destOrd="0" presId="urn:microsoft.com/office/officeart/2005/8/layout/gear1"/>
    <dgm:cxn modelId="{91E0462E-C790-4C7B-BB3E-DF029D899215}" type="presOf" srcId="{164CCEDB-9CE1-4526-A944-47077093990B}" destId="{27D43CCD-F16E-4AAA-B8EF-64C8FD9A6AA6}" srcOrd="0" destOrd="0" presId="urn:microsoft.com/office/officeart/2005/8/layout/gear1"/>
    <dgm:cxn modelId="{6697BE6C-B407-4FCD-AD28-AACA94C2E27B}" type="presOf" srcId="{9ED96508-BE7B-4E29-8BC4-4F641EA2EDEA}" destId="{BE0C6C58-B8DB-4805-BC78-CD99F5C2C8F0}" srcOrd="1" destOrd="0" presId="urn:microsoft.com/office/officeart/2005/8/layout/gear1"/>
    <dgm:cxn modelId="{3D1A01FA-7AFF-4E99-B0C0-F4AFEB6E6441}" type="presOf" srcId="{9ED96508-BE7B-4E29-8BC4-4F641EA2EDEA}" destId="{159513C2-3EC9-4428-8F9C-6AF1FBF88BDC}" srcOrd="3" destOrd="0" presId="urn:microsoft.com/office/officeart/2005/8/layout/gear1"/>
    <dgm:cxn modelId="{5E18A1C8-3988-40BC-B572-2ACEE81B517C}" srcId="{FE7BA42A-216C-4288-A51F-89DA0408F244}" destId="{BA5D45AF-7A3D-4BDB-9AF5-6951A8A0A9A5}" srcOrd="1" destOrd="0" parTransId="{CA4B6234-2200-4A45-89E2-D30EB0DCEA5B}" sibTransId="{164CCEDB-9CE1-4526-A944-47077093990B}"/>
    <dgm:cxn modelId="{E7BDB5A2-F3D0-4C72-B0F3-29D3D7962FAF}" type="presOf" srcId="{78B06605-6025-4B21-A27F-E11EF08FA705}" destId="{5B0726DC-80DE-4748-8874-A153C33886A1}" srcOrd="2" destOrd="0" presId="urn:microsoft.com/office/officeart/2005/8/layout/gear1"/>
    <dgm:cxn modelId="{A9582AD2-019C-46D5-8461-0A338CA4DAE9}" type="presParOf" srcId="{BB14AF46-2F4A-41A2-BE2A-BDDF9656E692}" destId="{A66F96A2-E2D7-4296-A090-B154634E3FE5}" srcOrd="0" destOrd="0" presId="urn:microsoft.com/office/officeart/2005/8/layout/gear1"/>
    <dgm:cxn modelId="{0B0090B8-0C99-4AC2-A2F9-AE7AA62AE9AC}" type="presParOf" srcId="{BB14AF46-2F4A-41A2-BE2A-BDDF9656E692}" destId="{87035063-9A47-41C8-B3D5-D634155CBB0B}" srcOrd="1" destOrd="0" presId="urn:microsoft.com/office/officeart/2005/8/layout/gear1"/>
    <dgm:cxn modelId="{3E7AF704-E999-4863-B616-D34DEC554062}" type="presParOf" srcId="{BB14AF46-2F4A-41A2-BE2A-BDDF9656E692}" destId="{5B0726DC-80DE-4748-8874-A153C33886A1}" srcOrd="2" destOrd="0" presId="urn:microsoft.com/office/officeart/2005/8/layout/gear1"/>
    <dgm:cxn modelId="{7EFE29E9-5608-4FB6-8804-185D57E7EBF3}" type="presParOf" srcId="{BB14AF46-2F4A-41A2-BE2A-BDDF9656E692}" destId="{9E9A0842-914B-400C-99DE-7106EE14C22B}" srcOrd="3" destOrd="0" presId="urn:microsoft.com/office/officeart/2005/8/layout/gear1"/>
    <dgm:cxn modelId="{084ACC87-5366-4DC7-A75A-96B7DAF64B2E}" type="presParOf" srcId="{BB14AF46-2F4A-41A2-BE2A-BDDF9656E692}" destId="{23EBAD5E-9E6A-4549-B04C-051F9EA43C70}" srcOrd="4" destOrd="0" presId="urn:microsoft.com/office/officeart/2005/8/layout/gear1"/>
    <dgm:cxn modelId="{A52C038F-01D4-4D5A-97FD-02DEDA3E7535}" type="presParOf" srcId="{BB14AF46-2F4A-41A2-BE2A-BDDF9656E692}" destId="{C9C767E3-E45B-4671-A671-0DD51999CC8F}" srcOrd="5" destOrd="0" presId="urn:microsoft.com/office/officeart/2005/8/layout/gear1"/>
    <dgm:cxn modelId="{2CC6F82F-80BD-439D-AB8F-C6A8146290C2}" type="presParOf" srcId="{BB14AF46-2F4A-41A2-BE2A-BDDF9656E692}" destId="{81B7DCF2-EE60-47E1-BA62-4851CC4D2B94}" srcOrd="6" destOrd="0" presId="urn:microsoft.com/office/officeart/2005/8/layout/gear1"/>
    <dgm:cxn modelId="{9A81C725-C08B-425F-B8C8-5F38FD25493E}" type="presParOf" srcId="{BB14AF46-2F4A-41A2-BE2A-BDDF9656E692}" destId="{BE0C6C58-B8DB-4805-BC78-CD99F5C2C8F0}" srcOrd="7" destOrd="0" presId="urn:microsoft.com/office/officeart/2005/8/layout/gear1"/>
    <dgm:cxn modelId="{A336128F-61EE-4F23-B6AA-962DD84792D5}" type="presParOf" srcId="{BB14AF46-2F4A-41A2-BE2A-BDDF9656E692}" destId="{29A5344E-C58B-4F33-AEDF-FF8AD9D05670}" srcOrd="8" destOrd="0" presId="urn:microsoft.com/office/officeart/2005/8/layout/gear1"/>
    <dgm:cxn modelId="{E718902E-E20E-460E-A2BF-FE2D8B6DAC70}" type="presParOf" srcId="{BB14AF46-2F4A-41A2-BE2A-BDDF9656E692}" destId="{159513C2-3EC9-4428-8F9C-6AF1FBF88BDC}" srcOrd="9" destOrd="0" presId="urn:microsoft.com/office/officeart/2005/8/layout/gear1"/>
    <dgm:cxn modelId="{8A167431-EB5E-47EB-A484-2CBFC2E2CF98}" type="presParOf" srcId="{BB14AF46-2F4A-41A2-BE2A-BDDF9656E692}" destId="{C794A39D-E90E-45B9-8CD7-1DC5676BE73C}" srcOrd="10" destOrd="0" presId="urn:microsoft.com/office/officeart/2005/8/layout/gear1"/>
    <dgm:cxn modelId="{A8E22C2F-BA5B-44B9-BD5A-8AB6713A2821}" type="presParOf" srcId="{BB14AF46-2F4A-41A2-BE2A-BDDF9656E692}" destId="{27D43CCD-F16E-4AAA-B8EF-64C8FD9A6AA6}" srcOrd="11" destOrd="0" presId="urn:microsoft.com/office/officeart/2005/8/layout/gear1"/>
    <dgm:cxn modelId="{32B404ED-59C8-4664-81A8-3199AD711422}" type="presParOf" srcId="{BB14AF46-2F4A-41A2-BE2A-BDDF9656E692}" destId="{7BE0F5B0-E173-4154-A696-FAE509FD599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F96A2-E2D7-4296-A090-B154634E3FE5}">
      <dsp:nvSpPr>
        <dsp:cNvPr id="0" name=""/>
        <dsp:cNvSpPr/>
      </dsp:nvSpPr>
      <dsp:spPr>
        <a:xfrm>
          <a:off x="3161151" y="2333059"/>
          <a:ext cx="2851516" cy="2851516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Desarrollar habilidades</a:t>
          </a:r>
          <a:endParaRPr lang="es-MX" sz="1800" kern="1200" dirty="0"/>
        </a:p>
      </dsp:txBody>
      <dsp:txXfrm>
        <a:off x="3734433" y="3001013"/>
        <a:ext cx="1704952" cy="1465738"/>
      </dsp:txXfrm>
    </dsp:sp>
    <dsp:sp modelId="{9E9A0842-914B-400C-99DE-7106EE14C22B}">
      <dsp:nvSpPr>
        <dsp:cNvPr id="0" name=""/>
        <dsp:cNvSpPr/>
      </dsp:nvSpPr>
      <dsp:spPr>
        <a:xfrm>
          <a:off x="1502086" y="1659064"/>
          <a:ext cx="2073830" cy="2073830"/>
        </a:xfrm>
        <a:prstGeom prst="gear6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Fomentar VALORES</a:t>
          </a:r>
          <a:endParaRPr lang="es-MX" sz="1800" kern="1200" dirty="0"/>
        </a:p>
      </dsp:txBody>
      <dsp:txXfrm>
        <a:off x="2024179" y="2184312"/>
        <a:ext cx="1029644" cy="1023334"/>
      </dsp:txXfrm>
    </dsp:sp>
    <dsp:sp modelId="{81B7DCF2-EE60-47E1-BA62-4851CC4D2B94}">
      <dsp:nvSpPr>
        <dsp:cNvPr id="0" name=""/>
        <dsp:cNvSpPr/>
      </dsp:nvSpPr>
      <dsp:spPr>
        <a:xfrm rot="20700000">
          <a:off x="2663643" y="228332"/>
          <a:ext cx="2031930" cy="2031930"/>
        </a:xfrm>
        <a:prstGeom prst="gear6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Actitud de sensibilidad </a:t>
          </a:r>
          <a:endParaRPr lang="es-MX" sz="1800" kern="1200" dirty="0"/>
        </a:p>
      </dsp:txBody>
      <dsp:txXfrm rot="-20700000">
        <a:off x="3109305" y="673994"/>
        <a:ext cx="1140606" cy="1140606"/>
      </dsp:txXfrm>
    </dsp:sp>
    <dsp:sp modelId="{C794A39D-E90E-45B9-8CD7-1DC5676BE73C}">
      <dsp:nvSpPr>
        <dsp:cNvPr id="0" name=""/>
        <dsp:cNvSpPr/>
      </dsp:nvSpPr>
      <dsp:spPr>
        <a:xfrm>
          <a:off x="2952913" y="1896472"/>
          <a:ext cx="3649941" cy="3649941"/>
        </a:xfrm>
        <a:prstGeom prst="circularArrow">
          <a:avLst>
            <a:gd name="adj1" fmla="val 4687"/>
            <a:gd name="adj2" fmla="val 299029"/>
            <a:gd name="adj3" fmla="val 2535640"/>
            <a:gd name="adj4" fmla="val 15819945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43CCD-F16E-4AAA-B8EF-64C8FD9A6AA6}">
      <dsp:nvSpPr>
        <dsp:cNvPr id="0" name=""/>
        <dsp:cNvSpPr/>
      </dsp:nvSpPr>
      <dsp:spPr>
        <a:xfrm>
          <a:off x="1134815" y="1195954"/>
          <a:ext cx="2651910" cy="26519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0F5B0-E173-4154-A696-FAE509FD599D}">
      <dsp:nvSpPr>
        <dsp:cNvPr id="0" name=""/>
        <dsp:cNvSpPr/>
      </dsp:nvSpPr>
      <dsp:spPr>
        <a:xfrm>
          <a:off x="2193637" y="-220986"/>
          <a:ext cx="2859293" cy="285929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AD4-E3AB-4DD4-A621-576D54996DD7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95BE-DC56-4DBB-9FBD-0C000D8A18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98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AD4-E3AB-4DD4-A621-576D54996DD7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95BE-DC56-4DBB-9FBD-0C000D8A18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1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AD4-E3AB-4DD4-A621-576D54996DD7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95BE-DC56-4DBB-9FBD-0C000D8A18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71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AD4-E3AB-4DD4-A621-576D54996DD7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95BE-DC56-4DBB-9FBD-0C000D8A18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766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AD4-E3AB-4DD4-A621-576D54996DD7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95BE-DC56-4DBB-9FBD-0C000D8A18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79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AD4-E3AB-4DD4-A621-576D54996DD7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95BE-DC56-4DBB-9FBD-0C000D8A18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75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AD4-E3AB-4DD4-A621-576D54996DD7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95BE-DC56-4DBB-9FBD-0C000D8A18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25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AD4-E3AB-4DD4-A621-576D54996DD7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95BE-DC56-4DBB-9FBD-0C000D8A18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31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AD4-E3AB-4DD4-A621-576D54996DD7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95BE-DC56-4DBB-9FBD-0C000D8A18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71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AD4-E3AB-4DD4-A621-576D54996DD7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95BE-DC56-4DBB-9FBD-0C000D8A18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841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AD4-E3AB-4DD4-A621-576D54996DD7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95BE-DC56-4DBB-9FBD-0C000D8A18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6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2AD4-E3AB-4DD4-A621-576D54996DD7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95BE-DC56-4DBB-9FBD-0C000D8A18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1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m.ec/url?sa=i&amp;rct=j&amp;q=&amp;esrc=s&amp;frm=1&amp;source=images&amp;cd=&amp;cad=rja&amp;uact=8&amp;ved=0CAcQjRw&amp;url=http://ecuadoruniversitario.com/noticias-universitarias/publicaciones-universitarias/breve-historia-de-la-espol/&amp;ei=zSRGVLqsL4nJgwTtiYG4Bg&amp;bvm=bv.77880786,d.eXY&amp;psig=AFQjCNFh4jfYxP3iJfa7SaJ60Rgo2IKmsQ&amp;ust=141396940235552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Desarrollo Social y Voluntariado</a:t>
            </a:r>
            <a:br>
              <a:rPr lang="es-MX" dirty="0" smtClean="0"/>
            </a:br>
            <a:r>
              <a:rPr lang="es-MX" sz="2200" dirty="0" smtClean="0"/>
              <a:t>IT-2015</a:t>
            </a:r>
            <a:endParaRPr lang="es-MX" sz="2200" dirty="0"/>
          </a:p>
        </p:txBody>
      </p:sp>
      <p:pic>
        <p:nvPicPr>
          <p:cNvPr id="1027" name="Picture 3" descr="Descripcion de la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2204864"/>
            <a:ext cx="9172575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67544" y="4871865"/>
            <a:ext cx="44644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s-MX" altLang="es-MX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 condensed light"/>
                <a:cs typeface="Arial" pitchFamily="34" charset="0"/>
              </a:rPr>
              <a:t>Imagen de </a:t>
            </a:r>
            <a:r>
              <a:rPr kumimoji="0" lang="es-MX" altLang="es-MX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 condensed light"/>
                <a:cs typeface="Arial" pitchFamily="34" charset="0"/>
              </a:rPr>
              <a:t>Solidariun</a:t>
            </a:r>
            <a:r>
              <a:rPr kumimoji="0" lang="es-MX" altLang="es-MX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 condensed light"/>
                <a:cs typeface="Arial" pitchFamily="34" charset="0"/>
              </a:rPr>
              <a:t> curso 2013-2014</a:t>
            </a:r>
            <a:r>
              <a:rPr kumimoji="0" lang="es-MX" altLang="es-MX" sz="1050" b="0" i="0" u="none" strike="noStrike" cap="none" normalizeH="0" baseline="0" dirty="0" smtClean="0">
                <a:ln>
                  <a:noFill/>
                </a:ln>
                <a:solidFill>
                  <a:srgbClr val="58585A"/>
                </a:solidFill>
                <a:effectLst/>
                <a:latin typeface="roboto condensed light"/>
                <a:cs typeface="Arial" pitchFamily="34" charset="0"/>
              </a:rPr>
              <a:t> </a:t>
            </a:r>
            <a:r>
              <a:rPr kumimoji="0" lang="es-MX" altLang="es-MX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 condensed light"/>
                <a:cs typeface="Arial" pitchFamily="34" charset="0"/>
              </a:rPr>
              <a:t>FOTO: Manuel </a:t>
            </a:r>
            <a:r>
              <a:rPr kumimoji="0" lang="es-MX" altLang="es-MX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 condensed light"/>
                <a:cs typeface="Arial" pitchFamily="34" charset="0"/>
              </a:rPr>
              <a:t>Castells</a:t>
            </a:r>
            <a:endParaRPr kumimoji="0" lang="es-MX" altLang="es-MX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195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u="sng" dirty="0"/>
              <a:t>La primera parte del curso comenzará con 4 sesiones teóricas presenciales:</a:t>
            </a:r>
            <a:endParaRPr lang="es-MX" dirty="0"/>
          </a:p>
          <a:p>
            <a:endParaRPr lang="es-MX" dirty="0"/>
          </a:p>
          <a:p>
            <a:pPr lvl="0"/>
            <a:r>
              <a:rPr lang="es-ES" i="1" dirty="0"/>
              <a:t>Desarrollo Social: Indicadores </a:t>
            </a:r>
            <a:endParaRPr lang="es-MX" dirty="0"/>
          </a:p>
          <a:p>
            <a:pPr lvl="0"/>
            <a:r>
              <a:rPr lang="es-ES" i="1" dirty="0"/>
              <a:t>Responsabilidad Social- Ética-Moral</a:t>
            </a:r>
            <a:endParaRPr lang="es-MX" dirty="0"/>
          </a:p>
          <a:p>
            <a:pPr lvl="0"/>
            <a:r>
              <a:rPr lang="es-ES" i="1" dirty="0"/>
              <a:t>Voluntariado: Conceptos, Voluntario emprendedor </a:t>
            </a:r>
            <a:endParaRPr lang="es-MX" dirty="0"/>
          </a:p>
          <a:p>
            <a:pPr lvl="0"/>
            <a:r>
              <a:rPr lang="es-ES" i="1" dirty="0"/>
              <a:t>Emprendimiento Social </a:t>
            </a:r>
            <a:endParaRPr lang="es-MX" dirty="0"/>
          </a:p>
          <a:p>
            <a:pPr lvl="0"/>
            <a:r>
              <a:rPr lang="es-ES" i="1" dirty="0"/>
              <a:t>Herramientas útiles para actividad de campo</a:t>
            </a:r>
            <a:endParaRPr lang="es-MX" dirty="0"/>
          </a:p>
          <a:p>
            <a:pPr lvl="0"/>
            <a:r>
              <a:rPr lang="es-MX" i="1" dirty="0"/>
              <a:t>Asignación de estudiantes a organizaciones de acuerdo al portafolio de actividades y al perfil del estudiante.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u="sng" dirty="0"/>
              <a:t>La segunda parte consistirá en:</a:t>
            </a:r>
            <a:endParaRPr lang="es-MX" dirty="0"/>
          </a:p>
          <a:p>
            <a:pPr marL="0" indent="0">
              <a:buNone/>
            </a:pPr>
            <a:r>
              <a:rPr lang="es-EC" i="1" dirty="0"/>
              <a:t> </a:t>
            </a:r>
            <a:endParaRPr lang="es-MX" dirty="0"/>
          </a:p>
          <a:p>
            <a:pPr lvl="0"/>
            <a:r>
              <a:rPr lang="es-MX" i="1" dirty="0"/>
              <a:t>Voluntariado de campo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422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143000"/>
          </a:xfrm>
        </p:spPr>
        <p:txBody>
          <a:bodyPr/>
          <a:lstStyle/>
          <a:p>
            <a:r>
              <a:rPr lang="es-MX" dirty="0" smtClean="0"/>
              <a:t>Cronograma del IT-2015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774546"/>
              </p:ext>
            </p:extLst>
          </p:nvPr>
        </p:nvGraphicFramePr>
        <p:xfrm>
          <a:off x="323528" y="980728"/>
          <a:ext cx="8568952" cy="571103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74937"/>
                <a:gridCol w="1010748"/>
                <a:gridCol w="6186664"/>
                <a:gridCol w="1196603"/>
              </a:tblGrid>
              <a:tr h="2313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C" sz="1050" b="1" u="none" strike="noStrike" dirty="0">
                          <a:effectLst/>
                        </a:rPr>
                        <a:t>Semana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50" b="1" u="none" strike="noStrike" dirty="0">
                          <a:effectLst/>
                        </a:rPr>
                        <a:t>Actividades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Lugar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31359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1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 dirty="0">
                          <a:effectLst/>
                        </a:rPr>
                        <a:t>11-15 Mayo</a:t>
                      </a:r>
                      <a:endParaRPr lang="es-EC" sz="1000" b="1" i="0" u="none" strike="noStrike" dirty="0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Actividades formativas </a:t>
                      </a:r>
                      <a:endParaRPr lang="es-EC" sz="1200" b="1" i="0" u="none" strike="noStrike" dirty="0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Aulas ESPOL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</a:tr>
              <a:tr h="231359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2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 dirty="0">
                          <a:effectLst/>
                        </a:rPr>
                        <a:t>18-22 Mayo</a:t>
                      </a:r>
                      <a:endParaRPr lang="es-EC" sz="1000" b="1" i="0" u="none" strike="noStrike" dirty="0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Actividades formativas </a:t>
                      </a:r>
                      <a:endParaRPr lang="es-EC" sz="1200" b="1" i="0" u="none" strike="noStrike" dirty="0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Aulas ESPOL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</a:tr>
              <a:tr h="231359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3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 dirty="0">
                          <a:effectLst/>
                        </a:rPr>
                        <a:t>25-29 Mayo</a:t>
                      </a:r>
                      <a:endParaRPr lang="es-EC" sz="1000" b="1" i="0" u="none" strike="noStrike" dirty="0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Actividades </a:t>
                      </a:r>
                      <a:r>
                        <a:rPr lang="es-EC" sz="1200" b="1" u="none" strike="noStrike" dirty="0" smtClean="0">
                          <a:effectLst/>
                        </a:rPr>
                        <a:t>formativas-</a:t>
                      </a:r>
                      <a:endParaRPr lang="es-EC" sz="1200" b="1" i="0" u="none" strike="noStrike" dirty="0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Aulas ESPOL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</a:tr>
              <a:tr h="231359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4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>
                          <a:effectLst/>
                        </a:rPr>
                        <a:t>01-05 Junio</a:t>
                      </a:r>
                      <a:endParaRPr lang="es-EC" sz="1000" b="1" i="0" u="none" strike="noStrike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Actividades formativas </a:t>
                      </a:r>
                      <a:r>
                        <a:rPr lang="es-EC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asignación</a:t>
                      </a:r>
                      <a:r>
                        <a:rPr lang="es-EC" sz="1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Franklin Gothic Medium Cond" panose="020B0606030402020204" pitchFamily="34" charset="0"/>
                        </a:rPr>
                        <a:t> en organización </a:t>
                      </a:r>
                      <a:endParaRPr lang="es-EC" sz="1200" b="1" i="0" u="none" strike="noStrike" dirty="0">
                        <a:solidFill>
                          <a:srgbClr val="333333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Aulas ESPOL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</a:tr>
              <a:tr h="24292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5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 dirty="0">
                          <a:effectLst/>
                        </a:rPr>
                        <a:t>08-12 Junio</a:t>
                      </a:r>
                      <a:endParaRPr lang="es-EC" sz="1000" b="1" i="0" u="none" strike="noStrike" dirty="0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Inducción en la organización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426" marR="8426" marT="8426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Organización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8585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6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>
                          <a:effectLst/>
                        </a:rPr>
                        <a:t>15-19 Junio</a:t>
                      </a:r>
                      <a:endParaRPr lang="es-EC" sz="1000" b="1" i="0" u="none" strike="noStrike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Propedéutico. Presentación del Mini proyecto de la actividad a realizar en la organización  - Voluntariado en organización (trabajo de campo)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Aulas ESPOL/Organización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</a:tr>
              <a:tr h="24292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7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>
                          <a:effectLst/>
                        </a:rPr>
                        <a:t>22-26 Junio</a:t>
                      </a:r>
                      <a:endParaRPr lang="es-EC" sz="1000" b="1" i="0" u="none" strike="noStrike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Voluntariado en Organización (trabajo de campo) / tutorías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Organización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</a:tr>
              <a:tr h="24292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8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>
                          <a:effectLst/>
                        </a:rPr>
                        <a:t>29-03 Junio-Julio</a:t>
                      </a:r>
                      <a:endParaRPr lang="es-EC" sz="1000" b="1" i="0" u="none" strike="noStrike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Voluntariado en Organización (trabajo de campo) /tutorías 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>
                          <a:effectLst/>
                        </a:rPr>
                        <a:t>Aulas ESPOL</a:t>
                      </a:r>
                      <a:endParaRPr lang="es-EC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</a:tr>
              <a:tr h="24292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 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 dirty="0">
                          <a:effectLst/>
                        </a:rPr>
                        <a:t>06-10 Julio</a:t>
                      </a:r>
                      <a:endParaRPr lang="es-EC" sz="1000" b="1" i="0" u="none" strike="noStrike" dirty="0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Semana de Exámenes, primera evaluación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426" marR="8426" marT="842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Aulas ESPOL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4292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8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>
                          <a:effectLst/>
                        </a:rPr>
                        <a:t>13-17 Julio</a:t>
                      </a:r>
                      <a:endParaRPr lang="es-EC" sz="1000" b="1" i="0" u="none" strike="noStrike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Voluntariado en Organización (trabajo de campo) / tutorías 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Organización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</a:tr>
              <a:tr h="24292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9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>
                          <a:effectLst/>
                        </a:rPr>
                        <a:t>20-24 Julio</a:t>
                      </a:r>
                      <a:endParaRPr lang="es-EC" sz="1000" b="1" i="0" u="none" strike="noStrike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Voluntariado en Organización (trabajo de campo) /tutorías 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Organización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</a:tr>
              <a:tr h="24292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10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>
                          <a:effectLst/>
                        </a:rPr>
                        <a:t>27-31 Julio</a:t>
                      </a:r>
                      <a:endParaRPr lang="es-EC" sz="1000" b="1" i="0" u="none" strike="noStrike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Voluntariado en Organización (trabajo de campo – Tutorías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Organización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</a:tr>
              <a:tr h="24292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11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>
                          <a:effectLst/>
                        </a:rPr>
                        <a:t>03-07 Agosto</a:t>
                      </a:r>
                      <a:endParaRPr lang="es-EC" sz="1000" b="1" i="0" u="none" strike="noStrike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Voluntariado en Organización (trabajo de campo – Tutorías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Organización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</a:tr>
              <a:tr h="24292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12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>
                          <a:effectLst/>
                        </a:rPr>
                        <a:t>10-14 Agosto</a:t>
                      </a:r>
                      <a:endParaRPr lang="es-EC" sz="1000" b="1" i="0" u="none" strike="noStrike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Voluntariado en Organización (trabajo de campo – Tutorías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Organización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</a:tr>
              <a:tr h="362987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13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>
                          <a:effectLst/>
                        </a:rPr>
                        <a:t>17-21 Agosto</a:t>
                      </a:r>
                      <a:endParaRPr lang="es-EC" sz="1000" b="1" i="0" u="none" strike="noStrike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Voluntariado en Organización (trabajo de campo–  Tutorías /Avance informe final y estructura de video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Organización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</a:tr>
              <a:tr h="362987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14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>
                          <a:effectLst/>
                        </a:rPr>
                        <a:t>24-28 Agosto</a:t>
                      </a:r>
                      <a:endParaRPr lang="es-EC" sz="1000" b="1" i="0" u="none" strike="noStrike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Voluntariado en Organización (trabajo de campo – Tutorías Corrección de informe final y  avance de video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Organización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</a:tr>
              <a:tr h="439584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15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>
                          <a:effectLst/>
                        </a:rPr>
                        <a:t>31-04 Agosto-Septiembre</a:t>
                      </a:r>
                      <a:endParaRPr lang="es-EC" sz="1000" b="1" i="0" u="none" strike="noStrike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>
                          <a:effectLst/>
                        </a:rPr>
                        <a:t>Voluntariado en Organización (Trabajo de Campo – Tutorías)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Organización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bg1"/>
                    </a:solidFill>
                  </a:tcPr>
                </a:tc>
              </a:tr>
              <a:tr h="231359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 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 dirty="0">
                          <a:effectLst/>
                        </a:rPr>
                        <a:t>07-11 Septiembre</a:t>
                      </a:r>
                      <a:endParaRPr lang="es-EC" sz="1000" b="1" i="0" u="none" strike="noStrike" dirty="0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C" sz="1200" b="1" u="none" strike="noStrike" dirty="0">
                          <a:effectLst/>
                        </a:rPr>
                        <a:t>Semana de Exámenes, segunda evaluación  Presentación  video y entrega de informe final  para la organización en horario de examen. </a:t>
                      </a:r>
                      <a:endParaRPr lang="es-EC" sz="1200" b="1" i="0" u="none" strike="noStrike" dirty="0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C" sz="1050" b="1" u="none" strike="noStrike" dirty="0">
                          <a:effectLst/>
                        </a:rPr>
                        <a:t>Aulas ESPOL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31359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16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 dirty="0">
                          <a:effectLst/>
                        </a:rPr>
                        <a:t>14-18 Septiembre</a:t>
                      </a:r>
                      <a:endParaRPr lang="es-EC" sz="1000" b="1" i="0" u="none" strike="noStrike" dirty="0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231359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</a:rPr>
                        <a:t>17</a:t>
                      </a:r>
                      <a:endParaRPr lang="es-EC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 dirty="0">
                          <a:effectLst/>
                        </a:rPr>
                        <a:t>21-25 Septiembre</a:t>
                      </a:r>
                      <a:endParaRPr lang="es-EC" sz="1000" b="1" i="0" u="none" strike="noStrike" dirty="0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u="none" strike="noStrike" dirty="0">
                          <a:effectLst/>
                        </a:rPr>
                        <a:t>TERCERA EVALUACIÓN </a:t>
                      </a:r>
                      <a:endParaRPr lang="es-EC" sz="1000" b="1" i="0" u="none" strike="noStrike" dirty="0">
                        <a:solidFill>
                          <a:srgbClr val="333333"/>
                        </a:solidFill>
                        <a:effectLst/>
                        <a:latin typeface="Segoe UI"/>
                      </a:endParaRPr>
                    </a:p>
                  </a:txBody>
                  <a:tcPr marL="8426" marR="8426" marT="842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u="none" strike="noStrike" dirty="0">
                          <a:effectLst/>
                        </a:rPr>
                        <a:t>Aulas Espol</a:t>
                      </a:r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26" marR="8426" marT="842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66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CALIFICACIONES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4000" dirty="0" smtClean="0"/>
              <a:t>70</a:t>
            </a:r>
            <a:r>
              <a:rPr lang="es-MX" sz="4000" dirty="0"/>
              <a:t>% </a:t>
            </a:r>
            <a:r>
              <a:rPr lang="es-MX" sz="4000" dirty="0" smtClean="0"/>
              <a:t>	(examen)</a:t>
            </a:r>
          </a:p>
          <a:p>
            <a:r>
              <a:rPr lang="es-MX" sz="4000" dirty="0" smtClean="0"/>
              <a:t>  5%	(ensayo)</a:t>
            </a:r>
          </a:p>
          <a:p>
            <a:r>
              <a:rPr lang="es-MX" sz="4000" dirty="0" smtClean="0"/>
              <a:t>25</a:t>
            </a:r>
            <a:r>
              <a:rPr lang="es-MX" sz="4000" dirty="0"/>
              <a:t>% </a:t>
            </a:r>
            <a:r>
              <a:rPr lang="es-MX" sz="4000" dirty="0" smtClean="0"/>
              <a:t>	(</a:t>
            </a:r>
            <a:r>
              <a:rPr lang="es-MX" sz="4000" dirty="0"/>
              <a:t>Taller en </a:t>
            </a:r>
            <a:r>
              <a:rPr lang="es-MX" sz="4000" dirty="0" smtClean="0"/>
              <a:t>clases, deberes y 		lección)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59716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Libro de Lectura Complementaria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dirty="0" smtClean="0"/>
              <a:t>Ensayo</a:t>
            </a:r>
          </a:p>
          <a:p>
            <a:pPr algn="ctr"/>
            <a:r>
              <a:rPr lang="es-MX" dirty="0" smtClean="0"/>
              <a:t>Preguntas en la lección y Examen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82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b="1" dirty="0" smtClean="0"/>
              <a:t>Revisión de documentos de interés</a:t>
            </a:r>
            <a:endParaRPr lang="es-MX" sz="4400" b="1" dirty="0"/>
          </a:p>
        </p:txBody>
      </p:sp>
    </p:spTree>
    <p:extLst>
      <p:ext uri="{BB962C8B-B14F-4D97-AF65-F5344CB8AC3E}">
        <p14:creationId xmlns:p14="http://schemas.microsoft.com/office/powerpoint/2010/main" val="245676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Desde el punto de vista de formación, este curso tiene el propósito </a:t>
            </a:r>
            <a:r>
              <a:rPr lang="es-ES" dirty="0" smtClean="0"/>
              <a:t>de: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400185197"/>
              </p:ext>
            </p:extLst>
          </p:nvPr>
        </p:nvGraphicFramePr>
        <p:xfrm>
          <a:off x="899592" y="1268760"/>
          <a:ext cx="684076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53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 smtClean="0"/>
              <a:t>¿cómo?</a:t>
            </a:r>
            <a:endParaRPr lang="es-MX" b="1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dándoles la oportunidad de </a:t>
            </a:r>
            <a:r>
              <a:rPr lang="es-ES" sz="4000" b="1" dirty="0">
                <a:solidFill>
                  <a:srgbClr val="FF0000"/>
                </a:solidFill>
              </a:rPr>
              <a:t>participar directamente </a:t>
            </a:r>
            <a:r>
              <a:rPr lang="es-ES" sz="4000" dirty="0"/>
              <a:t>en </a:t>
            </a:r>
            <a:r>
              <a:rPr lang="es-ES" sz="4000" dirty="0" smtClean="0"/>
              <a:t>el </a:t>
            </a:r>
            <a:r>
              <a:rPr lang="es-ES" sz="4000" dirty="0"/>
              <a:t>desarrollo y </a:t>
            </a:r>
            <a:r>
              <a:rPr lang="es-ES" sz="4000" dirty="0" smtClean="0"/>
              <a:t>crecimiento de la sociedad civil </a:t>
            </a:r>
            <a:r>
              <a:rPr lang="es-ES" sz="4000" dirty="0"/>
              <a:t>con su principal capital, el conocimiento y  con un claro compromiso de servicio efectivo.  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3095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Se busca así formar estudiantes que sean muy activos, con capacidad de liderazgo y familiarizados con los temas del  RESPONSABILIDAD SOCIAL y sensibles a lo humano</a:t>
            </a:r>
            <a:r>
              <a:rPr lang="es-ES" dirty="0" smtClean="0"/>
              <a:t>.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pic>
        <p:nvPicPr>
          <p:cNvPr id="1026" name="Picture 2" descr="https://encrypted-tbn2.gstatic.com/images?q=tbn:ANd9GcQdliD3phqq3-Lh7blZFOc_ao2WuTE-HzwbWT1hxwJQggWlcb0gs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34" y="3933056"/>
            <a:ext cx="287827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55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512168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</a:rPr>
              <a:t>sensibles a lo humano</a:t>
            </a:r>
            <a:endParaRPr lang="es-MX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4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b="1" dirty="0"/>
              <a:t>OBJETIVOS GENERALES DEL CURSO EXPRESADOS COMO  RESULTADOS DE APRENDIZAJE DE LOS ESTUDIANTES AL FINALIZAR EL CURSO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70912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s-MX" dirty="0"/>
              <a:t>La </a:t>
            </a:r>
            <a:r>
              <a:rPr lang="es-MX" dirty="0">
                <a:solidFill>
                  <a:srgbClr val="FF0000"/>
                </a:solidFill>
              </a:rPr>
              <a:t>internalización de valores </a:t>
            </a:r>
            <a:r>
              <a:rPr lang="es-MX" dirty="0"/>
              <a:t>como: la libertad, la igualdad, la solidaridad, la tolerancia, la responsabilidad común y reconocimiento de sus derechos, entre otros.</a:t>
            </a:r>
          </a:p>
          <a:p>
            <a:pPr lvl="0"/>
            <a:r>
              <a:rPr lang="es-MX" dirty="0"/>
              <a:t>Desarrollo de las habilidades para dirigir grupos y </a:t>
            </a:r>
            <a:r>
              <a:rPr lang="es-MX" dirty="0">
                <a:solidFill>
                  <a:srgbClr val="FF0000"/>
                </a:solidFill>
              </a:rPr>
              <a:t>trabajar en equipo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05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b="1" dirty="0"/>
              <a:t>OBJETIVOS GENERALES DEL CURSO EXPRESADOS COMO  RESULTADOS DE APRENDIZAJE DE LOS ESTUDIANTES AL FINALIZAR EL CURSO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642" y="1595661"/>
            <a:ext cx="4618856" cy="470912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s-MX" dirty="0" smtClean="0"/>
              <a:t>Desarrollar la </a:t>
            </a:r>
            <a:r>
              <a:rPr lang="es-MX" dirty="0" smtClean="0">
                <a:solidFill>
                  <a:srgbClr val="FF0000"/>
                </a:solidFill>
              </a:rPr>
              <a:t>capacidad de servicio </a:t>
            </a:r>
            <a:r>
              <a:rPr lang="es-MX" dirty="0" smtClean="0"/>
              <a:t>a los demás utilizando correctamente los conocimientos.</a:t>
            </a:r>
          </a:p>
          <a:p>
            <a:pPr lvl="0"/>
            <a:r>
              <a:rPr lang="es-MX" dirty="0" smtClean="0">
                <a:solidFill>
                  <a:srgbClr val="FF0000"/>
                </a:solidFill>
              </a:rPr>
              <a:t>Identificar los principales  problemas y aportar con soluciones prácticas </a:t>
            </a:r>
            <a:r>
              <a:rPr lang="es-MX" dirty="0" smtClean="0"/>
              <a:t>en las diferentes áreas donde hayan sido asignados.  Este último punto permitirá a los estudiantes identificar posibles temas de tesis.</a:t>
            </a:r>
          </a:p>
          <a:p>
            <a:endParaRPr lang="es-MX" dirty="0"/>
          </a:p>
        </p:txBody>
      </p:sp>
      <p:pic>
        <p:nvPicPr>
          <p:cNvPr id="1026" name="Picture 2" descr="C:\Users\Toshiba1\Documents\Fotos bonitas_mensajes\Be helpf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4066778" cy="40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19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>
                <a:solidFill>
                  <a:srgbClr val="FF0000"/>
                </a:solidFill>
              </a:rPr>
              <a:t>¿Estos resultados de aprendizaje me sirven para mi futuro profesional? ¿en qué?</a:t>
            </a:r>
            <a:endParaRPr lang="es-MX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3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Metodología del Curso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Clases Participativas (Discusión, Exposiciones, Trabajos en grupos)</a:t>
            </a:r>
            <a:endParaRPr lang="es-MX" dirty="0"/>
          </a:p>
          <a:p>
            <a:pPr lvl="0"/>
            <a:r>
              <a:rPr lang="es-ES" dirty="0"/>
              <a:t>Estudios de Casos</a:t>
            </a:r>
            <a:endParaRPr lang="es-MX" dirty="0"/>
          </a:p>
          <a:p>
            <a:pPr lvl="0"/>
            <a:r>
              <a:rPr lang="es-ES" dirty="0"/>
              <a:t>Actividades lúdicas </a:t>
            </a:r>
            <a:endParaRPr lang="es-MX" dirty="0"/>
          </a:p>
          <a:p>
            <a:pPr lvl="0"/>
            <a:r>
              <a:rPr lang="es-ES" dirty="0"/>
              <a:t>Investigaciones </a:t>
            </a:r>
            <a:endParaRPr lang="es-MX" dirty="0"/>
          </a:p>
          <a:p>
            <a:pPr lvl="0"/>
            <a:r>
              <a:rPr lang="es-ES" dirty="0"/>
              <a:t>Videos</a:t>
            </a:r>
            <a:endParaRPr lang="es-MX" dirty="0"/>
          </a:p>
          <a:p>
            <a:pPr lvl="0"/>
            <a:r>
              <a:rPr lang="es-ES" dirty="0"/>
              <a:t>Trabajo de Campo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6559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604</Words>
  <Application>Microsoft Office PowerPoint</Application>
  <PresentationFormat>Presentación en pantalla (4:3)</PresentationFormat>
  <Paragraphs>127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Desarrollo Social y Voluntariado IT-2015</vt:lpstr>
      <vt:lpstr>Presentación de PowerPoint</vt:lpstr>
      <vt:lpstr>¿cómo?</vt:lpstr>
      <vt:lpstr>Presentación de PowerPoint</vt:lpstr>
      <vt:lpstr>Presentación de PowerPoint</vt:lpstr>
      <vt:lpstr>OBJETIVOS GENERALES DEL CURSO EXPRESADOS COMO  RESULTADOS DE APRENDIZAJE DE LOS ESTUDIANTES AL FINALIZAR EL CURSO</vt:lpstr>
      <vt:lpstr>OBJETIVOS GENERALES DEL CURSO EXPRESADOS COMO  RESULTADOS DE APRENDIZAJE DE LOS ESTUDIANTES AL FINALIZAR EL CURSO</vt:lpstr>
      <vt:lpstr>Presentación de PowerPoint</vt:lpstr>
      <vt:lpstr>Metodología del Curso</vt:lpstr>
      <vt:lpstr>Presentación de PowerPoint</vt:lpstr>
      <vt:lpstr>Cronograma del IT-2015</vt:lpstr>
      <vt:lpstr>CALIFICACIONES</vt:lpstr>
      <vt:lpstr>Libro de Lectura Complementaria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Toshiba1</dc:creator>
  <cp:lastModifiedBy>Toshiba1</cp:lastModifiedBy>
  <cp:revision>15</cp:revision>
  <dcterms:created xsi:type="dcterms:W3CDTF">2014-10-21T05:48:24Z</dcterms:created>
  <dcterms:modified xsi:type="dcterms:W3CDTF">2015-05-14T13:40:52Z</dcterms:modified>
</cp:coreProperties>
</file>