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60" r:id="rId13"/>
    <p:sldId id="262" r:id="rId14"/>
    <p:sldId id="261" r:id="rId15"/>
    <p:sldId id="275" r:id="rId16"/>
    <p:sldId id="273" r:id="rId17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BB7D-41D5-4709-A234-81E701E4ADF5}" type="datetimeFigureOut">
              <a:rPr lang="es-EC" smtClean="0"/>
              <a:t>19/11/2014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7461-6A89-4371-9ADD-D79AF4E64FD7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BB7D-41D5-4709-A234-81E701E4ADF5}" type="datetimeFigureOut">
              <a:rPr lang="es-EC" smtClean="0"/>
              <a:t>19/11/2014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7461-6A89-4371-9ADD-D79AF4E64FD7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BB7D-41D5-4709-A234-81E701E4ADF5}" type="datetimeFigureOut">
              <a:rPr lang="es-EC" smtClean="0"/>
              <a:t>19/11/2014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7461-6A89-4371-9ADD-D79AF4E64FD7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BB7D-41D5-4709-A234-81E701E4ADF5}" type="datetimeFigureOut">
              <a:rPr lang="es-EC" smtClean="0"/>
              <a:t>19/11/2014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7461-6A89-4371-9ADD-D79AF4E64FD7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BB7D-41D5-4709-A234-81E701E4ADF5}" type="datetimeFigureOut">
              <a:rPr lang="es-EC" smtClean="0"/>
              <a:t>19/11/2014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7461-6A89-4371-9ADD-D79AF4E64FD7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BB7D-41D5-4709-A234-81E701E4ADF5}" type="datetimeFigureOut">
              <a:rPr lang="es-EC" smtClean="0"/>
              <a:t>19/11/2014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7461-6A89-4371-9ADD-D79AF4E64FD7}" type="slidenum">
              <a:rPr lang="es-EC" smtClean="0"/>
              <a:t>‹Nº›</a:t>
            </a:fld>
            <a:endParaRPr lang="es-EC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BB7D-41D5-4709-A234-81E701E4ADF5}" type="datetimeFigureOut">
              <a:rPr lang="es-EC" smtClean="0"/>
              <a:t>19/11/2014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7461-6A89-4371-9ADD-D79AF4E64FD7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BB7D-41D5-4709-A234-81E701E4ADF5}" type="datetimeFigureOut">
              <a:rPr lang="es-EC" smtClean="0"/>
              <a:t>19/11/2014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7461-6A89-4371-9ADD-D79AF4E64FD7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BB7D-41D5-4709-A234-81E701E4ADF5}" type="datetimeFigureOut">
              <a:rPr lang="es-EC" smtClean="0"/>
              <a:t>19/11/2014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7461-6A89-4371-9ADD-D79AF4E64FD7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BB7D-41D5-4709-A234-81E701E4ADF5}" type="datetimeFigureOut">
              <a:rPr lang="es-EC" smtClean="0"/>
              <a:t>19/11/2014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787461-6A89-4371-9ADD-D79AF4E64FD7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BB7D-41D5-4709-A234-81E701E4ADF5}" type="datetimeFigureOut">
              <a:rPr lang="es-EC" smtClean="0"/>
              <a:t>19/11/2014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7461-6A89-4371-9ADD-D79AF4E64FD7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F8BB7D-41D5-4709-A234-81E701E4ADF5}" type="datetimeFigureOut">
              <a:rPr lang="es-EC" smtClean="0"/>
              <a:t>19/11/2014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B787461-6A89-4371-9ADD-D79AF4E64FD7}" type="slidenum">
              <a:rPr lang="es-EC" smtClean="0"/>
              <a:t>‹Nº›</a:t>
            </a:fld>
            <a:endParaRPr lang="es-EC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4.jpeg"/><Relationship Id="rId7" Type="http://schemas.openxmlformats.org/officeDocument/2006/relationships/hyperlink" Target="http://www.google.com.ec/url?sa=i&amp;rct=j&amp;q=&amp;esrc=s&amp;source=images&amp;cd=&amp;cad=rja&amp;uact=8&amp;ved=0CAcQjRw&amp;url=http://hablamedecristo.blogspot.com/2011/01/el-entusiasmo.html&amp;ei=T9drVKf8CouagwSE54DQAQ&amp;bvm=bv.79908130,d.cWc&amp;psig=AFQjCNFujshy2DAIg2eJwQoWDo-HiHfGgQ&amp;ust=1416439980537845" TargetMode="External"/><Relationship Id="rId2" Type="http://schemas.openxmlformats.org/officeDocument/2006/relationships/hyperlink" Target="http://www.google.com.ec/url?sa=i&amp;rct=j&amp;q=&amp;esrc=s&amp;source=images&amp;cd=&amp;cad=rja&amp;uact=8&amp;ved=0CAcQjRw&amp;url=http://geekotecalabs.com/nuestra-recompensa-se-encuentra-en-el-esfuerzo/&amp;ei=jtZrVPmyE4GigwSci4LgCw&amp;bvm=bv.79908130,d.cWc&amp;psig=AFQjCNFYjIVqn74kId923WNpt7d_6gqT0A&amp;ust=141643968093092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http://www.google.com.ec/url?sa=i&amp;rct=j&amp;q=&amp;esrc=s&amp;source=images&amp;cd=&amp;cad=rja&amp;uact=8&amp;ved=0CAcQjRw&amp;url=http://www.comunicacionsostenible.co/web/index.php/49-rse/142-valorando-el-tiempo-y-el-compromiso-social&amp;ei=CddrVK3CL4WoNsGQhIgH&amp;bvm=bv.79908130,d.cWc&amp;psig=AFQjCNFprnS6HPbXvim0jcXDQWXROogdPw&amp;ust=1416439916136359" TargetMode="Externa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mpleo.universia.es/contenidosHTML/enriquece_tu_cv/Voluntariado/voluntariado_camposaccion.htm" TargetMode="External"/><Relationship Id="rId2" Type="http://schemas.openxmlformats.org/officeDocument/2006/relationships/hyperlink" Target="http://www.iniciativasocial.net/voluntariado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ocialia.org/voluntariado/quieres_ser_voluntario/derechos_y_deber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Voluntariado: una forma de ser responsables socialmente</a:t>
            </a:r>
            <a:endParaRPr lang="es-EC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0635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484313"/>
            <a:ext cx="8229600" cy="45307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1600"/>
              <a:t/>
            </a:r>
            <a:br>
              <a:rPr lang="es-ES" sz="1600"/>
            </a:br>
            <a:endParaRPr lang="es-ES" sz="1600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900113" y="69215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C" u="sng">
                <a:solidFill>
                  <a:srgbClr val="FF3300"/>
                </a:solidFill>
              </a:rPr>
              <a:t>DEBERES</a:t>
            </a:r>
            <a:endParaRPr lang="es-ES" u="sng">
              <a:solidFill>
                <a:srgbClr val="FF3300"/>
              </a:solidFill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68313" y="1196752"/>
            <a:ext cx="81375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174625" indent="-174625" algn="just">
              <a:buFontTx/>
              <a:buChar char="•"/>
            </a:pPr>
            <a:r>
              <a:rPr lang="es-ES" sz="2400" dirty="0" smtClean="0"/>
              <a:t>Cumplir </a:t>
            </a:r>
            <a:r>
              <a:rPr lang="es-ES" sz="2400" dirty="0"/>
              <a:t>los </a:t>
            </a:r>
            <a:r>
              <a:rPr lang="es-ES" sz="2400" b="1" dirty="0"/>
              <a:t>compromisos</a:t>
            </a:r>
            <a:r>
              <a:rPr lang="es-ES" sz="2400" dirty="0"/>
              <a:t> acordados con las entidades en que se integran, respetando lo dispuesto en sus estatutos. </a:t>
            </a:r>
            <a:endParaRPr lang="es-ES" sz="2400" dirty="0" smtClean="0"/>
          </a:p>
          <a:p>
            <a:pPr marL="174625" indent="-174625" algn="just">
              <a:buFontTx/>
              <a:buChar char="•"/>
            </a:pPr>
            <a:endParaRPr lang="es-ES" sz="2400" dirty="0"/>
          </a:p>
          <a:p>
            <a:pPr marL="174625" indent="-174625" algn="just">
              <a:buFontTx/>
              <a:buChar char="•"/>
            </a:pPr>
            <a:r>
              <a:rPr lang="es-ES" sz="2400" dirty="0"/>
              <a:t>Guardar la confidencialidad respecto a la información recibida y conocida en el desarrollo de su actividad. </a:t>
            </a:r>
            <a:endParaRPr lang="es-ES" sz="2400" dirty="0" smtClean="0"/>
          </a:p>
          <a:p>
            <a:pPr marL="174625" indent="-174625" algn="just">
              <a:buFontTx/>
              <a:buChar char="•"/>
            </a:pPr>
            <a:endParaRPr lang="es-ES" sz="2400" dirty="0"/>
          </a:p>
          <a:p>
            <a:pPr marL="174625" indent="-174625" algn="just">
              <a:buFontTx/>
              <a:buChar char="•"/>
            </a:pPr>
            <a:r>
              <a:rPr lang="es-ES" sz="2400" dirty="0"/>
              <a:t>Rechazar toda clase de contraprestación económica o material que pueda series ofrecida por el beneficiario u otras personas en virtud de su actuación. </a:t>
            </a:r>
            <a:endParaRPr lang="es-ES" sz="2400" dirty="0" smtClean="0"/>
          </a:p>
          <a:p>
            <a:pPr marL="174625" indent="-174625" algn="just">
              <a:buFontTx/>
              <a:buChar char="•"/>
            </a:pPr>
            <a:endParaRPr lang="es-ES" sz="2400" dirty="0"/>
          </a:p>
          <a:p>
            <a:pPr marL="174625" indent="-174625" algn="just">
              <a:buFontTx/>
              <a:buChar char="•"/>
            </a:pPr>
            <a:r>
              <a:rPr lang="es-ES" sz="2400" dirty="0"/>
              <a:t>Actuar de forma diligente, responsable y solidaria en la ejecución de las tareas que les sean encomendadas, siguiendo las instrucciones que se impartan. </a:t>
            </a:r>
          </a:p>
        </p:txBody>
      </p:sp>
    </p:spTree>
    <p:extLst>
      <p:ext uri="{BB962C8B-B14F-4D97-AF65-F5344CB8AC3E}">
        <p14:creationId xmlns:p14="http://schemas.microsoft.com/office/powerpoint/2010/main" val="246267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42985"/>
            <a:ext cx="8229600" cy="5448316"/>
          </a:xfrm>
        </p:spPr>
        <p:txBody>
          <a:bodyPr/>
          <a:lstStyle/>
          <a:p>
            <a:pPr algn="just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Respetar los derechos y creencias de las personas beneficiarias. </a:t>
            </a:r>
            <a:endParaRPr lang="es-ES" sz="2400" dirty="0" smtClean="0"/>
          </a:p>
          <a:p>
            <a:pPr algn="just">
              <a:lnSpc>
                <a:spcPct val="80000"/>
              </a:lnSpc>
            </a:pPr>
            <a:endParaRPr lang="es-ES" sz="2400" dirty="0"/>
          </a:p>
          <a:p>
            <a:pPr algn="just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Participar en las actividades de formación establecidas por la organización. </a:t>
            </a:r>
            <a:endParaRPr lang="es-ES" sz="2400" dirty="0" smtClean="0"/>
          </a:p>
          <a:p>
            <a:pPr algn="just">
              <a:lnSpc>
                <a:spcPct val="80000"/>
              </a:lnSpc>
            </a:pPr>
            <a:endParaRPr lang="es-ES" sz="2400" dirty="0"/>
          </a:p>
          <a:p>
            <a:pPr algn="just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Observar las medidas de seguridad e higiene que se adopten. </a:t>
            </a:r>
            <a:endParaRPr lang="es-ES" sz="2400" dirty="0" smtClean="0"/>
          </a:p>
          <a:p>
            <a:pPr algn="just">
              <a:lnSpc>
                <a:spcPct val="80000"/>
              </a:lnSpc>
            </a:pPr>
            <a:endParaRPr lang="es-ES" sz="2400" dirty="0"/>
          </a:p>
          <a:p>
            <a:pPr algn="just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Cuidar y hacer buen uso de los recursos materiales que pongan a su disposición las entidades para el desarrollo de su actividad, así como emplear debidamente las acreditaciones y distintivos de la organización que se les otorguen. 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642910" y="571480"/>
            <a:ext cx="164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C" sz="2400" u="sng" dirty="0">
                <a:solidFill>
                  <a:srgbClr val="FF3300"/>
                </a:solidFill>
              </a:rPr>
              <a:t>DEBERES</a:t>
            </a:r>
            <a:endParaRPr lang="es-ES" sz="2400" u="sng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61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323091" y="2276865"/>
            <a:ext cx="4214669" cy="2554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40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CAMPOS DE ACCIÓN </a:t>
            </a:r>
          </a:p>
          <a:p>
            <a:pPr algn="ctr"/>
            <a:r>
              <a:rPr lang="es-MX" sz="40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DEL VOLUNTARIADO</a:t>
            </a:r>
            <a:endParaRPr lang="es-EC" sz="4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7 Elipse"/>
          <p:cNvSpPr/>
          <p:nvPr/>
        </p:nvSpPr>
        <p:spPr>
          <a:xfrm>
            <a:off x="288032" y="1446007"/>
            <a:ext cx="1584176" cy="79034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social</a:t>
            </a:r>
            <a:endParaRPr lang="es-EC" b="1" dirty="0"/>
          </a:p>
        </p:txBody>
      </p:sp>
      <p:sp>
        <p:nvSpPr>
          <p:cNvPr id="9" name="8 Elipse"/>
          <p:cNvSpPr/>
          <p:nvPr/>
        </p:nvSpPr>
        <p:spPr>
          <a:xfrm>
            <a:off x="1837006" y="1030788"/>
            <a:ext cx="1584176" cy="790347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cultural</a:t>
            </a:r>
            <a:endParaRPr lang="es-EC" b="1" dirty="0"/>
          </a:p>
        </p:txBody>
      </p:sp>
      <p:sp>
        <p:nvSpPr>
          <p:cNvPr id="10" name="9 Elipse"/>
          <p:cNvSpPr/>
          <p:nvPr/>
        </p:nvSpPr>
        <p:spPr>
          <a:xfrm>
            <a:off x="5129706" y="1010605"/>
            <a:ext cx="1728192" cy="79034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Educativo</a:t>
            </a:r>
            <a:endParaRPr lang="es-EC" b="1" dirty="0"/>
          </a:p>
        </p:txBody>
      </p:sp>
      <p:sp>
        <p:nvSpPr>
          <p:cNvPr id="11" name="10 Elipse"/>
          <p:cNvSpPr/>
          <p:nvPr/>
        </p:nvSpPr>
        <p:spPr>
          <a:xfrm>
            <a:off x="6732240" y="1199017"/>
            <a:ext cx="2088232" cy="124423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Participación ciudadana. Civismo</a:t>
            </a:r>
            <a:endParaRPr lang="es-EC" b="1" dirty="0"/>
          </a:p>
        </p:txBody>
      </p:sp>
      <p:sp>
        <p:nvSpPr>
          <p:cNvPr id="12" name="11 Elipse"/>
          <p:cNvSpPr/>
          <p:nvPr/>
        </p:nvSpPr>
        <p:spPr>
          <a:xfrm>
            <a:off x="7164288" y="2725985"/>
            <a:ext cx="1836204" cy="11002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Medio Ambiente</a:t>
            </a:r>
            <a:endParaRPr lang="es-EC" b="1" dirty="0"/>
          </a:p>
        </p:txBody>
      </p:sp>
      <p:sp>
        <p:nvSpPr>
          <p:cNvPr id="13" name="12 Elipse"/>
          <p:cNvSpPr/>
          <p:nvPr/>
        </p:nvSpPr>
        <p:spPr>
          <a:xfrm>
            <a:off x="6858254" y="3933056"/>
            <a:ext cx="1836204" cy="110022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Salud</a:t>
            </a:r>
            <a:endParaRPr lang="es-EC" b="1" dirty="0"/>
          </a:p>
        </p:txBody>
      </p:sp>
      <p:sp>
        <p:nvSpPr>
          <p:cNvPr id="14" name="13 Elipse"/>
          <p:cNvSpPr/>
          <p:nvPr/>
        </p:nvSpPr>
        <p:spPr>
          <a:xfrm>
            <a:off x="2629094" y="5060010"/>
            <a:ext cx="1836204" cy="110022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Derechos Humanos</a:t>
            </a:r>
            <a:endParaRPr lang="es-EC" b="1" dirty="0"/>
          </a:p>
        </p:txBody>
      </p:sp>
      <p:sp>
        <p:nvSpPr>
          <p:cNvPr id="15" name="14 Elipse"/>
          <p:cNvSpPr/>
          <p:nvPr/>
        </p:nvSpPr>
        <p:spPr>
          <a:xfrm>
            <a:off x="0" y="2725985"/>
            <a:ext cx="2160240" cy="1100222"/>
          </a:xfrm>
          <a:prstGeom prst="ellipse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err="1" smtClean="0"/>
              <a:t>Coop</a:t>
            </a:r>
            <a:r>
              <a:rPr lang="es-MX" b="1" dirty="0" smtClean="0"/>
              <a:t>. Internacional</a:t>
            </a:r>
            <a:endParaRPr lang="es-EC" b="1" dirty="0"/>
          </a:p>
        </p:txBody>
      </p:sp>
      <p:sp>
        <p:nvSpPr>
          <p:cNvPr id="16" name="15 Elipse"/>
          <p:cNvSpPr/>
          <p:nvPr/>
        </p:nvSpPr>
        <p:spPr>
          <a:xfrm>
            <a:off x="169996" y="4227466"/>
            <a:ext cx="2088232" cy="11306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Emergencia y Socorro</a:t>
            </a:r>
            <a:endParaRPr lang="es-EC" b="1" dirty="0"/>
          </a:p>
        </p:txBody>
      </p:sp>
      <p:sp>
        <p:nvSpPr>
          <p:cNvPr id="17" name="16 Elipse"/>
          <p:cNvSpPr/>
          <p:nvPr/>
        </p:nvSpPr>
        <p:spPr>
          <a:xfrm>
            <a:off x="5037379" y="4907610"/>
            <a:ext cx="2376264" cy="1252622"/>
          </a:xfrm>
          <a:prstGeom prst="ellipse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Desarrollo </a:t>
            </a:r>
            <a:r>
              <a:rPr lang="es-MX" b="1" dirty="0" err="1" smtClean="0"/>
              <a:t>Socieconómico</a:t>
            </a:r>
            <a:endParaRPr lang="es-EC" b="1" dirty="0"/>
          </a:p>
        </p:txBody>
      </p:sp>
      <p:sp>
        <p:nvSpPr>
          <p:cNvPr id="18" name="17 Elipse"/>
          <p:cNvSpPr/>
          <p:nvPr/>
        </p:nvSpPr>
        <p:spPr>
          <a:xfrm>
            <a:off x="3438974" y="1425962"/>
            <a:ext cx="1728192" cy="79034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Tiempo Libre</a:t>
            </a:r>
            <a:endParaRPr lang="es-EC" b="1" dirty="0"/>
          </a:p>
        </p:txBody>
      </p:sp>
      <p:sp>
        <p:nvSpPr>
          <p:cNvPr id="19" name="18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02719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2443449" y="2411229"/>
            <a:ext cx="4214669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40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¿Qué hacen los voluntarios?</a:t>
            </a:r>
            <a:endParaRPr lang="es-EC" sz="4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4 CuadroTexto"/>
          <p:cNvSpPr txBox="1"/>
          <p:nvPr/>
        </p:nvSpPr>
        <p:spPr>
          <a:xfrm rot="21044253">
            <a:off x="622506" y="1827472"/>
            <a:ext cx="288032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b="1" dirty="0"/>
              <a:t>INVESTIGACION</a:t>
            </a:r>
            <a:endParaRPr lang="es-MX" dirty="0"/>
          </a:p>
        </p:txBody>
      </p:sp>
      <p:sp>
        <p:nvSpPr>
          <p:cNvPr id="6" name="5 CuadroTexto"/>
          <p:cNvSpPr txBox="1"/>
          <p:nvPr/>
        </p:nvSpPr>
        <p:spPr>
          <a:xfrm rot="497196">
            <a:off x="5467636" y="1688972"/>
            <a:ext cx="288032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b="1" dirty="0"/>
              <a:t>INFORMACION Y SENSIBILIZACION</a:t>
            </a:r>
            <a:endParaRPr lang="es-MX" dirty="0"/>
          </a:p>
        </p:txBody>
      </p:sp>
      <p:sp>
        <p:nvSpPr>
          <p:cNvPr id="8" name="7 CuadroTexto"/>
          <p:cNvSpPr txBox="1"/>
          <p:nvPr/>
        </p:nvSpPr>
        <p:spPr>
          <a:xfrm rot="21039893">
            <a:off x="155084" y="2508383"/>
            <a:ext cx="227341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b="1" dirty="0"/>
              <a:t>ORIENTACION Y ASESORAMIENTO</a:t>
            </a:r>
            <a:endParaRPr lang="es-MX" dirty="0"/>
          </a:p>
        </p:txBody>
      </p:sp>
      <p:sp>
        <p:nvSpPr>
          <p:cNvPr id="11" name="10 CuadroTexto"/>
          <p:cNvSpPr txBox="1"/>
          <p:nvPr/>
        </p:nvSpPr>
        <p:spPr>
          <a:xfrm rot="497196">
            <a:off x="6582295" y="2646882"/>
            <a:ext cx="250039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b="1" dirty="0"/>
              <a:t>FORMACION</a:t>
            </a:r>
            <a:endParaRPr lang="es-MX" dirty="0"/>
          </a:p>
        </p:txBody>
      </p:sp>
      <p:sp>
        <p:nvSpPr>
          <p:cNvPr id="12" name="11 CuadroTexto"/>
          <p:cNvSpPr txBox="1"/>
          <p:nvPr/>
        </p:nvSpPr>
        <p:spPr>
          <a:xfrm rot="21254910">
            <a:off x="3111837" y="4597328"/>
            <a:ext cx="288032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b="1" dirty="0"/>
              <a:t>REINVINDICACION Y DENUNCIA</a:t>
            </a:r>
            <a:endParaRPr lang="es-MX" dirty="0"/>
          </a:p>
        </p:txBody>
      </p:sp>
      <p:sp>
        <p:nvSpPr>
          <p:cNvPr id="13" name="12 CuadroTexto"/>
          <p:cNvSpPr txBox="1"/>
          <p:nvPr/>
        </p:nvSpPr>
        <p:spPr>
          <a:xfrm rot="497196">
            <a:off x="6184390" y="3277138"/>
            <a:ext cx="288032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b="1" dirty="0"/>
              <a:t>CAPTACION DE FONDOS Y</a:t>
            </a:r>
          </a:p>
          <a:p>
            <a:pPr algn="ctr"/>
            <a:r>
              <a:rPr lang="es-MX" b="1" dirty="0"/>
              <a:t>RECURSOS</a:t>
            </a:r>
            <a:endParaRPr lang="es-MX" dirty="0"/>
          </a:p>
        </p:txBody>
      </p:sp>
      <p:sp>
        <p:nvSpPr>
          <p:cNvPr id="14" name="13 CuadroTexto"/>
          <p:cNvSpPr txBox="1"/>
          <p:nvPr/>
        </p:nvSpPr>
        <p:spPr>
          <a:xfrm rot="21039893">
            <a:off x="376177" y="4569087"/>
            <a:ext cx="288032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b="1" dirty="0"/>
              <a:t>APOYO Y ASISTENCIA</a:t>
            </a:r>
            <a:endParaRPr lang="es-MX" dirty="0"/>
          </a:p>
        </p:txBody>
      </p:sp>
      <p:sp>
        <p:nvSpPr>
          <p:cNvPr id="15" name="14 CuadroTexto"/>
          <p:cNvSpPr txBox="1"/>
          <p:nvPr/>
        </p:nvSpPr>
        <p:spPr>
          <a:xfrm rot="713946">
            <a:off x="6092204" y="4292088"/>
            <a:ext cx="288032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b="1" dirty="0"/>
              <a:t>PLANIFICACION Y GESTION DE</a:t>
            </a:r>
          </a:p>
          <a:p>
            <a:pPr algn="ctr"/>
            <a:r>
              <a:rPr lang="es-MX" b="1" dirty="0"/>
              <a:t>PROYECTOS DE ACCION</a:t>
            </a:r>
            <a:endParaRPr lang="es-MX" dirty="0"/>
          </a:p>
        </p:txBody>
      </p:sp>
      <p:sp>
        <p:nvSpPr>
          <p:cNvPr id="17" name="16 CuadroTexto"/>
          <p:cNvSpPr txBox="1"/>
          <p:nvPr/>
        </p:nvSpPr>
        <p:spPr>
          <a:xfrm rot="21039893">
            <a:off x="-148369" y="3551391"/>
            <a:ext cx="288032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b="1" dirty="0"/>
              <a:t>DIRECCION, GESTION Y</a:t>
            </a:r>
          </a:p>
          <a:p>
            <a:pPr algn="ctr"/>
            <a:r>
              <a:rPr lang="es-MX" b="1" dirty="0"/>
              <a:t>MANTENIMIENTO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4210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100628"/>
            <a:ext cx="7925504" cy="3840540"/>
          </a:xfrm>
        </p:spPr>
        <p:txBody>
          <a:bodyPr>
            <a:normAutofit/>
          </a:bodyPr>
          <a:lstStyle/>
          <a:p>
            <a:r>
              <a:rPr lang="es-MX" sz="3200" dirty="0">
                <a:latin typeface="Aharoni" panose="02010803020104030203" pitchFamily="2" charset="-79"/>
                <a:cs typeface="Aharoni" panose="02010803020104030203" pitchFamily="2" charset="-79"/>
              </a:rPr>
              <a:t>LA </a:t>
            </a:r>
            <a:r>
              <a:rPr lang="es-MX" sz="3600" dirty="0">
                <a:latin typeface="Aharoni" panose="02010803020104030203" pitchFamily="2" charset="-79"/>
                <a:cs typeface="Aharoni" panose="02010803020104030203" pitchFamily="2" charset="-79"/>
              </a:rPr>
              <a:t>ACCION VOLUNTARIA REQUIERE</a:t>
            </a:r>
          </a:p>
          <a:p>
            <a:pPr algn="ctr"/>
            <a:r>
              <a:rPr lang="es-MX" sz="36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ESFUERZO</a:t>
            </a:r>
            <a:r>
              <a:rPr lang="es-MX" sz="3600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endParaRPr lang="es-MX" sz="36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s-MX" sz="3600" dirty="0" smtClean="0">
                <a:solidFill>
                  <a:schemeClr val="accent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PARTICIPACION </a:t>
            </a:r>
            <a:r>
              <a:rPr lang="es-MX" sz="3600" dirty="0">
                <a:solidFill>
                  <a:schemeClr val="accent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ACTIVA</a:t>
            </a:r>
            <a:r>
              <a:rPr lang="es-MX" sz="3600" dirty="0">
                <a:latin typeface="Aharoni" panose="02010803020104030203" pitchFamily="2" charset="-79"/>
                <a:cs typeface="Aharoni" panose="02010803020104030203" pitchFamily="2" charset="-79"/>
              </a:rPr>
              <a:t>,</a:t>
            </a:r>
          </a:p>
          <a:p>
            <a:pPr algn="ctr"/>
            <a:r>
              <a:rPr lang="es-MX" sz="360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COMPROMISO</a:t>
            </a:r>
            <a:r>
              <a:rPr lang="es-MX" sz="3600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endParaRPr lang="es-MX" sz="36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s-MX" sz="3600" dirty="0" smtClean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ENTUSIASMO</a:t>
            </a:r>
            <a:r>
              <a:rPr lang="es-MX" sz="3600" dirty="0">
                <a:latin typeface="Aharoni" panose="02010803020104030203" pitchFamily="2" charset="-79"/>
                <a:cs typeface="Aharoni" panose="02010803020104030203" pitchFamily="2" charset="-79"/>
              </a:rPr>
              <a:t>…</a:t>
            </a:r>
          </a:p>
          <a:p>
            <a:endParaRPr lang="es-MX" b="0" dirty="0"/>
          </a:p>
          <a:p>
            <a:endParaRPr lang="es-MX" dirty="0"/>
          </a:p>
        </p:txBody>
      </p:sp>
      <p:pic>
        <p:nvPicPr>
          <p:cNvPr id="1026" name="Picture 2" descr="https://encrypted-tbn3.gstatic.com/images?q=tbn:ANd9GcR0ADmZfUTWHh83X70MnSkPK8B3PIzwDRpCLpMWNN74anTuLcCq6A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36"/>
          <a:stretch/>
        </p:blipFill>
        <p:spPr bwMode="auto">
          <a:xfrm rot="383350">
            <a:off x="361046" y="1854009"/>
            <a:ext cx="1668172" cy="3743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0117">
            <a:off x="6575891" y="3295751"/>
            <a:ext cx="2466975" cy="184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https://encrypted-tbn1.gstatic.com/images?q=tbn:ANd9GcQytdMddIO_kM89GHOLvgm1tzOUv4L5GxPFg2JkdTxBtpRkGXz7tQ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51501">
            <a:off x="1234482" y="5063624"/>
            <a:ext cx="3874923" cy="12298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s://encrypted-tbn1.gstatic.com/images?q=tbn:ANd9GcQDzlGfnrpYuiOeLMeB3QDm35tP6WxgSBm9FZS0laLXUahYXIfY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305">
            <a:off x="5620338" y="5133206"/>
            <a:ext cx="2038081" cy="13600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002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2" name="Picture 6" descr="varias fotos 0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908050"/>
            <a:ext cx="8128000" cy="6096000"/>
          </a:xfrm>
          <a:prstGeom prst="rect">
            <a:avLst/>
          </a:prstGeom>
          <a:noFill/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"/>
            <a:ext cx="8229600" cy="928670"/>
          </a:xfrm>
        </p:spPr>
        <p:txBody>
          <a:bodyPr/>
          <a:lstStyle/>
          <a:p>
            <a:r>
              <a:rPr lang="es-EC" sz="3600" dirty="0">
                <a:solidFill>
                  <a:srgbClr val="FF3300"/>
                </a:solidFill>
              </a:rPr>
              <a:t>FECHAS TRASCEDENTALES</a:t>
            </a:r>
            <a:br>
              <a:rPr lang="es-EC" sz="3600" dirty="0">
                <a:solidFill>
                  <a:srgbClr val="FF3300"/>
                </a:solidFill>
              </a:rPr>
            </a:br>
            <a:r>
              <a:rPr lang="es-EC" sz="3600" dirty="0">
                <a:solidFill>
                  <a:srgbClr val="FF3300"/>
                </a:solidFill>
              </a:rPr>
              <a:t>DEL VOLUNTARIO</a:t>
            </a:r>
            <a:endParaRPr lang="es-ES" sz="3600" dirty="0">
              <a:solidFill>
                <a:srgbClr val="FF3300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7950" y="1142984"/>
            <a:ext cx="2520950" cy="2492990"/>
          </a:xfr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s-ES" sz="2400" kern="1200" dirty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Se declara también el 5 de diciembre del 2000 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s-ES" sz="2400" kern="1200" dirty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“El día Internacional del Voluntario”.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928663" y="1196975"/>
            <a:ext cx="2347938" cy="108952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La UNESCO declara  el año 2001 “El año Internacional del Voluntario.</a:t>
            </a:r>
          </a:p>
        </p:txBody>
      </p:sp>
    </p:spTree>
    <p:extLst>
      <p:ext uri="{BB962C8B-B14F-4D97-AF65-F5344CB8AC3E}">
        <p14:creationId xmlns:p14="http://schemas.microsoft.com/office/powerpoint/2010/main" val="69477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bibliografía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ES_tradnl" dirty="0">
                <a:hlinkClick r:id="rId2"/>
              </a:rPr>
              <a:t>http://www.iniciativasocial.net/voluntariado.htm</a:t>
            </a:r>
            <a:endParaRPr lang="es-ES_tradnl" dirty="0"/>
          </a:p>
          <a:p>
            <a:pPr algn="ctr"/>
            <a:endParaRPr lang="es-ES_tradnl" dirty="0"/>
          </a:p>
          <a:p>
            <a:pPr algn="ctr"/>
            <a:r>
              <a:rPr lang="es-ES" dirty="0">
                <a:hlinkClick r:id="rId3"/>
              </a:rPr>
              <a:t>http://empleo.universia.es/contenidosHTML/enriquece_tu_cv/Voluntariado/voluntariado_camposaccion.htm</a:t>
            </a:r>
            <a:endParaRPr lang="es-ES" dirty="0"/>
          </a:p>
          <a:p>
            <a:pPr algn="ctr"/>
            <a:endParaRPr lang="es-EC" dirty="0"/>
          </a:p>
          <a:p>
            <a:pPr algn="ctr"/>
            <a:r>
              <a:rPr lang="es-ES" dirty="0">
                <a:hlinkClick r:id="rId4"/>
              </a:rPr>
              <a:t>http://</a:t>
            </a:r>
            <a:r>
              <a:rPr lang="es-ES" dirty="0" smtClean="0">
                <a:hlinkClick r:id="rId4"/>
              </a:rPr>
              <a:t>www.socialia.org/voluntariado/quieres_ser_voluntario/derechos_y_deberes</a:t>
            </a:r>
            <a:endParaRPr lang="es-ES" dirty="0" smtClean="0"/>
          </a:p>
          <a:p>
            <a:pPr algn="ctr"/>
            <a:endParaRPr lang="es-ES" dirty="0"/>
          </a:p>
          <a:p>
            <a:pPr algn="ctr"/>
            <a:r>
              <a:rPr lang="es-ES" dirty="0" smtClean="0"/>
              <a:t>Apuntes de clases </a:t>
            </a:r>
            <a:r>
              <a:rPr lang="es-ES" dirty="0" err="1" smtClean="0"/>
              <a:t>MSc</a:t>
            </a:r>
            <a:r>
              <a:rPr lang="es-ES" dirty="0" smtClean="0"/>
              <a:t>. Alicia Guerrero  y </a:t>
            </a:r>
            <a:r>
              <a:rPr lang="es-ES" dirty="0" err="1" smtClean="0"/>
              <a:t>MSc</a:t>
            </a:r>
            <a:r>
              <a:rPr lang="es-ES" dirty="0" smtClean="0"/>
              <a:t>. Clarita </a:t>
            </a:r>
            <a:r>
              <a:rPr lang="es-ES" dirty="0" err="1" smtClean="0"/>
              <a:t>Segarra</a:t>
            </a:r>
            <a:endParaRPr lang="es-E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0385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definiciones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8455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" sz="2800" b="0" dirty="0" smtClean="0"/>
              <a:t>	Para </a:t>
            </a:r>
            <a:r>
              <a:rPr lang="es-ES" sz="2800" b="0" dirty="0"/>
              <a:t>la </a:t>
            </a:r>
            <a:r>
              <a:rPr lang="es-ES" sz="2800" b="0" dirty="0">
                <a:solidFill>
                  <a:srgbClr val="FF3300"/>
                </a:solidFill>
              </a:rPr>
              <a:t>Federación Internacional de Sociedades de la Cruz Roja y de la Media Luna Roja</a:t>
            </a:r>
            <a:r>
              <a:rPr lang="es-ES" sz="2800" b="0" dirty="0"/>
              <a:t> el voluntariado:</a:t>
            </a:r>
          </a:p>
          <a:p>
            <a:pPr marL="265113" indent="-265113" algn="just">
              <a:buFontTx/>
              <a:buChar char="•"/>
              <a:tabLst>
                <a:tab pos="914400" algn="l"/>
              </a:tabLst>
            </a:pPr>
            <a:r>
              <a:rPr lang="es-ES" sz="2800" b="0" dirty="0"/>
              <a:t>Es una actividad que se fundamenta en el libre albedrío de la persona que presta servicios de voluntariado, y no en el deseo de obtener un beneficio material o pecuniario, ni en presiones sociales, económicas o políticas externas. </a:t>
            </a:r>
          </a:p>
          <a:p>
            <a:pPr marL="265113" indent="-265113" algn="just">
              <a:buFontTx/>
              <a:buChar char="•"/>
              <a:tabLst>
                <a:tab pos="914400" algn="l"/>
              </a:tabLst>
            </a:pPr>
            <a:endParaRPr lang="es-ES" sz="2800" b="0" dirty="0"/>
          </a:p>
          <a:p>
            <a:pPr marL="265113" indent="-265113" algn="just">
              <a:buFontTx/>
              <a:buChar char="•"/>
              <a:tabLst>
                <a:tab pos="914400" algn="l"/>
              </a:tabLst>
            </a:pPr>
            <a:r>
              <a:rPr lang="es-ES" sz="2800" b="0" dirty="0"/>
              <a:t>Tiene por objeto ayudar a las personas vulnerables y a sus comunidades.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5821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definiciones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12548"/>
          </a:xfrm>
        </p:spPr>
        <p:txBody>
          <a:bodyPr>
            <a:normAutofit/>
          </a:bodyPr>
          <a:lstStyle/>
          <a:p>
            <a:r>
              <a:rPr lang="es-ES" sz="2400" dirty="0" smtClean="0">
                <a:solidFill>
                  <a:srgbClr val="FF3300"/>
                </a:solidFill>
              </a:rPr>
              <a:t>Cáritas</a:t>
            </a:r>
            <a:r>
              <a:rPr lang="es-ES" sz="2400" dirty="0" smtClean="0"/>
              <a:t>	</a:t>
            </a:r>
          </a:p>
          <a:p>
            <a:r>
              <a:rPr lang="es-ES" sz="2400" b="0" dirty="0" smtClean="0"/>
              <a:t>	“</a:t>
            </a:r>
            <a:r>
              <a:rPr lang="es-ES" sz="2400" b="0" i="1" dirty="0"/>
              <a:t>Voluntario es el que, además de sus propias labores profesionales, de un modo continuo, desinteresado y responsable dedica parte de su tiempo a actividades no en favor de sí mismo ni de los asociados, sino en favor de los demás o de intereses sociales colectivos, según un proyecto que no se agota en la intervención misma (a diferencia de la beneficencia), sino que </a:t>
            </a:r>
            <a:r>
              <a:rPr lang="es-ES" sz="2400" b="0" i="1" dirty="0">
                <a:solidFill>
                  <a:srgbClr val="FF3300"/>
                </a:solidFill>
              </a:rPr>
              <a:t>tiende a erradicar o modificar las causas de la necesidad o marginación social</a:t>
            </a:r>
            <a:r>
              <a:rPr lang="es-ES" sz="2400" b="0" dirty="0">
                <a:solidFill>
                  <a:srgbClr val="FF3300"/>
                </a:solidFill>
              </a:rPr>
              <a:t>”.</a:t>
            </a:r>
            <a:r>
              <a:rPr lang="es-ES" sz="2400" b="0" dirty="0"/>
              <a:t> </a:t>
            </a:r>
            <a:endParaRPr lang="es-ES" sz="2400" b="0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520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42900"/>
            <a:ext cx="9144000" cy="7000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492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1643050"/>
            <a:ext cx="8229600" cy="1785950"/>
          </a:xfrm>
        </p:spPr>
        <p:txBody>
          <a:bodyPr/>
          <a:lstStyle/>
          <a:p>
            <a:r>
              <a:rPr lang="es-ES" dirty="0" smtClean="0"/>
              <a:t>DEBERES Y DERECHOS DE LOS VOLUNTARIOS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4521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C">
                <a:solidFill>
                  <a:srgbClr val="FF3300"/>
                </a:solidFill>
              </a:rPr>
              <a:t>DERECHOS Y DEBERES</a:t>
            </a:r>
            <a:endParaRPr lang="es-ES">
              <a:solidFill>
                <a:srgbClr val="FF3300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16113"/>
            <a:ext cx="8229600" cy="444184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Recibir la orientación, apoyo y formación necesarios para el ejercicio de su actividad. </a:t>
            </a:r>
            <a:endParaRPr lang="es-ES" sz="2400" dirty="0" smtClean="0"/>
          </a:p>
          <a:p>
            <a:pPr algn="just">
              <a:lnSpc>
                <a:spcPct val="80000"/>
              </a:lnSpc>
            </a:pPr>
            <a:endParaRPr lang="es-ES" sz="2400" dirty="0"/>
          </a:p>
          <a:p>
            <a:pPr algn="just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Ser tratadas sin discriminación, respetando su libertad, dignidad, intimidad y creencias. </a:t>
            </a:r>
            <a:endParaRPr lang="es-ES" sz="2400" dirty="0" smtClean="0"/>
          </a:p>
          <a:p>
            <a:pPr algn="just">
              <a:lnSpc>
                <a:spcPct val="80000"/>
              </a:lnSpc>
            </a:pPr>
            <a:endParaRPr lang="es-ES" sz="2400" dirty="0"/>
          </a:p>
          <a:p>
            <a:pPr algn="just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Participar activamente en la organización en que estén integradas de acuerdo con sus estatutos, colaborando en la planificación, diseño, ejecución y evaluación de los programas en que colaboren. </a:t>
            </a:r>
            <a:endParaRPr lang="es-ES" sz="2400" dirty="0" smtClean="0"/>
          </a:p>
          <a:p>
            <a:pPr algn="just">
              <a:lnSpc>
                <a:spcPct val="80000"/>
              </a:lnSpc>
            </a:pPr>
            <a:endParaRPr lang="es-ES" sz="2400" dirty="0"/>
          </a:p>
          <a:p>
            <a:pPr algn="just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sz="2400" dirty="0" smtClean="0"/>
              <a:t>Disponer </a:t>
            </a:r>
            <a:r>
              <a:rPr lang="es-ES" sz="2400" dirty="0"/>
              <a:t>de una acreditación identificativa de su condición de </a:t>
            </a:r>
            <a:r>
              <a:rPr lang="es-ES" sz="2400" dirty="0" smtClean="0"/>
              <a:t>voluntarios</a:t>
            </a:r>
            <a:r>
              <a:rPr lang="es-ES" sz="2400" dirty="0"/>
              <a:t>.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84213" y="1484313"/>
            <a:ext cx="4392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C" sz="2400">
                <a:solidFill>
                  <a:srgbClr val="FF3300"/>
                </a:solidFill>
              </a:rPr>
              <a:t>DERECHOS</a:t>
            </a:r>
            <a:endParaRPr lang="es-ES" sz="240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4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C">
                <a:solidFill>
                  <a:srgbClr val="FF3300"/>
                </a:solidFill>
              </a:rPr>
              <a:t>DERECHOS Y DEBERES</a:t>
            </a:r>
            <a:endParaRPr lang="es-ES">
              <a:solidFill>
                <a:srgbClr val="FF3300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2071678"/>
            <a:ext cx="8229600" cy="2630487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sz="2800" dirty="0" smtClean="0"/>
              <a:t>Realizar </a:t>
            </a:r>
            <a:r>
              <a:rPr lang="es-ES" sz="2800" dirty="0"/>
              <a:t>sus actividades en condiciones de seguridad e higiene. </a:t>
            </a:r>
            <a:endParaRPr lang="es-ES" sz="2800" dirty="0" smtClean="0"/>
          </a:p>
          <a:p>
            <a:pPr>
              <a:lnSpc>
                <a:spcPct val="80000"/>
              </a:lnSpc>
            </a:pPr>
            <a:endParaRPr lang="es-ES" sz="2800" dirty="0" smtClean="0"/>
          </a:p>
          <a:p>
            <a:pPr>
              <a:lnSpc>
                <a:spcPct val="80000"/>
              </a:lnSpc>
            </a:pPr>
            <a:endParaRPr lang="es-ES" sz="2800" dirty="0"/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Disponer de los medios y recursos necesarios para el desarrollo de su actividad</a:t>
            </a:r>
          </a:p>
          <a:p>
            <a:pPr algn="just">
              <a:lnSpc>
                <a:spcPct val="80000"/>
              </a:lnSpc>
            </a:pPr>
            <a:endParaRPr lang="es-ES" sz="2800" dirty="0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84213" y="1484313"/>
            <a:ext cx="4392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C" sz="2400">
                <a:solidFill>
                  <a:srgbClr val="FF3300"/>
                </a:solidFill>
              </a:rPr>
              <a:t>DERECHOS</a:t>
            </a:r>
            <a:endParaRPr lang="es-ES" sz="240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05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142985"/>
            <a:ext cx="8699531" cy="5303854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endParaRPr lang="es-ES" sz="2400" dirty="0"/>
          </a:p>
          <a:p>
            <a:pPr algn="just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Recibir </a:t>
            </a:r>
            <a:r>
              <a:rPr lang="es-ES" sz="2400" b="1" dirty="0"/>
              <a:t>certificaciones</a:t>
            </a:r>
            <a:r>
              <a:rPr lang="es-ES" sz="2400" dirty="0"/>
              <a:t> de su participación en los programas y proyectos de voluntariado, que podrán, en su caso, como reconocimiento de su valor social, ser objeto de valoración en su currículo. </a:t>
            </a:r>
            <a:endParaRPr lang="es-ES" sz="2400" dirty="0" smtClean="0"/>
          </a:p>
          <a:p>
            <a:pPr algn="just">
              <a:lnSpc>
                <a:spcPct val="80000"/>
              </a:lnSpc>
            </a:pPr>
            <a:endParaRPr lang="es-ES" sz="2400" dirty="0"/>
          </a:p>
          <a:p>
            <a:pPr algn="just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Cesar libremente en su condición de personas voluntarias. </a:t>
            </a:r>
            <a:endParaRPr lang="es-ES" sz="2400" dirty="0" smtClean="0"/>
          </a:p>
          <a:p>
            <a:pPr algn="just">
              <a:lnSpc>
                <a:spcPct val="80000"/>
              </a:lnSpc>
            </a:pPr>
            <a:endParaRPr lang="es-ES" sz="2400" dirty="0"/>
          </a:p>
          <a:p>
            <a:pPr algn="just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Obtener el cambio de programa asignado cuando existan causas que lo justifiquen, dentro de las posibilidades de la entidad. </a:t>
            </a:r>
            <a:endParaRPr lang="es-ES" sz="2400" dirty="0" smtClean="0"/>
          </a:p>
          <a:p>
            <a:pPr algn="just">
              <a:lnSpc>
                <a:spcPct val="80000"/>
              </a:lnSpc>
            </a:pPr>
            <a:endParaRPr lang="es-ES" sz="2400" dirty="0"/>
          </a:p>
          <a:p>
            <a:pPr algn="just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No ser asignadas a la ejecución de tareas ajenas a los fines y naturaleza de la entidad. 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785786" y="285728"/>
            <a:ext cx="1912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C" sz="2400" b="1" dirty="0">
                <a:solidFill>
                  <a:srgbClr val="FF3300"/>
                </a:solidFill>
              </a:rPr>
              <a:t>DERECHOS</a:t>
            </a:r>
            <a:endParaRPr lang="es-ES" sz="2400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6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125538"/>
            <a:ext cx="8229600" cy="5732462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Rechazar toda clase de contraprestación económica o material que pueda </a:t>
            </a:r>
            <a:r>
              <a:rPr lang="es-ES" sz="2400" dirty="0" smtClean="0"/>
              <a:t>serles </a:t>
            </a:r>
            <a:r>
              <a:rPr lang="es-ES" sz="2400" dirty="0"/>
              <a:t>ofrecida por el beneficiario u otras personas en virtud de su actuación</a:t>
            </a:r>
            <a:r>
              <a:rPr lang="es-ES" sz="2400" dirty="0" smtClean="0"/>
              <a:t>.</a:t>
            </a:r>
          </a:p>
          <a:p>
            <a:pPr>
              <a:lnSpc>
                <a:spcPct val="80000"/>
              </a:lnSpc>
              <a:buNone/>
            </a:pPr>
            <a:r>
              <a:rPr lang="es-ES" sz="2400" dirty="0" smtClean="0"/>
              <a:t> </a:t>
            </a:r>
            <a:endParaRPr lang="es-ES" sz="2400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Actuar de forma diligente, responsable y solidaria en la ejecución de las tareas que les sean encomendadas, siguiendo las instrucciones que se impartan. </a:t>
            </a:r>
            <a:endParaRPr lang="es-ES" sz="2400" dirty="0" smtClean="0"/>
          </a:p>
          <a:p>
            <a:pPr>
              <a:lnSpc>
                <a:spcPct val="80000"/>
              </a:lnSpc>
            </a:pPr>
            <a:endParaRPr lang="es-ES" sz="2400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Respetar los derechos y creencias de las personas beneficiarias. </a:t>
            </a:r>
            <a:endParaRPr lang="es-ES" sz="2400" dirty="0" smtClean="0"/>
          </a:p>
          <a:p>
            <a:pPr>
              <a:lnSpc>
                <a:spcPct val="80000"/>
              </a:lnSpc>
            </a:pPr>
            <a:endParaRPr lang="es-ES" sz="2400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Participar en las actividades de formación establecidas por la organización. </a:t>
            </a:r>
            <a:endParaRPr lang="es-ES" sz="2400" dirty="0" smtClean="0"/>
          </a:p>
          <a:p>
            <a:pPr>
              <a:lnSpc>
                <a:spcPct val="80000"/>
              </a:lnSpc>
            </a:pPr>
            <a:endParaRPr lang="es-ES" sz="2400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Observar las medidas de seguridad e higiene que se adopten.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400" dirty="0"/>
              <a:t/>
            </a:r>
            <a:br>
              <a:rPr lang="es-ES" sz="2400" dirty="0"/>
            </a:br>
            <a:endParaRPr lang="es-ES" sz="2400" dirty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684213" y="619125"/>
            <a:ext cx="14382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C" sz="2400" b="1" dirty="0" smtClean="0">
                <a:solidFill>
                  <a:srgbClr val="FF3300"/>
                </a:solidFill>
              </a:rPr>
              <a:t>DEBERES</a:t>
            </a:r>
            <a:endParaRPr lang="es-ES" sz="2400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5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578</Words>
  <Application>Microsoft Office PowerPoint</Application>
  <PresentationFormat>Presentación en pantalla (4:3)</PresentationFormat>
  <Paragraphs>105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Ángulos</vt:lpstr>
      <vt:lpstr>Voluntariado: una forma de ser responsables socialmente</vt:lpstr>
      <vt:lpstr>definiciones</vt:lpstr>
      <vt:lpstr>definiciones</vt:lpstr>
      <vt:lpstr>Presentación de PowerPoint</vt:lpstr>
      <vt:lpstr>DEBERES Y DERECHOS DE LOS VOLUNTARIOS</vt:lpstr>
      <vt:lpstr>DERECHOS Y DEBERES</vt:lpstr>
      <vt:lpstr>DERECHOS Y DEBERES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FECHAS TRASCEDENTALES DEL VOLUNTARIO</vt:lpstr>
      <vt:lpstr>bibliografía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Emilia Moran</dc:creator>
  <cp:lastModifiedBy>Toshiba1</cp:lastModifiedBy>
  <cp:revision>9</cp:revision>
  <dcterms:created xsi:type="dcterms:W3CDTF">2014-11-18T20:29:31Z</dcterms:created>
  <dcterms:modified xsi:type="dcterms:W3CDTF">2014-11-19T07:50:20Z</dcterms:modified>
</cp:coreProperties>
</file>