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
  </p:notesMasterIdLst>
  <p:handoutMasterIdLst>
    <p:handoutMasterId r:id="rId7"/>
  </p:handoutMasterIdLst>
  <p:sldIdLst>
    <p:sldId id="331" r:id="rId2"/>
    <p:sldId id="332" r:id="rId3"/>
    <p:sldId id="334" r:id="rId4"/>
    <p:sldId id="333" r:id="rId5"/>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77" autoAdjust="0"/>
  </p:normalViewPr>
  <p:slideViewPr>
    <p:cSldViewPr>
      <p:cViewPr>
        <p:scale>
          <a:sx n="100" d="100"/>
          <a:sy n="100" d="100"/>
        </p:scale>
        <p:origin x="-1344" y="8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22E47E-F52F-1547-BD5A-E97FB074E566}" type="datetimeFigureOut">
              <a:rPr lang="en-US" smtClean="0"/>
              <a:pPr/>
              <a:t>10/17/16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D390D3-2B3D-6A48-A3F5-917770EEA332}" type="slidenum">
              <a:rPr lang="en-US" smtClean="0"/>
              <a:pPr/>
              <a:t>‹#›</a:t>
            </a:fld>
            <a:endParaRPr lang="en-US"/>
          </a:p>
        </p:txBody>
      </p:sp>
    </p:spTree>
    <p:extLst>
      <p:ext uri="{BB962C8B-B14F-4D97-AF65-F5344CB8AC3E}">
        <p14:creationId xmlns:p14="http://schemas.microsoft.com/office/powerpoint/2010/main" val="1570503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FE17F-4CE0-AF4B-BB83-DC14757219C6}" type="datetimeFigureOut">
              <a:rPr lang="en-US" smtClean="0"/>
              <a:pPr/>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DBE79-7186-764C-B744-7B3264D4CACE}" type="slidenum">
              <a:rPr lang="en-US" smtClean="0"/>
              <a:pPr/>
              <a:t>‹#›</a:t>
            </a:fld>
            <a:endParaRPr lang="en-US"/>
          </a:p>
        </p:txBody>
      </p:sp>
    </p:spTree>
    <p:extLst>
      <p:ext uri="{BB962C8B-B14F-4D97-AF65-F5344CB8AC3E}">
        <p14:creationId xmlns:p14="http://schemas.microsoft.com/office/powerpoint/2010/main" val="27301630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8056D3A-AFD1-0B4A-AB23-C677E23E6B52}" type="datetime3">
              <a:rPr lang="en-US" smtClean="0"/>
              <a:pPr/>
              <a:t>17 October 2016</a:t>
            </a:fld>
            <a:endParaRPr lang="es-EC"/>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C"/>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CBE39B-176F-4370-9A0E-FDF9411C9677}" type="slidenum">
              <a:rPr lang="es-EC" smtClean="0"/>
              <a:pPr/>
              <a:t>‹#›</a:t>
            </a:fld>
            <a:endParaRPr lang="es-EC"/>
          </a:p>
        </p:txBody>
      </p:sp>
    </p:spTree>
  </p:cSld>
  <p:clrMapOvr>
    <a:overrideClrMapping bg1="dk1" tx1="lt1" bg2="dk2" tx2="lt2" accent1="accent1" accent2="accent2" accent3="accent3" accent4="accent4" accent5="accent5" accent6="accent6" hlink="hlink" folHlink="folHlink"/>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56D3A-AFD1-0B4A-AB23-C677E23E6B52}" type="datetime3">
              <a:rPr lang="en-US" smtClean="0"/>
              <a:pPr/>
              <a:t>17 October 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4CBE39B-176F-4370-9A0E-FDF9411C9677}" type="slidenum">
              <a:rPr lang="es-EC" smtClean="0"/>
              <a:pPr/>
              <a:t>‹#›</a:t>
            </a:fld>
            <a:endParaRPr lang="es-EC"/>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8056D3A-AFD1-0B4A-AB23-C677E23E6B52}" type="datetime3">
              <a:rPr lang="en-US" smtClean="0"/>
              <a:pPr/>
              <a:t>17 October 2016</a:t>
            </a:fld>
            <a:endParaRPr lang="es-EC"/>
          </a:p>
        </p:txBody>
      </p:sp>
      <p:sp>
        <p:nvSpPr>
          <p:cNvPr id="5" name="Footer Placeholder 4"/>
          <p:cNvSpPr>
            <a:spLocks noGrp="1"/>
          </p:cNvSpPr>
          <p:nvPr>
            <p:ph type="ftr" sz="quarter" idx="11"/>
          </p:nvPr>
        </p:nvSpPr>
        <p:spPr>
          <a:xfrm>
            <a:off x="457201" y="6248207"/>
            <a:ext cx="5573483" cy="365125"/>
          </a:xfrm>
        </p:spPr>
        <p:txBody>
          <a:bodyPr/>
          <a:lstStyle/>
          <a:p>
            <a:endParaRPr lang="es-EC"/>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4CBE39B-176F-4370-9A0E-FDF9411C9677}" type="slidenum">
              <a:rPr lang="es-EC" smtClean="0"/>
              <a:pPr/>
              <a:t>‹#›</a:t>
            </a:fld>
            <a:endParaRPr lang="es-EC"/>
          </a:p>
        </p:txBody>
      </p:sp>
    </p:spTree>
  </p:cSld>
  <p:clrMapOvr>
    <a:overrideClrMapping bg1="lt1" tx1="dk1" bg2="lt2" tx2="dk2" accent1="accent1" accent2="accent2" accent3="accent3" accent4="accent4" accent5="accent5" accent6="accent6" hlink="hlink" folHlink="folHlink"/>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056D3A-AFD1-0B4A-AB23-C677E23E6B52}" type="datetime3">
              <a:rPr lang="en-US" smtClean="0"/>
              <a:pPr/>
              <a:t>17 October 2016</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4CBE39B-176F-4370-9A0E-FDF9411C9677}" type="slidenum">
              <a:rPr lang="es-EC" smtClean="0"/>
              <a:pPr/>
              <a:t>‹#›</a:t>
            </a:fld>
            <a:endParaRPr lang="es-EC"/>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8056D3A-AFD1-0B4A-AB23-C677E23E6B52}" type="datetime3">
              <a:rPr lang="en-US" smtClean="0"/>
              <a:pPr/>
              <a:t>17 October 2016</a:t>
            </a:fld>
            <a:endParaRPr lang="es-EC"/>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CBE39B-176F-4370-9A0E-FDF9411C9677}" type="slidenum">
              <a:rPr lang="es-EC" smtClean="0"/>
              <a:pPr/>
              <a:t>‹#›</a:t>
            </a:fld>
            <a:endParaRPr lang="es-EC"/>
          </a:p>
        </p:txBody>
      </p:sp>
      <p:sp>
        <p:nvSpPr>
          <p:cNvPr id="14" name="Footer Placeholder 13"/>
          <p:cNvSpPr>
            <a:spLocks noGrp="1"/>
          </p:cNvSpPr>
          <p:nvPr>
            <p:ph type="ftr" sz="quarter" idx="12"/>
          </p:nvPr>
        </p:nvSpPr>
        <p:spPr/>
        <p:txBody>
          <a:bodyPr/>
          <a:lstStyle/>
          <a:p>
            <a:endParaRPr lang="es-EC"/>
          </a:p>
        </p:txBody>
      </p:sp>
    </p:spTree>
  </p:cSld>
  <p:clrMapOvr>
    <a:overrideClrMapping bg1="lt1" tx1="dk1" bg2="lt2" tx2="dk2" accent1="accent1" accent2="accent2" accent3="accent3" accent4="accent4" accent5="accent5" accent6="accent6" hlink="hlink" folHlink="folHlink"/>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8056D3A-AFD1-0B4A-AB23-C677E23E6B52}" type="datetime3">
              <a:rPr lang="en-US" smtClean="0"/>
              <a:pPr/>
              <a:t>17 October 2016</a:t>
            </a:fld>
            <a:endParaRPr lang="es-EC"/>
          </a:p>
        </p:txBody>
      </p:sp>
      <p:sp>
        <p:nvSpPr>
          <p:cNvPr id="10" name="Slide Number Placeholder 9"/>
          <p:cNvSpPr>
            <a:spLocks noGrp="1"/>
          </p:cNvSpPr>
          <p:nvPr>
            <p:ph type="sldNum" sz="quarter" idx="16"/>
          </p:nvPr>
        </p:nvSpPr>
        <p:spPr/>
        <p:txBody>
          <a:bodyPr rtlCol="0"/>
          <a:lstStyle/>
          <a:p>
            <a:fld id="{14CBE39B-176F-4370-9A0E-FDF9411C9677}" type="slidenum">
              <a:rPr lang="es-EC" smtClean="0"/>
              <a:pPr/>
              <a:t>‹#›</a:t>
            </a:fld>
            <a:endParaRPr lang="es-EC"/>
          </a:p>
        </p:txBody>
      </p:sp>
      <p:sp>
        <p:nvSpPr>
          <p:cNvPr id="12" name="Footer Placeholder 11"/>
          <p:cNvSpPr>
            <a:spLocks noGrp="1"/>
          </p:cNvSpPr>
          <p:nvPr>
            <p:ph type="ftr" sz="quarter" idx="17"/>
          </p:nvPr>
        </p:nvSpPr>
        <p:spPr/>
        <p:txBody>
          <a:bodyPr rtlCol="0"/>
          <a:lstStyle/>
          <a:p>
            <a:endParaRPr lang="es-EC"/>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8056D3A-AFD1-0B4A-AB23-C677E23E6B52}" type="datetime3">
              <a:rPr lang="en-US" smtClean="0"/>
              <a:pPr/>
              <a:t>17 October 2016</a:t>
            </a:fld>
            <a:endParaRPr lang="es-EC"/>
          </a:p>
        </p:txBody>
      </p:sp>
      <p:sp>
        <p:nvSpPr>
          <p:cNvPr id="12" name="Slide Number Placeholder 11"/>
          <p:cNvSpPr>
            <a:spLocks noGrp="1"/>
          </p:cNvSpPr>
          <p:nvPr>
            <p:ph type="sldNum" sz="quarter" idx="16"/>
          </p:nvPr>
        </p:nvSpPr>
        <p:spPr/>
        <p:txBody>
          <a:bodyPr rtlCol="0"/>
          <a:lstStyle/>
          <a:p>
            <a:fld id="{14CBE39B-176F-4370-9A0E-FDF9411C9677}" type="slidenum">
              <a:rPr lang="es-EC" smtClean="0"/>
              <a:pPr/>
              <a:t>‹#›</a:t>
            </a:fld>
            <a:endParaRPr lang="es-EC"/>
          </a:p>
        </p:txBody>
      </p:sp>
      <p:sp>
        <p:nvSpPr>
          <p:cNvPr id="14" name="Footer Placeholder 13"/>
          <p:cNvSpPr>
            <a:spLocks noGrp="1"/>
          </p:cNvSpPr>
          <p:nvPr>
            <p:ph type="ftr" sz="quarter" idx="17"/>
          </p:nvPr>
        </p:nvSpPr>
        <p:spPr/>
        <p:txBody>
          <a:bodyPr rtlCol="0"/>
          <a:lstStyle/>
          <a:p>
            <a:endParaRPr lang="es-EC"/>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056D3A-AFD1-0B4A-AB23-C677E23E6B52}" type="datetime3">
              <a:rPr lang="en-US" smtClean="0"/>
              <a:pPr/>
              <a:t>17 October 2016</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4CBE39B-176F-4370-9A0E-FDF9411C9677}" type="slidenum">
              <a:rPr lang="es-EC" smtClean="0"/>
              <a:pPr/>
              <a:t>‹#›</a:t>
            </a:fld>
            <a:endParaRPr lang="es-EC"/>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56D3A-AFD1-0B4A-AB23-C677E23E6B52}" type="datetime3">
              <a:rPr lang="en-US" smtClean="0"/>
              <a:pPr/>
              <a:t>17 October 2016</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4CBE39B-176F-4370-9A0E-FDF9411C9677}" type="slidenum">
              <a:rPr lang="es-EC" smtClean="0"/>
              <a:pPr/>
              <a:t>‹#›</a:t>
            </a:fld>
            <a:endParaRPr lang="es-EC"/>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056D3A-AFD1-0B4A-AB23-C677E23E6B52}" type="datetime3">
              <a:rPr lang="en-US" smtClean="0"/>
              <a:pPr/>
              <a:t>17 October 2016</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4CBE39B-176F-4370-9A0E-FDF9411C9677}" type="slidenum">
              <a:rPr lang="es-EC" smtClean="0"/>
              <a:pPr/>
              <a:t>‹#›</a:t>
            </a:fld>
            <a:endParaRPr lang="es-EC"/>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8056D3A-AFD1-0B4A-AB23-C677E23E6B52}" type="datetime3">
              <a:rPr lang="en-US" smtClean="0"/>
              <a:pPr/>
              <a:t>17 October 2016</a:t>
            </a:fld>
            <a:endParaRPr lang="es-EC"/>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4CBE39B-176F-4370-9A0E-FDF9411C9677}" type="slidenum">
              <a:rPr lang="es-EC" smtClean="0"/>
              <a:pPr/>
              <a:t>‹#›</a:t>
            </a:fld>
            <a:endParaRPr lang="es-EC"/>
          </a:p>
        </p:txBody>
      </p:sp>
      <p:sp>
        <p:nvSpPr>
          <p:cNvPr id="14" name="Footer Placeholder 13"/>
          <p:cNvSpPr>
            <a:spLocks noGrp="1"/>
          </p:cNvSpPr>
          <p:nvPr>
            <p:ph type="ftr" sz="quarter" idx="12"/>
          </p:nvPr>
        </p:nvSpPr>
        <p:spPr>
          <a:xfrm>
            <a:off x="1600200" y="6248206"/>
            <a:ext cx="4572000" cy="365125"/>
          </a:xfrm>
        </p:spPr>
        <p:txBody>
          <a:bodyPr rtlCol="0"/>
          <a:lstStyle/>
          <a:p>
            <a:endParaRPr lang="es-EC"/>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8056D3A-AFD1-0B4A-AB23-C677E23E6B52}" type="datetime3">
              <a:rPr lang="en-US" smtClean="0"/>
              <a:pPr/>
              <a:t>17 October 2016</a:t>
            </a:fld>
            <a:endParaRPr lang="es-EC"/>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C"/>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CBE39B-176F-4370-9A0E-FDF9411C9677}" type="slidenum">
              <a:rPr lang="es-EC" smtClean="0"/>
              <a:pPr/>
              <a:t>‹#›</a:t>
            </a:fld>
            <a:endParaRPr lang="es-EC"/>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Taller en </a:t>
            </a:r>
            <a:r>
              <a:rPr lang="en-US" dirty="0" err="1" smtClean="0"/>
              <a:t>grupo</a:t>
            </a:r>
            <a:endParaRPr lang="en-US" dirty="0"/>
          </a:p>
        </p:txBody>
      </p:sp>
      <p:sp>
        <p:nvSpPr>
          <p:cNvPr id="4" name="Content Placeholder 3"/>
          <p:cNvSpPr>
            <a:spLocks noGrp="1"/>
          </p:cNvSpPr>
          <p:nvPr>
            <p:ph sz="quarter" idx="1"/>
          </p:nvPr>
        </p:nvSpPr>
        <p:spPr/>
        <p:txBody>
          <a:bodyPr>
            <a:normAutofit lnSpcReduction="10000"/>
          </a:bodyPr>
          <a:lstStyle/>
          <a:p>
            <a:pPr marL="514350" indent="-514350">
              <a:buAutoNum type="arabicPeriod"/>
            </a:pPr>
            <a:r>
              <a:rPr lang="en-US" dirty="0" err="1"/>
              <a:t>Identificar</a:t>
            </a:r>
            <a:r>
              <a:rPr lang="en-US" dirty="0"/>
              <a:t> el o los </a:t>
            </a:r>
            <a:r>
              <a:rPr lang="en-US" dirty="0" err="1"/>
              <a:t>tipos</a:t>
            </a:r>
            <a:r>
              <a:rPr lang="en-US" dirty="0"/>
              <a:t> de </a:t>
            </a:r>
            <a:r>
              <a:rPr lang="en-US" dirty="0" err="1"/>
              <a:t>investigación</a:t>
            </a:r>
            <a:r>
              <a:rPr lang="en-US" dirty="0"/>
              <a:t> de </a:t>
            </a:r>
            <a:r>
              <a:rPr lang="en-US" dirty="0" err="1"/>
              <a:t>acuerdo</a:t>
            </a:r>
            <a:r>
              <a:rPr lang="en-US" dirty="0"/>
              <a:t> al </a:t>
            </a:r>
            <a:r>
              <a:rPr lang="en-US" dirty="0" err="1"/>
              <a:t>alcance</a:t>
            </a:r>
            <a:r>
              <a:rPr lang="en-US" dirty="0"/>
              <a:t> dado el abstract (</a:t>
            </a:r>
            <a:r>
              <a:rPr lang="en-US" dirty="0" err="1"/>
              <a:t>resumen</a:t>
            </a:r>
            <a:r>
              <a:rPr lang="en-US" dirty="0"/>
              <a:t>) del </a:t>
            </a:r>
            <a:r>
              <a:rPr lang="en-US" dirty="0" err="1"/>
              <a:t>artículo</a:t>
            </a:r>
            <a:r>
              <a:rPr lang="en-US" dirty="0"/>
              <a:t> </a:t>
            </a:r>
            <a:r>
              <a:rPr lang="en-US" dirty="0" err="1"/>
              <a:t>científico</a:t>
            </a:r>
            <a:r>
              <a:rPr lang="en-US" dirty="0"/>
              <a:t>. </a:t>
            </a:r>
            <a:r>
              <a:rPr lang="en-US" dirty="0"/>
              <a:t>(</a:t>
            </a:r>
            <a:r>
              <a:rPr lang="en-US" dirty="0" err="1"/>
              <a:t>exploratoria</a:t>
            </a:r>
            <a:r>
              <a:rPr lang="en-US" dirty="0"/>
              <a:t>, </a:t>
            </a:r>
            <a:r>
              <a:rPr lang="en-US" dirty="0" err="1"/>
              <a:t>descriptiva</a:t>
            </a:r>
            <a:r>
              <a:rPr lang="en-US" dirty="0"/>
              <a:t>, </a:t>
            </a:r>
            <a:r>
              <a:rPr lang="en-US" dirty="0" err="1"/>
              <a:t>correlacional</a:t>
            </a:r>
            <a:r>
              <a:rPr lang="en-US" dirty="0"/>
              <a:t>, </a:t>
            </a:r>
            <a:r>
              <a:rPr lang="en-US" dirty="0" err="1"/>
              <a:t>explicativa</a:t>
            </a:r>
            <a:r>
              <a:rPr lang="en-US" dirty="0"/>
              <a:t>)</a:t>
            </a:r>
            <a:r>
              <a:rPr lang="en-US" dirty="0"/>
              <a:t>. </a:t>
            </a:r>
          </a:p>
          <a:p>
            <a:pPr marL="514350" indent="-514350">
              <a:buAutoNum type="arabicPeriod"/>
            </a:pPr>
            <a:r>
              <a:rPr lang="en-US" dirty="0" err="1"/>
              <a:t>Comenten</a:t>
            </a:r>
            <a:r>
              <a:rPr lang="en-US" dirty="0"/>
              <a:t> </a:t>
            </a:r>
            <a:r>
              <a:rPr lang="en-US" dirty="0"/>
              <a:t>lo </a:t>
            </a:r>
            <a:r>
              <a:rPr lang="en-US" dirty="0" err="1"/>
              <a:t>encontrado</a:t>
            </a:r>
            <a:r>
              <a:rPr lang="en-US" dirty="0"/>
              <a:t> </a:t>
            </a:r>
            <a:r>
              <a:rPr lang="en-US" dirty="0" err="1"/>
              <a:t>por</a:t>
            </a:r>
            <a:r>
              <a:rPr lang="en-US" dirty="0"/>
              <a:t> </a:t>
            </a:r>
            <a:r>
              <a:rPr lang="en-US" dirty="0" err="1"/>
              <a:t>cada</a:t>
            </a:r>
            <a:r>
              <a:rPr lang="en-US" dirty="0"/>
              <a:t> </a:t>
            </a:r>
            <a:r>
              <a:rPr lang="en-US" dirty="0" err="1"/>
              <a:t>uno</a:t>
            </a:r>
            <a:r>
              <a:rPr lang="en-US" dirty="0"/>
              <a:t> y </a:t>
            </a:r>
            <a:r>
              <a:rPr lang="en-US" dirty="0" err="1"/>
              <a:t>contrasten</a:t>
            </a:r>
            <a:r>
              <a:rPr lang="en-US" dirty="0"/>
              <a:t> </a:t>
            </a:r>
            <a:r>
              <a:rPr lang="en-US" dirty="0" err="1"/>
              <a:t>respuestas</a:t>
            </a:r>
            <a:r>
              <a:rPr lang="en-US" dirty="0"/>
              <a:t>.</a:t>
            </a:r>
          </a:p>
          <a:p>
            <a:pPr marL="514350" indent="-514350">
              <a:buAutoNum type="arabicPeriod"/>
            </a:pPr>
            <a:r>
              <a:rPr lang="en-US" dirty="0"/>
              <a:t>Critique </a:t>
            </a:r>
            <a:r>
              <a:rPr lang="en-US" dirty="0" err="1"/>
              <a:t>las</a:t>
            </a:r>
            <a:r>
              <a:rPr lang="en-US" dirty="0"/>
              <a:t> </a:t>
            </a:r>
            <a:r>
              <a:rPr lang="en-US" dirty="0" err="1"/>
              <a:t>decisiones</a:t>
            </a:r>
            <a:r>
              <a:rPr lang="en-US" dirty="0"/>
              <a:t> </a:t>
            </a:r>
            <a:r>
              <a:rPr lang="en-US" dirty="0" err="1"/>
              <a:t>tomadas</a:t>
            </a:r>
            <a:r>
              <a:rPr lang="en-US" dirty="0"/>
              <a:t> </a:t>
            </a:r>
            <a:r>
              <a:rPr lang="en-US" dirty="0" err="1"/>
              <a:t>por</a:t>
            </a:r>
            <a:r>
              <a:rPr lang="en-US" dirty="0"/>
              <a:t> </a:t>
            </a:r>
            <a:r>
              <a:rPr lang="en-US" dirty="0" err="1"/>
              <a:t>sus</a:t>
            </a:r>
            <a:r>
              <a:rPr lang="en-US" dirty="0"/>
              <a:t> </a:t>
            </a:r>
            <a:r>
              <a:rPr lang="en-US" dirty="0" err="1"/>
              <a:t>compañeros</a:t>
            </a:r>
            <a:r>
              <a:rPr lang="en-US" dirty="0"/>
              <a:t>.</a:t>
            </a:r>
          </a:p>
          <a:p>
            <a:pPr marL="0" indent="0">
              <a:buNone/>
            </a:pPr>
            <a:r>
              <a:rPr lang="en-US" b="1" dirty="0" err="1"/>
              <a:t>Entregable</a:t>
            </a:r>
            <a:r>
              <a:rPr lang="en-US" b="1" dirty="0"/>
              <a:t>: </a:t>
            </a:r>
            <a:r>
              <a:rPr lang="en-US" dirty="0" err="1"/>
              <a:t>Hoja</a:t>
            </a:r>
            <a:r>
              <a:rPr lang="en-US" dirty="0"/>
              <a:t> con </a:t>
            </a:r>
            <a:r>
              <a:rPr lang="en-US" dirty="0" err="1"/>
              <a:t>tipo</a:t>
            </a:r>
            <a:r>
              <a:rPr lang="en-US" dirty="0"/>
              <a:t>(s) de </a:t>
            </a:r>
            <a:r>
              <a:rPr lang="en-US" dirty="0" err="1"/>
              <a:t>investigación</a:t>
            </a:r>
            <a:r>
              <a:rPr lang="en-US" dirty="0"/>
              <a:t> y la </a:t>
            </a:r>
            <a:r>
              <a:rPr lang="en-US" dirty="0" err="1"/>
              <a:t>justificación</a:t>
            </a:r>
            <a:r>
              <a:rPr lang="en-US" dirty="0"/>
              <a:t> de </a:t>
            </a:r>
            <a:r>
              <a:rPr lang="en-US" dirty="0" err="1"/>
              <a:t>su</a:t>
            </a:r>
            <a:r>
              <a:rPr lang="en-US" dirty="0"/>
              <a:t> </a:t>
            </a:r>
            <a:r>
              <a:rPr lang="en-US" dirty="0" err="1"/>
              <a:t>respuesta</a:t>
            </a:r>
            <a:r>
              <a:rPr lang="en-US" dirty="0"/>
              <a:t>.</a:t>
            </a:r>
            <a:endParaRPr lang="en-US" dirty="0"/>
          </a:p>
          <a:p>
            <a:pPr marL="0" indent="0">
              <a:buNone/>
            </a:pPr>
            <a:endParaRPr lang="en-US" dirty="0"/>
          </a:p>
        </p:txBody>
      </p:sp>
    </p:spTree>
    <p:extLst>
      <p:ext uri="{BB962C8B-B14F-4D97-AF65-F5344CB8AC3E}">
        <p14:creationId xmlns:p14="http://schemas.microsoft.com/office/powerpoint/2010/main" val="26023013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Title: Evaluating </a:t>
            </a:r>
            <a:r>
              <a:rPr lang="en-US" sz="3200" dirty="0"/>
              <a:t>informatics applications—clinical decision support systems literature review.</a:t>
            </a:r>
          </a:p>
        </p:txBody>
      </p:sp>
      <p:sp>
        <p:nvSpPr>
          <p:cNvPr id="3" name="Date Placeholder 2"/>
          <p:cNvSpPr>
            <a:spLocks noGrp="1"/>
          </p:cNvSpPr>
          <p:nvPr>
            <p:ph type="dt" sz="half" idx="10"/>
          </p:nvPr>
        </p:nvSpPr>
        <p:spPr>
          <a:xfrm>
            <a:off x="323528" y="6248400"/>
            <a:ext cx="8223448" cy="365125"/>
          </a:xfrm>
        </p:spPr>
        <p:txBody>
          <a:bodyPr/>
          <a:lstStyle/>
          <a:p>
            <a:r>
              <a:rPr lang="en-US" dirty="0"/>
              <a:t>Kaplan, Bonnie. "Evaluating informatics applications—clinical decision support systems literature review." </a:t>
            </a:r>
            <a:r>
              <a:rPr lang="en-US" i="1" dirty="0"/>
              <a:t>International journal of medical informatics</a:t>
            </a:r>
            <a:r>
              <a:rPr lang="en-US" dirty="0"/>
              <a:t>64.1 (2001): 15-37</a:t>
            </a:r>
            <a:endParaRPr lang="es-EC" dirty="0"/>
          </a:p>
        </p:txBody>
      </p:sp>
      <p:sp>
        <p:nvSpPr>
          <p:cNvPr id="4" name="Content Placeholder 3"/>
          <p:cNvSpPr>
            <a:spLocks noGrp="1"/>
          </p:cNvSpPr>
          <p:nvPr>
            <p:ph sz="quarter" idx="1"/>
          </p:nvPr>
        </p:nvSpPr>
        <p:spPr>
          <a:xfrm>
            <a:off x="323528" y="1600200"/>
            <a:ext cx="8640960" cy="4565104"/>
          </a:xfrm>
        </p:spPr>
        <p:txBody>
          <a:bodyPr>
            <a:normAutofit fontScale="47500" lnSpcReduction="20000"/>
          </a:bodyPr>
          <a:lstStyle/>
          <a:p>
            <a:pPr marL="0" indent="0">
              <a:buNone/>
            </a:pPr>
            <a:r>
              <a:rPr lang="en-US" sz="4200" b="1" dirty="0" smtClean="0"/>
              <a:t>Abstract: </a:t>
            </a:r>
            <a:r>
              <a:rPr lang="en-US" sz="4200" dirty="0" smtClean="0"/>
              <a:t>This </a:t>
            </a:r>
            <a:r>
              <a:rPr lang="en-US" sz="4200" dirty="0"/>
              <a:t>paper reviews clinical decision support systems (CDSS) literature, with a focus on evaluation. The literature indicates a general consensus that clinical decision support systems are thought to have the potential to improve care. Evidence is more equivocal for guidelines and for systems to aid physicians with diagnosis. There also is general consensus that a variety of systems are little used despite demonstrated or potential benefits. In the evaluation literature, the main emphasis is on how clinical performance changes. Most studies use an experimental or randomized controlled clinical trials design (RCT) to assess system performance or to focus on changes in clinical performance that could affect patient care. Few studies involve field tests of a CDSS and almost none use a naturalistic design in routine clinical settings with real patients. In addition, there is little theoretical discussion, although papers are permeated by a rationalist perspective that excludes contextual issues related to how and why systems are used. The studies mostly concern physicians rather than other clinicians. Further, CDSS evaluation studies appear to be insulated from evaluations of other informatics applications. Consequently, there is a lack of information useful for understanding why CDSSs may or may not be effective, resulting in making less informed decisions about these technologies and, by extension, other medical informatics applications</a:t>
            </a:r>
            <a:r>
              <a:rPr lang="en-US" sz="4200" dirty="0" smtClean="0"/>
              <a:t>.</a:t>
            </a:r>
          </a:p>
          <a:p>
            <a:pPr marL="0" indent="0">
              <a:buNone/>
            </a:pPr>
            <a:endParaRPr lang="en-US" dirty="0"/>
          </a:p>
        </p:txBody>
      </p:sp>
    </p:spTree>
    <p:extLst>
      <p:ext uri="{BB962C8B-B14F-4D97-AF65-F5344CB8AC3E}">
        <p14:creationId xmlns:p14="http://schemas.microsoft.com/office/powerpoint/2010/main" val="103015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Title: Human </a:t>
            </a:r>
            <a:r>
              <a:rPr lang="en-US" dirty="0"/>
              <a:t>activity recognition from object interaction in domestic scenarios</a:t>
            </a:r>
            <a:endParaRPr lang="en-US" dirty="0"/>
          </a:p>
        </p:txBody>
      </p:sp>
      <p:sp>
        <p:nvSpPr>
          <p:cNvPr id="3" name="Date Placeholder 2"/>
          <p:cNvSpPr>
            <a:spLocks noGrp="1"/>
          </p:cNvSpPr>
          <p:nvPr>
            <p:ph type="dt" sz="half" idx="10"/>
          </p:nvPr>
        </p:nvSpPr>
        <p:spPr>
          <a:xfrm>
            <a:off x="5724128" y="6248400"/>
            <a:ext cx="3024336" cy="365125"/>
          </a:xfrm>
        </p:spPr>
        <p:txBody>
          <a:bodyPr/>
          <a:lstStyle/>
          <a:p>
            <a:r>
              <a:rPr lang="en-US" dirty="0"/>
              <a:t>[Flores </a:t>
            </a:r>
            <a:r>
              <a:rPr lang="en-US" dirty="0" err="1"/>
              <a:t>Vázquez</a:t>
            </a:r>
            <a:r>
              <a:rPr lang="en-US" dirty="0"/>
              <a:t>, Carlos Alberto, 2016]</a:t>
            </a:r>
            <a:endParaRPr lang="es-EC" dirty="0"/>
          </a:p>
        </p:txBody>
      </p:sp>
      <p:sp>
        <p:nvSpPr>
          <p:cNvPr id="4" name="Content Placeholder 3"/>
          <p:cNvSpPr>
            <a:spLocks noGrp="1"/>
          </p:cNvSpPr>
          <p:nvPr>
            <p:ph sz="quarter" idx="1"/>
          </p:nvPr>
        </p:nvSpPr>
        <p:spPr/>
        <p:txBody>
          <a:bodyPr>
            <a:normAutofit fontScale="77500" lnSpcReduction="20000"/>
          </a:bodyPr>
          <a:lstStyle/>
          <a:p>
            <a:pPr marL="0" indent="0">
              <a:buNone/>
            </a:pPr>
            <a:r>
              <a:rPr lang="en-US" b="1" dirty="0"/>
              <a:t>Abstract: </a:t>
            </a:r>
            <a:r>
              <a:rPr lang="en-US" dirty="0"/>
              <a:t>This paper presents a real time approach to the recognition of human activity based on the interaction between people and objects in domestic settings, specifically in a kitchen. Regarding the procedure, it is based on capturing partial images where the activity takes place using a </a:t>
            </a:r>
            <a:r>
              <a:rPr lang="en-US" dirty="0" err="1" smtClean="0"/>
              <a:t>colour</a:t>
            </a:r>
            <a:r>
              <a:rPr lang="en-US" dirty="0" smtClean="0"/>
              <a:t> </a:t>
            </a:r>
            <a:r>
              <a:rPr lang="en-US" dirty="0"/>
              <a:t>camera, and processing the images to recognize the present objects and its location. For object description and recognition, a histogram on </a:t>
            </a:r>
            <a:r>
              <a:rPr lang="en-US" dirty="0" err="1"/>
              <a:t>rg</a:t>
            </a:r>
            <a:r>
              <a:rPr lang="en-US" dirty="0"/>
              <a:t> chromaticity space has been selected. The interaction with the objects is classified into four types of possible actions; (unchanged, add, remove or move). Activities are defined as receipts, where objects plays the role of ingredients, tools or substitutes. Sensed objects and actions are then used to analyze in real time the probability of the human activity performed </a:t>
            </a:r>
            <a:r>
              <a:rPr lang="en-US" dirty="0" smtClean="0"/>
              <a:t>at particular </a:t>
            </a:r>
            <a:r>
              <a:rPr lang="en-US" dirty="0"/>
              <a:t>moment in a continuous activity sequence.</a:t>
            </a:r>
            <a:endParaRPr lang="en-US" dirty="0"/>
          </a:p>
        </p:txBody>
      </p:sp>
    </p:spTree>
    <p:extLst>
      <p:ext uri="{BB962C8B-B14F-4D97-AF65-F5344CB8AC3E}">
        <p14:creationId xmlns:p14="http://schemas.microsoft.com/office/powerpoint/2010/main" val="22377062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856984" cy="990600"/>
          </a:xfrm>
        </p:spPr>
        <p:txBody>
          <a:bodyPr>
            <a:normAutofit fontScale="90000"/>
          </a:bodyPr>
          <a:lstStyle/>
          <a:p>
            <a:r>
              <a:rPr lang="en-US" dirty="0" smtClean="0"/>
              <a:t>Title: Relationship </a:t>
            </a:r>
            <a:r>
              <a:rPr lang="en-US" dirty="0"/>
              <a:t>between medication errors and adverse drug events.</a:t>
            </a:r>
            <a:endParaRPr lang="en-US" dirty="0"/>
          </a:p>
        </p:txBody>
      </p:sp>
      <p:sp>
        <p:nvSpPr>
          <p:cNvPr id="3" name="Date Placeholder 2"/>
          <p:cNvSpPr>
            <a:spLocks noGrp="1"/>
          </p:cNvSpPr>
          <p:nvPr>
            <p:ph type="dt" sz="half" idx="10"/>
          </p:nvPr>
        </p:nvSpPr>
        <p:spPr>
          <a:xfrm>
            <a:off x="107504" y="6376243"/>
            <a:ext cx="8784976" cy="365125"/>
          </a:xfrm>
        </p:spPr>
        <p:txBody>
          <a:bodyPr/>
          <a:lstStyle/>
          <a:p>
            <a:r>
              <a:rPr lang="en-US" dirty="0"/>
              <a:t>Bates, David W., et al. "Relationship between medication errors and adverse drug events." </a:t>
            </a:r>
            <a:r>
              <a:rPr lang="en-US" i="1" dirty="0"/>
              <a:t>Journal of general internal medicine</a:t>
            </a:r>
            <a:r>
              <a:rPr lang="en-US" dirty="0"/>
              <a:t> 10.4 (1995): 199-205.</a:t>
            </a:r>
            <a:endParaRPr lang="es-EC" dirty="0"/>
          </a:p>
        </p:txBody>
      </p:sp>
      <p:sp>
        <p:nvSpPr>
          <p:cNvPr id="4" name="Content Placeholder 3"/>
          <p:cNvSpPr>
            <a:spLocks noGrp="1"/>
          </p:cNvSpPr>
          <p:nvPr>
            <p:ph sz="quarter" idx="1"/>
          </p:nvPr>
        </p:nvSpPr>
        <p:spPr>
          <a:xfrm>
            <a:off x="107504" y="1484784"/>
            <a:ext cx="8928992" cy="4608512"/>
          </a:xfrm>
        </p:spPr>
        <p:txBody>
          <a:bodyPr>
            <a:noAutofit/>
          </a:bodyPr>
          <a:lstStyle/>
          <a:p>
            <a:pPr marL="0" indent="0">
              <a:buNone/>
            </a:pPr>
            <a:r>
              <a:rPr lang="en-US" sz="1400" b="1" dirty="0"/>
              <a:t>Abstract: </a:t>
            </a:r>
            <a:endParaRPr lang="en-US" sz="1400" b="1" dirty="0" smtClean="0"/>
          </a:p>
          <a:p>
            <a:pPr marL="0" indent="0">
              <a:buNone/>
            </a:pPr>
            <a:r>
              <a:rPr lang="en-US" sz="1400" i="1" dirty="0" smtClean="0"/>
              <a:t>OBJECTIVE</a:t>
            </a:r>
            <a:r>
              <a:rPr lang="en-US" sz="1400" i="1" dirty="0"/>
              <a:t>:</a:t>
            </a:r>
            <a:r>
              <a:rPr lang="en-US" sz="1400" dirty="0"/>
              <a:t> To evaluate the frequency of medication errors using a multidisciplinary approach, to classify these errors by type, and to determine how often medication errors are associated with adverse drug events (ADEs) and potential ADEs.</a:t>
            </a:r>
          </a:p>
          <a:p>
            <a:pPr marL="0" indent="0">
              <a:buNone/>
            </a:pPr>
            <a:r>
              <a:rPr lang="en-US" sz="1400" i="1" dirty="0"/>
              <a:t>DESIGN:</a:t>
            </a:r>
            <a:r>
              <a:rPr lang="en-US" sz="1400" dirty="0"/>
              <a:t> Medication errors were detected using self-report by pharmacists, nurse review of all patient charts, and review of all medication sheets. Incidents that were thought to represent ADEs or potential ADEs were identified through spontaneous reporting from nursing or pharmacy personnel, solicited reporting from nurses, and daily chart review by the study nurse. Incidents were subsequently classified by two independent reviewers as ADEs or potential ADEs.</a:t>
            </a:r>
          </a:p>
          <a:p>
            <a:pPr marL="0" indent="0">
              <a:buNone/>
            </a:pPr>
            <a:r>
              <a:rPr lang="en-US" sz="1400" i="1" dirty="0"/>
              <a:t>SETTING:</a:t>
            </a:r>
            <a:r>
              <a:rPr lang="en-US" sz="1400" dirty="0"/>
              <a:t> Three medical units at an urban tertiary care hospital.</a:t>
            </a:r>
          </a:p>
          <a:p>
            <a:pPr marL="0" indent="0">
              <a:buNone/>
            </a:pPr>
            <a:r>
              <a:rPr lang="en-US" sz="1400" i="1" dirty="0"/>
              <a:t>PATIENTS:</a:t>
            </a:r>
            <a:r>
              <a:rPr lang="en-US" sz="1400" dirty="0"/>
              <a:t> A cohort of 379 consecutive admissions during a 51-day period (1,704 patient-days).</a:t>
            </a:r>
          </a:p>
          <a:p>
            <a:pPr marL="0" indent="0">
              <a:buNone/>
            </a:pPr>
            <a:r>
              <a:rPr lang="en-US" sz="1400" i="1" dirty="0"/>
              <a:t>INTERVENTION:</a:t>
            </a:r>
            <a:r>
              <a:rPr lang="en-US" sz="1400" dirty="0"/>
              <a:t> None.</a:t>
            </a:r>
          </a:p>
          <a:p>
            <a:pPr marL="0" indent="0">
              <a:buNone/>
            </a:pPr>
            <a:r>
              <a:rPr lang="en-US" sz="1400" i="1" dirty="0"/>
              <a:t>MEASUREMENTS AND MAIN RESULTS:</a:t>
            </a:r>
            <a:r>
              <a:rPr lang="en-US" sz="1400" dirty="0"/>
              <a:t> Over the study period, 10,070 medication orders were written, and 530 medications errors were identified (5.3 errors/100 orders), for a mean of 0.3 medication errors per patient-day, or 1.4 per admission. Of the medication errors, 53% involved at least one missing dose of a medication; 15% involved other dose errors, 8% frequency errors, and 5% route errors. During the same period, 25 ADEs and 35 potential ADEs were found. Of the 25 ADEs, five (20%) were associated with medication errors; all were judged preventable. Thus, five of 530 medication errors (0.9%) resulted in ADEs. Physician computer order entry could have prevented 84% of non-missing dose medication errors, 86% of potential ADEs, and 60% of preventable ADEs.</a:t>
            </a:r>
          </a:p>
          <a:p>
            <a:pPr marL="0" indent="0">
              <a:buNone/>
            </a:pPr>
            <a:r>
              <a:rPr lang="en-US" sz="1400" i="1" dirty="0"/>
              <a:t>CONCLUSIONS:</a:t>
            </a:r>
            <a:r>
              <a:rPr lang="en-US" sz="1400" dirty="0"/>
              <a:t> Medication errors are common, although relatively few result in ADEs. However, those that do are preventable, many through physician computer order entry.</a:t>
            </a:r>
          </a:p>
        </p:txBody>
      </p:sp>
    </p:spTree>
    <p:extLst>
      <p:ext uri="{BB962C8B-B14F-4D97-AF65-F5344CB8AC3E}">
        <p14:creationId xmlns:p14="http://schemas.microsoft.com/office/powerpoint/2010/main" val="736001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3606</TotalTime>
  <Words>915</Words>
  <Application>Microsoft Macintosh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Median</vt:lpstr>
      <vt:lpstr>Taller en grupo</vt:lpstr>
      <vt:lpstr>Title: Evaluating informatics applications—clinical decision support systems literature review.</vt:lpstr>
      <vt:lpstr>Title: Human activity recognition from object interaction in domestic scenarios</vt:lpstr>
      <vt:lpstr>Title: Relationship between medication errors and adverse drug events.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investigación </dc:title>
  <dc:creator>Katherine Chiluiza</dc:creator>
  <cp:lastModifiedBy>Lorena Carlo</cp:lastModifiedBy>
  <cp:revision>245</cp:revision>
  <dcterms:created xsi:type="dcterms:W3CDTF">2011-10-13T16:48:32Z</dcterms:created>
  <dcterms:modified xsi:type="dcterms:W3CDTF">2016-10-17T18:24:39Z</dcterms:modified>
</cp:coreProperties>
</file>