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7" r:id="rId3"/>
    <p:sldId id="283" r:id="rId4"/>
    <p:sldId id="279" r:id="rId5"/>
    <p:sldId id="257" r:id="rId6"/>
    <p:sldId id="284" r:id="rId7"/>
    <p:sldId id="292" r:id="rId8"/>
    <p:sldId id="293" r:id="rId9"/>
    <p:sldId id="287" r:id="rId10"/>
    <p:sldId id="294" r:id="rId11"/>
    <p:sldId id="295" r:id="rId12"/>
    <p:sldId id="281" r:id="rId13"/>
    <p:sldId id="296" r:id="rId14"/>
    <p:sldId id="297" r:id="rId15"/>
    <p:sldId id="298" r:id="rId16"/>
    <p:sldId id="272" r:id="rId17"/>
    <p:sldId id="299" r:id="rId18"/>
    <p:sldId id="273" r:id="rId19"/>
    <p:sldId id="313" r:id="rId20"/>
    <p:sldId id="301" r:id="rId21"/>
    <p:sldId id="312" r:id="rId22"/>
    <p:sldId id="311" r:id="rId23"/>
    <p:sldId id="276" r:id="rId24"/>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84"/>
    <p:restoredTop sz="92950"/>
  </p:normalViewPr>
  <p:slideViewPr>
    <p:cSldViewPr>
      <p:cViewPr>
        <p:scale>
          <a:sx n="88" d="100"/>
          <a:sy n="88" d="100"/>
        </p:scale>
        <p:origin x="152"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C"/>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4B5240-83D6-4E4D-82DD-E16FFB5C5721}" type="datetimeFigureOut">
              <a:rPr lang="es-EC" smtClean="0"/>
              <a:pPr/>
              <a:t>21/7/17</a:t>
            </a:fld>
            <a:endParaRPr lang="es-EC"/>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C"/>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C"/>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B3E7B-FA09-4DD8-A186-E53B5DCCDF1C}" type="slidenum">
              <a:rPr lang="es-EC" smtClean="0"/>
              <a:pPr/>
              <a:t>‹Nr.›</a:t>
            </a:fld>
            <a:endParaRPr lang="es-EC"/>
          </a:p>
        </p:txBody>
      </p:sp>
    </p:spTree>
    <p:extLst>
      <p:ext uri="{BB962C8B-B14F-4D97-AF65-F5344CB8AC3E}">
        <p14:creationId xmlns:p14="http://schemas.microsoft.com/office/powerpoint/2010/main" val="402272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C" dirty="0"/>
          </a:p>
        </p:txBody>
      </p:sp>
      <p:sp>
        <p:nvSpPr>
          <p:cNvPr id="4" name="3 Marcador de número de diapositiva"/>
          <p:cNvSpPr>
            <a:spLocks noGrp="1"/>
          </p:cNvSpPr>
          <p:nvPr>
            <p:ph type="sldNum" sz="quarter" idx="10"/>
          </p:nvPr>
        </p:nvSpPr>
        <p:spPr/>
        <p:txBody>
          <a:bodyPr/>
          <a:lstStyle/>
          <a:p>
            <a:fld id="{26AB3E7B-FA09-4DD8-A186-E53B5DCCDF1C}" type="slidenum">
              <a:rPr lang="es-EC" smtClean="0"/>
              <a:pPr/>
              <a:t>3</a:t>
            </a:fld>
            <a:endParaRPr lang="es-EC"/>
          </a:p>
        </p:txBody>
      </p:sp>
    </p:spTree>
    <p:extLst>
      <p:ext uri="{BB962C8B-B14F-4D97-AF65-F5344CB8AC3E}">
        <p14:creationId xmlns:p14="http://schemas.microsoft.com/office/powerpoint/2010/main" val="162006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C"/>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C"/>
          </a:p>
        </p:txBody>
      </p:sp>
      <p:sp>
        <p:nvSpPr>
          <p:cNvPr id="4" name="3 Marcador de fecha"/>
          <p:cNvSpPr>
            <a:spLocks noGrp="1"/>
          </p:cNvSpPr>
          <p:nvPr>
            <p:ph type="dt" sz="half" idx="10"/>
          </p:nvPr>
        </p:nvSpPr>
        <p:spPr/>
        <p:txBody>
          <a:bodyPr/>
          <a:lstStyle/>
          <a:p>
            <a:fld id="{7A018ECA-BCB5-48F8-AB91-7DA8793CE5D8}" type="datetimeFigureOut">
              <a:rPr lang="es-EC" smtClean="0"/>
              <a:pPr/>
              <a:t>21/7/17</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3C0641AD-C01E-48C3-965E-4BD73445E550}" type="slidenum">
              <a:rPr lang="es-EC" smtClean="0"/>
              <a:pPr/>
              <a:t>‹Nr.›</a:t>
            </a:fld>
            <a:endParaRPr lang="es-EC"/>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10"/>
          </p:nvPr>
        </p:nvSpPr>
        <p:spPr/>
        <p:txBody>
          <a:bodyPr/>
          <a:lstStyle/>
          <a:p>
            <a:fld id="{7A018ECA-BCB5-48F8-AB91-7DA8793CE5D8}" type="datetimeFigureOut">
              <a:rPr lang="es-EC" smtClean="0"/>
              <a:pPr/>
              <a:t>21/7/17</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3C0641AD-C01E-48C3-965E-4BD73445E550}" type="slidenum">
              <a:rPr lang="es-EC" smtClean="0"/>
              <a:pPr/>
              <a:t>‹Nr.›</a:t>
            </a:fld>
            <a:endParaRPr lang="es-EC"/>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C"/>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10"/>
          </p:nvPr>
        </p:nvSpPr>
        <p:spPr/>
        <p:txBody>
          <a:bodyPr/>
          <a:lstStyle/>
          <a:p>
            <a:fld id="{7A018ECA-BCB5-48F8-AB91-7DA8793CE5D8}" type="datetimeFigureOut">
              <a:rPr lang="es-EC" smtClean="0"/>
              <a:pPr/>
              <a:t>21/7/17</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3C0641AD-C01E-48C3-965E-4BD73445E550}" type="slidenum">
              <a:rPr lang="es-EC" smtClean="0"/>
              <a:pPr/>
              <a:t>‹Nr.›</a:t>
            </a:fld>
            <a:endParaRPr lang="es-EC"/>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10"/>
          </p:nvPr>
        </p:nvSpPr>
        <p:spPr/>
        <p:txBody>
          <a:bodyPr/>
          <a:lstStyle/>
          <a:p>
            <a:fld id="{7A018ECA-BCB5-48F8-AB91-7DA8793CE5D8}" type="datetimeFigureOut">
              <a:rPr lang="es-EC" smtClean="0"/>
              <a:pPr/>
              <a:t>21/7/17</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3C0641AD-C01E-48C3-965E-4BD73445E550}" type="slidenum">
              <a:rPr lang="es-EC" smtClean="0"/>
              <a:pPr/>
              <a:t>‹Nr.›</a:t>
            </a:fld>
            <a:endParaRPr lang="es-EC"/>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C"/>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018ECA-BCB5-48F8-AB91-7DA8793CE5D8}" type="datetimeFigureOut">
              <a:rPr lang="es-EC" smtClean="0"/>
              <a:pPr/>
              <a:t>21/7/17</a:t>
            </a:fld>
            <a:endParaRPr lang="es-EC"/>
          </a:p>
        </p:txBody>
      </p:sp>
      <p:sp>
        <p:nvSpPr>
          <p:cNvPr id="5" name="4 Marcador de pie de página"/>
          <p:cNvSpPr>
            <a:spLocks noGrp="1"/>
          </p:cNvSpPr>
          <p:nvPr>
            <p:ph type="ftr" sz="quarter" idx="11"/>
          </p:nvPr>
        </p:nvSpPr>
        <p:spPr/>
        <p:txBody>
          <a:bodyPr/>
          <a:lstStyle/>
          <a:p>
            <a:endParaRPr lang="es-EC"/>
          </a:p>
        </p:txBody>
      </p:sp>
      <p:sp>
        <p:nvSpPr>
          <p:cNvPr id="6" name="5 Marcador de número de diapositiva"/>
          <p:cNvSpPr>
            <a:spLocks noGrp="1"/>
          </p:cNvSpPr>
          <p:nvPr>
            <p:ph type="sldNum" sz="quarter" idx="12"/>
          </p:nvPr>
        </p:nvSpPr>
        <p:spPr/>
        <p:txBody>
          <a:bodyPr/>
          <a:lstStyle/>
          <a:p>
            <a:fld id="{3C0641AD-C01E-48C3-965E-4BD73445E550}" type="slidenum">
              <a:rPr lang="es-EC" smtClean="0"/>
              <a:pPr/>
              <a:t>‹Nr.›</a:t>
            </a:fld>
            <a:endParaRPr lang="es-EC"/>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4 Marcador de fecha"/>
          <p:cNvSpPr>
            <a:spLocks noGrp="1"/>
          </p:cNvSpPr>
          <p:nvPr>
            <p:ph type="dt" sz="half" idx="10"/>
          </p:nvPr>
        </p:nvSpPr>
        <p:spPr/>
        <p:txBody>
          <a:bodyPr/>
          <a:lstStyle/>
          <a:p>
            <a:fld id="{7A018ECA-BCB5-48F8-AB91-7DA8793CE5D8}" type="datetimeFigureOut">
              <a:rPr lang="es-EC" smtClean="0"/>
              <a:pPr/>
              <a:t>21/7/17</a:t>
            </a:fld>
            <a:endParaRPr lang="es-EC"/>
          </a:p>
        </p:txBody>
      </p:sp>
      <p:sp>
        <p:nvSpPr>
          <p:cNvPr id="6" name="5 Marcador de pie de página"/>
          <p:cNvSpPr>
            <a:spLocks noGrp="1"/>
          </p:cNvSpPr>
          <p:nvPr>
            <p:ph type="ftr" sz="quarter" idx="11"/>
          </p:nvPr>
        </p:nvSpPr>
        <p:spPr/>
        <p:txBody>
          <a:bodyPr/>
          <a:lstStyle/>
          <a:p>
            <a:endParaRPr lang="es-EC"/>
          </a:p>
        </p:txBody>
      </p:sp>
      <p:sp>
        <p:nvSpPr>
          <p:cNvPr id="7" name="6 Marcador de número de diapositiva"/>
          <p:cNvSpPr>
            <a:spLocks noGrp="1"/>
          </p:cNvSpPr>
          <p:nvPr>
            <p:ph type="sldNum" sz="quarter" idx="12"/>
          </p:nvPr>
        </p:nvSpPr>
        <p:spPr/>
        <p:txBody>
          <a:bodyPr/>
          <a:lstStyle/>
          <a:p>
            <a:fld id="{3C0641AD-C01E-48C3-965E-4BD73445E550}" type="slidenum">
              <a:rPr lang="es-EC" smtClean="0"/>
              <a:pPr/>
              <a:t>‹Nr.›</a:t>
            </a:fld>
            <a:endParaRPr lang="es-EC"/>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C"/>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7" name="6 Marcador de fecha"/>
          <p:cNvSpPr>
            <a:spLocks noGrp="1"/>
          </p:cNvSpPr>
          <p:nvPr>
            <p:ph type="dt" sz="half" idx="10"/>
          </p:nvPr>
        </p:nvSpPr>
        <p:spPr/>
        <p:txBody>
          <a:bodyPr/>
          <a:lstStyle/>
          <a:p>
            <a:fld id="{7A018ECA-BCB5-48F8-AB91-7DA8793CE5D8}" type="datetimeFigureOut">
              <a:rPr lang="es-EC" smtClean="0"/>
              <a:pPr/>
              <a:t>21/7/17</a:t>
            </a:fld>
            <a:endParaRPr lang="es-EC"/>
          </a:p>
        </p:txBody>
      </p:sp>
      <p:sp>
        <p:nvSpPr>
          <p:cNvPr id="8" name="7 Marcador de pie de página"/>
          <p:cNvSpPr>
            <a:spLocks noGrp="1"/>
          </p:cNvSpPr>
          <p:nvPr>
            <p:ph type="ftr" sz="quarter" idx="11"/>
          </p:nvPr>
        </p:nvSpPr>
        <p:spPr/>
        <p:txBody>
          <a:bodyPr/>
          <a:lstStyle/>
          <a:p>
            <a:endParaRPr lang="es-EC"/>
          </a:p>
        </p:txBody>
      </p:sp>
      <p:sp>
        <p:nvSpPr>
          <p:cNvPr id="9" name="8 Marcador de número de diapositiva"/>
          <p:cNvSpPr>
            <a:spLocks noGrp="1"/>
          </p:cNvSpPr>
          <p:nvPr>
            <p:ph type="sldNum" sz="quarter" idx="12"/>
          </p:nvPr>
        </p:nvSpPr>
        <p:spPr/>
        <p:txBody>
          <a:bodyPr/>
          <a:lstStyle/>
          <a:p>
            <a:fld id="{3C0641AD-C01E-48C3-965E-4BD73445E550}" type="slidenum">
              <a:rPr lang="es-EC" smtClean="0"/>
              <a:pPr/>
              <a:t>‹Nr.›</a:t>
            </a:fld>
            <a:endParaRPr lang="es-EC"/>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C"/>
          </a:p>
        </p:txBody>
      </p:sp>
      <p:sp>
        <p:nvSpPr>
          <p:cNvPr id="3" name="2 Marcador de fecha"/>
          <p:cNvSpPr>
            <a:spLocks noGrp="1"/>
          </p:cNvSpPr>
          <p:nvPr>
            <p:ph type="dt" sz="half" idx="10"/>
          </p:nvPr>
        </p:nvSpPr>
        <p:spPr/>
        <p:txBody>
          <a:bodyPr/>
          <a:lstStyle/>
          <a:p>
            <a:fld id="{7A018ECA-BCB5-48F8-AB91-7DA8793CE5D8}" type="datetimeFigureOut">
              <a:rPr lang="es-EC" smtClean="0"/>
              <a:pPr/>
              <a:t>21/7/17</a:t>
            </a:fld>
            <a:endParaRPr lang="es-EC"/>
          </a:p>
        </p:txBody>
      </p:sp>
      <p:sp>
        <p:nvSpPr>
          <p:cNvPr id="4" name="3 Marcador de pie de página"/>
          <p:cNvSpPr>
            <a:spLocks noGrp="1"/>
          </p:cNvSpPr>
          <p:nvPr>
            <p:ph type="ftr" sz="quarter" idx="11"/>
          </p:nvPr>
        </p:nvSpPr>
        <p:spPr/>
        <p:txBody>
          <a:bodyPr/>
          <a:lstStyle/>
          <a:p>
            <a:endParaRPr lang="es-EC"/>
          </a:p>
        </p:txBody>
      </p:sp>
      <p:sp>
        <p:nvSpPr>
          <p:cNvPr id="5" name="4 Marcador de número de diapositiva"/>
          <p:cNvSpPr>
            <a:spLocks noGrp="1"/>
          </p:cNvSpPr>
          <p:nvPr>
            <p:ph type="sldNum" sz="quarter" idx="12"/>
          </p:nvPr>
        </p:nvSpPr>
        <p:spPr/>
        <p:txBody>
          <a:bodyPr/>
          <a:lstStyle/>
          <a:p>
            <a:fld id="{3C0641AD-C01E-48C3-965E-4BD73445E550}" type="slidenum">
              <a:rPr lang="es-EC" smtClean="0"/>
              <a:pPr/>
              <a:t>‹Nr.›</a:t>
            </a:fld>
            <a:endParaRPr lang="es-EC"/>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018ECA-BCB5-48F8-AB91-7DA8793CE5D8}" type="datetimeFigureOut">
              <a:rPr lang="es-EC" smtClean="0"/>
              <a:pPr/>
              <a:t>21/7/17</a:t>
            </a:fld>
            <a:endParaRPr lang="es-EC"/>
          </a:p>
        </p:txBody>
      </p:sp>
      <p:sp>
        <p:nvSpPr>
          <p:cNvPr id="3" name="2 Marcador de pie de página"/>
          <p:cNvSpPr>
            <a:spLocks noGrp="1"/>
          </p:cNvSpPr>
          <p:nvPr>
            <p:ph type="ftr" sz="quarter" idx="11"/>
          </p:nvPr>
        </p:nvSpPr>
        <p:spPr/>
        <p:txBody>
          <a:bodyPr/>
          <a:lstStyle/>
          <a:p>
            <a:endParaRPr lang="es-EC"/>
          </a:p>
        </p:txBody>
      </p:sp>
      <p:sp>
        <p:nvSpPr>
          <p:cNvPr id="4" name="3 Marcador de número de diapositiva"/>
          <p:cNvSpPr>
            <a:spLocks noGrp="1"/>
          </p:cNvSpPr>
          <p:nvPr>
            <p:ph type="sldNum" sz="quarter" idx="12"/>
          </p:nvPr>
        </p:nvSpPr>
        <p:spPr/>
        <p:txBody>
          <a:bodyPr/>
          <a:lstStyle/>
          <a:p>
            <a:fld id="{3C0641AD-C01E-48C3-965E-4BD73445E550}" type="slidenum">
              <a:rPr lang="es-EC" smtClean="0"/>
              <a:pPr/>
              <a:t>‹Nr.›</a:t>
            </a:fld>
            <a:endParaRPr lang="es-EC"/>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C"/>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018ECA-BCB5-48F8-AB91-7DA8793CE5D8}" type="datetimeFigureOut">
              <a:rPr lang="es-EC" smtClean="0"/>
              <a:pPr/>
              <a:t>21/7/17</a:t>
            </a:fld>
            <a:endParaRPr lang="es-EC"/>
          </a:p>
        </p:txBody>
      </p:sp>
      <p:sp>
        <p:nvSpPr>
          <p:cNvPr id="6" name="5 Marcador de pie de página"/>
          <p:cNvSpPr>
            <a:spLocks noGrp="1"/>
          </p:cNvSpPr>
          <p:nvPr>
            <p:ph type="ftr" sz="quarter" idx="11"/>
          </p:nvPr>
        </p:nvSpPr>
        <p:spPr/>
        <p:txBody>
          <a:bodyPr/>
          <a:lstStyle/>
          <a:p>
            <a:endParaRPr lang="es-EC"/>
          </a:p>
        </p:txBody>
      </p:sp>
      <p:sp>
        <p:nvSpPr>
          <p:cNvPr id="7" name="6 Marcador de número de diapositiva"/>
          <p:cNvSpPr>
            <a:spLocks noGrp="1"/>
          </p:cNvSpPr>
          <p:nvPr>
            <p:ph type="sldNum" sz="quarter" idx="12"/>
          </p:nvPr>
        </p:nvSpPr>
        <p:spPr/>
        <p:txBody>
          <a:bodyPr/>
          <a:lstStyle/>
          <a:p>
            <a:fld id="{3C0641AD-C01E-48C3-965E-4BD73445E550}" type="slidenum">
              <a:rPr lang="es-EC" smtClean="0"/>
              <a:pPr/>
              <a:t>‹Nr.›</a:t>
            </a:fld>
            <a:endParaRPr lang="es-EC"/>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C"/>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018ECA-BCB5-48F8-AB91-7DA8793CE5D8}" type="datetimeFigureOut">
              <a:rPr lang="es-EC" smtClean="0"/>
              <a:pPr/>
              <a:t>21/7/17</a:t>
            </a:fld>
            <a:endParaRPr lang="es-EC"/>
          </a:p>
        </p:txBody>
      </p:sp>
      <p:sp>
        <p:nvSpPr>
          <p:cNvPr id="6" name="5 Marcador de pie de página"/>
          <p:cNvSpPr>
            <a:spLocks noGrp="1"/>
          </p:cNvSpPr>
          <p:nvPr>
            <p:ph type="ftr" sz="quarter" idx="11"/>
          </p:nvPr>
        </p:nvSpPr>
        <p:spPr/>
        <p:txBody>
          <a:bodyPr/>
          <a:lstStyle/>
          <a:p>
            <a:endParaRPr lang="es-EC"/>
          </a:p>
        </p:txBody>
      </p:sp>
      <p:sp>
        <p:nvSpPr>
          <p:cNvPr id="7" name="6 Marcador de número de diapositiva"/>
          <p:cNvSpPr>
            <a:spLocks noGrp="1"/>
          </p:cNvSpPr>
          <p:nvPr>
            <p:ph type="sldNum" sz="quarter" idx="12"/>
          </p:nvPr>
        </p:nvSpPr>
        <p:spPr/>
        <p:txBody>
          <a:bodyPr/>
          <a:lstStyle/>
          <a:p>
            <a:fld id="{3C0641AD-C01E-48C3-965E-4BD73445E550}" type="slidenum">
              <a:rPr lang="es-EC" smtClean="0"/>
              <a:pPr/>
              <a:t>‹Nr.›</a:t>
            </a:fld>
            <a:endParaRPr lang="es-EC"/>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C"/>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18ECA-BCB5-48F8-AB91-7DA8793CE5D8}" type="datetimeFigureOut">
              <a:rPr lang="es-EC" smtClean="0"/>
              <a:pPr/>
              <a:t>21/7/17</a:t>
            </a:fld>
            <a:endParaRPr lang="es-EC"/>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641AD-C01E-48C3-965E-4BD73445E550}" type="slidenum">
              <a:rPr lang="es-EC" smtClean="0"/>
              <a:pPr/>
              <a:t>‹Nr.›</a:t>
            </a:fld>
            <a:endParaRPr lang="es-EC"/>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C" dirty="0" smtClean="0"/>
              <a:t>Gestión de la integración</a:t>
            </a:r>
            <a:endParaRPr lang="es-EC" dirty="0"/>
          </a:p>
        </p:txBody>
      </p:sp>
      <p:sp>
        <p:nvSpPr>
          <p:cNvPr id="3" name="2 Subtítulo"/>
          <p:cNvSpPr>
            <a:spLocks noGrp="1"/>
          </p:cNvSpPr>
          <p:nvPr>
            <p:ph type="subTitle" idx="1"/>
          </p:nvPr>
        </p:nvSpPr>
        <p:spPr/>
        <p:txBody>
          <a:bodyPr/>
          <a:lstStyle/>
          <a:p>
            <a:r>
              <a:rPr lang="es-EC" dirty="0" smtClean="0"/>
              <a:t>Escuela Superior Politécnica del Litoral</a:t>
            </a:r>
            <a:endParaRPr lang="es-EC"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547663" y="-171400"/>
            <a:ext cx="5800093" cy="702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403648" y="260648"/>
            <a:ext cx="6965428" cy="6408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EC" b="1" dirty="0" smtClean="0"/>
              <a:t>Líneas bases (para la medición del rendimiento)</a:t>
            </a:r>
            <a:endParaRPr lang="es-EC" b="1" dirty="0"/>
          </a:p>
        </p:txBody>
      </p:sp>
      <p:sp>
        <p:nvSpPr>
          <p:cNvPr id="5" name="4 Marcador de contenido"/>
          <p:cNvSpPr>
            <a:spLocks noGrp="1"/>
          </p:cNvSpPr>
          <p:nvPr>
            <p:ph idx="1"/>
          </p:nvPr>
        </p:nvSpPr>
        <p:spPr/>
        <p:txBody>
          <a:bodyPr/>
          <a:lstStyle/>
          <a:p>
            <a:r>
              <a:rPr lang="es-EC" dirty="0" smtClean="0">
                <a:solidFill>
                  <a:srgbClr val="FF0000"/>
                </a:solidFill>
              </a:rPr>
              <a:t>Línea base del alcance: </a:t>
            </a:r>
            <a:r>
              <a:rPr lang="es-EC" dirty="0" smtClean="0"/>
              <a:t>El enunciado del alcance del proyecto , EDT y el diccionario EDT.</a:t>
            </a:r>
          </a:p>
          <a:p>
            <a:r>
              <a:rPr lang="es-EC" dirty="0" smtClean="0">
                <a:solidFill>
                  <a:srgbClr val="FF0000"/>
                </a:solidFill>
              </a:rPr>
              <a:t>Línea base del cronograma: </a:t>
            </a:r>
            <a:r>
              <a:rPr lang="es-EC" dirty="0" smtClean="0"/>
              <a:t>El cronograma acordado incluyendo los tiempos de inicio y cierre.</a:t>
            </a:r>
          </a:p>
          <a:p>
            <a:r>
              <a:rPr lang="es-EC" dirty="0" smtClean="0">
                <a:solidFill>
                  <a:srgbClr val="FF0000"/>
                </a:solidFill>
              </a:rPr>
              <a:t>Línea base de costos: </a:t>
            </a:r>
            <a:r>
              <a:rPr lang="es-EC" dirty="0" smtClean="0"/>
              <a:t>Presupuestos de costos en fases de tiempo.</a:t>
            </a:r>
            <a:endParaRPr lang="es-EC"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8229600" cy="706090"/>
          </a:xfrm>
        </p:spPr>
        <p:txBody>
          <a:bodyPr>
            <a:normAutofit fontScale="90000"/>
          </a:bodyPr>
          <a:lstStyle/>
          <a:p>
            <a:r>
              <a:rPr lang="es-EC" sz="3600" dirty="0" smtClean="0"/>
              <a:t>C.  Dirigir y gestionar la ejecución del proyecto</a:t>
            </a:r>
            <a:endParaRPr lang="es-EC" sz="3600" dirty="0"/>
          </a:p>
        </p:txBody>
      </p:sp>
      <p:pic>
        <p:nvPicPr>
          <p:cNvPr id="5122" name="Picture 2"/>
          <p:cNvPicPr>
            <a:picLocks noChangeAspect="1" noChangeArrowheads="1"/>
          </p:cNvPicPr>
          <p:nvPr/>
        </p:nvPicPr>
        <p:blipFill>
          <a:blip r:embed="rId2" cstate="print"/>
          <a:srcRect/>
          <a:stretch>
            <a:fillRect/>
          </a:stretch>
        </p:blipFill>
        <p:spPr bwMode="auto">
          <a:xfrm>
            <a:off x="323528" y="980728"/>
            <a:ext cx="2746796" cy="5169536"/>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3275856" y="692696"/>
            <a:ext cx="5493047" cy="3395232"/>
          </a:xfrm>
          <a:prstGeom prst="rect">
            <a:avLst/>
          </a:prstGeom>
          <a:noFill/>
          <a:ln w="9525">
            <a:noFill/>
            <a:miter lim="800000"/>
            <a:headEnd/>
            <a:tailEnd/>
          </a:ln>
        </p:spPr>
      </p:pic>
      <p:pic>
        <p:nvPicPr>
          <p:cNvPr id="5125" name="Picture 5"/>
          <p:cNvPicPr>
            <a:picLocks noChangeAspect="1" noChangeArrowheads="1"/>
          </p:cNvPicPr>
          <p:nvPr/>
        </p:nvPicPr>
        <p:blipFill>
          <a:blip r:embed="rId4" cstate="print"/>
          <a:srcRect/>
          <a:stretch>
            <a:fillRect/>
          </a:stretch>
        </p:blipFill>
        <p:spPr bwMode="auto">
          <a:xfrm>
            <a:off x="3131839" y="4149080"/>
            <a:ext cx="5703211" cy="20162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Salidas del proceso</a:t>
            </a:r>
            <a:endParaRPr lang="es-EC" dirty="0"/>
          </a:p>
        </p:txBody>
      </p:sp>
      <p:sp>
        <p:nvSpPr>
          <p:cNvPr id="4" name="3 CuadroTexto"/>
          <p:cNvSpPr txBox="1"/>
          <p:nvPr/>
        </p:nvSpPr>
        <p:spPr>
          <a:xfrm>
            <a:off x="323528" y="1196752"/>
            <a:ext cx="8541184" cy="923330"/>
          </a:xfrm>
          <a:prstGeom prst="rect">
            <a:avLst/>
          </a:prstGeom>
          <a:noFill/>
        </p:spPr>
        <p:txBody>
          <a:bodyPr wrap="none" rtlCol="0">
            <a:spAutoFit/>
          </a:bodyPr>
          <a:lstStyle/>
          <a:p>
            <a:r>
              <a:rPr lang="es-EC" b="1" dirty="0" smtClean="0"/>
              <a:t>Entregables:  </a:t>
            </a:r>
            <a:r>
              <a:rPr lang="es-EC" dirty="0" smtClean="0"/>
              <a:t>Es un entregable aprobado, es cualquier producto, resultado o capacidad</a:t>
            </a:r>
            <a:br>
              <a:rPr lang="es-EC" dirty="0" smtClean="0"/>
            </a:br>
            <a:r>
              <a:rPr lang="es-EC" dirty="0" smtClean="0"/>
              <a:t> de prestar un servicio único y verificable que debe producirse para terminar un proceso, </a:t>
            </a:r>
            <a:br>
              <a:rPr lang="es-EC" dirty="0" smtClean="0"/>
            </a:br>
            <a:r>
              <a:rPr lang="es-EC" dirty="0" smtClean="0"/>
              <a:t>una fase o un proyecto.</a:t>
            </a:r>
            <a:endParaRPr lang="es-EC" dirty="0"/>
          </a:p>
        </p:txBody>
      </p:sp>
      <p:sp>
        <p:nvSpPr>
          <p:cNvPr id="5" name="4 CuadroTexto"/>
          <p:cNvSpPr txBox="1"/>
          <p:nvPr/>
        </p:nvSpPr>
        <p:spPr>
          <a:xfrm>
            <a:off x="323528" y="2132856"/>
            <a:ext cx="8450583" cy="646331"/>
          </a:xfrm>
          <a:prstGeom prst="rect">
            <a:avLst/>
          </a:prstGeom>
          <a:noFill/>
        </p:spPr>
        <p:txBody>
          <a:bodyPr wrap="none" rtlCol="0">
            <a:spAutoFit/>
          </a:bodyPr>
          <a:lstStyle/>
          <a:p>
            <a:r>
              <a:rPr lang="es-EC" b="1" dirty="0" smtClean="0"/>
              <a:t>Información sobre el desempeño del trabajo: </a:t>
            </a:r>
            <a:r>
              <a:rPr lang="es-EC" dirty="0" smtClean="0"/>
              <a:t>El estado de los entregables, El avance del </a:t>
            </a:r>
            <a:br>
              <a:rPr lang="es-EC" dirty="0" smtClean="0"/>
            </a:br>
            <a:r>
              <a:rPr lang="es-EC" dirty="0" smtClean="0"/>
              <a:t>cronograma y los costos incurridos.</a:t>
            </a:r>
            <a:endParaRPr lang="es-EC" dirty="0"/>
          </a:p>
        </p:txBody>
      </p:sp>
      <p:sp>
        <p:nvSpPr>
          <p:cNvPr id="6" name="5 CuadroTexto"/>
          <p:cNvSpPr txBox="1"/>
          <p:nvPr/>
        </p:nvSpPr>
        <p:spPr>
          <a:xfrm>
            <a:off x="395536" y="2924944"/>
            <a:ext cx="8002575" cy="646331"/>
          </a:xfrm>
          <a:prstGeom prst="rect">
            <a:avLst/>
          </a:prstGeom>
          <a:noFill/>
        </p:spPr>
        <p:txBody>
          <a:bodyPr wrap="none" rtlCol="0">
            <a:spAutoFit/>
          </a:bodyPr>
          <a:lstStyle/>
          <a:p>
            <a:r>
              <a:rPr lang="es-EC" b="1" dirty="0" smtClean="0"/>
              <a:t>Solicitudes de cambio: </a:t>
            </a:r>
            <a:r>
              <a:rPr lang="es-EC" dirty="0" smtClean="0"/>
              <a:t>Acciones correctivas y preventivas, reparación de defectos y </a:t>
            </a:r>
            <a:br>
              <a:rPr lang="es-EC" dirty="0" smtClean="0"/>
            </a:br>
            <a:r>
              <a:rPr lang="es-EC" dirty="0" err="1" smtClean="0"/>
              <a:t>y</a:t>
            </a:r>
            <a:r>
              <a:rPr lang="es-EC" dirty="0" smtClean="0"/>
              <a:t> actualizaciones.</a:t>
            </a:r>
            <a:endParaRPr lang="es-EC" dirty="0"/>
          </a:p>
        </p:txBody>
      </p:sp>
      <p:sp>
        <p:nvSpPr>
          <p:cNvPr id="7" name="6 CuadroTexto"/>
          <p:cNvSpPr txBox="1"/>
          <p:nvPr/>
        </p:nvSpPr>
        <p:spPr>
          <a:xfrm>
            <a:off x="395536" y="3645024"/>
            <a:ext cx="4762779" cy="369332"/>
          </a:xfrm>
          <a:prstGeom prst="rect">
            <a:avLst/>
          </a:prstGeom>
          <a:noFill/>
        </p:spPr>
        <p:txBody>
          <a:bodyPr wrap="none" rtlCol="0">
            <a:spAutoFit/>
          </a:bodyPr>
          <a:lstStyle/>
          <a:p>
            <a:r>
              <a:rPr lang="es-EC" b="1" dirty="0" smtClean="0"/>
              <a:t>Actualización del plan de dirección de proyectos</a:t>
            </a:r>
            <a:endParaRPr lang="es-EC" b="1" dirty="0"/>
          </a:p>
        </p:txBody>
      </p:sp>
      <p:sp>
        <p:nvSpPr>
          <p:cNvPr id="8" name="7 CuadroTexto"/>
          <p:cNvSpPr txBox="1"/>
          <p:nvPr/>
        </p:nvSpPr>
        <p:spPr>
          <a:xfrm>
            <a:off x="251520" y="4077072"/>
            <a:ext cx="8699561" cy="646331"/>
          </a:xfrm>
          <a:prstGeom prst="rect">
            <a:avLst/>
          </a:prstGeom>
          <a:noFill/>
        </p:spPr>
        <p:txBody>
          <a:bodyPr wrap="none" rtlCol="0">
            <a:spAutoFit/>
          </a:bodyPr>
          <a:lstStyle/>
          <a:p>
            <a:r>
              <a:rPr lang="es-EC" b="1" dirty="0" smtClean="0"/>
              <a:t>Actualizaciones a los documentos del proyecto:</a:t>
            </a:r>
            <a:r>
              <a:rPr lang="es-EC" dirty="0" smtClean="0"/>
              <a:t> Los documentos de requisitos, los registros</a:t>
            </a:r>
          </a:p>
          <a:p>
            <a:r>
              <a:rPr lang="es-EC" dirty="0" smtClean="0"/>
              <a:t>Del proyecto, el registro de riesgos y el registro de interesados.</a:t>
            </a:r>
            <a:endParaRPr lang="es-EC"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C" dirty="0" smtClean="0"/>
              <a:t>D. Monitorear y controlar el trabajo del proyecto.</a:t>
            </a:r>
            <a:endParaRPr lang="es-EC" dirty="0"/>
          </a:p>
        </p:txBody>
      </p:sp>
      <p:pic>
        <p:nvPicPr>
          <p:cNvPr id="6146" name="Picture 2"/>
          <p:cNvPicPr>
            <a:picLocks noChangeAspect="1" noChangeArrowheads="1"/>
          </p:cNvPicPr>
          <p:nvPr/>
        </p:nvPicPr>
        <p:blipFill>
          <a:blip r:embed="rId2" cstate="print"/>
          <a:srcRect/>
          <a:stretch>
            <a:fillRect/>
          </a:stretch>
        </p:blipFill>
        <p:spPr bwMode="auto">
          <a:xfrm>
            <a:off x="0" y="1340768"/>
            <a:ext cx="3133118" cy="5112568"/>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3339738" y="2204864"/>
            <a:ext cx="5804262" cy="2972172"/>
          </a:xfrm>
          <a:prstGeom prst="rect">
            <a:avLst/>
          </a:prstGeom>
          <a:noFill/>
          <a:ln w="9525">
            <a:noFill/>
            <a:miter lim="800000"/>
            <a:headEnd/>
            <a:tailEnd/>
          </a:ln>
        </p:spPr>
      </p:pic>
      <p:sp>
        <p:nvSpPr>
          <p:cNvPr id="6" name="5 CuadroTexto"/>
          <p:cNvSpPr txBox="1"/>
          <p:nvPr/>
        </p:nvSpPr>
        <p:spPr>
          <a:xfrm>
            <a:off x="3347864" y="5445224"/>
            <a:ext cx="5564793" cy="923330"/>
          </a:xfrm>
          <a:prstGeom prst="rect">
            <a:avLst/>
          </a:prstGeom>
          <a:noFill/>
        </p:spPr>
        <p:txBody>
          <a:bodyPr wrap="none" rtlCol="0">
            <a:spAutoFit/>
          </a:bodyPr>
          <a:lstStyle/>
          <a:p>
            <a:r>
              <a:rPr lang="es-EC" b="1" dirty="0" smtClean="0"/>
              <a:t>Informes de desempeño</a:t>
            </a:r>
            <a:r>
              <a:rPr lang="es-EC" dirty="0" smtClean="0"/>
              <a:t>: Es estado actual, los logros</a:t>
            </a:r>
            <a:br>
              <a:rPr lang="es-EC" dirty="0" smtClean="0"/>
            </a:br>
            <a:r>
              <a:rPr lang="es-EC" dirty="0" smtClean="0"/>
              <a:t>significativos del periodo, las actividades del cronograma,</a:t>
            </a:r>
            <a:br>
              <a:rPr lang="es-EC" dirty="0" smtClean="0"/>
            </a:br>
            <a:r>
              <a:rPr lang="es-EC" dirty="0" smtClean="0"/>
              <a:t>las proyecciones y los asuntos pendientes.</a:t>
            </a:r>
            <a:endParaRPr lang="es-EC"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C" dirty="0" smtClean="0"/>
              <a:t>Monitorear y controlar el trabajo del proyecto</a:t>
            </a:r>
            <a:endParaRPr lang="es-EC" dirty="0"/>
          </a:p>
        </p:txBody>
      </p:sp>
      <p:sp>
        <p:nvSpPr>
          <p:cNvPr id="4" name="3 CuadroTexto"/>
          <p:cNvSpPr txBox="1"/>
          <p:nvPr/>
        </p:nvSpPr>
        <p:spPr>
          <a:xfrm>
            <a:off x="395536" y="1556792"/>
            <a:ext cx="8465074" cy="4801314"/>
          </a:xfrm>
          <a:prstGeom prst="rect">
            <a:avLst/>
          </a:prstGeom>
          <a:noFill/>
        </p:spPr>
        <p:txBody>
          <a:bodyPr wrap="none" rtlCol="0">
            <a:spAutoFit/>
          </a:bodyPr>
          <a:lstStyle/>
          <a:p>
            <a:r>
              <a:rPr lang="es-EC" b="1" dirty="0" smtClean="0">
                <a:solidFill>
                  <a:srgbClr val="FF0000"/>
                </a:solidFill>
              </a:rPr>
              <a:t>Sistemas de autorización de trabajo: </a:t>
            </a:r>
            <a:r>
              <a:rPr lang="es-EC" dirty="0" smtClean="0"/>
              <a:t>Ese es el sistema de director del proyecto para</a:t>
            </a:r>
          </a:p>
          <a:p>
            <a:r>
              <a:rPr lang="es-EC" dirty="0" smtClean="0"/>
              <a:t>Autorizar el comienzo de los paquetes de trabajo o actividades.</a:t>
            </a:r>
          </a:p>
          <a:p>
            <a:endParaRPr lang="es-EC" dirty="0" smtClean="0"/>
          </a:p>
          <a:p>
            <a:r>
              <a:rPr lang="es-EC" b="1" dirty="0" smtClean="0">
                <a:solidFill>
                  <a:srgbClr val="FF0000"/>
                </a:solidFill>
              </a:rPr>
              <a:t>Solicitudes de cambio: </a:t>
            </a:r>
            <a:r>
              <a:rPr lang="es-EC" dirty="0" smtClean="0"/>
              <a:t>No importa lo bien que planifiques el proyecto, siempre habrá</a:t>
            </a:r>
          </a:p>
          <a:p>
            <a:r>
              <a:rPr lang="es-EC" dirty="0" smtClean="0"/>
              <a:t>Cambios.</a:t>
            </a:r>
          </a:p>
          <a:p>
            <a:endParaRPr lang="es-EC" dirty="0" smtClean="0"/>
          </a:p>
          <a:p>
            <a:r>
              <a:rPr lang="es-EC" b="1" dirty="0" smtClean="0">
                <a:solidFill>
                  <a:srgbClr val="FF0000"/>
                </a:solidFill>
              </a:rPr>
              <a:t>Acciones correctivas: </a:t>
            </a:r>
            <a:r>
              <a:rPr lang="es-EC" dirty="0" smtClean="0"/>
              <a:t>Es una acción tomada para alinear el futuro rendimiento esperado </a:t>
            </a:r>
          </a:p>
          <a:p>
            <a:r>
              <a:rPr lang="es-EC" dirty="0" smtClean="0"/>
              <a:t>del proyecto con el plan par la dirección del proyecto. Cualquier acción correctiva, </a:t>
            </a:r>
          </a:p>
          <a:p>
            <a:r>
              <a:rPr lang="es-EC" dirty="0" smtClean="0"/>
              <a:t>requiere de una solicitud formal de cambio.</a:t>
            </a:r>
          </a:p>
          <a:p>
            <a:endParaRPr lang="es-EC" dirty="0" smtClean="0"/>
          </a:p>
          <a:p>
            <a:r>
              <a:rPr lang="es-EC" b="1" dirty="0" smtClean="0">
                <a:solidFill>
                  <a:srgbClr val="FF0000"/>
                </a:solidFill>
              </a:rPr>
              <a:t>Acciones preventiva: </a:t>
            </a:r>
            <a:r>
              <a:rPr lang="es-EC" dirty="0" smtClean="0"/>
              <a:t>es una acción tomada para evitar cambiar la línea base.</a:t>
            </a:r>
          </a:p>
          <a:p>
            <a:endParaRPr lang="es-EC" b="1" dirty="0" smtClean="0">
              <a:solidFill>
                <a:srgbClr val="FF0000"/>
              </a:solidFill>
            </a:endParaRPr>
          </a:p>
          <a:p>
            <a:r>
              <a:rPr lang="es-EC" b="1" dirty="0" smtClean="0">
                <a:solidFill>
                  <a:srgbClr val="FF0000"/>
                </a:solidFill>
              </a:rPr>
              <a:t>Reparación de defectos: </a:t>
            </a:r>
            <a:r>
              <a:rPr lang="es-EC" dirty="0" smtClean="0"/>
              <a:t>Es necesario cuando un componente del proyecto no cumple </a:t>
            </a:r>
            <a:br>
              <a:rPr lang="es-EC" dirty="0" smtClean="0"/>
            </a:br>
            <a:r>
              <a:rPr lang="es-EC" dirty="0" smtClean="0"/>
              <a:t>con las especificaciones.</a:t>
            </a:r>
          </a:p>
          <a:p>
            <a:endParaRPr lang="es-EC" dirty="0" smtClean="0"/>
          </a:p>
          <a:p>
            <a:r>
              <a:rPr lang="es-EC" b="1" dirty="0" smtClean="0">
                <a:solidFill>
                  <a:srgbClr val="FF0000"/>
                </a:solidFill>
              </a:rPr>
              <a:t>Control integrado de cambios: </a:t>
            </a:r>
            <a:r>
              <a:rPr lang="es-EC" dirty="0" smtClean="0"/>
              <a:t>Es ver el impacto de cada cambio en todas las áreas de </a:t>
            </a:r>
            <a:br>
              <a:rPr lang="es-EC" dirty="0" smtClean="0"/>
            </a:br>
            <a:r>
              <a:rPr lang="es-EC" dirty="0" smtClean="0"/>
              <a:t>conocimiento.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23528" y="1772816"/>
            <a:ext cx="2505075" cy="4638675"/>
          </a:xfrm>
          <a:prstGeom prst="rect">
            <a:avLst/>
          </a:prstGeom>
          <a:noFill/>
          <a:ln w="9525">
            <a:noFill/>
            <a:miter lim="800000"/>
            <a:headEnd/>
            <a:tailEnd/>
          </a:ln>
        </p:spPr>
      </p:pic>
      <p:sp>
        <p:nvSpPr>
          <p:cNvPr id="5" name="4 Título"/>
          <p:cNvSpPr>
            <a:spLocks noGrp="1"/>
          </p:cNvSpPr>
          <p:nvPr>
            <p:ph type="title"/>
          </p:nvPr>
        </p:nvSpPr>
        <p:spPr>
          <a:xfrm>
            <a:off x="395536" y="0"/>
            <a:ext cx="8229600" cy="490066"/>
          </a:xfrm>
        </p:spPr>
        <p:txBody>
          <a:bodyPr>
            <a:normAutofit fontScale="90000"/>
          </a:bodyPr>
          <a:lstStyle/>
          <a:p>
            <a:r>
              <a:rPr lang="es-EC" sz="3200" dirty="0" smtClean="0"/>
              <a:t>E. Realizar el control integrado de cambios</a:t>
            </a:r>
            <a:endParaRPr lang="es-EC" sz="3200" dirty="0"/>
          </a:p>
        </p:txBody>
      </p:sp>
      <p:pic>
        <p:nvPicPr>
          <p:cNvPr id="7171" name="Picture 3"/>
          <p:cNvPicPr>
            <a:picLocks noChangeAspect="1" noChangeArrowheads="1"/>
          </p:cNvPicPr>
          <p:nvPr/>
        </p:nvPicPr>
        <p:blipFill>
          <a:blip r:embed="rId3" cstate="print"/>
          <a:srcRect/>
          <a:stretch>
            <a:fillRect/>
          </a:stretch>
        </p:blipFill>
        <p:spPr bwMode="auto">
          <a:xfrm>
            <a:off x="2771800" y="620688"/>
            <a:ext cx="6164968" cy="2952328"/>
          </a:xfrm>
          <a:prstGeom prst="rect">
            <a:avLst/>
          </a:prstGeom>
          <a:noFill/>
          <a:ln w="9525">
            <a:noFill/>
            <a:miter lim="800000"/>
            <a:headEnd/>
            <a:tailEnd/>
          </a:ln>
        </p:spPr>
      </p:pic>
      <p:sp>
        <p:nvSpPr>
          <p:cNvPr id="7" name="6 Rectángulo"/>
          <p:cNvSpPr/>
          <p:nvPr/>
        </p:nvSpPr>
        <p:spPr>
          <a:xfrm>
            <a:off x="2987824" y="4077072"/>
            <a:ext cx="5976664" cy="2308324"/>
          </a:xfrm>
          <a:prstGeom prst="rect">
            <a:avLst/>
          </a:prstGeom>
        </p:spPr>
        <p:txBody>
          <a:bodyPr wrap="square">
            <a:spAutoFit/>
          </a:bodyPr>
          <a:lstStyle/>
          <a:p>
            <a:r>
              <a:rPr lang="es-EC" b="1" dirty="0" smtClean="0"/>
              <a:t>El control de la configuración </a:t>
            </a:r>
            <a:r>
              <a:rPr lang="es-EC" dirty="0" smtClean="0"/>
              <a:t>se centra en la especificación, tanto de los entregables como de los procesos, mientras que el control de cambios esta orientado a identificar, documentar</a:t>
            </a:r>
          </a:p>
          <a:p>
            <a:r>
              <a:rPr lang="es-EC" dirty="0" smtClean="0"/>
              <a:t>y controlar los cambios al proyecto y a las líneas base del producto. </a:t>
            </a:r>
          </a:p>
          <a:p>
            <a:endParaRPr lang="es-EC" dirty="0" smtClean="0"/>
          </a:p>
          <a:p>
            <a:endParaRPr lang="es-EC" dirty="0" smtClean="0"/>
          </a:p>
          <a:p>
            <a:endParaRPr lang="es-EC"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C" dirty="0" smtClean="0"/>
              <a:t>Realizar el control de cambios</a:t>
            </a:r>
            <a:endParaRPr lang="es-EC" dirty="0"/>
          </a:p>
        </p:txBody>
      </p:sp>
      <p:sp>
        <p:nvSpPr>
          <p:cNvPr id="3" name="2 Marcador de contenido"/>
          <p:cNvSpPr>
            <a:spLocks noGrp="1"/>
          </p:cNvSpPr>
          <p:nvPr>
            <p:ph idx="1"/>
          </p:nvPr>
        </p:nvSpPr>
        <p:spPr/>
        <p:txBody>
          <a:bodyPr>
            <a:noAutofit/>
          </a:bodyPr>
          <a:lstStyle/>
          <a:p>
            <a:r>
              <a:rPr lang="es-EC" sz="1600" b="1" dirty="0" smtClean="0"/>
              <a:t>Comité de control de cambios: </a:t>
            </a:r>
            <a:r>
              <a:rPr lang="es-EC" sz="1600" dirty="0" smtClean="0"/>
              <a:t>Está a cargo de revisar, analizar la solicitud de cambio y después aprobar o rechazar los cambios.</a:t>
            </a:r>
          </a:p>
          <a:p>
            <a:r>
              <a:rPr lang="es-EC" sz="1600" b="1" dirty="0" smtClean="0"/>
              <a:t>Proceso para realizar cambios:</a:t>
            </a:r>
          </a:p>
          <a:p>
            <a:pPr lvl="1"/>
            <a:r>
              <a:rPr lang="es-EC" sz="1600" dirty="0" smtClean="0"/>
              <a:t>Prevenir las causas raíz</a:t>
            </a:r>
          </a:p>
          <a:p>
            <a:pPr lvl="1"/>
            <a:r>
              <a:rPr lang="es-EC" sz="1600" dirty="0" smtClean="0"/>
              <a:t>Identificar el cambio</a:t>
            </a:r>
          </a:p>
          <a:p>
            <a:pPr lvl="1"/>
            <a:r>
              <a:rPr lang="es-EC" sz="1600" dirty="0" smtClean="0"/>
              <a:t>Analizar el impacto del cambio</a:t>
            </a:r>
          </a:p>
          <a:p>
            <a:pPr lvl="1"/>
            <a:r>
              <a:rPr lang="es-EC" sz="1600" dirty="0" smtClean="0"/>
              <a:t>Crear una solicitud de cambio</a:t>
            </a:r>
          </a:p>
          <a:p>
            <a:pPr lvl="1"/>
            <a:r>
              <a:rPr lang="es-EC" sz="1600" dirty="0" smtClean="0"/>
              <a:t>Realizar el control integrado de cambios</a:t>
            </a:r>
          </a:p>
          <a:p>
            <a:pPr lvl="2"/>
            <a:r>
              <a:rPr lang="es-EC" sz="1600" dirty="0" smtClean="0"/>
              <a:t>Evaluar del cambio</a:t>
            </a:r>
          </a:p>
          <a:p>
            <a:pPr lvl="2"/>
            <a:r>
              <a:rPr lang="es-EC" sz="1600" dirty="0" smtClean="0"/>
              <a:t>Buscar opciones</a:t>
            </a:r>
          </a:p>
          <a:p>
            <a:pPr lvl="2"/>
            <a:r>
              <a:rPr lang="es-EC" sz="1600" dirty="0" smtClean="0"/>
              <a:t>El cambio es aprobado o rechazado</a:t>
            </a:r>
          </a:p>
          <a:p>
            <a:pPr lvl="2"/>
            <a:r>
              <a:rPr lang="es-EC" sz="1600" dirty="0" smtClean="0"/>
              <a:t>Actualizar el estado del  cambio en el sistema de control de cambios</a:t>
            </a:r>
          </a:p>
          <a:p>
            <a:pPr lvl="1"/>
            <a:r>
              <a:rPr lang="es-EC" sz="1600" dirty="0" smtClean="0"/>
              <a:t>Ajustar el plan para la dirección del proyecto, los documentos del proyecto y línea base.</a:t>
            </a:r>
          </a:p>
          <a:p>
            <a:pPr lvl="1"/>
            <a:r>
              <a:rPr lang="es-EC" sz="1600" dirty="0" smtClean="0"/>
              <a:t>Gestionar las expectativas de los interesados comunicando el cambio a los interesados afectado por el mismo.</a:t>
            </a:r>
          </a:p>
          <a:p>
            <a:pPr lvl="1"/>
            <a:r>
              <a:rPr lang="es-EC" sz="1600" dirty="0" smtClean="0"/>
              <a:t>Gestionar el proyecto de acuerdo con el plan para la dirección del proyecto y los documentos del proyecto modificados.</a:t>
            </a:r>
            <a:endParaRPr lang="es-EC"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1178576286"/>
              </p:ext>
            </p:extLst>
          </p:nvPr>
        </p:nvGraphicFramePr>
        <p:xfrm>
          <a:off x="323528" y="260648"/>
          <a:ext cx="8316416" cy="6507480"/>
        </p:xfrm>
        <a:graphic>
          <a:graphicData uri="http://schemas.openxmlformats.org/drawingml/2006/table">
            <a:tbl>
              <a:tblPr firstRow="1" bandRow="1">
                <a:tableStyleId>{5C22544A-7EE6-4342-B048-85BDC9FD1C3A}</a:tableStyleId>
              </a:tblPr>
              <a:tblGrid>
                <a:gridCol w="5472608"/>
                <a:gridCol w="2843808"/>
              </a:tblGrid>
              <a:tr h="370840">
                <a:tc>
                  <a:txBody>
                    <a:bodyPr/>
                    <a:lstStyle/>
                    <a:p>
                      <a:r>
                        <a:rPr lang="es-ES" dirty="0" smtClean="0"/>
                        <a:t>CUANDO</a:t>
                      </a:r>
                      <a:endParaRPr lang="es-ES" dirty="0"/>
                    </a:p>
                  </a:txBody>
                  <a:tcPr/>
                </a:tc>
                <a:tc>
                  <a:txBody>
                    <a:bodyPr/>
                    <a:lstStyle/>
                    <a:p>
                      <a:r>
                        <a:rPr lang="es-ES" dirty="0" smtClean="0"/>
                        <a:t>QUE ESTAS</a:t>
                      </a:r>
                      <a:r>
                        <a:rPr lang="es-ES" baseline="0" dirty="0" smtClean="0"/>
                        <a:t> HACIENDO</a:t>
                      </a:r>
                      <a:endParaRPr lang="es-ES" dirty="0"/>
                    </a:p>
                  </a:txBody>
                  <a:tcPr/>
                </a:tc>
              </a:tr>
              <a:tr h="370840">
                <a:tc>
                  <a:txBody>
                    <a:bodyPr/>
                    <a:lstStyle/>
                    <a:p>
                      <a:r>
                        <a:rPr lang="es-ES" dirty="0" smtClean="0"/>
                        <a:t>Cuando te reúnes con los clientes</a:t>
                      </a:r>
                      <a:r>
                        <a:rPr lang="es-ES" baseline="0" dirty="0" smtClean="0"/>
                        <a:t> para obtener la aceptación de los entregables </a:t>
                      </a:r>
                      <a:endParaRPr lang="es-ES" dirty="0"/>
                    </a:p>
                  </a:txBody>
                  <a:tcPr/>
                </a:tc>
                <a:tc>
                  <a:txBody>
                    <a:bodyPr/>
                    <a:lstStyle/>
                    <a:p>
                      <a:endParaRPr lang="es-ES" dirty="0"/>
                    </a:p>
                  </a:txBody>
                  <a:tcPr/>
                </a:tc>
              </a:tr>
              <a:tr h="370840">
                <a:tc>
                  <a:txBody>
                    <a:bodyPr/>
                    <a:lstStyle/>
                    <a:p>
                      <a:r>
                        <a:rPr lang="es-ES" dirty="0" smtClean="0"/>
                        <a:t>Cuando mides el rendimiento del proyecto contra la línea base de medición de rendimiento.</a:t>
                      </a:r>
                      <a:endParaRPr lang="es-ES" dirty="0"/>
                    </a:p>
                  </a:txBody>
                  <a:tcPr/>
                </a:tc>
                <a:tc>
                  <a:txBody>
                    <a:bodyPr/>
                    <a:lstStyle/>
                    <a:p>
                      <a:endParaRPr lang="es-ES" dirty="0"/>
                    </a:p>
                  </a:txBody>
                  <a:tcPr/>
                </a:tc>
              </a:tr>
              <a:tr h="370840">
                <a:tc>
                  <a:txBody>
                    <a:bodyPr/>
                    <a:lstStyle/>
                    <a:p>
                      <a:r>
                        <a:rPr lang="es-ES" dirty="0" smtClean="0"/>
                        <a:t>Cuando te aseguras de que las</a:t>
                      </a:r>
                      <a:r>
                        <a:rPr lang="es-ES" baseline="0" dirty="0" smtClean="0"/>
                        <a:t> personas estén utilizando los proceso correctos</a:t>
                      </a:r>
                      <a:endParaRPr lang="es-ES" dirty="0"/>
                    </a:p>
                  </a:txBody>
                  <a:tcPr/>
                </a:tc>
                <a:tc>
                  <a:txBody>
                    <a:bodyPr/>
                    <a:lstStyle/>
                    <a:p>
                      <a:endParaRPr lang="es-ES" dirty="0"/>
                    </a:p>
                  </a:txBody>
                  <a:tcPr/>
                </a:tc>
              </a:tr>
              <a:tr h="370840">
                <a:tc>
                  <a:txBody>
                    <a:bodyPr/>
                    <a:lstStyle/>
                    <a:p>
                      <a:r>
                        <a:rPr lang="es-ES" dirty="0" smtClean="0"/>
                        <a:t>Cuando creas informes de desempeño</a:t>
                      </a:r>
                      <a:endParaRPr lang="es-ES" dirty="0"/>
                    </a:p>
                  </a:txBody>
                  <a:tcPr/>
                </a:tc>
                <a:tc>
                  <a:txBody>
                    <a:bodyPr/>
                    <a:lstStyle/>
                    <a:p>
                      <a:endParaRPr lang="es-ES" dirty="0"/>
                    </a:p>
                  </a:txBody>
                  <a:tcPr/>
                </a:tc>
              </a:tr>
              <a:tr h="370840">
                <a:tc>
                  <a:txBody>
                    <a:bodyPr/>
                    <a:lstStyle/>
                    <a:p>
                      <a:r>
                        <a:rPr lang="es-ES" dirty="0" smtClean="0"/>
                        <a:t>Cuando trabajas con el equipo de proyectos</a:t>
                      </a:r>
                      <a:endParaRPr lang="es-ES" dirty="0"/>
                    </a:p>
                  </a:txBody>
                  <a:tcPr/>
                </a:tc>
                <a:tc>
                  <a:txBody>
                    <a:bodyPr/>
                    <a:lstStyle/>
                    <a:p>
                      <a:endParaRPr lang="es-ES" dirty="0"/>
                    </a:p>
                  </a:txBody>
                  <a:tcPr/>
                </a:tc>
              </a:tr>
              <a:tr h="370840">
                <a:tc>
                  <a:txBody>
                    <a:bodyPr/>
                    <a:lstStyle/>
                    <a:p>
                      <a:r>
                        <a:rPr lang="es-ES" dirty="0" smtClean="0"/>
                        <a:t>Cuando te das cuenta de que ocurren muchos riesgos no identificados</a:t>
                      </a:r>
                      <a:endParaRPr lang="es-ES" dirty="0"/>
                    </a:p>
                  </a:txBody>
                  <a:tcPr/>
                </a:tc>
                <a:tc>
                  <a:txBody>
                    <a:bodyPr/>
                    <a:lstStyle/>
                    <a:p>
                      <a:endParaRPr lang="es-ES" dirty="0"/>
                    </a:p>
                  </a:txBody>
                  <a:tcPr/>
                </a:tc>
              </a:tr>
              <a:tr h="370840">
                <a:tc>
                  <a:txBody>
                    <a:bodyPr/>
                    <a:lstStyle/>
                    <a:p>
                      <a:r>
                        <a:rPr lang="es-ES" dirty="0" smtClean="0"/>
                        <a:t>Cuando descubres que el rendimiento de los subcontratados  no está cumpliendo</a:t>
                      </a:r>
                      <a:r>
                        <a:rPr lang="es-ES" baseline="0" dirty="0" smtClean="0"/>
                        <a:t> con las expectativas</a:t>
                      </a:r>
                      <a:endParaRPr lang="es-ES" dirty="0"/>
                    </a:p>
                  </a:txBody>
                  <a:tcPr/>
                </a:tc>
                <a:tc>
                  <a:txBody>
                    <a:bodyPr/>
                    <a:lstStyle/>
                    <a:p>
                      <a:endParaRPr lang="es-ES" dirty="0"/>
                    </a:p>
                  </a:txBody>
                  <a:tcPr/>
                </a:tc>
              </a:tr>
              <a:tr h="370840">
                <a:tc>
                  <a:txBody>
                    <a:bodyPr/>
                    <a:lstStyle/>
                    <a:p>
                      <a:r>
                        <a:rPr lang="es-ES" dirty="0" smtClean="0"/>
                        <a:t>Cuando descubres</a:t>
                      </a:r>
                      <a:r>
                        <a:rPr lang="es-ES" baseline="0" dirty="0" smtClean="0"/>
                        <a:t> que un miembro del equipo no tiene un buen rendimiento.</a:t>
                      </a:r>
                      <a:endParaRPr lang="es-ES" dirty="0"/>
                    </a:p>
                  </a:txBody>
                  <a:tcPr/>
                </a:tc>
                <a:tc>
                  <a:txBody>
                    <a:bodyPr/>
                    <a:lstStyle/>
                    <a:p>
                      <a:endParaRPr lang="es-ES" dirty="0"/>
                    </a:p>
                  </a:txBody>
                  <a:tcPr/>
                </a:tc>
              </a:tr>
              <a:tr h="370840">
                <a:tc>
                  <a:txBody>
                    <a:bodyPr/>
                    <a:lstStyle/>
                    <a:p>
                      <a:r>
                        <a:rPr lang="es-ES" dirty="0" smtClean="0"/>
                        <a:t>Cuando te</a:t>
                      </a:r>
                      <a:r>
                        <a:rPr lang="es-ES" baseline="0" dirty="0" smtClean="0"/>
                        <a:t> aseguras de que los entregables cumplan con los estándares de calidad.</a:t>
                      </a:r>
                      <a:endParaRPr lang="es-ES" dirty="0"/>
                    </a:p>
                  </a:txBody>
                  <a:tcPr/>
                </a:tc>
                <a:tc>
                  <a:txBody>
                    <a:bodyPr/>
                    <a:lstStyle/>
                    <a:p>
                      <a:endParaRPr lang="es-ES" dirty="0"/>
                    </a:p>
                  </a:txBody>
                  <a:tcPr/>
                </a:tc>
              </a:tr>
              <a:tr h="370840">
                <a:tc>
                  <a:txBody>
                    <a:bodyPr/>
                    <a:lstStyle/>
                    <a:p>
                      <a:r>
                        <a:rPr lang="es-ES" dirty="0" smtClean="0"/>
                        <a:t>Cuando te comunicas con los interesados para resolver incidentes y gestionar sus percepciones sobre</a:t>
                      </a:r>
                      <a:r>
                        <a:rPr lang="es-ES" baseline="0" dirty="0" smtClean="0"/>
                        <a:t> el proyecto</a:t>
                      </a:r>
                      <a:endParaRPr lang="es-ES" dirty="0"/>
                    </a:p>
                  </a:txBody>
                  <a:tcPr/>
                </a:tc>
                <a:tc>
                  <a:txBody>
                    <a:bodyPr/>
                    <a:lstStyle/>
                    <a:p>
                      <a:endParaRPr lang="es-ES" dirty="0"/>
                    </a:p>
                  </a:txBody>
                  <a:tcPr/>
                </a:tc>
              </a:tr>
            </a:tbl>
          </a:graphicData>
        </a:graphic>
      </p:graphicFrame>
      <p:sp>
        <p:nvSpPr>
          <p:cNvPr id="5" name="CuadroTexto 4"/>
          <p:cNvSpPr txBox="1"/>
          <p:nvPr/>
        </p:nvSpPr>
        <p:spPr>
          <a:xfrm>
            <a:off x="6012160" y="692696"/>
            <a:ext cx="2160240" cy="369332"/>
          </a:xfrm>
          <a:prstGeom prst="rect">
            <a:avLst/>
          </a:prstGeom>
          <a:noFill/>
        </p:spPr>
        <p:txBody>
          <a:bodyPr wrap="square" rtlCol="0">
            <a:spAutoFit/>
          </a:bodyPr>
          <a:lstStyle/>
          <a:p>
            <a:r>
              <a:rPr lang="es-ES" dirty="0" smtClean="0"/>
              <a:t>Verificar el alcance</a:t>
            </a:r>
            <a:endParaRPr lang="es-ES" dirty="0"/>
          </a:p>
        </p:txBody>
      </p:sp>
      <p:sp>
        <p:nvSpPr>
          <p:cNvPr id="6" name="CuadroTexto 5"/>
          <p:cNvSpPr txBox="1"/>
          <p:nvPr/>
        </p:nvSpPr>
        <p:spPr>
          <a:xfrm>
            <a:off x="5940152" y="1268760"/>
            <a:ext cx="2880320" cy="646331"/>
          </a:xfrm>
          <a:prstGeom prst="rect">
            <a:avLst/>
          </a:prstGeom>
          <a:noFill/>
        </p:spPr>
        <p:txBody>
          <a:bodyPr wrap="square" rtlCol="0">
            <a:spAutoFit/>
          </a:bodyPr>
          <a:lstStyle/>
          <a:p>
            <a:r>
              <a:rPr lang="es-ES" dirty="0" smtClean="0"/>
              <a:t>Controlando Alcance, cronograma y costos</a:t>
            </a:r>
            <a:endParaRPr lang="es-ES" dirty="0"/>
          </a:p>
        </p:txBody>
      </p:sp>
      <p:sp>
        <p:nvSpPr>
          <p:cNvPr id="7" name="CuadroTexto 6"/>
          <p:cNvSpPr txBox="1"/>
          <p:nvPr/>
        </p:nvSpPr>
        <p:spPr>
          <a:xfrm>
            <a:off x="5940152" y="2060848"/>
            <a:ext cx="3059832" cy="369332"/>
          </a:xfrm>
          <a:prstGeom prst="rect">
            <a:avLst/>
          </a:prstGeom>
          <a:noFill/>
        </p:spPr>
        <p:txBody>
          <a:bodyPr wrap="square" rtlCol="0">
            <a:spAutoFit/>
          </a:bodyPr>
          <a:lstStyle/>
          <a:p>
            <a:r>
              <a:rPr lang="es-ES" dirty="0" smtClean="0"/>
              <a:t>Aseguramiento de calidad</a:t>
            </a:r>
            <a:endParaRPr lang="es-ES" dirty="0"/>
          </a:p>
        </p:txBody>
      </p:sp>
      <p:sp>
        <p:nvSpPr>
          <p:cNvPr id="8" name="CuadroTexto 7"/>
          <p:cNvSpPr txBox="1"/>
          <p:nvPr/>
        </p:nvSpPr>
        <p:spPr>
          <a:xfrm>
            <a:off x="5940152" y="2564904"/>
            <a:ext cx="3203848" cy="369332"/>
          </a:xfrm>
          <a:prstGeom prst="rect">
            <a:avLst/>
          </a:prstGeom>
          <a:noFill/>
        </p:spPr>
        <p:txBody>
          <a:bodyPr wrap="square" rtlCol="0">
            <a:spAutoFit/>
          </a:bodyPr>
          <a:lstStyle/>
          <a:p>
            <a:r>
              <a:rPr lang="es-ES" dirty="0" smtClean="0"/>
              <a:t>Informando rendimiento</a:t>
            </a:r>
            <a:endParaRPr lang="es-ES" dirty="0"/>
          </a:p>
        </p:txBody>
      </p:sp>
      <p:sp>
        <p:nvSpPr>
          <p:cNvPr id="9" name="CuadroTexto 8"/>
          <p:cNvSpPr txBox="1"/>
          <p:nvPr/>
        </p:nvSpPr>
        <p:spPr>
          <a:xfrm>
            <a:off x="6012160" y="2852936"/>
            <a:ext cx="2160240" cy="369332"/>
          </a:xfrm>
          <a:prstGeom prst="rect">
            <a:avLst/>
          </a:prstGeom>
          <a:noFill/>
        </p:spPr>
        <p:txBody>
          <a:bodyPr wrap="square" rtlCol="0">
            <a:spAutoFit/>
          </a:bodyPr>
          <a:lstStyle/>
          <a:p>
            <a:r>
              <a:rPr lang="es-ES" dirty="0" smtClean="0"/>
              <a:t>Dirigir equipo</a:t>
            </a:r>
            <a:endParaRPr lang="es-ES" dirty="0"/>
          </a:p>
        </p:txBody>
      </p:sp>
      <p:sp>
        <p:nvSpPr>
          <p:cNvPr id="10" name="CuadroTexto 9"/>
          <p:cNvSpPr txBox="1"/>
          <p:nvPr/>
        </p:nvSpPr>
        <p:spPr>
          <a:xfrm>
            <a:off x="6012160" y="3356992"/>
            <a:ext cx="3131840" cy="646331"/>
          </a:xfrm>
          <a:prstGeom prst="rect">
            <a:avLst/>
          </a:prstGeom>
          <a:noFill/>
        </p:spPr>
        <p:txBody>
          <a:bodyPr wrap="square" rtlCol="0">
            <a:spAutoFit/>
          </a:bodyPr>
          <a:lstStyle/>
          <a:p>
            <a:r>
              <a:rPr lang="es-ES" dirty="0" smtClean="0"/>
              <a:t>Control y seguimiento de riesgos</a:t>
            </a:r>
            <a:endParaRPr lang="es-ES" dirty="0"/>
          </a:p>
        </p:txBody>
      </p:sp>
      <p:sp>
        <p:nvSpPr>
          <p:cNvPr id="11" name="CuadroTexto 10"/>
          <p:cNvSpPr txBox="1"/>
          <p:nvPr/>
        </p:nvSpPr>
        <p:spPr>
          <a:xfrm>
            <a:off x="6012160" y="4077072"/>
            <a:ext cx="2736304" cy="369332"/>
          </a:xfrm>
          <a:prstGeom prst="rect">
            <a:avLst/>
          </a:prstGeom>
          <a:noFill/>
        </p:spPr>
        <p:txBody>
          <a:bodyPr wrap="square" rtlCol="0">
            <a:spAutoFit/>
          </a:bodyPr>
          <a:lstStyle/>
          <a:p>
            <a:r>
              <a:rPr lang="es-ES" dirty="0" smtClean="0"/>
              <a:t>Administrar adquisiciones</a:t>
            </a:r>
            <a:endParaRPr lang="es-ES" dirty="0"/>
          </a:p>
        </p:txBody>
      </p:sp>
      <p:sp>
        <p:nvSpPr>
          <p:cNvPr id="13" name="CuadroTexto 12"/>
          <p:cNvSpPr txBox="1"/>
          <p:nvPr/>
        </p:nvSpPr>
        <p:spPr>
          <a:xfrm>
            <a:off x="6156176" y="5373216"/>
            <a:ext cx="2160240" cy="369332"/>
          </a:xfrm>
          <a:prstGeom prst="rect">
            <a:avLst/>
          </a:prstGeom>
          <a:noFill/>
        </p:spPr>
        <p:txBody>
          <a:bodyPr wrap="square" rtlCol="0">
            <a:spAutoFit/>
          </a:bodyPr>
          <a:lstStyle/>
          <a:p>
            <a:r>
              <a:rPr lang="es-ES" dirty="0" smtClean="0"/>
              <a:t>Control de Calidad</a:t>
            </a:r>
            <a:endParaRPr lang="es-ES" dirty="0"/>
          </a:p>
        </p:txBody>
      </p:sp>
      <p:sp>
        <p:nvSpPr>
          <p:cNvPr id="14" name="CuadroTexto 13"/>
          <p:cNvSpPr txBox="1"/>
          <p:nvPr/>
        </p:nvSpPr>
        <p:spPr>
          <a:xfrm>
            <a:off x="6228184" y="4653136"/>
            <a:ext cx="2160240" cy="369332"/>
          </a:xfrm>
          <a:prstGeom prst="rect">
            <a:avLst/>
          </a:prstGeom>
          <a:noFill/>
        </p:spPr>
        <p:txBody>
          <a:bodyPr wrap="square" rtlCol="0">
            <a:spAutoFit/>
          </a:bodyPr>
          <a:lstStyle/>
          <a:p>
            <a:r>
              <a:rPr lang="es-ES" dirty="0" smtClean="0"/>
              <a:t>Dirigir equipo</a:t>
            </a:r>
            <a:endParaRPr lang="es-ES" dirty="0"/>
          </a:p>
        </p:txBody>
      </p:sp>
      <p:sp>
        <p:nvSpPr>
          <p:cNvPr id="15" name="CuadroTexto 14"/>
          <p:cNvSpPr txBox="1"/>
          <p:nvPr/>
        </p:nvSpPr>
        <p:spPr>
          <a:xfrm>
            <a:off x="6012160" y="6093296"/>
            <a:ext cx="3131840" cy="369332"/>
          </a:xfrm>
          <a:prstGeom prst="rect">
            <a:avLst/>
          </a:prstGeom>
          <a:noFill/>
        </p:spPr>
        <p:txBody>
          <a:bodyPr wrap="square" rtlCol="0">
            <a:spAutoFit/>
          </a:bodyPr>
          <a:lstStyle/>
          <a:p>
            <a:r>
              <a:rPr lang="es-ES" dirty="0" smtClean="0"/>
              <a:t>Expectativas de los interesados</a:t>
            </a:r>
            <a:endParaRPr lang="es-ES" dirty="0"/>
          </a:p>
        </p:txBody>
      </p:sp>
    </p:spTree>
    <p:extLst>
      <p:ext uri="{BB962C8B-B14F-4D97-AF65-F5344CB8AC3E}">
        <p14:creationId xmlns:p14="http://schemas.microsoft.com/office/powerpoint/2010/main" val="36204326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44824"/>
            <a:ext cx="8229600" cy="2808312"/>
          </a:xfrm>
        </p:spPr>
        <p:txBody>
          <a:bodyPr>
            <a:normAutofit fontScale="90000"/>
          </a:bodyPr>
          <a:lstStyle/>
          <a:p>
            <a:r>
              <a:rPr lang="es-EC" dirty="0" smtClean="0"/>
              <a:t>Es el equilibrio de todos los procesos en las áreas de conocimiento entre sí, estos procesos de la Dirección de Proyectos  no suceden independientemente</a:t>
            </a:r>
            <a:endParaRPr lang="es-EC"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F. Cerrar el proyecto o fase</a:t>
            </a:r>
            <a:endParaRPr lang="es-EC" dirty="0"/>
          </a:p>
        </p:txBody>
      </p:sp>
      <p:pic>
        <p:nvPicPr>
          <p:cNvPr id="8194" name="Picture 2"/>
          <p:cNvPicPr>
            <a:picLocks noChangeAspect="1" noChangeArrowheads="1"/>
          </p:cNvPicPr>
          <p:nvPr/>
        </p:nvPicPr>
        <p:blipFill>
          <a:blip r:embed="rId2" cstate="print"/>
          <a:srcRect/>
          <a:stretch>
            <a:fillRect/>
          </a:stretch>
        </p:blipFill>
        <p:spPr bwMode="auto">
          <a:xfrm>
            <a:off x="467544" y="1772816"/>
            <a:ext cx="2447925" cy="367665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2915816" y="1844824"/>
            <a:ext cx="6095910"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Taller</a:t>
            </a:r>
            <a:endParaRPr lang="es-ES" dirty="0"/>
          </a:p>
        </p:txBody>
      </p:sp>
      <p:sp>
        <p:nvSpPr>
          <p:cNvPr id="3" name="Marcador de contenido 2"/>
          <p:cNvSpPr>
            <a:spLocks noGrp="1"/>
          </p:cNvSpPr>
          <p:nvPr>
            <p:ph idx="1"/>
          </p:nvPr>
        </p:nvSpPr>
        <p:spPr/>
        <p:txBody>
          <a:bodyPr/>
          <a:lstStyle/>
          <a:p>
            <a:r>
              <a:rPr lang="es-ES" dirty="0" smtClean="0"/>
              <a:t>Realizar el acta de constitución del siguiente caso.</a:t>
            </a:r>
          </a:p>
          <a:p>
            <a:pPr marL="0" indent="0">
              <a:buNone/>
            </a:pPr>
            <a:endParaRPr lang="es-ES" dirty="0"/>
          </a:p>
        </p:txBody>
      </p:sp>
    </p:spTree>
    <p:extLst>
      <p:ext uri="{BB962C8B-B14F-4D97-AF65-F5344CB8AC3E}">
        <p14:creationId xmlns:p14="http://schemas.microsoft.com/office/powerpoint/2010/main" val="512945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Mas preguntas</a:t>
            </a:r>
            <a:endParaRPr lang="es-EC" dirty="0"/>
          </a:p>
        </p:txBody>
      </p:sp>
      <p:sp>
        <p:nvSpPr>
          <p:cNvPr id="3" name="2 Marcador de contenido"/>
          <p:cNvSpPr>
            <a:spLocks noGrp="1"/>
          </p:cNvSpPr>
          <p:nvPr>
            <p:ph idx="1"/>
          </p:nvPr>
        </p:nvSpPr>
        <p:spPr/>
        <p:txBody>
          <a:bodyPr>
            <a:normAutofit fontScale="47500" lnSpcReduction="20000"/>
          </a:bodyPr>
          <a:lstStyle/>
          <a:p>
            <a:r>
              <a:rPr lang="es-EC" dirty="0" smtClean="0"/>
              <a:t>El CEO de una empresa quiere consolidar los distintos sistemas de su organización mediante la creación de un repositorio central de datos. Se destina 0,5 millones de dólares para este proyecto por hacer. Un predefinido presupuesto es un ejemplo de:</a:t>
            </a:r>
          </a:p>
          <a:p>
            <a:pPr lvl="1">
              <a:buNone/>
            </a:pPr>
            <a:r>
              <a:rPr lang="es-EC" dirty="0" smtClean="0"/>
              <a:t>a) Un supuesto</a:t>
            </a:r>
          </a:p>
          <a:p>
            <a:pPr lvl="1">
              <a:buNone/>
            </a:pPr>
            <a:r>
              <a:rPr lang="es-EC" dirty="0" smtClean="0"/>
              <a:t>b) Una restricción</a:t>
            </a:r>
          </a:p>
          <a:p>
            <a:pPr lvl="1">
              <a:buNone/>
            </a:pPr>
            <a:r>
              <a:rPr lang="es-EC" dirty="0" smtClean="0"/>
              <a:t>c) Una política de la organización</a:t>
            </a:r>
          </a:p>
          <a:p>
            <a:pPr lvl="1">
              <a:buNone/>
            </a:pPr>
            <a:r>
              <a:rPr lang="es-EC" dirty="0" smtClean="0"/>
              <a:t>d) Un procedimiento de la organización</a:t>
            </a:r>
          </a:p>
          <a:p>
            <a:r>
              <a:rPr lang="es-EC" dirty="0" smtClean="0"/>
              <a:t>Cuál de los siguientes es un ejemplo de un supuesto en el desarrollo preliminar del proyecto, en el proceso de la declaración?</a:t>
            </a:r>
          </a:p>
          <a:p>
            <a:pPr lvl="1">
              <a:buNone/>
            </a:pPr>
            <a:r>
              <a:rPr lang="es-EC" dirty="0" smtClean="0"/>
              <a:t>a) Los registros de los resultados anteriores</a:t>
            </a:r>
          </a:p>
          <a:p>
            <a:pPr lvl="1">
              <a:buNone/>
            </a:pPr>
            <a:r>
              <a:rPr lang="es-EC" dirty="0" smtClean="0"/>
              <a:t>b) Un presupuesto predefinido</a:t>
            </a:r>
          </a:p>
          <a:p>
            <a:pPr lvl="1">
              <a:buNone/>
            </a:pPr>
            <a:r>
              <a:rPr lang="es-EC" dirty="0" smtClean="0"/>
              <a:t>c) La fecha de inicio disponible de un miembro clave del equipo</a:t>
            </a:r>
          </a:p>
          <a:p>
            <a:pPr lvl="1">
              <a:buNone/>
            </a:pPr>
            <a:r>
              <a:rPr lang="es-EC" dirty="0" smtClean="0"/>
              <a:t>d) Una de las lecciones aprendidas de un proyecto antes de que baje</a:t>
            </a:r>
          </a:p>
          <a:p>
            <a:pPr lvl="1">
              <a:buNone/>
            </a:pPr>
            <a:r>
              <a:rPr lang="es-EC" dirty="0" smtClean="0"/>
              <a:t>el riesgo del proyecto</a:t>
            </a:r>
          </a:p>
          <a:p>
            <a:pPr>
              <a:buNone/>
            </a:pPr>
            <a:r>
              <a:rPr lang="es-EC" dirty="0" smtClean="0"/>
              <a:t>3. Cada uno de los siguientes son ejemplos de métodos de selección de proyectos, excepto:</a:t>
            </a:r>
          </a:p>
          <a:p>
            <a:pPr lvl="1">
              <a:buNone/>
            </a:pPr>
            <a:r>
              <a:rPr lang="es-EC" dirty="0" smtClean="0"/>
              <a:t>a) Los modelos de decisión</a:t>
            </a:r>
          </a:p>
          <a:p>
            <a:pPr lvl="1">
              <a:buNone/>
            </a:pPr>
            <a:r>
              <a:rPr lang="es-EC" dirty="0" smtClean="0"/>
              <a:t>b) Solicitud de propuesta (RFP)</a:t>
            </a:r>
          </a:p>
          <a:p>
            <a:pPr lvl="1">
              <a:buNone/>
            </a:pPr>
            <a:r>
              <a:rPr lang="es-EC" dirty="0" smtClean="0"/>
              <a:t>c) Los métodos a través de criterios</a:t>
            </a:r>
          </a:p>
          <a:p>
            <a:pPr lvl="1">
              <a:buNone/>
            </a:pPr>
            <a:r>
              <a:rPr lang="es-EC" dirty="0" smtClean="0"/>
              <a:t>d) Modelos matemáticos  </a:t>
            </a:r>
            <a:endParaRPr lang="es-EC"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normAutofit fontScale="70000" lnSpcReduction="20000"/>
          </a:bodyPr>
          <a:lstStyle/>
          <a:p>
            <a:r>
              <a:rPr lang="es-EC" dirty="0" smtClean="0"/>
              <a:t>La integración efectiva del proyecto usualmente requiere un énfasis en:</a:t>
            </a:r>
          </a:p>
          <a:p>
            <a:pPr lvl="1"/>
            <a:r>
              <a:rPr lang="es-EC" dirty="0" smtClean="0"/>
              <a:t>La trayectorias personales de los miembros del equipo.</a:t>
            </a:r>
          </a:p>
          <a:p>
            <a:pPr lvl="1"/>
            <a:r>
              <a:rPr lang="es-EC" dirty="0" smtClean="0"/>
              <a:t>Actualizaciones oportunas al plan para la dirección del proyecto.</a:t>
            </a:r>
          </a:p>
          <a:p>
            <a:pPr lvl="1"/>
            <a:r>
              <a:rPr lang="es-EC" dirty="0" smtClean="0"/>
              <a:t>Comunicaciones efectivas en los puntos clave de la interface.</a:t>
            </a:r>
          </a:p>
          <a:p>
            <a:pPr lvl="1"/>
            <a:r>
              <a:rPr lang="es-EC" dirty="0" smtClean="0"/>
              <a:t>Control del producto.</a:t>
            </a:r>
          </a:p>
          <a:p>
            <a:r>
              <a:rPr lang="es-EC" dirty="0" smtClean="0"/>
              <a:t>La necesidad de ___________es una de las mayores razones para la comunicación en un proyecto.</a:t>
            </a:r>
          </a:p>
          <a:p>
            <a:pPr lvl="1"/>
            <a:r>
              <a:rPr lang="es-EC" dirty="0" smtClean="0"/>
              <a:t>Optimización</a:t>
            </a:r>
          </a:p>
          <a:p>
            <a:pPr lvl="1"/>
            <a:r>
              <a:rPr lang="es-EC" dirty="0" smtClean="0"/>
              <a:t>Integridad</a:t>
            </a:r>
          </a:p>
          <a:p>
            <a:pPr lvl="1"/>
            <a:r>
              <a:rPr lang="es-EC" dirty="0" smtClean="0"/>
              <a:t>Integración</a:t>
            </a:r>
          </a:p>
          <a:p>
            <a:pPr lvl="1"/>
            <a:r>
              <a:rPr lang="es-EC" dirty="0" smtClean="0"/>
              <a:t>Diferenciación</a:t>
            </a:r>
          </a:p>
          <a:p>
            <a:r>
              <a:rPr lang="es-EC" dirty="0" smtClean="0"/>
              <a:t>Cuál de los siguientes describe MEJOR el uso de registros históricos del proyecto pasado.</a:t>
            </a:r>
          </a:p>
          <a:p>
            <a:pPr lvl="1"/>
            <a:r>
              <a:rPr lang="es-EC" dirty="0" smtClean="0"/>
              <a:t>Estimación, planificación, y estimación del costo</a:t>
            </a:r>
          </a:p>
          <a:p>
            <a:pPr lvl="1"/>
            <a:r>
              <a:rPr lang="es-EC" dirty="0" smtClean="0"/>
              <a:t>Gestion de riesgos, estimación y creación de lecciones aprendidas</a:t>
            </a:r>
          </a:p>
          <a:p>
            <a:pPr lvl="1"/>
            <a:r>
              <a:rPr lang="es-EC" dirty="0" smtClean="0"/>
              <a:t>Planificación, estimación y creación del informe de rendimiento</a:t>
            </a:r>
          </a:p>
          <a:p>
            <a:pPr lvl="1"/>
            <a:r>
              <a:rPr lang="es-EC" dirty="0" smtClean="0"/>
              <a:t>Estimación, gestión de riesgos y planificación del proyecto.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 y="547689"/>
            <a:ext cx="9002036" cy="547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123825" y="823913"/>
            <a:ext cx="8896350" cy="521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885825" y="1328738"/>
            <a:ext cx="7372350" cy="420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C" dirty="0" smtClean="0"/>
              <a:t>A. Desarrollar el acta de constitución del proyecto</a:t>
            </a:r>
            <a:endParaRPr lang="es-EC" dirty="0"/>
          </a:p>
        </p:txBody>
      </p:sp>
      <p:pic>
        <p:nvPicPr>
          <p:cNvPr id="1026" name="Picture 2"/>
          <p:cNvPicPr>
            <a:picLocks noChangeAspect="1" noChangeArrowheads="1"/>
          </p:cNvPicPr>
          <p:nvPr/>
        </p:nvPicPr>
        <p:blipFill>
          <a:blip r:embed="rId2" cstate="print"/>
          <a:srcRect/>
          <a:stretch>
            <a:fillRect/>
          </a:stretch>
        </p:blipFill>
        <p:spPr bwMode="auto">
          <a:xfrm>
            <a:off x="2771800" y="1484784"/>
            <a:ext cx="3413730" cy="50405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Marcador de fecha"/>
          <p:cNvSpPr>
            <a:spLocks noGrp="1"/>
          </p:cNvSpPr>
          <p:nvPr>
            <p:ph type="dt" sz="quarter" idx="10"/>
          </p:nvPr>
        </p:nvSpPr>
        <p:spPr>
          <a:noFill/>
        </p:spPr>
        <p:txBody>
          <a:bodyPr/>
          <a:lstStyle/>
          <a:p>
            <a:r>
              <a:rPr lang="es-ES" smtClean="0"/>
              <a:t>MSIG</a:t>
            </a:r>
          </a:p>
        </p:txBody>
      </p:sp>
      <p:sp>
        <p:nvSpPr>
          <p:cNvPr id="13315" name="2 Marcador de pie de página"/>
          <p:cNvSpPr>
            <a:spLocks noGrp="1"/>
          </p:cNvSpPr>
          <p:nvPr>
            <p:ph type="ftr" sz="quarter" idx="11"/>
          </p:nvPr>
        </p:nvSpPr>
        <p:spPr>
          <a:noFill/>
        </p:spPr>
        <p:txBody>
          <a:bodyPr/>
          <a:lstStyle/>
          <a:p>
            <a:r>
              <a:rPr lang="es-ES" smtClean="0"/>
              <a:t>Ing. Lenin Freire Cobo</a:t>
            </a:r>
          </a:p>
        </p:txBody>
      </p:sp>
      <p:sp>
        <p:nvSpPr>
          <p:cNvPr id="13316" name="3 Marcador de número de diapositiva"/>
          <p:cNvSpPr>
            <a:spLocks noGrp="1"/>
          </p:cNvSpPr>
          <p:nvPr>
            <p:ph type="sldNum" sz="quarter" idx="12"/>
          </p:nvPr>
        </p:nvSpPr>
        <p:spPr>
          <a:noFill/>
        </p:spPr>
        <p:txBody>
          <a:bodyPr/>
          <a:lstStyle/>
          <a:p>
            <a:fld id="{5E22103D-DA12-41BB-9D4E-D9F584EBCF70}" type="slidenum">
              <a:rPr lang="es-ES" smtClean="0"/>
              <a:pPr/>
              <a:t>7</a:t>
            </a:fld>
            <a:endParaRPr lang="es-ES" smtClean="0"/>
          </a:p>
        </p:txBody>
      </p:sp>
      <p:pic>
        <p:nvPicPr>
          <p:cNvPr id="13317" name="Picture 2"/>
          <p:cNvPicPr>
            <a:picLocks noChangeAspect="1" noChangeArrowheads="1"/>
          </p:cNvPicPr>
          <p:nvPr/>
        </p:nvPicPr>
        <p:blipFill>
          <a:blip r:embed="rId2" cstate="print"/>
          <a:srcRect/>
          <a:stretch>
            <a:fillRect/>
          </a:stretch>
        </p:blipFill>
        <p:spPr bwMode="auto">
          <a:xfrm>
            <a:off x="1714500" y="381148"/>
            <a:ext cx="5572125" cy="60721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Marcador de fecha"/>
          <p:cNvSpPr>
            <a:spLocks noGrp="1"/>
          </p:cNvSpPr>
          <p:nvPr>
            <p:ph type="dt" sz="quarter" idx="10"/>
          </p:nvPr>
        </p:nvSpPr>
        <p:spPr>
          <a:noFill/>
        </p:spPr>
        <p:txBody>
          <a:bodyPr/>
          <a:lstStyle/>
          <a:p>
            <a:r>
              <a:rPr lang="es-ES" smtClean="0"/>
              <a:t>MSIG</a:t>
            </a:r>
          </a:p>
        </p:txBody>
      </p:sp>
      <p:sp>
        <p:nvSpPr>
          <p:cNvPr id="14339" name="2 Marcador de pie de página"/>
          <p:cNvSpPr>
            <a:spLocks noGrp="1"/>
          </p:cNvSpPr>
          <p:nvPr>
            <p:ph type="ftr" sz="quarter" idx="11"/>
          </p:nvPr>
        </p:nvSpPr>
        <p:spPr>
          <a:noFill/>
        </p:spPr>
        <p:txBody>
          <a:bodyPr/>
          <a:lstStyle/>
          <a:p>
            <a:r>
              <a:rPr lang="es-ES" smtClean="0"/>
              <a:t>Ing. Lenin Freire Cobo</a:t>
            </a:r>
          </a:p>
        </p:txBody>
      </p:sp>
      <p:sp>
        <p:nvSpPr>
          <p:cNvPr id="14340" name="3 Marcador de número de diapositiva"/>
          <p:cNvSpPr>
            <a:spLocks noGrp="1"/>
          </p:cNvSpPr>
          <p:nvPr>
            <p:ph type="sldNum" sz="quarter" idx="12"/>
          </p:nvPr>
        </p:nvSpPr>
        <p:spPr>
          <a:noFill/>
        </p:spPr>
        <p:txBody>
          <a:bodyPr/>
          <a:lstStyle/>
          <a:p>
            <a:fld id="{A37E6239-5B0B-4D2B-B955-F00B335E36DD}" type="slidenum">
              <a:rPr lang="es-ES" smtClean="0"/>
              <a:pPr/>
              <a:t>8</a:t>
            </a:fld>
            <a:endParaRPr lang="es-ES" smtClean="0"/>
          </a:p>
        </p:txBody>
      </p:sp>
      <p:pic>
        <p:nvPicPr>
          <p:cNvPr id="14341" name="Picture 2"/>
          <p:cNvPicPr>
            <a:picLocks noChangeAspect="1" noChangeArrowheads="1"/>
          </p:cNvPicPr>
          <p:nvPr/>
        </p:nvPicPr>
        <p:blipFill>
          <a:blip r:embed="rId2" cstate="print"/>
          <a:srcRect/>
          <a:stretch>
            <a:fillRect/>
          </a:stretch>
        </p:blipFill>
        <p:spPr bwMode="auto">
          <a:xfrm>
            <a:off x="1000125" y="571500"/>
            <a:ext cx="6715125" cy="55721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C" dirty="0" smtClean="0"/>
              <a:t>B. Desarrollar el Plan para la dirección del proyecto</a:t>
            </a:r>
            <a:endParaRPr lang="es-EC" dirty="0"/>
          </a:p>
        </p:txBody>
      </p:sp>
      <p:pic>
        <p:nvPicPr>
          <p:cNvPr id="2050" name="Picture 2"/>
          <p:cNvPicPr>
            <a:picLocks noChangeAspect="1" noChangeArrowheads="1"/>
          </p:cNvPicPr>
          <p:nvPr/>
        </p:nvPicPr>
        <p:blipFill>
          <a:blip r:embed="rId2" cstate="print"/>
          <a:srcRect/>
          <a:stretch>
            <a:fillRect/>
          </a:stretch>
        </p:blipFill>
        <p:spPr bwMode="auto">
          <a:xfrm>
            <a:off x="2987824" y="1844823"/>
            <a:ext cx="2736304" cy="40458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1805</TotalTime>
  <Words>1004</Words>
  <Application>Microsoft Macintosh PowerPoint</Application>
  <PresentationFormat>Presentación en pantalla (4:3)</PresentationFormat>
  <Paragraphs>118</Paragraphs>
  <Slides>23</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Calibri</vt:lpstr>
      <vt:lpstr>Arial</vt:lpstr>
      <vt:lpstr>Tema de Office</vt:lpstr>
      <vt:lpstr>Gestión de la integración</vt:lpstr>
      <vt:lpstr>Es el equilibrio de todos los procesos en las áreas de conocimiento entre sí, estos procesos de la Dirección de Proyectos  no suceden independientemente</vt:lpstr>
      <vt:lpstr>Presentación de PowerPoint</vt:lpstr>
      <vt:lpstr>Presentación de PowerPoint</vt:lpstr>
      <vt:lpstr>Presentación de PowerPoint</vt:lpstr>
      <vt:lpstr>A. Desarrollar el acta de constitución del proyecto</vt:lpstr>
      <vt:lpstr>Presentación de PowerPoint</vt:lpstr>
      <vt:lpstr>Presentación de PowerPoint</vt:lpstr>
      <vt:lpstr>B. Desarrollar el Plan para la dirección del proyecto</vt:lpstr>
      <vt:lpstr>Presentación de PowerPoint</vt:lpstr>
      <vt:lpstr>Presentación de PowerPoint</vt:lpstr>
      <vt:lpstr>Líneas bases (para la medición del rendimiento)</vt:lpstr>
      <vt:lpstr>C.  Dirigir y gestionar la ejecución del proyecto</vt:lpstr>
      <vt:lpstr>Salidas del proceso</vt:lpstr>
      <vt:lpstr>D. Monitorear y controlar el trabajo del proyecto.</vt:lpstr>
      <vt:lpstr>Monitorear y controlar el trabajo del proyecto</vt:lpstr>
      <vt:lpstr>E. Realizar el control integrado de cambios</vt:lpstr>
      <vt:lpstr>Realizar el control de cambios</vt:lpstr>
      <vt:lpstr>Presentación de PowerPoint</vt:lpstr>
      <vt:lpstr>F. Cerrar el proyecto o fase</vt:lpstr>
      <vt:lpstr>Taller</vt:lpstr>
      <vt:lpstr>Mas preguntas</vt:lpstr>
      <vt:lpstr>Presentación de PowerPoint</vt:lpstr>
    </vt:vector>
  </TitlesOfParts>
  <Company>Hewlett-Packard</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la integración</dc:title>
  <dc:creator>LENIN FREIRE</dc:creator>
  <cp:lastModifiedBy>Usuario de Microsoft Office</cp:lastModifiedBy>
  <cp:revision>131</cp:revision>
  <dcterms:created xsi:type="dcterms:W3CDTF">2011-02-14T01:19:24Z</dcterms:created>
  <dcterms:modified xsi:type="dcterms:W3CDTF">2017-07-21T15:09:26Z</dcterms:modified>
</cp:coreProperties>
</file>