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319" r:id="rId2"/>
    <p:sldId id="488" r:id="rId3"/>
    <p:sldId id="346" r:id="rId4"/>
    <p:sldId id="459" r:id="rId5"/>
    <p:sldId id="385" r:id="rId6"/>
    <p:sldId id="386" r:id="rId7"/>
    <p:sldId id="489" r:id="rId8"/>
    <p:sldId id="490" r:id="rId9"/>
    <p:sldId id="477" r:id="rId10"/>
    <p:sldId id="478" r:id="rId11"/>
    <p:sldId id="480" r:id="rId12"/>
    <p:sldId id="474" r:id="rId13"/>
    <p:sldId id="458" r:id="rId14"/>
    <p:sldId id="470" r:id="rId15"/>
    <p:sldId id="400" r:id="rId16"/>
    <p:sldId id="402" r:id="rId17"/>
    <p:sldId id="403" r:id="rId18"/>
    <p:sldId id="406" r:id="rId19"/>
    <p:sldId id="407" r:id="rId20"/>
    <p:sldId id="487" r:id="rId21"/>
    <p:sldId id="483" r:id="rId22"/>
    <p:sldId id="484" r:id="rId23"/>
    <p:sldId id="485" r:id="rId24"/>
    <p:sldId id="486" r:id="rId25"/>
    <p:sldId id="404" r:id="rId26"/>
    <p:sldId id="405" r:id="rId27"/>
    <p:sldId id="472" r:id="rId28"/>
    <p:sldId id="473" r:id="rId29"/>
    <p:sldId id="426" r:id="rId30"/>
    <p:sldId id="431" r:id="rId31"/>
    <p:sldId id="432" r:id="rId32"/>
    <p:sldId id="465" r:id="rId33"/>
    <p:sldId id="466" r:id="rId34"/>
    <p:sldId id="467" r:id="rId35"/>
    <p:sldId id="491" r:id="rId36"/>
    <p:sldId id="468" r:id="rId37"/>
    <p:sldId id="448" r:id="rId38"/>
    <p:sldId id="449" r:id="rId39"/>
    <p:sldId id="450" r:id="rId40"/>
    <p:sldId id="452" r:id="rId41"/>
    <p:sldId id="482" r:id="rId4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9" autoAdjust="0"/>
    <p:restoredTop sz="93165" autoAdjust="0"/>
  </p:normalViewPr>
  <p:slideViewPr>
    <p:cSldViewPr>
      <p:cViewPr varScale="1">
        <p:scale>
          <a:sx n="60" d="100"/>
          <a:sy n="60" d="100"/>
        </p:scale>
        <p:origin x="1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251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243FE57-1422-4E08-AAEB-6C588B9F3CE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2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796B9B3-1DD4-46B1-9743-EF713BD620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E65FB-8727-4939-A2CF-4AE4CB398C65}" type="slidenum">
              <a:rPr lang="en-US"/>
              <a:pPr/>
              <a:t>1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533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8150A-ED9B-4B46-AA36-0D9A81E5872B}" type="slidenum">
              <a:rPr lang="en-US"/>
              <a:pPr/>
              <a:t>10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322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18300" y="190500"/>
            <a:ext cx="2160588" cy="61182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36538" y="190500"/>
            <a:ext cx="6329362" cy="61182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236538" y="190500"/>
            <a:ext cx="8642350" cy="6413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36538" y="981075"/>
            <a:ext cx="4244975" cy="2587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33913" y="981075"/>
            <a:ext cx="4244975" cy="2587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236538" y="3721100"/>
            <a:ext cx="4244975" cy="2587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33913" y="3721100"/>
            <a:ext cx="4244975" cy="2587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6538" y="190500"/>
            <a:ext cx="8642350" cy="6413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36538" y="981075"/>
            <a:ext cx="4244975" cy="53276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3913" y="981075"/>
            <a:ext cx="4244975" cy="53276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6538" y="190500"/>
            <a:ext cx="8642350" cy="6413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236538" y="981075"/>
            <a:ext cx="8642350" cy="5327650"/>
          </a:xfrm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6538" y="190500"/>
            <a:ext cx="8642350" cy="6413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236538" y="981075"/>
            <a:ext cx="8642350" cy="5327650"/>
          </a:xfrm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36538" y="981075"/>
            <a:ext cx="424497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3913" y="981075"/>
            <a:ext cx="424497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236538" y="185738"/>
            <a:ext cx="8642350" cy="6413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s-ES" sz="3600">
              <a:cs typeface="Arial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36538" y="981075"/>
            <a:ext cx="8642350" cy="53276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endParaRPr lang="es-ES" sz="1400">
              <a:cs typeface="Arial" charset="0"/>
            </a:endParaRP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90500"/>
            <a:ext cx="8642350" cy="6413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mtClean="0"/>
              <a:t>Haga clic para cambiar el estilo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981075"/>
            <a:ext cx="8642350" cy="53276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7667625" y="6437313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>
            <a:spAutoFit/>
          </a:bodyPr>
          <a:lstStyle/>
          <a:p>
            <a:pPr algn="r" eaLnBrk="0" hangingPunct="0"/>
            <a:fld id="{310C5FA7-EDF7-4D91-B7F4-964DF3F13D9F}" type="slidenum">
              <a:rPr lang="es-ES_tradnl" sz="14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pPr algn="r" eaLnBrk="0" hangingPunct="0"/>
              <a:t>‹Nr.›</a:t>
            </a:fld>
            <a:endParaRPr lang="es-ES_tradnl" sz="14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Arial" charset="0"/>
            </a:endParaRPr>
          </a:p>
        </p:txBody>
      </p:sp>
      <p:sp>
        <p:nvSpPr>
          <p:cNvPr id="12698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88125" y="6475413"/>
            <a:ext cx="228600" cy="228600"/>
          </a:xfrm>
          <a:prstGeom prst="actionButtonBackPrevious">
            <a:avLst/>
          </a:prstGeom>
          <a:solidFill>
            <a:srgbClr val="C0C0C0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C"/>
          </a:p>
        </p:txBody>
      </p:sp>
      <p:sp>
        <p:nvSpPr>
          <p:cNvPr id="12698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6227763" y="6475413"/>
            <a:ext cx="228600" cy="228600"/>
          </a:xfrm>
          <a:prstGeom prst="actionButtonBeginning">
            <a:avLst/>
          </a:prstGeom>
          <a:solidFill>
            <a:srgbClr val="C0C0C0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C"/>
          </a:p>
        </p:txBody>
      </p:sp>
      <p:sp>
        <p:nvSpPr>
          <p:cNvPr id="12698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7308850" y="6475413"/>
            <a:ext cx="228600" cy="228600"/>
          </a:xfrm>
          <a:prstGeom prst="actionButtonEnd">
            <a:avLst/>
          </a:prstGeom>
          <a:solidFill>
            <a:srgbClr val="C0C0C0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C"/>
          </a:p>
        </p:txBody>
      </p:sp>
      <p:sp>
        <p:nvSpPr>
          <p:cNvPr id="12698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948488" y="6475413"/>
            <a:ext cx="228600" cy="228600"/>
          </a:xfrm>
          <a:prstGeom prst="actionButtonForwardNext">
            <a:avLst/>
          </a:prstGeom>
          <a:solidFill>
            <a:srgbClr val="C0C0C0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C"/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8272463" y="6437313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>
            <a:spAutoFit/>
          </a:bodyPr>
          <a:lstStyle/>
          <a:p>
            <a:pPr algn="l" eaLnBrk="0" hangingPunct="0"/>
            <a:r>
              <a:rPr lang="es-ES_tradnl" sz="14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/34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Hoja_de_c_lculo_de_Microsoft_Excel_97_-_20041.xls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685800" y="2197100"/>
            <a:ext cx="7772400" cy="5191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PE" sz="2800">
                <a:solidFill>
                  <a:schemeClr val="accent2"/>
                </a:solidFill>
                <a:latin typeface="Tahoma" pitchFamily="34" charset="0"/>
              </a:rPr>
              <a:t>Administración de los Riesgos del Proyecto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468313" y="754063"/>
            <a:ext cx="820896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9600" rIns="36000" bIns="39600" anchor="ctr">
            <a:spAutoFit/>
          </a:bodyPr>
          <a:lstStyle/>
          <a:p>
            <a:r>
              <a:rPr lang="es-ES" sz="3600">
                <a:latin typeface="Tahoma" pitchFamily="34" charset="0"/>
              </a:rPr>
              <a:t>DIRECCION DE PROYECTOS</a:t>
            </a:r>
            <a:endParaRPr lang="es-PE" sz="3600">
              <a:latin typeface="Tahoma" pitchFamily="34" charset="0"/>
            </a:endParaRPr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 flipV="1">
            <a:off x="539750" y="1698625"/>
            <a:ext cx="80645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C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 flipV="1">
            <a:off x="539750" y="3284538"/>
            <a:ext cx="80645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Técnicas y Herramientas</a:t>
            </a:r>
            <a:endParaRPr lang="es-PE">
              <a:solidFill>
                <a:schemeClr val="tx1"/>
              </a:solidFill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800"/>
              <a:t>Las herramientas y técnicas de identificación de riesgo incluyen:</a:t>
            </a:r>
          </a:p>
          <a:p>
            <a:pPr lvl="1"/>
            <a:r>
              <a:rPr lang="es-PE" sz="2800"/>
              <a:t>Brainstorming (tormenta de ideas)</a:t>
            </a:r>
          </a:p>
          <a:p>
            <a:pPr lvl="1"/>
            <a:r>
              <a:rPr lang="es-PE" sz="2800"/>
              <a:t>Técnica Delphi</a:t>
            </a:r>
          </a:p>
          <a:p>
            <a:pPr lvl="1"/>
            <a:r>
              <a:rPr lang="es-PE" sz="2800"/>
              <a:t>Entrevistas</a:t>
            </a:r>
          </a:p>
          <a:p>
            <a:pPr lvl="1"/>
            <a:r>
              <a:rPr lang="es-ES" sz="2800"/>
              <a:t>Identificación de la causa</a:t>
            </a:r>
            <a:endParaRPr lang="es-PE" sz="2800"/>
          </a:p>
          <a:p>
            <a:pPr lvl="1"/>
            <a:r>
              <a:rPr lang="es-PE" sz="2800"/>
              <a:t>Análisis de FODA</a:t>
            </a:r>
            <a:endParaRPr lang="es-ES_tradnl" sz="2800"/>
          </a:p>
        </p:txBody>
      </p:sp>
    </p:spTree>
    <p:extLst>
      <p:ext uri="{BB962C8B-B14F-4D97-AF65-F5344CB8AC3E}">
        <p14:creationId xmlns:p14="http://schemas.microsoft.com/office/powerpoint/2010/main" val="119003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Fuentes comunes del riesgo en TICs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981075"/>
            <a:ext cx="2430462" cy="532765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s-ES_tradnl"/>
              <a:t>Varios estudios muestran que los proyectos TICs comparten fuentes comunes de riesgos.</a:t>
            </a:r>
          </a:p>
        </p:txBody>
      </p:sp>
      <p:graphicFrame>
        <p:nvGraphicFramePr>
          <p:cNvPr id="398662" name="Group 326"/>
          <p:cNvGraphicFramePr>
            <a:graphicFrameLocks noGrp="1"/>
          </p:cNvGraphicFramePr>
          <p:nvPr>
            <p:ph type="tbl" idx="1"/>
          </p:nvPr>
        </p:nvGraphicFramePr>
        <p:xfrm>
          <a:off x="2971800" y="981075"/>
          <a:ext cx="5907088" cy="5327655"/>
        </p:xfrm>
        <a:graphic>
          <a:graphicData uri="http://schemas.openxmlformats.org/drawingml/2006/table">
            <a:tbl>
              <a:tblPr/>
              <a:tblGrid>
                <a:gridCol w="4191000"/>
                <a:gridCol w="1716088"/>
              </a:tblGrid>
              <a:tr h="701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Criterio de Éxito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Importancia Relativa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Compromiso del usuario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Apoyo de gerencia ejecutiva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Clara declaración de necesidades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apropiada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Expectativas realistas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Identificación de los hitos del proyecto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Personal competente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Propiedad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Visiones y objetivos claros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Personal trabajador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Total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88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#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Conformar grupo de cuatro personas.</a:t>
            </a:r>
          </a:p>
          <a:p>
            <a:r>
              <a:rPr lang="es-ES" dirty="0" smtClean="0"/>
              <a:t>Describir por cada integrante un riesgo por cada ciclo de vida de un proyecto, bajo un supuesto.</a:t>
            </a:r>
          </a:p>
          <a:p>
            <a:r>
              <a:rPr lang="es-ES" dirty="0" smtClean="0"/>
              <a:t>El ciclo de vida del proyecto es:</a:t>
            </a:r>
          </a:p>
          <a:p>
            <a:pPr lvl="1"/>
            <a:r>
              <a:rPr lang="es-ES" dirty="0" smtClean="0"/>
              <a:t>Inicio</a:t>
            </a:r>
          </a:p>
          <a:p>
            <a:pPr lvl="1"/>
            <a:r>
              <a:rPr lang="es-ES" dirty="0" smtClean="0"/>
              <a:t>Planificación</a:t>
            </a:r>
          </a:p>
          <a:p>
            <a:pPr lvl="1"/>
            <a:r>
              <a:rPr lang="es-ES" dirty="0" smtClean="0"/>
              <a:t>Ejecución</a:t>
            </a:r>
          </a:p>
          <a:p>
            <a:pPr lvl="1"/>
            <a:r>
              <a:rPr lang="es-ES" dirty="0" smtClean="0"/>
              <a:t>Control</a:t>
            </a:r>
          </a:p>
          <a:p>
            <a:pPr lvl="1"/>
            <a:r>
              <a:rPr lang="es-ES" dirty="0" smtClean="0"/>
              <a:t>Cierre.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74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Componentes de los Riesgos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Componentes de los riesgos:</a:t>
            </a:r>
          </a:p>
          <a:p>
            <a:pPr lvl="1" algn="just"/>
            <a:r>
              <a:rPr lang="es-ES" sz="2400" dirty="0">
                <a:solidFill>
                  <a:schemeClr val="accent2"/>
                </a:solidFill>
              </a:rPr>
              <a:t>Evento de riesgo</a:t>
            </a:r>
            <a:r>
              <a:rPr lang="es-ES" sz="2400" dirty="0"/>
              <a:t>.</a:t>
            </a:r>
          </a:p>
          <a:p>
            <a:pPr lvl="1" algn="just"/>
            <a:r>
              <a:rPr lang="es-ES" sz="2400" dirty="0">
                <a:solidFill>
                  <a:srgbClr val="FF0000"/>
                </a:solidFill>
              </a:rPr>
              <a:t>Probabilidad</a:t>
            </a:r>
            <a:r>
              <a:rPr lang="es-ES" sz="2400" dirty="0"/>
              <a:t> de ocurrencia.</a:t>
            </a:r>
          </a:p>
          <a:p>
            <a:pPr lvl="1" algn="just"/>
            <a:r>
              <a:rPr lang="es-ES" sz="2400" dirty="0"/>
              <a:t>Gravedad del </a:t>
            </a:r>
            <a:r>
              <a:rPr lang="es-ES" sz="2400" dirty="0">
                <a:solidFill>
                  <a:schemeClr val="hlink"/>
                </a:solidFill>
              </a:rPr>
              <a:t>impacto</a:t>
            </a:r>
            <a:r>
              <a:rPr lang="es-ES" sz="2400" dirty="0"/>
              <a:t> de los efectos de su ocurrencia.</a:t>
            </a:r>
          </a:p>
          <a:p>
            <a:pPr lvl="1" algn="just"/>
            <a:r>
              <a:rPr lang="es-ES" sz="2400" dirty="0">
                <a:solidFill>
                  <a:srgbClr val="3333FF"/>
                </a:solidFill>
              </a:rPr>
              <a:t>Criticidad</a:t>
            </a:r>
            <a:r>
              <a:rPr lang="es-ES" sz="2400" dirty="0"/>
              <a:t> del nivel de control.</a:t>
            </a:r>
          </a:p>
          <a:p>
            <a:pPr lvl="1" algn="just"/>
            <a:endParaRPr lang="es-ES" sz="2400" dirty="0"/>
          </a:p>
          <a:p>
            <a:r>
              <a:rPr lang="es-ES" dirty="0">
                <a:solidFill>
                  <a:srgbClr val="FF0000"/>
                </a:solidFill>
              </a:rPr>
              <a:t>Probabilidad</a:t>
            </a:r>
            <a:r>
              <a:rPr lang="es-ES" dirty="0"/>
              <a:t>, es la posibilidad u oportunidad de ocurrencia de un </a:t>
            </a:r>
            <a:r>
              <a:rPr lang="es-ES" dirty="0">
                <a:solidFill>
                  <a:schemeClr val="accent2"/>
                </a:solidFill>
              </a:rPr>
              <a:t>evento</a:t>
            </a:r>
            <a:r>
              <a:rPr lang="es-ES" dirty="0"/>
              <a:t> de riesgo.</a:t>
            </a:r>
          </a:p>
          <a:p>
            <a:r>
              <a:rPr lang="es-ES" dirty="0">
                <a:solidFill>
                  <a:schemeClr val="hlink"/>
                </a:solidFill>
              </a:rPr>
              <a:t>Impacto</a:t>
            </a:r>
            <a:r>
              <a:rPr lang="es-ES" dirty="0"/>
              <a:t>, es el efecto en el proyecto si el evento de riesgo </a:t>
            </a:r>
            <a:r>
              <a:rPr lang="es-ES" dirty="0" smtClean="0"/>
              <a:t>ocurre.</a:t>
            </a:r>
            <a:endParaRPr lang="es-ES" dirty="0"/>
          </a:p>
          <a:p>
            <a:r>
              <a:rPr lang="es-ES" dirty="0"/>
              <a:t>Medida de Riesgo (</a:t>
            </a:r>
            <a:r>
              <a:rPr lang="es-ES" dirty="0">
                <a:solidFill>
                  <a:srgbClr val="3333FF"/>
                </a:solidFill>
              </a:rPr>
              <a:t>criticidad</a:t>
            </a:r>
            <a:r>
              <a:rPr lang="es-ES" dirty="0"/>
              <a:t>) = Probabilidad x </a:t>
            </a:r>
            <a:r>
              <a:rPr lang="es-ES" dirty="0" smtClean="0"/>
              <a:t>Impacto.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Graduación de la probabilidad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4076700"/>
            <a:ext cx="8642350" cy="2232025"/>
          </a:xfrm>
        </p:spPr>
        <p:txBody>
          <a:bodyPr/>
          <a:lstStyle/>
          <a:p>
            <a:r>
              <a:rPr lang="es-ES"/>
              <a:t>Escala Ordinal: muy baja, baja, moderada, alta, muy alta</a:t>
            </a:r>
          </a:p>
          <a:p>
            <a:endParaRPr lang="es-ES"/>
          </a:p>
          <a:p>
            <a:r>
              <a:rPr lang="es-ES"/>
              <a:t>Escala Cardinal:</a:t>
            </a:r>
          </a:p>
          <a:p>
            <a:pPr lvl="1"/>
            <a:r>
              <a:rPr lang="es-ES" sz="2400"/>
              <a:t>Lineales	(.10/ .30/ .50/ .70/ .90/ ), </a:t>
            </a:r>
          </a:p>
          <a:p>
            <a:pPr lvl="1"/>
            <a:r>
              <a:rPr lang="es-ES" sz="2400"/>
              <a:t>No lineales	(.05/ .10/ .25/ .70/ .95)</a:t>
            </a:r>
          </a:p>
        </p:txBody>
      </p:sp>
      <p:grpSp>
        <p:nvGrpSpPr>
          <p:cNvPr id="544772" name="Group 4"/>
          <p:cNvGrpSpPr>
            <a:grpSpLocks/>
          </p:cNvGrpSpPr>
          <p:nvPr/>
        </p:nvGrpSpPr>
        <p:grpSpPr bwMode="auto">
          <a:xfrm>
            <a:off x="611188" y="1196975"/>
            <a:ext cx="8064500" cy="2520950"/>
            <a:chOff x="567" y="1933"/>
            <a:chExt cx="5080" cy="1588"/>
          </a:xfrm>
        </p:grpSpPr>
        <p:sp>
          <p:nvSpPr>
            <p:cNvPr id="544773" name="Line 5"/>
            <p:cNvSpPr>
              <a:spLocks noChangeShapeType="1"/>
            </p:cNvSpPr>
            <p:nvPr/>
          </p:nvSpPr>
          <p:spPr bwMode="auto">
            <a:xfrm>
              <a:off x="741" y="3113"/>
              <a:ext cx="4732" cy="1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s-EC"/>
            </a:p>
          </p:txBody>
        </p:sp>
        <p:grpSp>
          <p:nvGrpSpPr>
            <p:cNvPr id="544774" name="Group 6"/>
            <p:cNvGrpSpPr>
              <a:grpSpLocks/>
            </p:cNvGrpSpPr>
            <p:nvPr/>
          </p:nvGrpSpPr>
          <p:grpSpPr bwMode="auto">
            <a:xfrm>
              <a:off x="567" y="1933"/>
              <a:ext cx="5080" cy="1588"/>
              <a:chOff x="567" y="1933"/>
              <a:chExt cx="5080" cy="1588"/>
            </a:xfrm>
          </p:grpSpPr>
          <p:grpSp>
            <p:nvGrpSpPr>
              <p:cNvPr id="544775" name="Group 7"/>
              <p:cNvGrpSpPr>
                <a:grpSpLocks/>
              </p:cNvGrpSpPr>
              <p:nvPr/>
            </p:nvGrpSpPr>
            <p:grpSpPr bwMode="auto">
              <a:xfrm>
                <a:off x="4740" y="1933"/>
                <a:ext cx="907" cy="1588"/>
                <a:chOff x="4740" y="1933"/>
                <a:chExt cx="907" cy="1588"/>
              </a:xfrm>
            </p:grpSpPr>
            <p:sp>
              <p:nvSpPr>
                <p:cNvPr id="54477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983" y="3233"/>
                  <a:ext cx="420" cy="288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s-ES" sz="2400" b="1">
                      <a:latin typeface="Tahoma" pitchFamily="34" charset="0"/>
                    </a:rPr>
                    <a:t>1.0</a:t>
                  </a:r>
                </a:p>
              </p:txBody>
            </p:sp>
            <p:sp>
              <p:nvSpPr>
                <p:cNvPr id="54477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740" y="1933"/>
                  <a:ext cx="907" cy="90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2000">
                      <a:latin typeface="Tahoma" pitchFamily="34" charset="0"/>
                    </a:rPr>
                    <a:t>Total certeza que va ha ocurrir</a:t>
                  </a:r>
                </a:p>
              </p:txBody>
            </p:sp>
          </p:grpSp>
          <p:grpSp>
            <p:nvGrpSpPr>
              <p:cNvPr id="544778" name="Group 10"/>
              <p:cNvGrpSpPr>
                <a:grpSpLocks/>
              </p:cNvGrpSpPr>
              <p:nvPr/>
            </p:nvGrpSpPr>
            <p:grpSpPr bwMode="auto">
              <a:xfrm>
                <a:off x="567" y="1979"/>
                <a:ext cx="907" cy="1542"/>
                <a:chOff x="567" y="1979"/>
                <a:chExt cx="907" cy="1542"/>
              </a:xfrm>
            </p:grpSpPr>
            <p:sp>
              <p:nvSpPr>
                <p:cNvPr id="5447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10" y="3233"/>
                  <a:ext cx="420" cy="288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s-ES" sz="2400" b="1">
                      <a:latin typeface="Tahoma" pitchFamily="34" charset="0"/>
                    </a:rPr>
                    <a:t>0.0</a:t>
                  </a:r>
                </a:p>
              </p:txBody>
            </p:sp>
            <p:sp>
              <p:nvSpPr>
                <p:cNvPr id="54478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67" y="1979"/>
                  <a:ext cx="907" cy="90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2000">
                      <a:latin typeface="Tahoma" pitchFamily="34" charset="0"/>
                    </a:rPr>
                    <a:t>Total certeza que</a:t>
                  </a:r>
                  <a:br>
                    <a:rPr lang="es-ES" sz="2000">
                      <a:latin typeface="Tahoma" pitchFamily="34" charset="0"/>
                    </a:rPr>
                  </a:br>
                  <a:r>
                    <a:rPr lang="es-ES" sz="2000">
                      <a:latin typeface="Tahoma" pitchFamily="34" charset="0"/>
                    </a:rPr>
                    <a:t>no va ha ocurrir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Importancia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s-ES_tradnl" dirty="0"/>
              <a:t>La </a:t>
            </a:r>
            <a:r>
              <a:rPr lang="es-ES_tradnl" dirty="0" smtClean="0"/>
              <a:t>administración </a:t>
            </a:r>
            <a:r>
              <a:rPr lang="es-ES_tradnl" dirty="0"/>
              <a:t>del riesgo del proyecto es el arte y la ciencia para identificar, analizar y responder a los riesgos a lo largo de la vida de un proyecto y en mejorar el interés del equipo de proyecto.</a:t>
            </a:r>
          </a:p>
          <a:p>
            <a:pPr>
              <a:spcBef>
                <a:spcPct val="100000"/>
              </a:spcBef>
            </a:pPr>
            <a:r>
              <a:rPr lang="es-ES_tradnl" dirty="0"/>
              <a:t>La </a:t>
            </a:r>
            <a:r>
              <a:rPr lang="es-ES_tradnl" dirty="0" smtClean="0"/>
              <a:t>administración </a:t>
            </a:r>
            <a:r>
              <a:rPr lang="es-ES_tradnl" dirty="0"/>
              <a:t>del riesgo a menudo se descuida, pero puede ayudar a mejorar el éxito del proyecto ayudando a seleccionar buenos proyectos, determinando el alcance del proyecto y desarrollando estimaciones realistas.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Madurez de la gestión de proyectos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457200" y="1190625"/>
            <a:ext cx="811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s-ES_tradnl" sz="2000" b="1">
                <a:cs typeface="Times New Roman" pitchFamily="18" charset="0"/>
              </a:rPr>
              <a:t>1 = Bajo nivel de madurez                          5 = alto nivel de madurez</a:t>
            </a:r>
            <a:endParaRPr lang="es-ES_tradnl" sz="2000"/>
          </a:p>
        </p:txBody>
      </p:sp>
      <p:graphicFrame>
        <p:nvGraphicFramePr>
          <p:cNvPr id="385099" name="Group 75"/>
          <p:cNvGraphicFramePr>
            <a:graphicFrameLocks noGrp="1"/>
          </p:cNvGraphicFramePr>
          <p:nvPr/>
        </p:nvGraphicFramePr>
        <p:xfrm>
          <a:off x="228600" y="1754188"/>
          <a:ext cx="8604250" cy="3289304"/>
        </p:xfrm>
        <a:graphic>
          <a:graphicData uri="http://schemas.openxmlformats.org/drawingml/2006/table">
            <a:tbl>
              <a:tblPr/>
              <a:tblGrid>
                <a:gridCol w="1720850"/>
                <a:gridCol w="1720850"/>
                <a:gridCol w="1720850"/>
                <a:gridCol w="1720850"/>
                <a:gridCol w="172085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Área de conocimiento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Ingeniería / Construcción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Telecomunicaciones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Sistemas de información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Manufactura de alta tecnología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Alcance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3.52</a:t>
                      </a:r>
                      <a:endParaRPr kumimoji="0" lang="es-ES_trad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3.45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3.25</a:t>
                      </a:r>
                      <a:endParaRPr kumimoji="0" lang="es-ES_tradnl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3.37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Tiempo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3.55</a:t>
                      </a:r>
                      <a:endParaRPr kumimoji="0" lang="es-ES_trad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3.41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3.03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3.50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Costos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3.74</a:t>
                      </a:r>
                      <a:endParaRPr kumimoji="0" lang="es-ES_tradnl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3.22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3.20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3.97</a:t>
                      </a:r>
                      <a:endParaRPr kumimoji="0" lang="es-ES_tradnl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Calidad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2.91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3.22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2.88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3.26</a:t>
                      </a:r>
                      <a:endParaRPr kumimoji="0" lang="es-ES_trad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Recursos humanos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3.18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3.20</a:t>
                      </a:r>
                      <a:endParaRPr kumimoji="0" lang="es-ES_trad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2.93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3.18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Comunicaciones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3.53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3.53</a:t>
                      </a:r>
                      <a:endParaRPr kumimoji="0" lang="es-ES_tradnl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3.21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3.48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Riesgo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2.93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2.87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2.75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2.76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Obtención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3.33</a:t>
                      </a:r>
                      <a:endParaRPr kumimoji="0" lang="es-ES_trad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3.01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2.91</a:t>
                      </a:r>
                      <a:endParaRPr kumimoji="0" lang="es-ES_tradn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3.33 </a:t>
                      </a:r>
                      <a:endParaRPr kumimoji="0" lang="es-ES_tradnl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5090" name="Rectangle 66"/>
          <p:cNvSpPr>
            <a:spLocks noChangeArrowheads="1"/>
          </p:cNvSpPr>
          <p:nvPr/>
        </p:nvSpPr>
        <p:spPr bwMode="auto">
          <a:xfrm>
            <a:off x="98425" y="5562600"/>
            <a:ext cx="875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*Ibbs, C. William and Young Hoon Kwak. “Assessing Project Management Maturity,” </a:t>
            </a:r>
          </a:p>
          <a:p>
            <a:r>
              <a:rPr lang="en-US" i="1"/>
              <a:t>Project Management Journal</a:t>
            </a:r>
            <a:r>
              <a:rPr lang="en-US"/>
              <a:t> (March 2000).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Beneficios de la gestión de riesgos</a:t>
            </a:r>
          </a:p>
        </p:txBody>
      </p:sp>
      <p:graphicFrame>
        <p:nvGraphicFramePr>
          <p:cNvPr id="386051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228600" y="990600"/>
          <a:ext cx="86106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73" name="Chart" r:id="rId4" imgW="6629400" imgH="3467100" progId="Excel.Sheet.8">
                  <p:embed/>
                </p:oleObj>
              </mc:Choice>
              <mc:Fallback>
                <p:oleObj name="Chart" r:id="rId4" imgW="6629400" imgH="346710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86106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228600" y="5638800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*Kulik, Peter and Catherine Weber, “Software Risk Management Practices – 2001,” KLCI Research Group (August 2001).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Utilidad del riesgo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s-ES_tradnl" b="1"/>
              <a:t>Utilidad del riesgo o tolerancia al riesgo</a:t>
            </a:r>
            <a:r>
              <a:rPr lang="es-ES_tradnl"/>
              <a:t> es la cantidad de satisfacción o placer que se puede recibir por un pago potencial.</a:t>
            </a:r>
          </a:p>
          <a:p>
            <a:pPr lvl="1">
              <a:spcBef>
                <a:spcPct val="50000"/>
              </a:spcBef>
            </a:pPr>
            <a:r>
              <a:rPr lang="es-ES_tradnl" sz="2400"/>
              <a:t>La utilidad del riesgo es decreciente para las personas que son </a:t>
            </a:r>
            <a:r>
              <a:rPr lang="es-ES_tradnl" sz="2400">
                <a:solidFill>
                  <a:schemeClr val="accent2"/>
                </a:solidFill>
              </a:rPr>
              <a:t>adversas al riesgo</a:t>
            </a:r>
            <a:r>
              <a:rPr lang="es-ES_tradnl" sz="2400"/>
              <a:t>.</a:t>
            </a:r>
          </a:p>
          <a:p>
            <a:pPr lvl="1">
              <a:spcBef>
                <a:spcPct val="50000"/>
              </a:spcBef>
            </a:pPr>
            <a:r>
              <a:rPr lang="es-ES_tradnl" sz="2400"/>
              <a:t>Quienes son </a:t>
            </a:r>
            <a:r>
              <a:rPr lang="es-ES_tradnl" sz="2400">
                <a:solidFill>
                  <a:schemeClr val="accent2"/>
                </a:solidFill>
              </a:rPr>
              <a:t>propensos al riesgo</a:t>
            </a:r>
            <a:r>
              <a:rPr lang="es-ES_tradnl" sz="2400"/>
              <a:t> tienen tolerancia alta para el riesgo y su satisfacción aumentan cuando más pagos puede recibir.</a:t>
            </a:r>
          </a:p>
          <a:p>
            <a:pPr lvl="1">
              <a:spcBef>
                <a:spcPct val="50000"/>
              </a:spcBef>
            </a:pPr>
            <a:r>
              <a:rPr lang="es-ES_tradnl" sz="2400"/>
              <a:t>Las personas </a:t>
            </a:r>
            <a:r>
              <a:rPr lang="es-ES_tradnl" sz="2400">
                <a:solidFill>
                  <a:schemeClr val="accent2"/>
                </a:solidFill>
              </a:rPr>
              <a:t>neutrales al riesgo</a:t>
            </a:r>
            <a:r>
              <a:rPr lang="es-ES_tradnl" sz="2400"/>
              <a:t> intentan un equilibrio entre riesgo y pago.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Función utilidad del riesgo</a:t>
            </a:r>
          </a:p>
        </p:txBody>
      </p:sp>
      <p:grpSp>
        <p:nvGrpSpPr>
          <p:cNvPr id="390155" name="Group 11"/>
          <p:cNvGrpSpPr>
            <a:grpSpLocks/>
          </p:cNvGrpSpPr>
          <p:nvPr/>
        </p:nvGrpSpPr>
        <p:grpSpPr bwMode="auto">
          <a:xfrm>
            <a:off x="228600" y="1295400"/>
            <a:ext cx="8610600" cy="3581400"/>
            <a:chOff x="144" y="816"/>
            <a:chExt cx="5424" cy="2256"/>
          </a:xfrm>
        </p:grpSpPr>
        <p:graphicFrame>
          <p:nvGraphicFramePr>
            <p:cNvPr id="390149" name="Object 5"/>
            <p:cNvGraphicFramePr>
              <a:graphicFrameLocks noChangeAspect="1"/>
            </p:cNvGraphicFramePr>
            <p:nvPr/>
          </p:nvGraphicFramePr>
          <p:xfrm>
            <a:off x="144" y="873"/>
            <a:ext cx="5424" cy="2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71" name="Imagen de mapa de bits" r:id="rId3" imgW="6485714" imgH="2629267" progId="PBrush">
                    <p:embed/>
                  </p:oleObj>
                </mc:Choice>
                <mc:Fallback>
                  <p:oleObj name="Imagen de mapa de bits" r:id="rId3" imgW="6485714" imgH="2629267" progId="PBrush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873"/>
                          <a:ext cx="5424" cy="2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0151" name="Text Box 7"/>
            <p:cNvSpPr txBox="1">
              <a:spLocks noChangeArrowheads="1"/>
            </p:cNvSpPr>
            <p:nvPr/>
          </p:nvSpPr>
          <p:spPr bwMode="auto">
            <a:xfrm>
              <a:off x="192" y="816"/>
              <a:ext cx="1493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sz="2400" b="1">
                  <a:latin typeface="Arial Narrow" pitchFamily="34" charset="0"/>
                </a:rPr>
                <a:t>Adverso al Riesgo</a:t>
              </a:r>
              <a:endParaRPr lang="es-PE" sz="2400" b="1">
                <a:latin typeface="Arial Narrow" pitchFamily="34" charset="0"/>
              </a:endParaRPr>
            </a:p>
          </p:txBody>
        </p:sp>
        <p:sp>
          <p:nvSpPr>
            <p:cNvPr id="390152" name="Text Box 8"/>
            <p:cNvSpPr txBox="1">
              <a:spLocks noChangeArrowheads="1"/>
            </p:cNvSpPr>
            <p:nvPr/>
          </p:nvSpPr>
          <p:spPr bwMode="auto">
            <a:xfrm>
              <a:off x="2208" y="816"/>
              <a:ext cx="135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sz="2400" b="1">
                  <a:latin typeface="Arial Narrow" pitchFamily="34" charset="0"/>
                </a:rPr>
                <a:t>Neutral al riesgo</a:t>
              </a:r>
              <a:endParaRPr lang="es-PE" sz="2400" b="1">
                <a:latin typeface="Arial Narrow" pitchFamily="34" charset="0"/>
              </a:endParaRPr>
            </a:p>
          </p:txBody>
        </p:sp>
        <p:sp>
          <p:nvSpPr>
            <p:cNvPr id="390153" name="Text Box 9"/>
            <p:cNvSpPr txBox="1">
              <a:spLocks noChangeArrowheads="1"/>
            </p:cNvSpPr>
            <p:nvPr/>
          </p:nvSpPr>
          <p:spPr bwMode="auto">
            <a:xfrm>
              <a:off x="4032" y="816"/>
              <a:ext cx="1535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sz="2400" b="1">
                  <a:latin typeface="Arial Narrow" pitchFamily="34" charset="0"/>
                </a:rPr>
                <a:t>Propenso al riesgo</a:t>
              </a:r>
              <a:endParaRPr lang="es-PE" sz="2400" b="1">
                <a:latin typeface="Arial Narrow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RIESGOS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Riesgos Financieros</a:t>
            </a:r>
          </a:p>
          <a:p>
            <a:r>
              <a:rPr lang="es-ES_tradnl" dirty="0" smtClean="0"/>
              <a:t>Riesgos Seguridad</a:t>
            </a:r>
          </a:p>
          <a:p>
            <a:r>
              <a:rPr lang="es-ES_tradnl" dirty="0" smtClean="0"/>
              <a:t>Riesgos Proyectos</a:t>
            </a:r>
          </a:p>
          <a:p>
            <a:r>
              <a:rPr lang="es-ES_tradnl" dirty="0" smtClean="0"/>
              <a:t>Riesgos</a:t>
            </a:r>
            <a:r>
              <a:rPr lang="mr-IN" dirty="0" smtClean="0"/>
              <a:t>……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Especialistas de riesgos</a:t>
            </a:r>
          </a:p>
          <a:p>
            <a:pPr lvl="1"/>
            <a:r>
              <a:rPr lang="es-ES" dirty="0" smtClean="0"/>
              <a:t>Auditores de Riesgos</a:t>
            </a:r>
          </a:p>
          <a:p>
            <a:pPr lvl="1"/>
            <a:r>
              <a:rPr lang="es-ES" dirty="0" smtClean="0"/>
              <a:t>Consultores en Riesgos</a:t>
            </a:r>
          </a:p>
        </p:txBody>
      </p:sp>
    </p:spTree>
    <p:extLst>
      <p:ext uri="{BB962C8B-B14F-4D97-AF65-F5344CB8AC3E}">
        <p14:creationId xmlns:p14="http://schemas.microsoft.com/office/powerpoint/2010/main" val="1234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 de riesgos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Por presupuesto y control, no podemos tomar todos los riesgos analizados, debemos tomar la decisión de dejar algunos riesgos y tomar otros riesgos.</a:t>
            </a:r>
          </a:p>
          <a:p>
            <a:r>
              <a:rPr lang="es-ES_tradnl" dirty="0" smtClean="0"/>
              <a:t>Esa toma de decisión puede ser:</a:t>
            </a:r>
          </a:p>
          <a:p>
            <a:pPr lvl="1"/>
            <a:r>
              <a:rPr lang="es-ES_tradnl" dirty="0" smtClean="0"/>
              <a:t> </a:t>
            </a:r>
            <a:r>
              <a:rPr lang="es-ES_tradnl" dirty="0"/>
              <a:t>L</a:t>
            </a:r>
            <a:r>
              <a:rPr lang="es-ES_tradnl" dirty="0" smtClean="0"/>
              <a:t>os riesgos que tengan mayor criticidad.</a:t>
            </a:r>
          </a:p>
          <a:p>
            <a:pPr lvl="1"/>
            <a:r>
              <a:rPr lang="es-ES_tradnl" dirty="0" smtClean="0"/>
              <a:t>Para eso aplicación árboles de decisión.</a:t>
            </a:r>
          </a:p>
          <a:p>
            <a:r>
              <a:rPr lang="es-ES_tradnl" dirty="0" smtClean="0"/>
              <a:t>Pero se tiene algunas preguntas:</a:t>
            </a:r>
          </a:p>
          <a:p>
            <a:pPr lvl="1"/>
            <a:r>
              <a:rPr lang="es-ES_tradnl" dirty="0" smtClean="0"/>
              <a:t>Que pasa sí se activa un riesgo que desestimamos.</a:t>
            </a:r>
          </a:p>
          <a:p>
            <a:pPr lvl="1"/>
            <a:r>
              <a:rPr lang="es-ES_tradnl" dirty="0" smtClean="0"/>
              <a:t>Que pasa sí se activa un riesgo que ni siquiera lo consideramos.</a:t>
            </a:r>
          </a:p>
          <a:p>
            <a:pPr lvl="1"/>
            <a:r>
              <a:rPr lang="es-ES_tradnl" dirty="0" smtClean="0"/>
              <a:t>Que pasa si se activa un riesgo que consideramos.</a:t>
            </a:r>
          </a:p>
        </p:txBody>
      </p:sp>
    </p:spTree>
    <p:extLst>
      <p:ext uri="{BB962C8B-B14F-4D97-AF65-F5344CB8AC3E}">
        <p14:creationId xmlns:p14="http://schemas.microsoft.com/office/powerpoint/2010/main" val="108607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752600"/>
            <a:ext cx="75533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91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347913"/>
            <a:ext cx="78200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64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71625"/>
            <a:ext cx="782955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63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133600"/>
            <a:ext cx="81153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64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Riesgo negativo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s-ES_tradnl"/>
              <a:t>Una definición de diccionario del riesgo es “la posibilidad de pérdida o daño”</a:t>
            </a:r>
          </a:p>
          <a:p>
            <a:pPr>
              <a:spcBef>
                <a:spcPct val="100000"/>
              </a:spcBef>
            </a:pPr>
            <a:r>
              <a:rPr lang="es-ES_tradnl"/>
              <a:t>El riesgo negativo supone comprender potenciales problemas que podrían ocurrir en el proyecto y cómo podrían impedir el éxito de proyecto.</a:t>
            </a:r>
          </a:p>
          <a:p>
            <a:pPr>
              <a:spcBef>
                <a:spcPct val="100000"/>
              </a:spcBef>
            </a:pPr>
            <a:r>
              <a:rPr lang="es-ES_tradnl"/>
              <a:t>La gestión del riesgo negativa se parece una forma de </a:t>
            </a:r>
            <a:r>
              <a:rPr lang="es-ES_tradnl" b="1">
                <a:solidFill>
                  <a:srgbClr val="FF0000"/>
                </a:solidFill>
              </a:rPr>
              <a:t>seguro</a:t>
            </a:r>
            <a:r>
              <a:rPr lang="es-ES_tradnl"/>
              <a:t> es una inversión.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Riesgo positivo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s-ES_tradnl" dirty="0"/>
              <a:t>Los riesgos positivos son </a:t>
            </a:r>
            <a:r>
              <a:rPr lang="es-ES_tradnl" dirty="0" smtClean="0"/>
              <a:t>las situaciones </a:t>
            </a:r>
            <a:r>
              <a:rPr lang="es-ES_tradnl" dirty="0"/>
              <a:t>que resultan </a:t>
            </a:r>
            <a:r>
              <a:rPr lang="es-ES_tradnl" dirty="0" smtClean="0"/>
              <a:t>de  buenos ambientes, que se </a:t>
            </a:r>
            <a:r>
              <a:rPr lang="es-ES_tradnl" dirty="0"/>
              <a:t>llama </a:t>
            </a:r>
            <a:r>
              <a:rPr lang="es-ES_tradnl" dirty="0">
                <a:solidFill>
                  <a:srgbClr val="FF0000"/>
                </a:solidFill>
              </a:rPr>
              <a:t>oportunidades</a:t>
            </a:r>
            <a:r>
              <a:rPr lang="es-ES_tradnl" dirty="0"/>
              <a:t>.</a:t>
            </a:r>
          </a:p>
          <a:p>
            <a:pPr>
              <a:spcBef>
                <a:spcPct val="100000"/>
              </a:spcBef>
            </a:pPr>
            <a:r>
              <a:rPr lang="es-ES_tradnl" dirty="0"/>
              <a:t>Una definición general de riesgo del proyecto es una incertidumbre que puede tener un efecto negativo o positivo en los objetivos de proyecto.</a:t>
            </a:r>
          </a:p>
          <a:p>
            <a:pPr>
              <a:spcBef>
                <a:spcPct val="100000"/>
              </a:spcBef>
            </a:pPr>
            <a:r>
              <a:rPr lang="es-ES_tradnl" dirty="0"/>
              <a:t>La meta de </a:t>
            </a:r>
            <a:r>
              <a:rPr lang="es-ES_tradnl" dirty="0" smtClean="0"/>
              <a:t>la administración del </a:t>
            </a:r>
            <a:r>
              <a:rPr lang="es-ES_tradnl" dirty="0"/>
              <a:t>riesgo del proyecto es minimizar los riesgos negativos (-) potenciales y maximizar los riesgos positivos (+) potenciales.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Matriz de Impacto</a:t>
            </a:r>
            <a:endParaRPr lang="es-PE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Los riesgos se priorizan según sus implicaciones para lograr los objetivos del proyecto</a:t>
            </a:r>
          </a:p>
          <a:p>
            <a:endParaRPr lang="es-ES"/>
          </a:p>
          <a:p>
            <a:r>
              <a:rPr lang="es-ES"/>
              <a:t>El método típico es la matriz de probabilidad e impacto.</a:t>
            </a:r>
          </a:p>
          <a:p>
            <a:pPr lvl="1"/>
            <a:r>
              <a:rPr lang="es-ES" sz="2400">
                <a:solidFill>
                  <a:schemeClr val="accent2"/>
                </a:solidFill>
              </a:rPr>
              <a:t>Probabilidad del riesgo</a:t>
            </a:r>
            <a:r>
              <a:rPr lang="es-ES" sz="2400"/>
              <a:t>: alta, moderada, baja</a:t>
            </a:r>
          </a:p>
          <a:p>
            <a:pPr lvl="1"/>
            <a:r>
              <a:rPr lang="es-ES" sz="2400">
                <a:solidFill>
                  <a:schemeClr val="accent2"/>
                </a:solidFill>
              </a:rPr>
              <a:t>Objetivo del proyecto</a:t>
            </a:r>
            <a:r>
              <a:rPr lang="es-ES" sz="2400"/>
              <a:t>: costo, tiempo, alcance, calidad</a:t>
            </a:r>
            <a:endParaRPr lang="es-PE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Matriz de Impacto</a:t>
            </a:r>
            <a:endParaRPr lang="es-PE"/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228600" y="5911850"/>
            <a:ext cx="861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/>
              <a:t>Las probabilidades se deben de adaptar a los umbrales de riesgo de la organización</a:t>
            </a:r>
            <a:endParaRPr lang="es-PE" sz="1600"/>
          </a:p>
        </p:txBody>
      </p:sp>
      <p:pic>
        <p:nvPicPr>
          <p:cNvPr id="552964" name="Picture 4"/>
          <p:cNvPicPr>
            <a:picLocks noChangeAspect="1" noChangeArrowheads="1"/>
          </p:cNvPicPr>
          <p:nvPr/>
        </p:nvPicPr>
        <p:blipFill>
          <a:blip r:embed="rId2" cstate="print"/>
          <a:srcRect l="893"/>
          <a:stretch>
            <a:fillRect/>
          </a:stretch>
        </p:blipFill>
        <p:spPr bwMode="auto">
          <a:xfrm>
            <a:off x="228600" y="914400"/>
            <a:ext cx="8610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Registro de riesgo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/>
              <a:t>La salida principal del proceso de identificación de riesgo es una lista de riesgos identificados y otra información necesaria para iniciar la creación del registro de riesgo.</a:t>
            </a:r>
          </a:p>
          <a:p>
            <a:pPr>
              <a:lnSpc>
                <a:spcPct val="90000"/>
              </a:lnSpc>
            </a:pPr>
            <a:endParaRPr lang="es-ES_tradnl"/>
          </a:p>
          <a:p>
            <a:pPr>
              <a:lnSpc>
                <a:spcPct val="90000"/>
              </a:lnSpc>
            </a:pPr>
            <a:r>
              <a:rPr lang="es-ES_tradnl"/>
              <a:t>El registro de riesgo es: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un documento que contiene los resultados de varios procesos de administración de riesgos.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una herramienta para documentar </a:t>
            </a:r>
            <a:r>
              <a:rPr lang="es-ES_tradnl" sz="2400" b="1">
                <a:solidFill>
                  <a:srgbClr val="FF0000"/>
                </a:solidFill>
              </a:rPr>
              <a:t>eventos de riesgo</a:t>
            </a:r>
            <a:r>
              <a:rPr lang="es-ES_tradnl" sz="2400"/>
              <a:t> potenciales e información relacionada.</a:t>
            </a:r>
          </a:p>
          <a:p>
            <a:pPr>
              <a:lnSpc>
                <a:spcPct val="90000"/>
              </a:lnSpc>
            </a:pPr>
            <a:endParaRPr lang="es-ES_tradnl"/>
          </a:p>
          <a:p>
            <a:pPr>
              <a:lnSpc>
                <a:spcPct val="90000"/>
              </a:lnSpc>
            </a:pPr>
            <a:r>
              <a:rPr lang="es-ES_tradnl" b="1">
                <a:solidFill>
                  <a:srgbClr val="FF0000"/>
                </a:solidFill>
              </a:rPr>
              <a:t>Eventos de riesgo</a:t>
            </a:r>
            <a:r>
              <a:rPr lang="es-ES_tradnl"/>
              <a:t> se refieren a eventos específicos e inciertos que pueden ocurrir en beneficio o perjuicio del proyecto.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198438"/>
            <a:ext cx="8642350" cy="625475"/>
          </a:xfrm>
        </p:spPr>
        <p:txBody>
          <a:bodyPr/>
          <a:lstStyle/>
          <a:p>
            <a:r>
              <a:rPr lang="es-PE" sz="3500">
                <a:solidFill>
                  <a:schemeClr val="tx1"/>
                </a:solidFill>
              </a:rPr>
              <a:t>Gestión de los Riesgos del Proyecto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Los riesgos en los proyectos se presentan por la </a:t>
            </a:r>
            <a:r>
              <a:rPr lang="es-ES" dirty="0" smtClean="0"/>
              <a:t>aparición de </a:t>
            </a:r>
            <a:r>
              <a:rPr lang="es-ES" dirty="0"/>
              <a:t>ciertos </a:t>
            </a:r>
            <a:r>
              <a:rPr lang="es-ES" dirty="0" smtClean="0"/>
              <a:t>eventos que pueden tener un impacto en la línea base del proyecto.</a:t>
            </a:r>
            <a:endParaRPr lang="es-ES" dirty="0"/>
          </a:p>
          <a:p>
            <a:endParaRPr lang="es-ES" dirty="0"/>
          </a:p>
          <a:p>
            <a:r>
              <a:rPr lang="es-ES" dirty="0"/>
              <a:t>Involucra la anticipación y el tratamiento de los riesgos del proyecto.</a:t>
            </a:r>
          </a:p>
          <a:p>
            <a:endParaRPr lang="es-ES" dirty="0"/>
          </a:p>
          <a:p>
            <a:pPr algn="just"/>
            <a:r>
              <a:rPr lang="es-ES" dirty="0" smtClean="0"/>
              <a:t>Administrar </a:t>
            </a:r>
            <a:r>
              <a:rPr lang="es-ES" dirty="0"/>
              <a:t>riesgos involucra maximizar la probabilidad de ocurrencia y efectos de eventos positivos (oportunidades) y minimizar la probabilidad y efectos de eventos negativos (amenazas).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Matriz de probabilidad / impacto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La matriz de probabilidad / impacto o </a:t>
            </a:r>
            <a:r>
              <a:rPr lang="es-ES_tradnl" b="1"/>
              <a:t>mapa</a:t>
            </a:r>
            <a:r>
              <a:rPr lang="es-ES_tradnl"/>
              <a:t> presenta la probabilidad relativa de la ocurrencia de un riesgo Vs el impacto relativo de ocurrir el riesgo.</a:t>
            </a:r>
          </a:p>
          <a:p>
            <a:endParaRPr lang="es-ES_tradnl"/>
          </a:p>
          <a:p>
            <a:r>
              <a:rPr lang="es-ES_tradnl"/>
              <a:t>Liste los riesgos y luego indique para cada uno como: </a:t>
            </a:r>
            <a:r>
              <a:rPr lang="es-ES_tradnl">
                <a:solidFill>
                  <a:schemeClr val="accent2"/>
                </a:solidFill>
              </a:rPr>
              <a:t>alto</a:t>
            </a:r>
            <a:r>
              <a:rPr lang="es-ES_tradnl"/>
              <a:t>, </a:t>
            </a:r>
            <a:r>
              <a:rPr lang="es-ES_tradnl">
                <a:solidFill>
                  <a:schemeClr val="accent2"/>
                </a:solidFill>
              </a:rPr>
              <a:t>medio</a:t>
            </a:r>
            <a:r>
              <a:rPr lang="es-ES_tradnl"/>
              <a:t> o </a:t>
            </a:r>
            <a:r>
              <a:rPr lang="es-ES_tradnl">
                <a:solidFill>
                  <a:schemeClr val="accent2"/>
                </a:solidFill>
              </a:rPr>
              <a:t>bajo</a:t>
            </a:r>
            <a:r>
              <a:rPr lang="es-ES_tradnl"/>
              <a:t>, en términos de su probabilidad de ocurrencia y su impacto si es que ocurriese.</a:t>
            </a:r>
          </a:p>
          <a:p>
            <a:endParaRPr lang="es-ES_tradnl"/>
          </a:p>
          <a:p>
            <a:r>
              <a:rPr lang="es-ES_tradnl"/>
              <a:t>También pueda calcular </a:t>
            </a:r>
            <a:r>
              <a:rPr lang="es-ES_tradnl" b="1"/>
              <a:t>factores de riesgo</a:t>
            </a:r>
            <a:r>
              <a:rPr lang="es-ES_tradnl"/>
              <a:t>:</a:t>
            </a:r>
          </a:p>
          <a:p>
            <a:pPr lvl="1"/>
            <a:r>
              <a:rPr lang="es-ES_tradnl" sz="2400"/>
              <a:t>Los números que representan el riesgo total de eventos específicos basados en su probabilidad de ocurrencia y en las consecuencias sobre el proyecto si es que ocurren.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Matriz de probabilidad / impacto</a:t>
            </a:r>
          </a:p>
        </p:txBody>
      </p:sp>
      <p:pic>
        <p:nvPicPr>
          <p:cNvPr id="4331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990600"/>
            <a:ext cx="8153400" cy="5254625"/>
          </a:xfrm>
          <a:noFill/>
          <a:ln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Estrategias de respuesta a riesgos (-)</a:t>
            </a:r>
            <a:endParaRPr lang="es-PE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Existen cuatro estrategias principales de respuesta a riesgos negativos:</a:t>
            </a:r>
          </a:p>
          <a:p>
            <a:pPr lvl="1"/>
            <a:r>
              <a:rPr lang="es-ES_tradnl" sz="2400"/>
              <a:t>Evitación del riesgo. </a:t>
            </a:r>
          </a:p>
          <a:p>
            <a:pPr lvl="1"/>
            <a:r>
              <a:rPr lang="es-ES_tradnl" sz="2400"/>
              <a:t>Aceptación del riesgo</a:t>
            </a:r>
          </a:p>
          <a:p>
            <a:pPr lvl="1"/>
            <a:r>
              <a:rPr lang="es-ES_tradnl" sz="2400"/>
              <a:t>Transferencia del riesgo</a:t>
            </a:r>
          </a:p>
          <a:p>
            <a:pPr lvl="1"/>
            <a:r>
              <a:rPr lang="es-ES_tradnl" sz="2400"/>
              <a:t>Mitigación de riesgo</a:t>
            </a:r>
          </a:p>
          <a:p>
            <a:endParaRPr lang="es-P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Evitación del riesgo</a:t>
            </a:r>
            <a:endParaRPr lang="es-PE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Se intenta:</a:t>
            </a:r>
          </a:p>
          <a:p>
            <a:pPr lvl="1"/>
            <a:r>
              <a:rPr lang="es-ES_tradnl" sz="2400"/>
              <a:t>Cambiar el plan de gestión del proyecto para eliminar la amenaza</a:t>
            </a:r>
          </a:p>
          <a:p>
            <a:pPr lvl="1"/>
            <a:r>
              <a:rPr lang="es-ES_tradnl" sz="2400"/>
              <a:t>aislar los objetivos del proyecto de los impactos del riesgo</a:t>
            </a:r>
          </a:p>
          <a:p>
            <a:pPr lvl="1"/>
            <a:r>
              <a:rPr lang="es-ES_tradnl" sz="2400"/>
              <a:t>relajar el objetivo que está en peligro.</a:t>
            </a:r>
          </a:p>
          <a:p>
            <a:pPr lvl="1"/>
            <a:endParaRPr lang="es-ES_tradnl" sz="2400"/>
          </a:p>
          <a:p>
            <a:r>
              <a:rPr lang="es-ES_tradnl"/>
              <a:t>Ejemplos:</a:t>
            </a:r>
          </a:p>
          <a:p>
            <a:pPr lvl="1"/>
            <a:r>
              <a:rPr lang="es-ES_tradnl" sz="2400"/>
              <a:t>Ampliación del cronograma, reducción del alcance, aclaración de los requisitos</a:t>
            </a:r>
          </a:p>
          <a:p>
            <a:endParaRPr lang="es-P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Transferencia del riesgo</a:t>
            </a:r>
            <a:endParaRPr lang="es-PE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Implica trasladar el impacto negativo de una amenaza, junto con la propiedad de la respuesta a un tercero.</a:t>
            </a:r>
          </a:p>
          <a:p>
            <a:r>
              <a:rPr lang="es-ES"/>
              <a:t>Le da a la otra parte la responsabilidad de la gestión no lo elimina.</a:t>
            </a:r>
          </a:p>
          <a:p>
            <a:r>
              <a:rPr lang="es-ES"/>
              <a:t>Se usa frecuentemente cuando existe exposición al riesgo financiero.</a:t>
            </a:r>
          </a:p>
          <a:p>
            <a:r>
              <a:rPr lang="es-ES"/>
              <a:t>Es necesario pagar una prima de riesgo a la parte que toma el riesgo.</a:t>
            </a:r>
          </a:p>
          <a:p>
            <a:pPr lvl="1"/>
            <a:r>
              <a:rPr lang="es-ES" sz="2400"/>
              <a:t>Uso de seguros</a:t>
            </a:r>
          </a:p>
          <a:p>
            <a:pPr lvl="1"/>
            <a:r>
              <a:rPr lang="es-ES" sz="2400"/>
              <a:t>Garantías</a:t>
            </a:r>
          </a:p>
          <a:p>
            <a:pPr lvl="1"/>
            <a:r>
              <a:rPr lang="es-ES" sz="2400"/>
              <a:t>Certificados de garantía</a:t>
            </a:r>
          </a:p>
          <a:p>
            <a:pPr lvl="1"/>
            <a:r>
              <a:rPr lang="es-ES" sz="2400"/>
              <a:t>Contratos específicos</a:t>
            </a:r>
            <a:endParaRPr lang="es-PE" sz="2400"/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6324600" y="4876800"/>
            <a:ext cx="2482850" cy="132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2000"/>
              <a:t>El riesgo de variación de precios se intenta que lo asuma el proveedor</a:t>
            </a:r>
            <a:endParaRPr lang="es-PE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88989"/>
            <a:ext cx="8642350" cy="1200329"/>
          </a:xfrm>
        </p:spPr>
        <p:txBody>
          <a:bodyPr/>
          <a:lstStyle/>
          <a:p>
            <a:r>
              <a:rPr lang="es-ES_tradnl" dirty="0"/>
              <a:t>Contenidos de registro de </a:t>
            </a:r>
            <a:r>
              <a:rPr lang="es-ES_tradnl" dirty="0" smtClean="0"/>
              <a:t>riesgo (</a:t>
            </a:r>
            <a:r>
              <a:rPr lang="es-ES_tradnl" dirty="0" err="1" smtClean="0"/>
              <a:t>tratatamiento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s-ES_tradnl" sz="1600" dirty="0"/>
              <a:t>Un número de identificación para cada evento de riesgo.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 smtClean="0"/>
              <a:t>Una </a:t>
            </a:r>
            <a:r>
              <a:rPr lang="es-ES_tradnl" sz="1600" dirty="0"/>
              <a:t>categoría para cada evento de riesgo.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/>
              <a:t>El nombre de cada evento de riesgo.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/>
              <a:t>Una descripción de cada evento de riesgo.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 smtClean="0"/>
              <a:t>La </a:t>
            </a:r>
            <a:r>
              <a:rPr lang="es-ES_tradnl" sz="1600" dirty="0"/>
              <a:t>causa principal de cada riesgo.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/>
              <a:t>Disparadores para cada riesgo (indicadores o síntomas</a:t>
            </a:r>
            <a:r>
              <a:rPr lang="es-ES_tradnl" sz="1600" dirty="0" smtClean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 smtClean="0"/>
              <a:t>Probabilidad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 smtClean="0"/>
              <a:t>Impacto 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 smtClean="0"/>
              <a:t>Criticidad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 smtClean="0"/>
              <a:t>Tratamiento: Evitar, Aceptar, Transferir, Mitigar</a:t>
            </a:r>
            <a:endParaRPr lang="es-ES_tradnl" sz="1600" dirty="0"/>
          </a:p>
          <a:p>
            <a:pPr marL="457200" indent="-457200">
              <a:buFontTx/>
              <a:buAutoNum type="arabicPeriod"/>
            </a:pPr>
            <a:r>
              <a:rPr lang="es-ES_tradnl" sz="1600" dirty="0"/>
              <a:t>Respuestas potenciales a cada </a:t>
            </a:r>
            <a:r>
              <a:rPr lang="es-ES_tradnl" sz="1600" dirty="0" smtClean="0"/>
              <a:t>riesgo, en cado de transferir o Mitigar. (Estas respuestas van a incluirse en el cronograma de tiempos. Y si tienes un valor en el </a:t>
            </a:r>
            <a:r>
              <a:rPr lang="es-ES_tradnl" sz="1600" dirty="0" err="1" smtClean="0"/>
              <a:t>presupueto</a:t>
            </a:r>
            <a:r>
              <a:rPr lang="es-ES_tradnl" sz="1600" dirty="0" smtClean="0"/>
              <a:t> correspondiente)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 smtClean="0"/>
              <a:t>Probabilidad (Valor esperado después de las respuestas)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 smtClean="0"/>
              <a:t>Impacto (Valor esperado después de las respuestas)</a:t>
            </a:r>
          </a:p>
          <a:p>
            <a:pPr marL="457200" indent="-457200">
              <a:buFontTx/>
              <a:buAutoNum type="arabicPeriod"/>
            </a:pPr>
            <a:r>
              <a:rPr lang="es-ES_tradnl" sz="1600" dirty="0" smtClean="0"/>
              <a:t>Criticidad ( Valor esperado después de las respuestas)</a:t>
            </a:r>
            <a:endParaRPr lang="es-ES_tradnl" sz="1600" dirty="0"/>
          </a:p>
          <a:p>
            <a:pPr marL="457200" indent="-457200">
              <a:buFontTx/>
              <a:buAutoNum type="arabicPeriod"/>
            </a:pPr>
            <a:r>
              <a:rPr lang="es-ES_tradnl" sz="1600" dirty="0"/>
              <a:t>El </a:t>
            </a:r>
            <a:r>
              <a:rPr lang="es-ES_tradnl" sz="1600" b="1" dirty="0"/>
              <a:t>dueño de riesgo </a:t>
            </a:r>
            <a:r>
              <a:rPr lang="es-ES_tradnl" sz="1600" dirty="0"/>
              <a:t>o persona responsable del riesgo</a:t>
            </a:r>
            <a:r>
              <a:rPr lang="es-ES_tradnl" sz="1600" dirty="0" smtClean="0"/>
              <a:t>..</a:t>
            </a:r>
            <a:endParaRPr lang="es-ES_tradnl" sz="1600" dirty="0"/>
          </a:p>
          <a:p>
            <a:pPr marL="457200" indent="-457200">
              <a:buFontTx/>
              <a:buAutoNum type="arabicPeriod"/>
            </a:pPr>
            <a:r>
              <a:rPr lang="es-ES_tradnl" sz="1600" dirty="0"/>
              <a:t>El estado de cada riesgo.</a:t>
            </a:r>
          </a:p>
          <a:p>
            <a:pPr marL="457200" indent="-45720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29673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Mitigación de riesgos</a:t>
            </a:r>
            <a:endParaRPr lang="es-PE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Implica reducir la probabilidad y/o el impacto de un evento de riesgo adverso a un umbral aceptable.</a:t>
            </a:r>
          </a:p>
          <a:p>
            <a:r>
              <a:rPr lang="es-ES"/>
              <a:t>Reducción de la probabilidad de ocurrencia</a:t>
            </a:r>
          </a:p>
          <a:p>
            <a:pPr lvl="1"/>
            <a:r>
              <a:rPr lang="es-ES" sz="2400"/>
              <a:t>Adoptar acciones tempranas es mejor que reparar los daños.</a:t>
            </a:r>
          </a:p>
          <a:p>
            <a:pPr lvl="1"/>
            <a:r>
              <a:rPr lang="es-ES" sz="2400"/>
              <a:t>Adoptar procesos menos complejos</a:t>
            </a:r>
          </a:p>
          <a:p>
            <a:pPr lvl="1"/>
            <a:r>
              <a:rPr lang="es-ES" sz="2400"/>
              <a:t>Realizar más pruebas</a:t>
            </a:r>
          </a:p>
          <a:p>
            <a:pPr lvl="1"/>
            <a:r>
              <a:rPr lang="es-ES" sz="2400"/>
              <a:t>Seleccionar un proveedor estable</a:t>
            </a:r>
          </a:p>
          <a:p>
            <a:pPr lvl="1"/>
            <a:r>
              <a:rPr lang="es-ES" sz="2400"/>
              <a:t>Desarrollo de prototipos</a:t>
            </a:r>
          </a:p>
          <a:p>
            <a:r>
              <a:rPr lang="es-ES"/>
              <a:t>Reducción del impacto del riesgo.</a:t>
            </a:r>
          </a:p>
          <a:p>
            <a:pPr lvl="1"/>
            <a:r>
              <a:rPr lang="es-ES" sz="2400"/>
              <a:t>Diseño de sistemas redundantes, para fallas del sistema original</a:t>
            </a:r>
            <a:endParaRPr lang="es-PE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Estrategia de mitigación riesgos</a:t>
            </a:r>
          </a:p>
        </p:txBody>
      </p:sp>
      <p:pic>
        <p:nvPicPr>
          <p:cNvPr id="449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63000" cy="418941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Estrategias de respuesta a riesgos (+)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Existen cuatro estrategias principales de respuesta a riesgos positivos:</a:t>
            </a:r>
          </a:p>
          <a:p>
            <a:pPr lvl="1"/>
            <a:r>
              <a:rPr lang="es-ES_tradnl" sz="2400"/>
              <a:t>Explotar el riesgo. Acciones para que la oportunidad se concrete.</a:t>
            </a:r>
          </a:p>
          <a:p>
            <a:pPr lvl="1"/>
            <a:endParaRPr lang="es-ES_tradnl" sz="2400"/>
          </a:p>
          <a:p>
            <a:pPr lvl="1"/>
            <a:r>
              <a:rPr lang="es-ES_tradnl" sz="2400"/>
              <a:t>Compartir el riesgo. Asignar la propiedad a un tercero para capturar la oportunidad.</a:t>
            </a:r>
          </a:p>
          <a:p>
            <a:pPr lvl="1"/>
            <a:endParaRPr lang="es-ES_tradnl" sz="2400"/>
          </a:p>
          <a:p>
            <a:pPr lvl="1"/>
            <a:r>
              <a:rPr lang="es-ES_tradnl" sz="2400"/>
              <a:t>Mejorar el riesgo. Mejorar el tamaño de la oportunidad incrementando la probabilidad o el impacto.</a:t>
            </a:r>
          </a:p>
          <a:p>
            <a:pPr lvl="1"/>
            <a:endParaRPr lang="es-ES_tradnl" sz="2400"/>
          </a:p>
          <a:p>
            <a:pPr lvl="1"/>
            <a:r>
              <a:rPr lang="es-ES_tradnl" sz="2400"/>
              <a:t>Aceptar el riesgo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Riesgos residuales y secundarios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Es también importante identificar riesgos residuales y secundarios.</a:t>
            </a:r>
          </a:p>
          <a:p>
            <a:endParaRPr lang="es-ES_tradnl" b="1"/>
          </a:p>
          <a:p>
            <a:pPr lvl="1"/>
            <a:r>
              <a:rPr lang="es-ES_tradnl" sz="2400" b="1"/>
              <a:t>Los riesgos residuales </a:t>
            </a:r>
            <a:r>
              <a:rPr lang="es-ES_tradnl" sz="2400"/>
              <a:t>son los riesgos que quedan después de que todas las estrategias de respuesta se han implementado.</a:t>
            </a:r>
          </a:p>
          <a:p>
            <a:pPr lvl="1"/>
            <a:endParaRPr lang="es-ES_tradnl" sz="2400"/>
          </a:p>
          <a:p>
            <a:pPr lvl="1"/>
            <a:r>
              <a:rPr lang="es-ES_tradnl" sz="2400" b="1"/>
              <a:t>Los riesgos secundarios </a:t>
            </a:r>
            <a:r>
              <a:rPr lang="es-ES_tradnl" sz="2400"/>
              <a:t>aparecen como resultado directo de poner en práctica una respuesta a un riesgo.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Riesgo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Riesgo: Es una situación que si ocurriese afectaría adversamente el proyecto  -  es un problema potencial</a:t>
            </a:r>
          </a:p>
          <a:p>
            <a:endParaRPr lang="es-ES_tradnl"/>
          </a:p>
          <a:p>
            <a:r>
              <a:rPr lang="es-ES_tradnl"/>
              <a:t>Todos los proyectos tienen riesgos</a:t>
            </a:r>
          </a:p>
          <a:p>
            <a:pPr lvl="1"/>
            <a:r>
              <a:rPr lang="es-ES_tradnl" sz="2400"/>
              <a:t> Algunos desaparecerán</a:t>
            </a:r>
          </a:p>
          <a:p>
            <a:pPr lvl="1"/>
            <a:r>
              <a:rPr lang="es-ES_tradnl" sz="2400"/>
              <a:t> Algunos se convierten en los problemas que exigen atención</a:t>
            </a:r>
          </a:p>
          <a:p>
            <a:pPr lvl="1"/>
            <a:r>
              <a:rPr lang="es-ES_tradnl" sz="2400"/>
              <a:t> Algunos se convierten en |crises| y destruyen proyectos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304800" y="5289550"/>
            <a:ext cx="8534400" cy="958850"/>
          </a:xfrm>
          <a:prstGeom prst="rect">
            <a:avLst/>
          </a:prstGeom>
          <a:solidFill>
            <a:srgbClr val="FFCCFF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eaLnBrk="0" hangingPunct="0"/>
            <a:r>
              <a:rPr lang="es-ES_tradnl" sz="2800">
                <a:solidFill>
                  <a:srgbClr val="800000"/>
                </a:solidFill>
                <a:latin typeface="Comic Sans MS" pitchFamily="66" charset="0"/>
              </a:rPr>
              <a:t>Los riesgos que ocurren, no son los riesgos. . .</a:t>
            </a:r>
          </a:p>
          <a:p>
            <a:pPr algn="r" eaLnBrk="0" hangingPunct="0"/>
            <a:r>
              <a:rPr lang="es-ES_tradnl" sz="2800">
                <a:solidFill>
                  <a:srgbClr val="800000"/>
                </a:solidFill>
                <a:latin typeface="Comic Sans MS" pitchFamily="66" charset="0"/>
              </a:rPr>
              <a:t>     Son los problemas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 bldLvl="5" autoUpdateAnimBg="0"/>
      <p:bldP spid="474116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Seguimiento y control de riesgos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Involucra ejecutar el proceso de gestión de riesgos para responder a eventos de riesgo.</a:t>
            </a:r>
          </a:p>
          <a:p>
            <a:r>
              <a:rPr lang="es-ES_tradnl"/>
              <a:t>Las soluciones alternativas</a:t>
            </a:r>
            <a:r>
              <a:rPr lang="es-ES_tradnl" b="1"/>
              <a:t> (workarounds) </a:t>
            </a:r>
            <a:r>
              <a:rPr lang="es-ES_tradnl"/>
              <a:t>son las respuestas no planeadas para eventos de riesgo que deben ser ejecutados cuando no existe ningún plan de contingencia.</a:t>
            </a:r>
          </a:p>
          <a:p>
            <a:r>
              <a:rPr lang="es-ES_tradnl"/>
              <a:t>Las salidas principales del seguimiento y control de riesgos son:</a:t>
            </a:r>
          </a:p>
          <a:p>
            <a:pPr lvl="1"/>
            <a:r>
              <a:rPr lang="es-ES_tradnl" sz="2400"/>
              <a:t>Cambios requeridos.</a:t>
            </a:r>
          </a:p>
          <a:p>
            <a:pPr lvl="1"/>
            <a:r>
              <a:rPr lang="es-ES_tradnl" sz="2400"/>
              <a:t>Acciones preventivas y correctivas recomendadas.</a:t>
            </a:r>
          </a:p>
          <a:p>
            <a:pPr lvl="1"/>
            <a:r>
              <a:rPr lang="es-ES_tradnl" sz="2400"/>
              <a:t>Actualizaciones al registro de riesgo, plan de gestión del proyecto y los activos de procesos de la organización.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Realizar del caso de estudio, la matriz de riesgos y las acciones con los presupuestos correspondientes.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83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¿Problema o Riesgo?</a:t>
            </a:r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1331913" y="2636838"/>
            <a:ext cx="2022475" cy="1177925"/>
            <a:chOff x="1711" y="3232"/>
            <a:chExt cx="1176" cy="742"/>
          </a:xfrm>
        </p:grpSpPr>
        <p:grpSp>
          <p:nvGrpSpPr>
            <p:cNvPr id="361476" name="Group 4"/>
            <p:cNvGrpSpPr>
              <a:grpSpLocks/>
            </p:cNvGrpSpPr>
            <p:nvPr/>
          </p:nvGrpSpPr>
          <p:grpSpPr bwMode="auto">
            <a:xfrm>
              <a:off x="1711" y="3376"/>
              <a:ext cx="449" cy="598"/>
              <a:chOff x="1663" y="3614"/>
              <a:chExt cx="449" cy="598"/>
            </a:xfrm>
          </p:grpSpPr>
          <p:sp>
            <p:nvSpPr>
              <p:cNvPr id="361477" name="Freeform 5"/>
              <p:cNvSpPr>
                <a:spLocks/>
              </p:cNvSpPr>
              <p:nvPr/>
            </p:nvSpPr>
            <p:spPr bwMode="auto">
              <a:xfrm>
                <a:off x="1898" y="3637"/>
                <a:ext cx="141" cy="153"/>
              </a:xfrm>
              <a:custGeom>
                <a:avLst/>
                <a:gdLst/>
                <a:ahLst/>
                <a:cxnLst>
                  <a:cxn ang="0">
                    <a:pos x="28" y="292"/>
                  </a:cxn>
                  <a:cxn ang="0">
                    <a:pos x="60" y="205"/>
                  </a:cxn>
                  <a:cxn ang="0">
                    <a:pos x="127" y="114"/>
                  </a:cxn>
                  <a:cxn ang="0">
                    <a:pos x="194" y="57"/>
                  </a:cxn>
                  <a:cxn ang="0">
                    <a:pos x="267" y="11"/>
                  </a:cxn>
                  <a:cxn ang="0">
                    <a:pos x="337" y="0"/>
                  </a:cxn>
                  <a:cxn ang="0">
                    <a:pos x="385" y="19"/>
                  </a:cxn>
                  <a:cxn ang="0">
                    <a:pos x="413" y="64"/>
                  </a:cxn>
                  <a:cxn ang="0">
                    <a:pos x="423" y="121"/>
                  </a:cxn>
                  <a:cxn ang="0">
                    <a:pos x="413" y="193"/>
                  </a:cxn>
                  <a:cxn ang="0">
                    <a:pos x="391" y="273"/>
                  </a:cxn>
                  <a:cxn ang="0">
                    <a:pos x="337" y="349"/>
                  </a:cxn>
                  <a:cxn ang="0">
                    <a:pos x="276" y="433"/>
                  </a:cxn>
                  <a:cxn ang="0">
                    <a:pos x="315" y="581"/>
                  </a:cxn>
                  <a:cxn ang="0">
                    <a:pos x="305" y="610"/>
                  </a:cxn>
                  <a:cxn ang="0">
                    <a:pos x="286" y="604"/>
                  </a:cxn>
                  <a:cxn ang="0">
                    <a:pos x="238" y="486"/>
                  </a:cxn>
                  <a:cxn ang="0">
                    <a:pos x="172" y="536"/>
                  </a:cxn>
                  <a:cxn ang="0">
                    <a:pos x="89" y="555"/>
                  </a:cxn>
                  <a:cxn ang="0">
                    <a:pos x="38" y="547"/>
                  </a:cxn>
                  <a:cxn ang="0">
                    <a:pos x="3" y="501"/>
                  </a:cxn>
                  <a:cxn ang="0">
                    <a:pos x="0" y="429"/>
                  </a:cxn>
                  <a:cxn ang="0">
                    <a:pos x="0" y="364"/>
                  </a:cxn>
                  <a:cxn ang="0">
                    <a:pos x="28" y="292"/>
                  </a:cxn>
                </a:cxnLst>
                <a:rect l="0" t="0" r="r" b="b"/>
                <a:pathLst>
                  <a:path w="423" h="610">
                    <a:moveTo>
                      <a:pt x="28" y="292"/>
                    </a:moveTo>
                    <a:lnTo>
                      <a:pt x="60" y="205"/>
                    </a:lnTo>
                    <a:lnTo>
                      <a:pt x="127" y="114"/>
                    </a:lnTo>
                    <a:lnTo>
                      <a:pt x="194" y="57"/>
                    </a:lnTo>
                    <a:lnTo>
                      <a:pt x="267" y="11"/>
                    </a:lnTo>
                    <a:lnTo>
                      <a:pt x="337" y="0"/>
                    </a:lnTo>
                    <a:lnTo>
                      <a:pt x="385" y="19"/>
                    </a:lnTo>
                    <a:lnTo>
                      <a:pt x="413" y="64"/>
                    </a:lnTo>
                    <a:lnTo>
                      <a:pt x="423" y="121"/>
                    </a:lnTo>
                    <a:lnTo>
                      <a:pt x="413" y="193"/>
                    </a:lnTo>
                    <a:lnTo>
                      <a:pt x="391" y="273"/>
                    </a:lnTo>
                    <a:lnTo>
                      <a:pt x="337" y="349"/>
                    </a:lnTo>
                    <a:lnTo>
                      <a:pt x="276" y="433"/>
                    </a:lnTo>
                    <a:lnTo>
                      <a:pt x="315" y="581"/>
                    </a:lnTo>
                    <a:lnTo>
                      <a:pt x="305" y="610"/>
                    </a:lnTo>
                    <a:lnTo>
                      <a:pt x="286" y="604"/>
                    </a:lnTo>
                    <a:lnTo>
                      <a:pt x="238" y="486"/>
                    </a:lnTo>
                    <a:lnTo>
                      <a:pt x="172" y="536"/>
                    </a:lnTo>
                    <a:lnTo>
                      <a:pt x="89" y="555"/>
                    </a:lnTo>
                    <a:lnTo>
                      <a:pt x="38" y="547"/>
                    </a:lnTo>
                    <a:lnTo>
                      <a:pt x="3" y="501"/>
                    </a:lnTo>
                    <a:lnTo>
                      <a:pt x="0" y="429"/>
                    </a:lnTo>
                    <a:lnTo>
                      <a:pt x="0" y="364"/>
                    </a:lnTo>
                    <a:lnTo>
                      <a:pt x="28" y="29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78" name="Freeform 6"/>
              <p:cNvSpPr>
                <a:spLocks/>
              </p:cNvSpPr>
              <p:nvPr/>
            </p:nvSpPr>
            <p:spPr bwMode="auto">
              <a:xfrm>
                <a:off x="1779" y="3614"/>
                <a:ext cx="158" cy="171"/>
              </a:xfrm>
              <a:custGeom>
                <a:avLst/>
                <a:gdLst/>
                <a:ahLst/>
                <a:cxnLst>
                  <a:cxn ang="0">
                    <a:pos x="196" y="491"/>
                  </a:cxn>
                  <a:cxn ang="0">
                    <a:pos x="215" y="514"/>
                  </a:cxn>
                  <a:cxn ang="0">
                    <a:pos x="227" y="556"/>
                  </a:cxn>
                  <a:cxn ang="0">
                    <a:pos x="234" y="640"/>
                  </a:cxn>
                  <a:cxn ang="0">
                    <a:pos x="189" y="684"/>
                  </a:cxn>
                  <a:cxn ang="0">
                    <a:pos x="129" y="647"/>
                  </a:cxn>
                  <a:cxn ang="0">
                    <a:pos x="105" y="533"/>
                  </a:cxn>
                  <a:cxn ang="0">
                    <a:pos x="44" y="352"/>
                  </a:cxn>
                  <a:cxn ang="0">
                    <a:pos x="15" y="194"/>
                  </a:cxn>
                  <a:cxn ang="0">
                    <a:pos x="0" y="45"/>
                  </a:cxn>
                  <a:cxn ang="0">
                    <a:pos x="15" y="0"/>
                  </a:cxn>
                  <a:cxn ang="0">
                    <a:pos x="38" y="0"/>
                  </a:cxn>
                  <a:cxn ang="0">
                    <a:pos x="148" y="38"/>
                  </a:cxn>
                  <a:cxn ang="0">
                    <a:pos x="291" y="102"/>
                  </a:cxn>
                  <a:cxn ang="0">
                    <a:pos x="329" y="106"/>
                  </a:cxn>
                  <a:cxn ang="0">
                    <a:pos x="360" y="95"/>
                  </a:cxn>
                  <a:cxn ang="0">
                    <a:pos x="385" y="148"/>
                  </a:cxn>
                  <a:cxn ang="0">
                    <a:pos x="474" y="227"/>
                  </a:cxn>
                  <a:cxn ang="0">
                    <a:pos x="474" y="249"/>
                  </a:cxn>
                  <a:cxn ang="0">
                    <a:pos x="455" y="261"/>
                  </a:cxn>
                  <a:cxn ang="0">
                    <a:pos x="389" y="194"/>
                  </a:cxn>
                  <a:cxn ang="0">
                    <a:pos x="366" y="216"/>
                  </a:cxn>
                  <a:cxn ang="0">
                    <a:pos x="285" y="242"/>
                  </a:cxn>
                  <a:cxn ang="0">
                    <a:pos x="237" y="216"/>
                  </a:cxn>
                  <a:cxn ang="0">
                    <a:pos x="243" y="163"/>
                  </a:cxn>
                  <a:cxn ang="0">
                    <a:pos x="199" y="125"/>
                  </a:cxn>
                  <a:cxn ang="0">
                    <a:pos x="119" y="91"/>
                  </a:cxn>
                  <a:cxn ang="0">
                    <a:pos x="63" y="72"/>
                  </a:cxn>
                  <a:cxn ang="0">
                    <a:pos x="63" y="125"/>
                  </a:cxn>
                  <a:cxn ang="0">
                    <a:pos x="76" y="242"/>
                  </a:cxn>
                  <a:cxn ang="0">
                    <a:pos x="101" y="329"/>
                  </a:cxn>
                  <a:cxn ang="0">
                    <a:pos x="138" y="424"/>
                  </a:cxn>
                  <a:cxn ang="0">
                    <a:pos x="196" y="491"/>
                  </a:cxn>
                </a:cxnLst>
                <a:rect l="0" t="0" r="r" b="b"/>
                <a:pathLst>
                  <a:path w="474" h="684">
                    <a:moveTo>
                      <a:pt x="196" y="491"/>
                    </a:moveTo>
                    <a:lnTo>
                      <a:pt x="215" y="514"/>
                    </a:lnTo>
                    <a:lnTo>
                      <a:pt x="227" y="556"/>
                    </a:lnTo>
                    <a:lnTo>
                      <a:pt x="234" y="640"/>
                    </a:lnTo>
                    <a:lnTo>
                      <a:pt x="189" y="684"/>
                    </a:lnTo>
                    <a:lnTo>
                      <a:pt x="129" y="647"/>
                    </a:lnTo>
                    <a:lnTo>
                      <a:pt x="105" y="533"/>
                    </a:lnTo>
                    <a:lnTo>
                      <a:pt x="44" y="352"/>
                    </a:lnTo>
                    <a:lnTo>
                      <a:pt x="15" y="194"/>
                    </a:lnTo>
                    <a:lnTo>
                      <a:pt x="0" y="45"/>
                    </a:lnTo>
                    <a:lnTo>
                      <a:pt x="15" y="0"/>
                    </a:lnTo>
                    <a:lnTo>
                      <a:pt x="38" y="0"/>
                    </a:lnTo>
                    <a:lnTo>
                      <a:pt x="148" y="38"/>
                    </a:lnTo>
                    <a:lnTo>
                      <a:pt x="291" y="102"/>
                    </a:lnTo>
                    <a:lnTo>
                      <a:pt x="329" y="106"/>
                    </a:lnTo>
                    <a:lnTo>
                      <a:pt x="360" y="95"/>
                    </a:lnTo>
                    <a:lnTo>
                      <a:pt x="385" y="148"/>
                    </a:lnTo>
                    <a:lnTo>
                      <a:pt x="474" y="227"/>
                    </a:lnTo>
                    <a:lnTo>
                      <a:pt x="474" y="249"/>
                    </a:lnTo>
                    <a:lnTo>
                      <a:pt x="455" y="261"/>
                    </a:lnTo>
                    <a:lnTo>
                      <a:pt x="389" y="194"/>
                    </a:lnTo>
                    <a:lnTo>
                      <a:pt x="366" y="216"/>
                    </a:lnTo>
                    <a:lnTo>
                      <a:pt x="285" y="242"/>
                    </a:lnTo>
                    <a:lnTo>
                      <a:pt x="237" y="216"/>
                    </a:lnTo>
                    <a:lnTo>
                      <a:pt x="243" y="163"/>
                    </a:lnTo>
                    <a:lnTo>
                      <a:pt x="199" y="125"/>
                    </a:lnTo>
                    <a:lnTo>
                      <a:pt x="119" y="91"/>
                    </a:lnTo>
                    <a:lnTo>
                      <a:pt x="63" y="72"/>
                    </a:lnTo>
                    <a:lnTo>
                      <a:pt x="63" y="125"/>
                    </a:lnTo>
                    <a:lnTo>
                      <a:pt x="76" y="242"/>
                    </a:lnTo>
                    <a:lnTo>
                      <a:pt x="101" y="329"/>
                    </a:lnTo>
                    <a:lnTo>
                      <a:pt x="138" y="424"/>
                    </a:lnTo>
                    <a:lnTo>
                      <a:pt x="196" y="49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79" name="Freeform 7"/>
              <p:cNvSpPr>
                <a:spLocks/>
              </p:cNvSpPr>
              <p:nvPr/>
            </p:nvSpPr>
            <p:spPr bwMode="auto">
              <a:xfrm>
                <a:off x="1890" y="3724"/>
                <a:ext cx="222" cy="145"/>
              </a:xfrm>
              <a:custGeom>
                <a:avLst/>
                <a:gdLst/>
                <a:ahLst/>
                <a:cxnLst>
                  <a:cxn ang="0">
                    <a:pos x="101" y="350"/>
                  </a:cxn>
                  <a:cxn ang="0">
                    <a:pos x="57" y="308"/>
                  </a:cxn>
                  <a:cxn ang="0">
                    <a:pos x="15" y="308"/>
                  </a:cxn>
                  <a:cxn ang="0">
                    <a:pos x="0" y="353"/>
                  </a:cxn>
                  <a:cxn ang="0">
                    <a:pos x="15" y="441"/>
                  </a:cxn>
                  <a:cxn ang="0">
                    <a:pos x="111" y="509"/>
                  </a:cxn>
                  <a:cxn ang="0">
                    <a:pos x="284" y="570"/>
                  </a:cxn>
                  <a:cxn ang="0">
                    <a:pos x="319" y="579"/>
                  </a:cxn>
                  <a:cxn ang="0">
                    <a:pos x="358" y="579"/>
                  </a:cxn>
                  <a:cxn ang="0">
                    <a:pos x="428" y="579"/>
                  </a:cxn>
                  <a:cxn ang="0">
                    <a:pos x="550" y="532"/>
                  </a:cxn>
                  <a:cxn ang="0">
                    <a:pos x="662" y="490"/>
                  </a:cxn>
                  <a:cxn ang="0">
                    <a:pos x="665" y="464"/>
                  </a:cxn>
                  <a:cxn ang="0">
                    <a:pos x="608" y="308"/>
                  </a:cxn>
                  <a:cxn ang="0">
                    <a:pos x="541" y="190"/>
                  </a:cxn>
                  <a:cxn ang="0">
                    <a:pos x="503" y="133"/>
                  </a:cxn>
                  <a:cxn ang="0">
                    <a:pos x="503" y="91"/>
                  </a:cxn>
                  <a:cxn ang="0">
                    <a:pos x="446" y="91"/>
                  </a:cxn>
                  <a:cxn ang="0">
                    <a:pos x="361" y="0"/>
                  </a:cxn>
                  <a:cxn ang="0">
                    <a:pos x="339" y="0"/>
                  </a:cxn>
                  <a:cxn ang="0">
                    <a:pos x="339" y="30"/>
                  </a:cxn>
                  <a:cxn ang="0">
                    <a:pos x="418" y="99"/>
                  </a:cxn>
                  <a:cxn ang="0">
                    <a:pos x="418" y="137"/>
                  </a:cxn>
                  <a:cxn ang="0">
                    <a:pos x="437" y="236"/>
                  </a:cxn>
                  <a:cxn ang="0">
                    <a:pos x="474" y="247"/>
                  </a:cxn>
                  <a:cxn ang="0">
                    <a:pos x="512" y="251"/>
                  </a:cxn>
                  <a:cxn ang="0">
                    <a:pos x="557" y="315"/>
                  </a:cxn>
                  <a:cxn ang="0">
                    <a:pos x="585" y="430"/>
                  </a:cxn>
                  <a:cxn ang="0">
                    <a:pos x="566" y="468"/>
                  </a:cxn>
                  <a:cxn ang="0">
                    <a:pos x="481" y="498"/>
                  </a:cxn>
                  <a:cxn ang="0">
                    <a:pos x="399" y="502"/>
                  </a:cxn>
                  <a:cxn ang="0">
                    <a:pos x="332" y="502"/>
                  </a:cxn>
                  <a:cxn ang="0">
                    <a:pos x="246" y="475"/>
                  </a:cxn>
                  <a:cxn ang="0">
                    <a:pos x="168" y="422"/>
                  </a:cxn>
                  <a:cxn ang="0">
                    <a:pos x="101" y="350"/>
                  </a:cxn>
                </a:cxnLst>
                <a:rect l="0" t="0" r="r" b="b"/>
                <a:pathLst>
                  <a:path w="665" h="579">
                    <a:moveTo>
                      <a:pt x="101" y="350"/>
                    </a:moveTo>
                    <a:lnTo>
                      <a:pt x="57" y="308"/>
                    </a:lnTo>
                    <a:lnTo>
                      <a:pt x="15" y="308"/>
                    </a:lnTo>
                    <a:lnTo>
                      <a:pt x="0" y="353"/>
                    </a:lnTo>
                    <a:lnTo>
                      <a:pt x="15" y="441"/>
                    </a:lnTo>
                    <a:lnTo>
                      <a:pt x="111" y="509"/>
                    </a:lnTo>
                    <a:lnTo>
                      <a:pt x="284" y="570"/>
                    </a:lnTo>
                    <a:lnTo>
                      <a:pt x="319" y="579"/>
                    </a:lnTo>
                    <a:lnTo>
                      <a:pt x="358" y="579"/>
                    </a:lnTo>
                    <a:lnTo>
                      <a:pt x="428" y="579"/>
                    </a:lnTo>
                    <a:lnTo>
                      <a:pt x="550" y="532"/>
                    </a:lnTo>
                    <a:lnTo>
                      <a:pt x="662" y="490"/>
                    </a:lnTo>
                    <a:lnTo>
                      <a:pt x="665" y="464"/>
                    </a:lnTo>
                    <a:lnTo>
                      <a:pt x="608" y="308"/>
                    </a:lnTo>
                    <a:lnTo>
                      <a:pt x="541" y="190"/>
                    </a:lnTo>
                    <a:lnTo>
                      <a:pt x="503" y="133"/>
                    </a:lnTo>
                    <a:lnTo>
                      <a:pt x="503" y="91"/>
                    </a:lnTo>
                    <a:lnTo>
                      <a:pt x="446" y="91"/>
                    </a:lnTo>
                    <a:lnTo>
                      <a:pt x="361" y="0"/>
                    </a:lnTo>
                    <a:lnTo>
                      <a:pt x="339" y="0"/>
                    </a:lnTo>
                    <a:lnTo>
                      <a:pt x="339" y="30"/>
                    </a:lnTo>
                    <a:lnTo>
                      <a:pt x="418" y="99"/>
                    </a:lnTo>
                    <a:lnTo>
                      <a:pt x="418" y="137"/>
                    </a:lnTo>
                    <a:lnTo>
                      <a:pt x="437" y="236"/>
                    </a:lnTo>
                    <a:lnTo>
                      <a:pt x="474" y="247"/>
                    </a:lnTo>
                    <a:lnTo>
                      <a:pt x="512" y="251"/>
                    </a:lnTo>
                    <a:lnTo>
                      <a:pt x="557" y="315"/>
                    </a:lnTo>
                    <a:lnTo>
                      <a:pt x="585" y="430"/>
                    </a:lnTo>
                    <a:lnTo>
                      <a:pt x="566" y="468"/>
                    </a:lnTo>
                    <a:lnTo>
                      <a:pt x="481" y="498"/>
                    </a:lnTo>
                    <a:lnTo>
                      <a:pt x="399" y="502"/>
                    </a:lnTo>
                    <a:lnTo>
                      <a:pt x="332" y="502"/>
                    </a:lnTo>
                    <a:lnTo>
                      <a:pt x="246" y="475"/>
                    </a:lnTo>
                    <a:lnTo>
                      <a:pt x="168" y="422"/>
                    </a:lnTo>
                    <a:lnTo>
                      <a:pt x="101" y="35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80" name="Freeform 8"/>
              <p:cNvSpPr>
                <a:spLocks/>
              </p:cNvSpPr>
              <p:nvPr/>
            </p:nvSpPr>
            <p:spPr bwMode="auto">
              <a:xfrm>
                <a:off x="1730" y="3758"/>
                <a:ext cx="175" cy="234"/>
              </a:xfrm>
              <a:custGeom>
                <a:avLst/>
                <a:gdLst/>
                <a:ahLst/>
                <a:cxnLst>
                  <a:cxn ang="0">
                    <a:pos x="143" y="60"/>
                  </a:cxn>
                  <a:cxn ang="0">
                    <a:pos x="213" y="22"/>
                  </a:cxn>
                  <a:cxn ang="0">
                    <a:pos x="296" y="3"/>
                  </a:cxn>
                  <a:cxn ang="0">
                    <a:pos x="395" y="0"/>
                  </a:cxn>
                  <a:cxn ang="0">
                    <a:pos x="452" y="14"/>
                  </a:cxn>
                  <a:cxn ang="0">
                    <a:pos x="515" y="60"/>
                  </a:cxn>
                  <a:cxn ang="0">
                    <a:pos x="525" y="105"/>
                  </a:cxn>
                  <a:cxn ang="0">
                    <a:pos x="519" y="162"/>
                  </a:cxn>
                  <a:cxn ang="0">
                    <a:pos x="490" y="216"/>
                  </a:cxn>
                  <a:cxn ang="0">
                    <a:pos x="458" y="242"/>
                  </a:cxn>
                  <a:cxn ang="0">
                    <a:pos x="404" y="273"/>
                  </a:cxn>
                  <a:cxn ang="0">
                    <a:pos x="353" y="318"/>
                  </a:cxn>
                  <a:cxn ang="0">
                    <a:pos x="328" y="368"/>
                  </a:cxn>
                  <a:cxn ang="0">
                    <a:pos x="315" y="459"/>
                  </a:cxn>
                  <a:cxn ang="0">
                    <a:pos x="334" y="527"/>
                  </a:cxn>
                  <a:cxn ang="0">
                    <a:pos x="372" y="596"/>
                  </a:cxn>
                  <a:cxn ang="0">
                    <a:pos x="401" y="695"/>
                  </a:cxn>
                  <a:cxn ang="0">
                    <a:pos x="404" y="809"/>
                  </a:cxn>
                  <a:cxn ang="0">
                    <a:pos x="385" y="877"/>
                  </a:cxn>
                  <a:cxn ang="0">
                    <a:pos x="337" y="923"/>
                  </a:cxn>
                  <a:cxn ang="0">
                    <a:pos x="280" y="934"/>
                  </a:cxn>
                  <a:cxn ang="0">
                    <a:pos x="194" y="904"/>
                  </a:cxn>
                  <a:cxn ang="0">
                    <a:pos x="118" y="835"/>
                  </a:cxn>
                  <a:cxn ang="0">
                    <a:pos x="67" y="752"/>
                  </a:cxn>
                  <a:cxn ang="0">
                    <a:pos x="19" y="619"/>
                  </a:cxn>
                  <a:cxn ang="0">
                    <a:pos x="0" y="455"/>
                  </a:cxn>
                  <a:cxn ang="0">
                    <a:pos x="13" y="311"/>
                  </a:cxn>
                  <a:cxn ang="0">
                    <a:pos x="48" y="185"/>
                  </a:cxn>
                  <a:cxn ang="0">
                    <a:pos x="96" y="113"/>
                  </a:cxn>
                  <a:cxn ang="0">
                    <a:pos x="143" y="60"/>
                  </a:cxn>
                </a:cxnLst>
                <a:rect l="0" t="0" r="r" b="b"/>
                <a:pathLst>
                  <a:path w="525" h="934">
                    <a:moveTo>
                      <a:pt x="143" y="60"/>
                    </a:moveTo>
                    <a:lnTo>
                      <a:pt x="213" y="22"/>
                    </a:lnTo>
                    <a:lnTo>
                      <a:pt x="296" y="3"/>
                    </a:lnTo>
                    <a:lnTo>
                      <a:pt x="395" y="0"/>
                    </a:lnTo>
                    <a:lnTo>
                      <a:pt x="452" y="14"/>
                    </a:lnTo>
                    <a:lnTo>
                      <a:pt x="515" y="60"/>
                    </a:lnTo>
                    <a:lnTo>
                      <a:pt x="525" y="105"/>
                    </a:lnTo>
                    <a:lnTo>
                      <a:pt x="519" y="162"/>
                    </a:lnTo>
                    <a:lnTo>
                      <a:pt x="490" y="216"/>
                    </a:lnTo>
                    <a:lnTo>
                      <a:pt x="458" y="242"/>
                    </a:lnTo>
                    <a:lnTo>
                      <a:pt x="404" y="273"/>
                    </a:lnTo>
                    <a:lnTo>
                      <a:pt x="353" y="318"/>
                    </a:lnTo>
                    <a:lnTo>
                      <a:pt x="328" y="368"/>
                    </a:lnTo>
                    <a:lnTo>
                      <a:pt x="315" y="459"/>
                    </a:lnTo>
                    <a:lnTo>
                      <a:pt x="334" y="527"/>
                    </a:lnTo>
                    <a:lnTo>
                      <a:pt x="372" y="596"/>
                    </a:lnTo>
                    <a:lnTo>
                      <a:pt x="401" y="695"/>
                    </a:lnTo>
                    <a:lnTo>
                      <a:pt x="404" y="809"/>
                    </a:lnTo>
                    <a:lnTo>
                      <a:pt x="385" y="877"/>
                    </a:lnTo>
                    <a:lnTo>
                      <a:pt x="337" y="923"/>
                    </a:lnTo>
                    <a:lnTo>
                      <a:pt x="280" y="934"/>
                    </a:lnTo>
                    <a:lnTo>
                      <a:pt x="194" y="904"/>
                    </a:lnTo>
                    <a:lnTo>
                      <a:pt x="118" y="835"/>
                    </a:lnTo>
                    <a:lnTo>
                      <a:pt x="67" y="752"/>
                    </a:lnTo>
                    <a:lnTo>
                      <a:pt x="19" y="619"/>
                    </a:lnTo>
                    <a:lnTo>
                      <a:pt x="0" y="455"/>
                    </a:lnTo>
                    <a:lnTo>
                      <a:pt x="13" y="311"/>
                    </a:lnTo>
                    <a:lnTo>
                      <a:pt x="48" y="185"/>
                    </a:lnTo>
                    <a:lnTo>
                      <a:pt x="96" y="113"/>
                    </a:lnTo>
                    <a:lnTo>
                      <a:pt x="143" y="6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81" name="Freeform 9"/>
              <p:cNvSpPr>
                <a:spLocks/>
              </p:cNvSpPr>
              <p:nvPr/>
            </p:nvSpPr>
            <p:spPr bwMode="auto">
              <a:xfrm>
                <a:off x="1663" y="3944"/>
                <a:ext cx="195" cy="268"/>
              </a:xfrm>
              <a:custGeom>
                <a:avLst/>
                <a:gdLst/>
                <a:ahLst/>
                <a:cxnLst>
                  <a:cxn ang="0">
                    <a:pos x="509" y="232"/>
                  </a:cxn>
                  <a:cxn ang="0">
                    <a:pos x="448" y="141"/>
                  </a:cxn>
                  <a:cxn ang="0">
                    <a:pos x="366" y="11"/>
                  </a:cxn>
                  <a:cxn ang="0">
                    <a:pos x="299" y="0"/>
                  </a:cxn>
                  <a:cxn ang="0">
                    <a:pos x="251" y="11"/>
                  </a:cxn>
                  <a:cxn ang="0">
                    <a:pos x="239" y="68"/>
                  </a:cxn>
                  <a:cxn ang="0">
                    <a:pos x="270" y="152"/>
                  </a:cxn>
                  <a:cxn ang="0">
                    <a:pos x="372" y="255"/>
                  </a:cxn>
                  <a:cxn ang="0">
                    <a:pos x="461" y="356"/>
                  </a:cxn>
                  <a:cxn ang="0">
                    <a:pos x="499" y="409"/>
                  </a:cxn>
                  <a:cxn ang="0">
                    <a:pos x="499" y="436"/>
                  </a:cxn>
                  <a:cxn ang="0">
                    <a:pos x="471" y="501"/>
                  </a:cxn>
                  <a:cxn ang="0">
                    <a:pos x="404" y="573"/>
                  </a:cxn>
                  <a:cxn ang="0">
                    <a:pos x="318" y="618"/>
                  </a:cxn>
                  <a:cxn ang="0">
                    <a:pos x="223" y="641"/>
                  </a:cxn>
                  <a:cxn ang="0">
                    <a:pos x="134" y="660"/>
                  </a:cxn>
                  <a:cxn ang="0">
                    <a:pos x="80" y="672"/>
                  </a:cxn>
                  <a:cxn ang="0">
                    <a:pos x="29" y="664"/>
                  </a:cxn>
                  <a:cxn ang="0">
                    <a:pos x="0" y="687"/>
                  </a:cxn>
                  <a:cxn ang="0">
                    <a:pos x="0" y="731"/>
                  </a:cxn>
                  <a:cxn ang="0">
                    <a:pos x="19" y="750"/>
                  </a:cxn>
                  <a:cxn ang="0">
                    <a:pos x="134" y="796"/>
                  </a:cxn>
                  <a:cxn ang="0">
                    <a:pos x="229" y="864"/>
                  </a:cxn>
                  <a:cxn ang="0">
                    <a:pos x="309" y="971"/>
                  </a:cxn>
                  <a:cxn ang="0">
                    <a:pos x="334" y="1028"/>
                  </a:cxn>
                  <a:cxn ang="0">
                    <a:pos x="343" y="1069"/>
                  </a:cxn>
                  <a:cxn ang="0">
                    <a:pos x="382" y="1072"/>
                  </a:cxn>
                  <a:cxn ang="0">
                    <a:pos x="442" y="1050"/>
                  </a:cxn>
                  <a:cxn ang="0">
                    <a:pos x="439" y="993"/>
                  </a:cxn>
                  <a:cxn ang="0">
                    <a:pos x="375" y="910"/>
                  </a:cxn>
                  <a:cxn ang="0">
                    <a:pos x="296" y="834"/>
                  </a:cxn>
                  <a:cxn ang="0">
                    <a:pos x="229" y="788"/>
                  </a:cxn>
                  <a:cxn ang="0">
                    <a:pos x="156" y="754"/>
                  </a:cxn>
                  <a:cxn ang="0">
                    <a:pos x="105" y="731"/>
                  </a:cxn>
                  <a:cxn ang="0">
                    <a:pos x="108" y="720"/>
                  </a:cxn>
                  <a:cxn ang="0">
                    <a:pos x="213" y="706"/>
                  </a:cxn>
                  <a:cxn ang="0">
                    <a:pos x="318" y="683"/>
                  </a:cxn>
                  <a:cxn ang="0">
                    <a:pos x="413" y="649"/>
                  </a:cxn>
                  <a:cxn ang="0">
                    <a:pos x="471" y="618"/>
                  </a:cxn>
                  <a:cxn ang="0">
                    <a:pos x="534" y="546"/>
                  </a:cxn>
                  <a:cxn ang="0">
                    <a:pos x="566" y="466"/>
                  </a:cxn>
                  <a:cxn ang="0">
                    <a:pos x="583" y="390"/>
                  </a:cxn>
                  <a:cxn ang="0">
                    <a:pos x="572" y="331"/>
                  </a:cxn>
                  <a:cxn ang="0">
                    <a:pos x="537" y="285"/>
                  </a:cxn>
                  <a:cxn ang="0">
                    <a:pos x="509" y="232"/>
                  </a:cxn>
                </a:cxnLst>
                <a:rect l="0" t="0" r="r" b="b"/>
                <a:pathLst>
                  <a:path w="583" h="1072">
                    <a:moveTo>
                      <a:pt x="509" y="232"/>
                    </a:moveTo>
                    <a:lnTo>
                      <a:pt x="448" y="141"/>
                    </a:lnTo>
                    <a:lnTo>
                      <a:pt x="366" y="11"/>
                    </a:lnTo>
                    <a:lnTo>
                      <a:pt x="299" y="0"/>
                    </a:lnTo>
                    <a:lnTo>
                      <a:pt x="251" y="11"/>
                    </a:lnTo>
                    <a:lnTo>
                      <a:pt x="239" y="68"/>
                    </a:lnTo>
                    <a:lnTo>
                      <a:pt x="270" y="152"/>
                    </a:lnTo>
                    <a:lnTo>
                      <a:pt x="372" y="255"/>
                    </a:lnTo>
                    <a:lnTo>
                      <a:pt x="461" y="356"/>
                    </a:lnTo>
                    <a:lnTo>
                      <a:pt x="499" y="409"/>
                    </a:lnTo>
                    <a:lnTo>
                      <a:pt x="499" y="436"/>
                    </a:lnTo>
                    <a:lnTo>
                      <a:pt x="471" y="501"/>
                    </a:lnTo>
                    <a:lnTo>
                      <a:pt x="404" y="573"/>
                    </a:lnTo>
                    <a:lnTo>
                      <a:pt x="318" y="618"/>
                    </a:lnTo>
                    <a:lnTo>
                      <a:pt x="223" y="641"/>
                    </a:lnTo>
                    <a:lnTo>
                      <a:pt x="134" y="660"/>
                    </a:lnTo>
                    <a:lnTo>
                      <a:pt x="80" y="672"/>
                    </a:lnTo>
                    <a:lnTo>
                      <a:pt x="29" y="664"/>
                    </a:lnTo>
                    <a:lnTo>
                      <a:pt x="0" y="687"/>
                    </a:lnTo>
                    <a:lnTo>
                      <a:pt x="0" y="731"/>
                    </a:lnTo>
                    <a:lnTo>
                      <a:pt x="19" y="750"/>
                    </a:lnTo>
                    <a:lnTo>
                      <a:pt x="134" y="796"/>
                    </a:lnTo>
                    <a:lnTo>
                      <a:pt x="229" y="864"/>
                    </a:lnTo>
                    <a:lnTo>
                      <a:pt x="309" y="971"/>
                    </a:lnTo>
                    <a:lnTo>
                      <a:pt x="334" y="1028"/>
                    </a:lnTo>
                    <a:lnTo>
                      <a:pt x="343" y="1069"/>
                    </a:lnTo>
                    <a:lnTo>
                      <a:pt x="382" y="1072"/>
                    </a:lnTo>
                    <a:lnTo>
                      <a:pt x="442" y="1050"/>
                    </a:lnTo>
                    <a:lnTo>
                      <a:pt x="439" y="993"/>
                    </a:lnTo>
                    <a:lnTo>
                      <a:pt x="375" y="910"/>
                    </a:lnTo>
                    <a:lnTo>
                      <a:pt x="296" y="834"/>
                    </a:lnTo>
                    <a:lnTo>
                      <a:pt x="229" y="788"/>
                    </a:lnTo>
                    <a:lnTo>
                      <a:pt x="156" y="754"/>
                    </a:lnTo>
                    <a:lnTo>
                      <a:pt x="105" y="731"/>
                    </a:lnTo>
                    <a:lnTo>
                      <a:pt x="108" y="720"/>
                    </a:lnTo>
                    <a:lnTo>
                      <a:pt x="213" y="706"/>
                    </a:lnTo>
                    <a:lnTo>
                      <a:pt x="318" y="683"/>
                    </a:lnTo>
                    <a:lnTo>
                      <a:pt x="413" y="649"/>
                    </a:lnTo>
                    <a:lnTo>
                      <a:pt x="471" y="618"/>
                    </a:lnTo>
                    <a:lnTo>
                      <a:pt x="534" y="546"/>
                    </a:lnTo>
                    <a:lnTo>
                      <a:pt x="566" y="466"/>
                    </a:lnTo>
                    <a:lnTo>
                      <a:pt x="583" y="390"/>
                    </a:lnTo>
                    <a:lnTo>
                      <a:pt x="572" y="331"/>
                    </a:lnTo>
                    <a:lnTo>
                      <a:pt x="537" y="285"/>
                    </a:lnTo>
                    <a:lnTo>
                      <a:pt x="509" y="2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82" name="Freeform 10"/>
              <p:cNvSpPr>
                <a:spLocks/>
              </p:cNvSpPr>
              <p:nvPr/>
            </p:nvSpPr>
            <p:spPr bwMode="auto">
              <a:xfrm>
                <a:off x="1825" y="3923"/>
                <a:ext cx="163" cy="283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4" y="2"/>
                  </a:cxn>
                  <a:cxn ang="0">
                    <a:pos x="0" y="55"/>
                  </a:cxn>
                  <a:cxn ang="0">
                    <a:pos x="20" y="112"/>
                  </a:cxn>
                  <a:cxn ang="0">
                    <a:pos x="67" y="181"/>
                  </a:cxn>
                  <a:cxn ang="0">
                    <a:pos x="115" y="253"/>
                  </a:cxn>
                  <a:cxn ang="0">
                    <a:pos x="165" y="411"/>
                  </a:cxn>
                  <a:cxn ang="0">
                    <a:pos x="181" y="522"/>
                  </a:cxn>
                  <a:cxn ang="0">
                    <a:pos x="174" y="624"/>
                  </a:cxn>
                  <a:cxn ang="0">
                    <a:pos x="146" y="760"/>
                  </a:cxn>
                  <a:cxn ang="0">
                    <a:pos x="115" y="878"/>
                  </a:cxn>
                  <a:cxn ang="0">
                    <a:pos x="86" y="999"/>
                  </a:cxn>
                  <a:cxn ang="0">
                    <a:pos x="67" y="1056"/>
                  </a:cxn>
                  <a:cxn ang="0">
                    <a:pos x="58" y="1113"/>
                  </a:cxn>
                  <a:cxn ang="0">
                    <a:pos x="80" y="1129"/>
                  </a:cxn>
                  <a:cxn ang="0">
                    <a:pos x="136" y="1106"/>
                  </a:cxn>
                  <a:cxn ang="0">
                    <a:pos x="241" y="1083"/>
                  </a:cxn>
                  <a:cxn ang="0">
                    <a:pos x="336" y="1094"/>
                  </a:cxn>
                  <a:cxn ang="0">
                    <a:pos x="431" y="1129"/>
                  </a:cxn>
                  <a:cxn ang="0">
                    <a:pos x="450" y="1125"/>
                  </a:cxn>
                  <a:cxn ang="0">
                    <a:pos x="488" y="1056"/>
                  </a:cxn>
                  <a:cxn ang="0">
                    <a:pos x="488" y="1026"/>
                  </a:cxn>
                  <a:cxn ang="0">
                    <a:pos x="408" y="1011"/>
                  </a:cxn>
                  <a:cxn ang="0">
                    <a:pos x="308" y="1011"/>
                  </a:cxn>
                  <a:cxn ang="0">
                    <a:pos x="212" y="1034"/>
                  </a:cxn>
                  <a:cxn ang="0">
                    <a:pos x="123" y="1068"/>
                  </a:cxn>
                  <a:cxn ang="0">
                    <a:pos x="115" y="1049"/>
                  </a:cxn>
                  <a:cxn ang="0">
                    <a:pos x="133" y="999"/>
                  </a:cxn>
                  <a:cxn ang="0">
                    <a:pos x="184" y="855"/>
                  </a:cxn>
                  <a:cxn ang="0">
                    <a:pos x="219" y="708"/>
                  </a:cxn>
                  <a:cxn ang="0">
                    <a:pos x="238" y="579"/>
                  </a:cxn>
                  <a:cxn ang="0">
                    <a:pos x="238" y="510"/>
                  </a:cxn>
                  <a:cxn ang="0">
                    <a:pos x="228" y="408"/>
                  </a:cxn>
                  <a:cxn ang="0">
                    <a:pos x="203" y="310"/>
                  </a:cxn>
                  <a:cxn ang="0">
                    <a:pos x="181" y="242"/>
                  </a:cxn>
                  <a:cxn ang="0">
                    <a:pos x="146" y="150"/>
                  </a:cxn>
                  <a:cxn ang="0">
                    <a:pos x="109" y="44"/>
                  </a:cxn>
                  <a:cxn ang="0">
                    <a:pos x="61" y="0"/>
                  </a:cxn>
                </a:cxnLst>
                <a:rect l="0" t="0" r="r" b="b"/>
                <a:pathLst>
                  <a:path w="488" h="1129">
                    <a:moveTo>
                      <a:pt x="61" y="0"/>
                    </a:moveTo>
                    <a:lnTo>
                      <a:pt x="4" y="2"/>
                    </a:lnTo>
                    <a:lnTo>
                      <a:pt x="0" y="55"/>
                    </a:lnTo>
                    <a:lnTo>
                      <a:pt x="20" y="112"/>
                    </a:lnTo>
                    <a:lnTo>
                      <a:pt x="67" y="181"/>
                    </a:lnTo>
                    <a:lnTo>
                      <a:pt x="115" y="253"/>
                    </a:lnTo>
                    <a:lnTo>
                      <a:pt x="165" y="411"/>
                    </a:lnTo>
                    <a:lnTo>
                      <a:pt x="181" y="522"/>
                    </a:lnTo>
                    <a:lnTo>
                      <a:pt x="174" y="624"/>
                    </a:lnTo>
                    <a:lnTo>
                      <a:pt x="146" y="760"/>
                    </a:lnTo>
                    <a:lnTo>
                      <a:pt x="115" y="878"/>
                    </a:lnTo>
                    <a:lnTo>
                      <a:pt x="86" y="999"/>
                    </a:lnTo>
                    <a:lnTo>
                      <a:pt x="67" y="1056"/>
                    </a:lnTo>
                    <a:lnTo>
                      <a:pt x="58" y="1113"/>
                    </a:lnTo>
                    <a:lnTo>
                      <a:pt x="80" y="1129"/>
                    </a:lnTo>
                    <a:lnTo>
                      <a:pt x="136" y="1106"/>
                    </a:lnTo>
                    <a:lnTo>
                      <a:pt x="241" y="1083"/>
                    </a:lnTo>
                    <a:lnTo>
                      <a:pt x="336" y="1094"/>
                    </a:lnTo>
                    <a:lnTo>
                      <a:pt x="431" y="1129"/>
                    </a:lnTo>
                    <a:lnTo>
                      <a:pt x="450" y="1125"/>
                    </a:lnTo>
                    <a:lnTo>
                      <a:pt x="488" y="1056"/>
                    </a:lnTo>
                    <a:lnTo>
                      <a:pt x="488" y="1026"/>
                    </a:lnTo>
                    <a:lnTo>
                      <a:pt x="408" y="1011"/>
                    </a:lnTo>
                    <a:lnTo>
                      <a:pt x="308" y="1011"/>
                    </a:lnTo>
                    <a:lnTo>
                      <a:pt x="212" y="1034"/>
                    </a:lnTo>
                    <a:lnTo>
                      <a:pt x="123" y="1068"/>
                    </a:lnTo>
                    <a:lnTo>
                      <a:pt x="115" y="1049"/>
                    </a:lnTo>
                    <a:lnTo>
                      <a:pt x="133" y="999"/>
                    </a:lnTo>
                    <a:lnTo>
                      <a:pt x="184" y="855"/>
                    </a:lnTo>
                    <a:lnTo>
                      <a:pt x="219" y="708"/>
                    </a:lnTo>
                    <a:lnTo>
                      <a:pt x="238" y="579"/>
                    </a:lnTo>
                    <a:lnTo>
                      <a:pt x="238" y="510"/>
                    </a:lnTo>
                    <a:lnTo>
                      <a:pt x="228" y="408"/>
                    </a:lnTo>
                    <a:lnTo>
                      <a:pt x="203" y="310"/>
                    </a:lnTo>
                    <a:lnTo>
                      <a:pt x="181" y="242"/>
                    </a:lnTo>
                    <a:lnTo>
                      <a:pt x="146" y="150"/>
                    </a:lnTo>
                    <a:lnTo>
                      <a:pt x="109" y="44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</p:grpSp>
        <p:grpSp>
          <p:nvGrpSpPr>
            <p:cNvPr id="361483" name="Group 11"/>
            <p:cNvGrpSpPr>
              <a:grpSpLocks/>
            </p:cNvGrpSpPr>
            <p:nvPr/>
          </p:nvGrpSpPr>
          <p:grpSpPr bwMode="auto">
            <a:xfrm>
              <a:off x="2165" y="3232"/>
              <a:ext cx="722" cy="653"/>
              <a:chOff x="965" y="3428"/>
              <a:chExt cx="722" cy="653"/>
            </a:xfrm>
          </p:grpSpPr>
          <p:sp>
            <p:nvSpPr>
              <p:cNvPr id="361484" name="Freeform 12"/>
              <p:cNvSpPr>
                <a:spLocks/>
              </p:cNvSpPr>
              <p:nvPr/>
            </p:nvSpPr>
            <p:spPr bwMode="auto">
              <a:xfrm>
                <a:off x="1163" y="3650"/>
                <a:ext cx="314" cy="243"/>
              </a:xfrm>
              <a:custGeom>
                <a:avLst/>
                <a:gdLst/>
                <a:ahLst/>
                <a:cxnLst>
                  <a:cxn ang="0">
                    <a:pos x="493" y="84"/>
                  </a:cxn>
                  <a:cxn ang="0">
                    <a:pos x="407" y="38"/>
                  </a:cxn>
                  <a:cxn ang="0">
                    <a:pos x="312" y="38"/>
                  </a:cxn>
                  <a:cxn ang="0">
                    <a:pos x="201" y="129"/>
                  </a:cxn>
                  <a:cxn ang="0">
                    <a:pos x="172" y="250"/>
                  </a:cxn>
                  <a:cxn ang="0">
                    <a:pos x="239" y="364"/>
                  </a:cxn>
                  <a:cxn ang="0">
                    <a:pos x="172" y="387"/>
                  </a:cxn>
                  <a:cxn ang="0">
                    <a:pos x="67" y="482"/>
                  </a:cxn>
                  <a:cxn ang="0">
                    <a:pos x="39" y="619"/>
                  </a:cxn>
                  <a:cxn ang="0">
                    <a:pos x="93" y="660"/>
                  </a:cxn>
                  <a:cxn ang="0">
                    <a:pos x="169" y="626"/>
                  </a:cxn>
                  <a:cxn ang="0">
                    <a:pos x="131" y="721"/>
                  </a:cxn>
                  <a:cxn ang="0">
                    <a:pos x="159" y="788"/>
                  </a:cxn>
                  <a:cxn ang="0">
                    <a:pos x="207" y="823"/>
                  </a:cxn>
                  <a:cxn ang="0">
                    <a:pos x="258" y="914"/>
                  </a:cxn>
                  <a:cxn ang="0">
                    <a:pos x="382" y="933"/>
                  </a:cxn>
                  <a:cxn ang="0">
                    <a:pos x="465" y="845"/>
                  </a:cxn>
                  <a:cxn ang="0">
                    <a:pos x="477" y="731"/>
                  </a:cxn>
                  <a:cxn ang="0">
                    <a:pos x="439" y="630"/>
                  </a:cxn>
                  <a:cxn ang="0">
                    <a:pos x="426" y="558"/>
                  </a:cxn>
                  <a:cxn ang="0">
                    <a:pos x="493" y="607"/>
                  </a:cxn>
                  <a:cxn ang="0">
                    <a:pos x="582" y="619"/>
                  </a:cxn>
                  <a:cxn ang="0">
                    <a:pos x="630" y="516"/>
                  </a:cxn>
                  <a:cxn ang="0">
                    <a:pos x="579" y="425"/>
                  </a:cxn>
                  <a:cxn ang="0">
                    <a:pos x="474" y="322"/>
                  </a:cxn>
                  <a:cxn ang="0">
                    <a:pos x="401" y="299"/>
                  </a:cxn>
                  <a:cxn ang="0">
                    <a:pos x="550" y="242"/>
                  </a:cxn>
                  <a:cxn ang="0">
                    <a:pos x="735" y="141"/>
                  </a:cxn>
                  <a:cxn ang="0">
                    <a:pos x="792" y="137"/>
                  </a:cxn>
                  <a:cxn ang="0">
                    <a:pos x="608" y="242"/>
                  </a:cxn>
                  <a:cxn ang="0">
                    <a:pos x="550" y="333"/>
                  </a:cxn>
                  <a:cxn ang="0">
                    <a:pos x="830" y="512"/>
                  </a:cxn>
                  <a:cxn ang="0">
                    <a:pos x="932" y="569"/>
                  </a:cxn>
                  <a:cxn ang="0">
                    <a:pos x="649" y="455"/>
                  </a:cxn>
                  <a:cxn ang="0">
                    <a:pos x="659" y="524"/>
                  </a:cxn>
                  <a:cxn ang="0">
                    <a:pos x="636" y="649"/>
                  </a:cxn>
                  <a:cxn ang="0">
                    <a:pos x="522" y="664"/>
                  </a:cxn>
                  <a:cxn ang="0">
                    <a:pos x="525" y="739"/>
                  </a:cxn>
                  <a:cxn ang="0">
                    <a:pos x="484" y="899"/>
                  </a:cxn>
                  <a:cxn ang="0">
                    <a:pos x="360" y="971"/>
                  </a:cxn>
                  <a:cxn ang="0">
                    <a:pos x="220" y="937"/>
                  </a:cxn>
                  <a:cxn ang="0">
                    <a:pos x="182" y="842"/>
                  </a:cxn>
                  <a:cxn ang="0">
                    <a:pos x="124" y="823"/>
                  </a:cxn>
                  <a:cxn ang="0">
                    <a:pos x="105" y="754"/>
                  </a:cxn>
                  <a:cxn ang="0">
                    <a:pos x="115" y="683"/>
                  </a:cxn>
                  <a:cxn ang="0">
                    <a:pos x="20" y="664"/>
                  </a:cxn>
                  <a:cxn ang="0">
                    <a:pos x="0" y="546"/>
                  </a:cxn>
                  <a:cxn ang="0">
                    <a:pos x="58" y="425"/>
                  </a:cxn>
                  <a:cxn ang="0">
                    <a:pos x="140" y="356"/>
                  </a:cxn>
                  <a:cxn ang="0">
                    <a:pos x="153" y="295"/>
                  </a:cxn>
                  <a:cxn ang="0">
                    <a:pos x="153" y="205"/>
                  </a:cxn>
                  <a:cxn ang="0">
                    <a:pos x="201" y="72"/>
                  </a:cxn>
                  <a:cxn ang="0">
                    <a:pos x="325" y="0"/>
                  </a:cxn>
                  <a:cxn ang="0">
                    <a:pos x="474" y="12"/>
                  </a:cxn>
                  <a:cxn ang="0">
                    <a:pos x="512" y="50"/>
                  </a:cxn>
                </a:cxnLst>
                <a:rect l="0" t="0" r="r" b="b"/>
                <a:pathLst>
                  <a:path w="942" h="971">
                    <a:moveTo>
                      <a:pt x="512" y="50"/>
                    </a:moveTo>
                    <a:lnTo>
                      <a:pt x="493" y="84"/>
                    </a:lnTo>
                    <a:lnTo>
                      <a:pt x="439" y="69"/>
                    </a:lnTo>
                    <a:lnTo>
                      <a:pt x="407" y="38"/>
                    </a:lnTo>
                    <a:lnTo>
                      <a:pt x="372" y="27"/>
                    </a:lnTo>
                    <a:lnTo>
                      <a:pt x="312" y="38"/>
                    </a:lnTo>
                    <a:lnTo>
                      <a:pt x="245" y="80"/>
                    </a:lnTo>
                    <a:lnTo>
                      <a:pt x="201" y="129"/>
                    </a:lnTo>
                    <a:lnTo>
                      <a:pt x="182" y="186"/>
                    </a:lnTo>
                    <a:lnTo>
                      <a:pt x="172" y="250"/>
                    </a:lnTo>
                    <a:lnTo>
                      <a:pt x="198" y="330"/>
                    </a:lnTo>
                    <a:lnTo>
                      <a:pt x="239" y="364"/>
                    </a:lnTo>
                    <a:lnTo>
                      <a:pt x="236" y="379"/>
                    </a:lnTo>
                    <a:lnTo>
                      <a:pt x="172" y="387"/>
                    </a:lnTo>
                    <a:lnTo>
                      <a:pt x="105" y="421"/>
                    </a:lnTo>
                    <a:lnTo>
                      <a:pt x="67" y="482"/>
                    </a:lnTo>
                    <a:lnTo>
                      <a:pt x="39" y="558"/>
                    </a:lnTo>
                    <a:lnTo>
                      <a:pt x="39" y="619"/>
                    </a:lnTo>
                    <a:lnTo>
                      <a:pt x="58" y="653"/>
                    </a:lnTo>
                    <a:lnTo>
                      <a:pt x="93" y="660"/>
                    </a:lnTo>
                    <a:lnTo>
                      <a:pt x="150" y="641"/>
                    </a:lnTo>
                    <a:lnTo>
                      <a:pt x="169" y="626"/>
                    </a:lnTo>
                    <a:lnTo>
                      <a:pt x="153" y="649"/>
                    </a:lnTo>
                    <a:lnTo>
                      <a:pt x="131" y="721"/>
                    </a:lnTo>
                    <a:lnTo>
                      <a:pt x="131" y="754"/>
                    </a:lnTo>
                    <a:lnTo>
                      <a:pt x="159" y="788"/>
                    </a:lnTo>
                    <a:lnTo>
                      <a:pt x="207" y="788"/>
                    </a:lnTo>
                    <a:lnTo>
                      <a:pt x="207" y="823"/>
                    </a:lnTo>
                    <a:lnTo>
                      <a:pt x="220" y="887"/>
                    </a:lnTo>
                    <a:lnTo>
                      <a:pt x="258" y="914"/>
                    </a:lnTo>
                    <a:lnTo>
                      <a:pt x="325" y="933"/>
                    </a:lnTo>
                    <a:lnTo>
                      <a:pt x="382" y="933"/>
                    </a:lnTo>
                    <a:lnTo>
                      <a:pt x="439" y="891"/>
                    </a:lnTo>
                    <a:lnTo>
                      <a:pt x="465" y="845"/>
                    </a:lnTo>
                    <a:lnTo>
                      <a:pt x="477" y="788"/>
                    </a:lnTo>
                    <a:lnTo>
                      <a:pt x="477" y="731"/>
                    </a:lnTo>
                    <a:lnTo>
                      <a:pt x="474" y="676"/>
                    </a:lnTo>
                    <a:lnTo>
                      <a:pt x="439" y="630"/>
                    </a:lnTo>
                    <a:lnTo>
                      <a:pt x="417" y="569"/>
                    </a:lnTo>
                    <a:lnTo>
                      <a:pt x="426" y="558"/>
                    </a:lnTo>
                    <a:lnTo>
                      <a:pt x="465" y="584"/>
                    </a:lnTo>
                    <a:lnTo>
                      <a:pt x="493" y="607"/>
                    </a:lnTo>
                    <a:lnTo>
                      <a:pt x="541" y="619"/>
                    </a:lnTo>
                    <a:lnTo>
                      <a:pt x="582" y="619"/>
                    </a:lnTo>
                    <a:lnTo>
                      <a:pt x="620" y="584"/>
                    </a:lnTo>
                    <a:lnTo>
                      <a:pt x="630" y="516"/>
                    </a:lnTo>
                    <a:lnTo>
                      <a:pt x="617" y="470"/>
                    </a:lnTo>
                    <a:lnTo>
                      <a:pt x="579" y="425"/>
                    </a:lnTo>
                    <a:lnTo>
                      <a:pt x="535" y="368"/>
                    </a:lnTo>
                    <a:lnTo>
                      <a:pt x="474" y="322"/>
                    </a:lnTo>
                    <a:lnTo>
                      <a:pt x="430" y="307"/>
                    </a:lnTo>
                    <a:lnTo>
                      <a:pt x="401" y="299"/>
                    </a:lnTo>
                    <a:lnTo>
                      <a:pt x="426" y="276"/>
                    </a:lnTo>
                    <a:lnTo>
                      <a:pt x="550" y="242"/>
                    </a:lnTo>
                    <a:lnTo>
                      <a:pt x="630" y="205"/>
                    </a:lnTo>
                    <a:lnTo>
                      <a:pt x="735" y="141"/>
                    </a:lnTo>
                    <a:lnTo>
                      <a:pt x="789" y="107"/>
                    </a:lnTo>
                    <a:lnTo>
                      <a:pt x="792" y="137"/>
                    </a:lnTo>
                    <a:lnTo>
                      <a:pt x="678" y="198"/>
                    </a:lnTo>
                    <a:lnTo>
                      <a:pt x="608" y="242"/>
                    </a:lnTo>
                    <a:lnTo>
                      <a:pt x="531" y="299"/>
                    </a:lnTo>
                    <a:lnTo>
                      <a:pt x="550" y="333"/>
                    </a:lnTo>
                    <a:lnTo>
                      <a:pt x="697" y="432"/>
                    </a:lnTo>
                    <a:lnTo>
                      <a:pt x="830" y="512"/>
                    </a:lnTo>
                    <a:lnTo>
                      <a:pt x="942" y="558"/>
                    </a:lnTo>
                    <a:lnTo>
                      <a:pt x="932" y="569"/>
                    </a:lnTo>
                    <a:lnTo>
                      <a:pt x="760" y="501"/>
                    </a:lnTo>
                    <a:lnTo>
                      <a:pt x="649" y="455"/>
                    </a:lnTo>
                    <a:lnTo>
                      <a:pt x="639" y="470"/>
                    </a:lnTo>
                    <a:lnTo>
                      <a:pt x="659" y="524"/>
                    </a:lnTo>
                    <a:lnTo>
                      <a:pt x="659" y="584"/>
                    </a:lnTo>
                    <a:lnTo>
                      <a:pt x="636" y="649"/>
                    </a:lnTo>
                    <a:lnTo>
                      <a:pt x="582" y="664"/>
                    </a:lnTo>
                    <a:lnTo>
                      <a:pt x="522" y="664"/>
                    </a:lnTo>
                    <a:lnTo>
                      <a:pt x="506" y="664"/>
                    </a:lnTo>
                    <a:lnTo>
                      <a:pt x="525" y="739"/>
                    </a:lnTo>
                    <a:lnTo>
                      <a:pt x="512" y="811"/>
                    </a:lnTo>
                    <a:lnTo>
                      <a:pt x="484" y="899"/>
                    </a:lnTo>
                    <a:lnTo>
                      <a:pt x="426" y="959"/>
                    </a:lnTo>
                    <a:lnTo>
                      <a:pt x="360" y="971"/>
                    </a:lnTo>
                    <a:lnTo>
                      <a:pt x="264" y="967"/>
                    </a:lnTo>
                    <a:lnTo>
                      <a:pt x="220" y="937"/>
                    </a:lnTo>
                    <a:lnTo>
                      <a:pt x="191" y="899"/>
                    </a:lnTo>
                    <a:lnTo>
                      <a:pt x="182" y="842"/>
                    </a:lnTo>
                    <a:lnTo>
                      <a:pt x="182" y="823"/>
                    </a:lnTo>
                    <a:lnTo>
                      <a:pt x="124" y="823"/>
                    </a:lnTo>
                    <a:lnTo>
                      <a:pt x="105" y="788"/>
                    </a:lnTo>
                    <a:lnTo>
                      <a:pt x="105" y="754"/>
                    </a:lnTo>
                    <a:lnTo>
                      <a:pt x="105" y="717"/>
                    </a:lnTo>
                    <a:lnTo>
                      <a:pt x="115" y="683"/>
                    </a:lnTo>
                    <a:lnTo>
                      <a:pt x="74" y="687"/>
                    </a:lnTo>
                    <a:lnTo>
                      <a:pt x="20" y="664"/>
                    </a:lnTo>
                    <a:lnTo>
                      <a:pt x="7" y="615"/>
                    </a:lnTo>
                    <a:lnTo>
                      <a:pt x="0" y="546"/>
                    </a:lnTo>
                    <a:lnTo>
                      <a:pt x="20" y="482"/>
                    </a:lnTo>
                    <a:lnTo>
                      <a:pt x="58" y="425"/>
                    </a:lnTo>
                    <a:lnTo>
                      <a:pt x="96" y="390"/>
                    </a:lnTo>
                    <a:lnTo>
                      <a:pt x="140" y="356"/>
                    </a:lnTo>
                    <a:lnTo>
                      <a:pt x="178" y="356"/>
                    </a:lnTo>
                    <a:lnTo>
                      <a:pt x="153" y="295"/>
                    </a:lnTo>
                    <a:lnTo>
                      <a:pt x="150" y="250"/>
                    </a:lnTo>
                    <a:lnTo>
                      <a:pt x="153" y="205"/>
                    </a:lnTo>
                    <a:lnTo>
                      <a:pt x="172" y="137"/>
                    </a:lnTo>
                    <a:lnTo>
                      <a:pt x="201" y="72"/>
                    </a:lnTo>
                    <a:lnTo>
                      <a:pt x="248" y="38"/>
                    </a:lnTo>
                    <a:lnTo>
                      <a:pt x="325" y="0"/>
                    </a:lnTo>
                    <a:lnTo>
                      <a:pt x="411" y="4"/>
                    </a:lnTo>
                    <a:lnTo>
                      <a:pt x="474" y="12"/>
                    </a:lnTo>
                    <a:lnTo>
                      <a:pt x="503" y="27"/>
                    </a:lnTo>
                    <a:lnTo>
                      <a:pt x="512" y="5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85" name="Freeform 13"/>
              <p:cNvSpPr>
                <a:spLocks/>
              </p:cNvSpPr>
              <p:nvPr/>
            </p:nvSpPr>
            <p:spPr bwMode="auto">
              <a:xfrm>
                <a:off x="1254" y="3739"/>
                <a:ext cx="36" cy="32"/>
              </a:xfrm>
              <a:custGeom>
                <a:avLst/>
                <a:gdLst/>
                <a:ahLst/>
                <a:cxnLst>
                  <a:cxn ang="0">
                    <a:pos x="3" y="45"/>
                  </a:cxn>
                  <a:cxn ang="0">
                    <a:pos x="38" y="79"/>
                  </a:cxn>
                  <a:cxn ang="0">
                    <a:pos x="48" y="114"/>
                  </a:cxn>
                  <a:cxn ang="0">
                    <a:pos x="70" y="126"/>
                  </a:cxn>
                  <a:cxn ang="0">
                    <a:pos x="76" y="91"/>
                  </a:cxn>
                  <a:cxn ang="0">
                    <a:pos x="109" y="68"/>
                  </a:cxn>
                  <a:cxn ang="0">
                    <a:pos x="76" y="41"/>
                  </a:cxn>
                  <a:cxn ang="0">
                    <a:pos x="79" y="0"/>
                  </a:cxn>
                  <a:cxn ang="0">
                    <a:pos x="48" y="11"/>
                  </a:cxn>
                  <a:cxn ang="0">
                    <a:pos x="0" y="19"/>
                  </a:cxn>
                  <a:cxn ang="0">
                    <a:pos x="3" y="45"/>
                  </a:cxn>
                </a:cxnLst>
                <a:rect l="0" t="0" r="r" b="b"/>
                <a:pathLst>
                  <a:path w="109" h="126">
                    <a:moveTo>
                      <a:pt x="3" y="45"/>
                    </a:moveTo>
                    <a:lnTo>
                      <a:pt x="38" y="79"/>
                    </a:lnTo>
                    <a:lnTo>
                      <a:pt x="48" y="114"/>
                    </a:lnTo>
                    <a:lnTo>
                      <a:pt x="70" y="126"/>
                    </a:lnTo>
                    <a:lnTo>
                      <a:pt x="76" y="91"/>
                    </a:lnTo>
                    <a:lnTo>
                      <a:pt x="109" y="68"/>
                    </a:lnTo>
                    <a:lnTo>
                      <a:pt x="76" y="41"/>
                    </a:lnTo>
                    <a:lnTo>
                      <a:pt x="79" y="0"/>
                    </a:lnTo>
                    <a:lnTo>
                      <a:pt x="48" y="11"/>
                    </a:lnTo>
                    <a:lnTo>
                      <a:pt x="0" y="19"/>
                    </a:lnTo>
                    <a:lnTo>
                      <a:pt x="3" y="4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86" name="Freeform 14"/>
              <p:cNvSpPr>
                <a:spLocks/>
              </p:cNvSpPr>
              <p:nvPr/>
            </p:nvSpPr>
            <p:spPr bwMode="auto">
              <a:xfrm>
                <a:off x="1358" y="3585"/>
                <a:ext cx="223" cy="314"/>
              </a:xfrm>
              <a:custGeom>
                <a:avLst/>
                <a:gdLst/>
                <a:ahLst/>
                <a:cxnLst>
                  <a:cxn ang="0">
                    <a:pos x="183" y="46"/>
                  </a:cxn>
                  <a:cxn ang="0">
                    <a:pos x="33" y="50"/>
                  </a:cxn>
                  <a:cxn ang="0">
                    <a:pos x="0" y="126"/>
                  </a:cxn>
                  <a:cxn ang="0">
                    <a:pos x="68" y="103"/>
                  </a:cxn>
                  <a:cxn ang="0">
                    <a:pos x="145" y="69"/>
                  </a:cxn>
                  <a:cxn ang="0">
                    <a:pos x="215" y="126"/>
                  </a:cxn>
                  <a:cxn ang="0">
                    <a:pos x="157" y="232"/>
                  </a:cxn>
                  <a:cxn ang="0">
                    <a:pos x="167" y="312"/>
                  </a:cxn>
                  <a:cxn ang="0">
                    <a:pos x="224" y="229"/>
                  </a:cxn>
                  <a:cxn ang="0">
                    <a:pos x="272" y="232"/>
                  </a:cxn>
                  <a:cxn ang="0">
                    <a:pos x="364" y="251"/>
                  </a:cxn>
                  <a:cxn ang="0">
                    <a:pos x="469" y="319"/>
                  </a:cxn>
                  <a:cxn ang="0">
                    <a:pos x="501" y="402"/>
                  </a:cxn>
                  <a:cxn ang="0">
                    <a:pos x="491" y="478"/>
                  </a:cxn>
                  <a:cxn ang="0">
                    <a:pos x="415" y="505"/>
                  </a:cxn>
                  <a:cxn ang="0">
                    <a:pos x="354" y="539"/>
                  </a:cxn>
                  <a:cxn ang="0">
                    <a:pos x="526" y="558"/>
                  </a:cxn>
                  <a:cxn ang="0">
                    <a:pos x="621" y="664"/>
                  </a:cxn>
                  <a:cxn ang="0">
                    <a:pos x="621" y="889"/>
                  </a:cxn>
                  <a:cxn ang="0">
                    <a:pos x="567" y="948"/>
                  </a:cxn>
                  <a:cxn ang="0">
                    <a:pos x="596" y="982"/>
                  </a:cxn>
                  <a:cxn ang="0">
                    <a:pos x="641" y="1085"/>
                  </a:cxn>
                  <a:cxn ang="0">
                    <a:pos x="593" y="1195"/>
                  </a:cxn>
                  <a:cxn ang="0">
                    <a:pos x="462" y="1230"/>
                  </a:cxn>
                  <a:cxn ang="0">
                    <a:pos x="329" y="1150"/>
                  </a:cxn>
                  <a:cxn ang="0">
                    <a:pos x="269" y="1176"/>
                  </a:cxn>
                  <a:cxn ang="0">
                    <a:pos x="431" y="1252"/>
                  </a:cxn>
                  <a:cxn ang="0">
                    <a:pos x="612" y="1222"/>
                  </a:cxn>
                  <a:cxn ang="0">
                    <a:pos x="669" y="1108"/>
                  </a:cxn>
                  <a:cxn ang="0">
                    <a:pos x="650" y="971"/>
                  </a:cxn>
                  <a:cxn ang="0">
                    <a:pos x="644" y="900"/>
                  </a:cxn>
                  <a:cxn ang="0">
                    <a:pos x="653" y="676"/>
                  </a:cxn>
                  <a:cxn ang="0">
                    <a:pos x="577" y="539"/>
                  </a:cxn>
                  <a:cxn ang="0">
                    <a:pos x="539" y="421"/>
                  </a:cxn>
                  <a:cxn ang="0">
                    <a:pos x="459" y="255"/>
                  </a:cxn>
                  <a:cxn ang="0">
                    <a:pos x="338" y="206"/>
                  </a:cxn>
                  <a:cxn ang="0">
                    <a:pos x="272" y="160"/>
                  </a:cxn>
                  <a:cxn ang="0">
                    <a:pos x="326" y="0"/>
                  </a:cxn>
                  <a:cxn ang="0">
                    <a:pos x="230" y="73"/>
                  </a:cxn>
                </a:cxnLst>
                <a:rect l="0" t="0" r="r" b="b"/>
                <a:pathLst>
                  <a:path w="669" h="1256">
                    <a:moveTo>
                      <a:pt x="230" y="73"/>
                    </a:moveTo>
                    <a:lnTo>
                      <a:pt x="183" y="46"/>
                    </a:lnTo>
                    <a:lnTo>
                      <a:pt x="71" y="23"/>
                    </a:lnTo>
                    <a:lnTo>
                      <a:pt x="33" y="50"/>
                    </a:lnTo>
                    <a:lnTo>
                      <a:pt x="0" y="84"/>
                    </a:lnTo>
                    <a:lnTo>
                      <a:pt x="0" y="126"/>
                    </a:lnTo>
                    <a:lnTo>
                      <a:pt x="30" y="137"/>
                    </a:lnTo>
                    <a:lnTo>
                      <a:pt x="68" y="103"/>
                    </a:lnTo>
                    <a:lnTo>
                      <a:pt x="106" y="69"/>
                    </a:lnTo>
                    <a:lnTo>
                      <a:pt x="145" y="69"/>
                    </a:lnTo>
                    <a:lnTo>
                      <a:pt x="183" y="92"/>
                    </a:lnTo>
                    <a:lnTo>
                      <a:pt x="215" y="126"/>
                    </a:lnTo>
                    <a:lnTo>
                      <a:pt x="215" y="141"/>
                    </a:lnTo>
                    <a:lnTo>
                      <a:pt x="157" y="232"/>
                    </a:lnTo>
                    <a:lnTo>
                      <a:pt x="148" y="289"/>
                    </a:lnTo>
                    <a:lnTo>
                      <a:pt x="167" y="312"/>
                    </a:lnTo>
                    <a:lnTo>
                      <a:pt x="202" y="286"/>
                    </a:lnTo>
                    <a:lnTo>
                      <a:pt x="224" y="229"/>
                    </a:lnTo>
                    <a:lnTo>
                      <a:pt x="243" y="206"/>
                    </a:lnTo>
                    <a:lnTo>
                      <a:pt x="272" y="232"/>
                    </a:lnTo>
                    <a:lnTo>
                      <a:pt x="297" y="244"/>
                    </a:lnTo>
                    <a:lnTo>
                      <a:pt x="364" y="251"/>
                    </a:lnTo>
                    <a:lnTo>
                      <a:pt x="431" y="278"/>
                    </a:lnTo>
                    <a:lnTo>
                      <a:pt x="469" y="319"/>
                    </a:lnTo>
                    <a:lnTo>
                      <a:pt x="491" y="357"/>
                    </a:lnTo>
                    <a:lnTo>
                      <a:pt x="501" y="402"/>
                    </a:lnTo>
                    <a:lnTo>
                      <a:pt x="497" y="444"/>
                    </a:lnTo>
                    <a:lnTo>
                      <a:pt x="491" y="478"/>
                    </a:lnTo>
                    <a:lnTo>
                      <a:pt x="469" y="493"/>
                    </a:lnTo>
                    <a:lnTo>
                      <a:pt x="415" y="505"/>
                    </a:lnTo>
                    <a:lnTo>
                      <a:pt x="354" y="524"/>
                    </a:lnTo>
                    <a:lnTo>
                      <a:pt x="354" y="539"/>
                    </a:lnTo>
                    <a:lnTo>
                      <a:pt x="434" y="539"/>
                    </a:lnTo>
                    <a:lnTo>
                      <a:pt x="526" y="558"/>
                    </a:lnTo>
                    <a:lnTo>
                      <a:pt x="586" y="604"/>
                    </a:lnTo>
                    <a:lnTo>
                      <a:pt x="621" y="664"/>
                    </a:lnTo>
                    <a:lnTo>
                      <a:pt x="634" y="786"/>
                    </a:lnTo>
                    <a:lnTo>
                      <a:pt x="621" y="889"/>
                    </a:lnTo>
                    <a:lnTo>
                      <a:pt x="596" y="923"/>
                    </a:lnTo>
                    <a:lnTo>
                      <a:pt x="567" y="948"/>
                    </a:lnTo>
                    <a:lnTo>
                      <a:pt x="548" y="967"/>
                    </a:lnTo>
                    <a:lnTo>
                      <a:pt x="596" y="982"/>
                    </a:lnTo>
                    <a:lnTo>
                      <a:pt x="631" y="1024"/>
                    </a:lnTo>
                    <a:lnTo>
                      <a:pt x="641" y="1085"/>
                    </a:lnTo>
                    <a:lnTo>
                      <a:pt x="625" y="1161"/>
                    </a:lnTo>
                    <a:lnTo>
                      <a:pt x="593" y="1195"/>
                    </a:lnTo>
                    <a:lnTo>
                      <a:pt x="539" y="1230"/>
                    </a:lnTo>
                    <a:lnTo>
                      <a:pt x="462" y="1230"/>
                    </a:lnTo>
                    <a:lnTo>
                      <a:pt x="383" y="1199"/>
                    </a:lnTo>
                    <a:lnTo>
                      <a:pt x="329" y="1150"/>
                    </a:lnTo>
                    <a:lnTo>
                      <a:pt x="288" y="1115"/>
                    </a:lnTo>
                    <a:lnTo>
                      <a:pt x="269" y="1176"/>
                    </a:lnTo>
                    <a:lnTo>
                      <a:pt x="291" y="1218"/>
                    </a:lnTo>
                    <a:lnTo>
                      <a:pt x="431" y="1252"/>
                    </a:lnTo>
                    <a:lnTo>
                      <a:pt x="536" y="1256"/>
                    </a:lnTo>
                    <a:lnTo>
                      <a:pt x="612" y="1222"/>
                    </a:lnTo>
                    <a:lnTo>
                      <a:pt x="650" y="1173"/>
                    </a:lnTo>
                    <a:lnTo>
                      <a:pt x="669" y="1108"/>
                    </a:lnTo>
                    <a:lnTo>
                      <a:pt x="663" y="1028"/>
                    </a:lnTo>
                    <a:lnTo>
                      <a:pt x="650" y="971"/>
                    </a:lnTo>
                    <a:lnTo>
                      <a:pt x="631" y="948"/>
                    </a:lnTo>
                    <a:lnTo>
                      <a:pt x="644" y="900"/>
                    </a:lnTo>
                    <a:lnTo>
                      <a:pt x="660" y="809"/>
                    </a:lnTo>
                    <a:lnTo>
                      <a:pt x="653" y="676"/>
                    </a:lnTo>
                    <a:lnTo>
                      <a:pt x="625" y="604"/>
                    </a:lnTo>
                    <a:lnTo>
                      <a:pt x="577" y="539"/>
                    </a:lnTo>
                    <a:lnTo>
                      <a:pt x="526" y="493"/>
                    </a:lnTo>
                    <a:lnTo>
                      <a:pt x="539" y="421"/>
                    </a:lnTo>
                    <a:lnTo>
                      <a:pt x="517" y="312"/>
                    </a:lnTo>
                    <a:lnTo>
                      <a:pt x="459" y="255"/>
                    </a:lnTo>
                    <a:lnTo>
                      <a:pt x="402" y="232"/>
                    </a:lnTo>
                    <a:lnTo>
                      <a:pt x="338" y="206"/>
                    </a:lnTo>
                    <a:lnTo>
                      <a:pt x="297" y="194"/>
                    </a:lnTo>
                    <a:lnTo>
                      <a:pt x="272" y="160"/>
                    </a:lnTo>
                    <a:lnTo>
                      <a:pt x="272" y="137"/>
                    </a:lnTo>
                    <a:lnTo>
                      <a:pt x="326" y="0"/>
                    </a:lnTo>
                    <a:lnTo>
                      <a:pt x="243" y="95"/>
                    </a:lnTo>
                    <a:lnTo>
                      <a:pt x="230" y="7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87" name="Freeform 15"/>
              <p:cNvSpPr>
                <a:spLocks/>
              </p:cNvSpPr>
              <p:nvPr/>
            </p:nvSpPr>
            <p:spPr bwMode="auto">
              <a:xfrm>
                <a:off x="1562" y="3623"/>
                <a:ext cx="60" cy="32"/>
              </a:xfrm>
              <a:custGeom>
                <a:avLst/>
                <a:gdLst/>
                <a:ahLst/>
                <a:cxnLst>
                  <a:cxn ang="0">
                    <a:pos x="19" y="112"/>
                  </a:cxn>
                  <a:cxn ang="0">
                    <a:pos x="156" y="0"/>
                  </a:cxn>
                  <a:cxn ang="0">
                    <a:pos x="180" y="12"/>
                  </a:cxn>
                  <a:cxn ang="0">
                    <a:pos x="175" y="41"/>
                  </a:cxn>
                  <a:cxn ang="0">
                    <a:pos x="0" y="131"/>
                  </a:cxn>
                  <a:cxn ang="0">
                    <a:pos x="19" y="112"/>
                  </a:cxn>
                </a:cxnLst>
                <a:rect l="0" t="0" r="r" b="b"/>
                <a:pathLst>
                  <a:path w="180" h="131">
                    <a:moveTo>
                      <a:pt x="19" y="112"/>
                    </a:moveTo>
                    <a:lnTo>
                      <a:pt x="156" y="0"/>
                    </a:lnTo>
                    <a:lnTo>
                      <a:pt x="180" y="12"/>
                    </a:lnTo>
                    <a:lnTo>
                      <a:pt x="175" y="41"/>
                    </a:lnTo>
                    <a:lnTo>
                      <a:pt x="0" y="131"/>
                    </a:lnTo>
                    <a:lnTo>
                      <a:pt x="19" y="1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88" name="Freeform 16"/>
              <p:cNvSpPr>
                <a:spLocks/>
              </p:cNvSpPr>
              <p:nvPr/>
            </p:nvSpPr>
            <p:spPr bwMode="auto">
              <a:xfrm>
                <a:off x="1454" y="3986"/>
                <a:ext cx="58" cy="86"/>
              </a:xfrm>
              <a:custGeom>
                <a:avLst/>
                <a:gdLst/>
                <a:ahLst/>
                <a:cxnLst>
                  <a:cxn ang="0">
                    <a:pos x="173" y="346"/>
                  </a:cxn>
                  <a:cxn ang="0">
                    <a:pos x="108" y="126"/>
                  </a:cxn>
                  <a:cxn ang="0">
                    <a:pos x="38" y="0"/>
                  </a:cxn>
                  <a:cxn ang="0">
                    <a:pos x="9" y="0"/>
                  </a:cxn>
                  <a:cxn ang="0">
                    <a:pos x="0" y="35"/>
                  </a:cxn>
                  <a:cxn ang="0">
                    <a:pos x="57" y="114"/>
                  </a:cxn>
                  <a:cxn ang="0">
                    <a:pos x="114" y="221"/>
                  </a:cxn>
                  <a:cxn ang="0">
                    <a:pos x="173" y="346"/>
                  </a:cxn>
                </a:cxnLst>
                <a:rect l="0" t="0" r="r" b="b"/>
                <a:pathLst>
                  <a:path w="173" h="346">
                    <a:moveTo>
                      <a:pt x="173" y="346"/>
                    </a:moveTo>
                    <a:lnTo>
                      <a:pt x="108" y="126"/>
                    </a:lnTo>
                    <a:lnTo>
                      <a:pt x="38" y="0"/>
                    </a:lnTo>
                    <a:lnTo>
                      <a:pt x="9" y="0"/>
                    </a:lnTo>
                    <a:lnTo>
                      <a:pt x="0" y="35"/>
                    </a:lnTo>
                    <a:lnTo>
                      <a:pt x="57" y="114"/>
                    </a:lnTo>
                    <a:lnTo>
                      <a:pt x="114" y="221"/>
                    </a:lnTo>
                    <a:lnTo>
                      <a:pt x="173" y="3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89" name="Freeform 17"/>
              <p:cNvSpPr>
                <a:spLocks/>
              </p:cNvSpPr>
              <p:nvPr/>
            </p:nvSpPr>
            <p:spPr bwMode="auto">
              <a:xfrm>
                <a:off x="1124" y="3849"/>
                <a:ext cx="314" cy="232"/>
              </a:xfrm>
              <a:custGeom>
                <a:avLst/>
                <a:gdLst/>
                <a:ahLst/>
                <a:cxnLst>
                  <a:cxn ang="0">
                    <a:pos x="913" y="129"/>
                  </a:cxn>
                  <a:cxn ang="0">
                    <a:pos x="941" y="312"/>
                  </a:cxn>
                  <a:cxn ang="0">
                    <a:pos x="885" y="437"/>
                  </a:cxn>
                  <a:cxn ang="0">
                    <a:pos x="774" y="433"/>
                  </a:cxn>
                  <a:cxn ang="0">
                    <a:pos x="802" y="661"/>
                  </a:cxn>
                  <a:cxn ang="0">
                    <a:pos x="745" y="825"/>
                  </a:cxn>
                  <a:cxn ang="0">
                    <a:pos x="650" y="905"/>
                  </a:cxn>
                  <a:cxn ang="0">
                    <a:pos x="460" y="929"/>
                  </a:cxn>
                  <a:cxn ang="0">
                    <a:pos x="270" y="905"/>
                  </a:cxn>
                  <a:cxn ang="0">
                    <a:pos x="162" y="764"/>
                  </a:cxn>
                  <a:cxn ang="0">
                    <a:pos x="89" y="642"/>
                  </a:cxn>
                  <a:cxn ang="0">
                    <a:pos x="13" y="517"/>
                  </a:cxn>
                  <a:cxn ang="0">
                    <a:pos x="0" y="346"/>
                  </a:cxn>
                  <a:cxn ang="0">
                    <a:pos x="76" y="239"/>
                  </a:cxn>
                  <a:cxn ang="0">
                    <a:pos x="67" y="312"/>
                  </a:cxn>
                  <a:cxn ang="0">
                    <a:pos x="32" y="460"/>
                  </a:cxn>
                  <a:cxn ang="0">
                    <a:pos x="86" y="582"/>
                  </a:cxn>
                  <a:cxn ang="0">
                    <a:pos x="191" y="559"/>
                  </a:cxn>
                  <a:cxn ang="0">
                    <a:pos x="257" y="547"/>
                  </a:cxn>
                  <a:cxn ang="0">
                    <a:pos x="165" y="665"/>
                  </a:cxn>
                  <a:cxn ang="0">
                    <a:pos x="203" y="779"/>
                  </a:cxn>
                  <a:cxn ang="0">
                    <a:pos x="326" y="878"/>
                  </a:cxn>
                  <a:cxn ang="0">
                    <a:pos x="390" y="810"/>
                  </a:cxn>
                  <a:cxn ang="0">
                    <a:pos x="428" y="882"/>
                  </a:cxn>
                  <a:cxn ang="0">
                    <a:pos x="536" y="901"/>
                  </a:cxn>
                  <a:cxn ang="0">
                    <a:pos x="659" y="844"/>
                  </a:cxn>
                  <a:cxn ang="0">
                    <a:pos x="754" y="745"/>
                  </a:cxn>
                  <a:cxn ang="0">
                    <a:pos x="764" y="608"/>
                  </a:cxn>
                  <a:cxn ang="0">
                    <a:pos x="751" y="460"/>
                  </a:cxn>
                  <a:cxn ang="0">
                    <a:pos x="707" y="334"/>
                  </a:cxn>
                  <a:cxn ang="0">
                    <a:pos x="789" y="388"/>
                  </a:cxn>
                  <a:cxn ang="0">
                    <a:pos x="859" y="403"/>
                  </a:cxn>
                  <a:cxn ang="0">
                    <a:pos x="913" y="334"/>
                  </a:cxn>
                  <a:cxn ang="0">
                    <a:pos x="898" y="198"/>
                  </a:cxn>
                  <a:cxn ang="0">
                    <a:pos x="847" y="38"/>
                  </a:cxn>
                  <a:cxn ang="0">
                    <a:pos x="856" y="0"/>
                  </a:cxn>
                </a:cxnLst>
                <a:rect l="0" t="0" r="r" b="b"/>
                <a:pathLst>
                  <a:path w="941" h="929">
                    <a:moveTo>
                      <a:pt x="856" y="0"/>
                    </a:moveTo>
                    <a:lnTo>
                      <a:pt x="913" y="129"/>
                    </a:lnTo>
                    <a:lnTo>
                      <a:pt x="926" y="217"/>
                    </a:lnTo>
                    <a:lnTo>
                      <a:pt x="941" y="312"/>
                    </a:lnTo>
                    <a:lnTo>
                      <a:pt x="926" y="403"/>
                    </a:lnTo>
                    <a:lnTo>
                      <a:pt x="885" y="437"/>
                    </a:lnTo>
                    <a:lnTo>
                      <a:pt x="831" y="448"/>
                    </a:lnTo>
                    <a:lnTo>
                      <a:pt x="774" y="433"/>
                    </a:lnTo>
                    <a:lnTo>
                      <a:pt x="799" y="517"/>
                    </a:lnTo>
                    <a:lnTo>
                      <a:pt x="802" y="661"/>
                    </a:lnTo>
                    <a:lnTo>
                      <a:pt x="789" y="756"/>
                    </a:lnTo>
                    <a:lnTo>
                      <a:pt x="745" y="825"/>
                    </a:lnTo>
                    <a:lnTo>
                      <a:pt x="697" y="867"/>
                    </a:lnTo>
                    <a:lnTo>
                      <a:pt x="650" y="905"/>
                    </a:lnTo>
                    <a:lnTo>
                      <a:pt x="581" y="924"/>
                    </a:lnTo>
                    <a:lnTo>
                      <a:pt x="460" y="929"/>
                    </a:lnTo>
                    <a:lnTo>
                      <a:pt x="364" y="929"/>
                    </a:lnTo>
                    <a:lnTo>
                      <a:pt x="270" y="905"/>
                    </a:lnTo>
                    <a:lnTo>
                      <a:pt x="194" y="836"/>
                    </a:lnTo>
                    <a:lnTo>
                      <a:pt x="162" y="764"/>
                    </a:lnTo>
                    <a:lnTo>
                      <a:pt x="146" y="677"/>
                    </a:lnTo>
                    <a:lnTo>
                      <a:pt x="89" y="642"/>
                    </a:lnTo>
                    <a:lnTo>
                      <a:pt x="32" y="582"/>
                    </a:lnTo>
                    <a:lnTo>
                      <a:pt x="13" y="517"/>
                    </a:lnTo>
                    <a:lnTo>
                      <a:pt x="0" y="437"/>
                    </a:lnTo>
                    <a:lnTo>
                      <a:pt x="0" y="346"/>
                    </a:lnTo>
                    <a:lnTo>
                      <a:pt x="29" y="239"/>
                    </a:lnTo>
                    <a:lnTo>
                      <a:pt x="76" y="239"/>
                    </a:lnTo>
                    <a:lnTo>
                      <a:pt x="86" y="274"/>
                    </a:lnTo>
                    <a:lnTo>
                      <a:pt x="67" y="312"/>
                    </a:lnTo>
                    <a:lnTo>
                      <a:pt x="41" y="357"/>
                    </a:lnTo>
                    <a:lnTo>
                      <a:pt x="32" y="460"/>
                    </a:lnTo>
                    <a:lnTo>
                      <a:pt x="41" y="525"/>
                    </a:lnTo>
                    <a:lnTo>
                      <a:pt x="86" y="582"/>
                    </a:lnTo>
                    <a:lnTo>
                      <a:pt x="133" y="582"/>
                    </a:lnTo>
                    <a:lnTo>
                      <a:pt x="191" y="559"/>
                    </a:lnTo>
                    <a:lnTo>
                      <a:pt x="267" y="502"/>
                    </a:lnTo>
                    <a:lnTo>
                      <a:pt x="257" y="547"/>
                    </a:lnTo>
                    <a:lnTo>
                      <a:pt x="175" y="616"/>
                    </a:lnTo>
                    <a:lnTo>
                      <a:pt x="165" y="665"/>
                    </a:lnTo>
                    <a:lnTo>
                      <a:pt x="184" y="718"/>
                    </a:lnTo>
                    <a:lnTo>
                      <a:pt x="203" y="779"/>
                    </a:lnTo>
                    <a:lnTo>
                      <a:pt x="251" y="848"/>
                    </a:lnTo>
                    <a:lnTo>
                      <a:pt x="326" y="878"/>
                    </a:lnTo>
                    <a:lnTo>
                      <a:pt x="374" y="855"/>
                    </a:lnTo>
                    <a:lnTo>
                      <a:pt x="390" y="810"/>
                    </a:lnTo>
                    <a:lnTo>
                      <a:pt x="409" y="810"/>
                    </a:lnTo>
                    <a:lnTo>
                      <a:pt x="428" y="882"/>
                    </a:lnTo>
                    <a:lnTo>
                      <a:pt x="476" y="901"/>
                    </a:lnTo>
                    <a:lnTo>
                      <a:pt x="536" y="901"/>
                    </a:lnTo>
                    <a:lnTo>
                      <a:pt x="603" y="882"/>
                    </a:lnTo>
                    <a:lnTo>
                      <a:pt x="659" y="844"/>
                    </a:lnTo>
                    <a:lnTo>
                      <a:pt x="726" y="798"/>
                    </a:lnTo>
                    <a:lnTo>
                      <a:pt x="754" y="745"/>
                    </a:lnTo>
                    <a:lnTo>
                      <a:pt x="764" y="684"/>
                    </a:lnTo>
                    <a:lnTo>
                      <a:pt x="764" y="608"/>
                    </a:lnTo>
                    <a:lnTo>
                      <a:pt x="761" y="525"/>
                    </a:lnTo>
                    <a:lnTo>
                      <a:pt x="751" y="460"/>
                    </a:lnTo>
                    <a:lnTo>
                      <a:pt x="732" y="410"/>
                    </a:lnTo>
                    <a:lnTo>
                      <a:pt x="707" y="334"/>
                    </a:lnTo>
                    <a:lnTo>
                      <a:pt x="723" y="319"/>
                    </a:lnTo>
                    <a:lnTo>
                      <a:pt x="789" y="388"/>
                    </a:lnTo>
                    <a:lnTo>
                      <a:pt x="821" y="403"/>
                    </a:lnTo>
                    <a:lnTo>
                      <a:pt x="859" y="403"/>
                    </a:lnTo>
                    <a:lnTo>
                      <a:pt x="888" y="380"/>
                    </a:lnTo>
                    <a:lnTo>
                      <a:pt x="913" y="334"/>
                    </a:lnTo>
                    <a:lnTo>
                      <a:pt x="907" y="266"/>
                    </a:lnTo>
                    <a:lnTo>
                      <a:pt x="898" y="198"/>
                    </a:lnTo>
                    <a:lnTo>
                      <a:pt x="869" y="114"/>
                    </a:lnTo>
                    <a:lnTo>
                      <a:pt x="847" y="38"/>
                    </a:lnTo>
                    <a:lnTo>
                      <a:pt x="837" y="0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90" name="Freeform 18"/>
              <p:cNvSpPr>
                <a:spLocks/>
              </p:cNvSpPr>
              <p:nvPr/>
            </p:nvSpPr>
            <p:spPr bwMode="auto">
              <a:xfrm>
                <a:off x="1296" y="3428"/>
                <a:ext cx="57" cy="109"/>
              </a:xfrm>
              <a:custGeom>
                <a:avLst/>
                <a:gdLst/>
                <a:ahLst/>
                <a:cxnLst>
                  <a:cxn ang="0">
                    <a:pos x="6" y="377"/>
                  </a:cxn>
                  <a:cxn ang="0">
                    <a:pos x="58" y="198"/>
                  </a:cxn>
                  <a:cxn ang="0">
                    <a:pos x="115" y="69"/>
                  </a:cxn>
                  <a:cxn ang="0">
                    <a:pos x="171" y="0"/>
                  </a:cxn>
                  <a:cxn ang="0">
                    <a:pos x="136" y="95"/>
                  </a:cxn>
                  <a:cxn ang="0">
                    <a:pos x="87" y="240"/>
                  </a:cxn>
                  <a:cxn ang="0">
                    <a:pos x="58" y="365"/>
                  </a:cxn>
                  <a:cxn ang="0">
                    <a:pos x="35" y="426"/>
                  </a:cxn>
                  <a:cxn ang="0">
                    <a:pos x="6" y="436"/>
                  </a:cxn>
                  <a:cxn ang="0">
                    <a:pos x="0" y="399"/>
                  </a:cxn>
                  <a:cxn ang="0">
                    <a:pos x="6" y="377"/>
                  </a:cxn>
                </a:cxnLst>
                <a:rect l="0" t="0" r="r" b="b"/>
                <a:pathLst>
                  <a:path w="171" h="436">
                    <a:moveTo>
                      <a:pt x="6" y="377"/>
                    </a:moveTo>
                    <a:lnTo>
                      <a:pt x="58" y="198"/>
                    </a:lnTo>
                    <a:lnTo>
                      <a:pt x="115" y="69"/>
                    </a:lnTo>
                    <a:lnTo>
                      <a:pt x="171" y="0"/>
                    </a:lnTo>
                    <a:lnTo>
                      <a:pt x="136" y="95"/>
                    </a:lnTo>
                    <a:lnTo>
                      <a:pt x="87" y="240"/>
                    </a:lnTo>
                    <a:lnTo>
                      <a:pt x="58" y="365"/>
                    </a:lnTo>
                    <a:lnTo>
                      <a:pt x="35" y="426"/>
                    </a:lnTo>
                    <a:lnTo>
                      <a:pt x="6" y="436"/>
                    </a:lnTo>
                    <a:lnTo>
                      <a:pt x="0" y="399"/>
                    </a:lnTo>
                    <a:lnTo>
                      <a:pt x="6" y="37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91" name="Freeform 19"/>
              <p:cNvSpPr>
                <a:spLocks/>
              </p:cNvSpPr>
              <p:nvPr/>
            </p:nvSpPr>
            <p:spPr bwMode="auto">
              <a:xfrm>
                <a:off x="1295" y="3571"/>
                <a:ext cx="26" cy="16"/>
              </a:xfrm>
              <a:custGeom>
                <a:avLst/>
                <a:gdLst/>
                <a:ahLst/>
                <a:cxnLst>
                  <a:cxn ang="0">
                    <a:pos x="78" y="26"/>
                  </a:cxn>
                  <a:cxn ang="0">
                    <a:pos x="52" y="0"/>
                  </a:cxn>
                  <a:cxn ang="0">
                    <a:pos x="9" y="0"/>
                  </a:cxn>
                  <a:cxn ang="0">
                    <a:pos x="0" y="33"/>
                  </a:cxn>
                  <a:cxn ang="0">
                    <a:pos x="20" y="66"/>
                  </a:cxn>
                  <a:cxn ang="0">
                    <a:pos x="59" y="66"/>
                  </a:cxn>
                  <a:cxn ang="0">
                    <a:pos x="78" y="26"/>
                  </a:cxn>
                </a:cxnLst>
                <a:rect l="0" t="0" r="r" b="b"/>
                <a:pathLst>
                  <a:path w="78" h="66">
                    <a:moveTo>
                      <a:pt x="78" y="26"/>
                    </a:moveTo>
                    <a:lnTo>
                      <a:pt x="52" y="0"/>
                    </a:lnTo>
                    <a:lnTo>
                      <a:pt x="9" y="0"/>
                    </a:lnTo>
                    <a:lnTo>
                      <a:pt x="0" y="33"/>
                    </a:lnTo>
                    <a:lnTo>
                      <a:pt x="20" y="66"/>
                    </a:lnTo>
                    <a:lnTo>
                      <a:pt x="59" y="66"/>
                    </a:lnTo>
                    <a:lnTo>
                      <a:pt x="78" y="2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92" name="Oval 20"/>
              <p:cNvSpPr>
                <a:spLocks noChangeArrowheads="1"/>
              </p:cNvSpPr>
              <p:nvPr/>
            </p:nvSpPr>
            <p:spPr bwMode="auto">
              <a:xfrm>
                <a:off x="1479" y="3457"/>
                <a:ext cx="26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93" name="Freeform 21"/>
              <p:cNvSpPr>
                <a:spLocks/>
              </p:cNvSpPr>
              <p:nvPr/>
            </p:nvSpPr>
            <p:spPr bwMode="auto">
              <a:xfrm>
                <a:off x="1658" y="3508"/>
                <a:ext cx="29" cy="20"/>
              </a:xfrm>
              <a:custGeom>
                <a:avLst/>
                <a:gdLst/>
                <a:ahLst/>
                <a:cxnLst>
                  <a:cxn ang="0">
                    <a:pos x="54" y="11"/>
                  </a:cxn>
                  <a:cxn ang="0">
                    <a:pos x="29" y="0"/>
                  </a:cxn>
                  <a:cxn ang="0">
                    <a:pos x="16" y="3"/>
                  </a:cxn>
                  <a:cxn ang="0">
                    <a:pos x="0" y="49"/>
                  </a:cxn>
                  <a:cxn ang="0">
                    <a:pos x="29" y="81"/>
                  </a:cxn>
                  <a:cxn ang="0">
                    <a:pos x="86" y="45"/>
                  </a:cxn>
                  <a:cxn ang="0">
                    <a:pos x="77" y="22"/>
                  </a:cxn>
                  <a:cxn ang="0">
                    <a:pos x="54" y="11"/>
                  </a:cxn>
                </a:cxnLst>
                <a:rect l="0" t="0" r="r" b="b"/>
                <a:pathLst>
                  <a:path w="86" h="81">
                    <a:moveTo>
                      <a:pt x="54" y="11"/>
                    </a:moveTo>
                    <a:lnTo>
                      <a:pt x="29" y="0"/>
                    </a:lnTo>
                    <a:lnTo>
                      <a:pt x="16" y="3"/>
                    </a:lnTo>
                    <a:lnTo>
                      <a:pt x="0" y="49"/>
                    </a:lnTo>
                    <a:lnTo>
                      <a:pt x="29" y="81"/>
                    </a:lnTo>
                    <a:lnTo>
                      <a:pt x="86" y="45"/>
                    </a:lnTo>
                    <a:lnTo>
                      <a:pt x="77" y="22"/>
                    </a:lnTo>
                    <a:lnTo>
                      <a:pt x="54" y="1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94" name="Freeform 22"/>
              <p:cNvSpPr>
                <a:spLocks/>
              </p:cNvSpPr>
              <p:nvPr/>
            </p:nvSpPr>
            <p:spPr bwMode="auto">
              <a:xfrm>
                <a:off x="1475" y="3563"/>
                <a:ext cx="18" cy="16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18" y="8"/>
                  </a:cxn>
                  <a:cxn ang="0">
                    <a:pos x="0" y="65"/>
                  </a:cxn>
                  <a:cxn ang="0">
                    <a:pos x="55" y="0"/>
                  </a:cxn>
                </a:cxnLst>
                <a:rect l="0" t="0" r="r" b="b"/>
                <a:pathLst>
                  <a:path w="55" h="65">
                    <a:moveTo>
                      <a:pt x="55" y="0"/>
                    </a:moveTo>
                    <a:lnTo>
                      <a:pt x="18" y="8"/>
                    </a:lnTo>
                    <a:lnTo>
                      <a:pt x="0" y="6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95" name="Freeform 23"/>
              <p:cNvSpPr>
                <a:spLocks/>
              </p:cNvSpPr>
              <p:nvPr/>
            </p:nvSpPr>
            <p:spPr bwMode="auto">
              <a:xfrm>
                <a:off x="965" y="3532"/>
                <a:ext cx="232" cy="336"/>
              </a:xfrm>
              <a:custGeom>
                <a:avLst/>
                <a:gdLst/>
                <a:ahLst/>
                <a:cxnLst>
                  <a:cxn ang="0">
                    <a:pos x="134" y="1228"/>
                  </a:cxn>
                  <a:cxn ang="0">
                    <a:pos x="248" y="1342"/>
                  </a:cxn>
                  <a:cxn ang="0">
                    <a:pos x="315" y="1307"/>
                  </a:cxn>
                  <a:cxn ang="0">
                    <a:pos x="251" y="1273"/>
                  </a:cxn>
                  <a:cxn ang="0">
                    <a:pos x="175" y="1239"/>
                  </a:cxn>
                  <a:cxn ang="0">
                    <a:pos x="153" y="1140"/>
                  </a:cxn>
                  <a:cxn ang="0">
                    <a:pos x="254" y="1106"/>
                  </a:cxn>
                  <a:cxn ang="0">
                    <a:pos x="293" y="1038"/>
                  </a:cxn>
                  <a:cxn ang="0">
                    <a:pos x="204" y="1057"/>
                  </a:cxn>
                  <a:cxn ang="0">
                    <a:pos x="169" y="1015"/>
                  </a:cxn>
                  <a:cxn ang="0">
                    <a:pos x="111" y="931"/>
                  </a:cxn>
                  <a:cxn ang="0">
                    <a:pos x="70" y="794"/>
                  </a:cxn>
                  <a:cxn ang="0">
                    <a:pos x="89" y="707"/>
                  </a:cxn>
                  <a:cxn ang="0">
                    <a:pos x="140" y="657"/>
                  </a:cxn>
                  <a:cxn ang="0">
                    <a:pos x="210" y="699"/>
                  </a:cxn>
                  <a:cxn ang="0">
                    <a:pos x="277" y="718"/>
                  </a:cxn>
                  <a:cxn ang="0">
                    <a:pos x="156" y="570"/>
                  </a:cxn>
                  <a:cxn ang="0">
                    <a:pos x="143" y="414"/>
                  </a:cxn>
                  <a:cxn ang="0">
                    <a:pos x="267" y="247"/>
                  </a:cxn>
                  <a:cxn ang="0">
                    <a:pos x="340" y="243"/>
                  </a:cxn>
                  <a:cxn ang="0">
                    <a:pos x="337" y="194"/>
                  </a:cxn>
                  <a:cxn ang="0">
                    <a:pos x="359" y="80"/>
                  </a:cxn>
                  <a:cxn ang="0">
                    <a:pos x="458" y="34"/>
                  </a:cxn>
                  <a:cxn ang="0">
                    <a:pos x="572" y="114"/>
                  </a:cxn>
                  <a:cxn ang="0">
                    <a:pos x="630" y="277"/>
                  </a:cxn>
                  <a:cxn ang="0">
                    <a:pos x="690" y="304"/>
                  </a:cxn>
                  <a:cxn ang="0">
                    <a:pos x="610" y="122"/>
                  </a:cxn>
                  <a:cxn ang="0">
                    <a:pos x="458" y="0"/>
                  </a:cxn>
                  <a:cxn ang="0">
                    <a:pos x="350" y="42"/>
                  </a:cxn>
                  <a:cxn ang="0">
                    <a:pos x="289" y="160"/>
                  </a:cxn>
                  <a:cxn ang="0">
                    <a:pos x="254" y="220"/>
                  </a:cxn>
                  <a:cxn ang="0">
                    <a:pos x="124" y="380"/>
                  </a:cxn>
                  <a:cxn ang="0">
                    <a:pos x="108" y="543"/>
                  </a:cxn>
                  <a:cxn ang="0">
                    <a:pos x="73" y="665"/>
                  </a:cxn>
                  <a:cxn ang="0">
                    <a:pos x="41" y="851"/>
                  </a:cxn>
                  <a:cxn ang="0">
                    <a:pos x="105" y="984"/>
                  </a:cxn>
                  <a:cxn ang="0">
                    <a:pos x="130" y="1072"/>
                  </a:cxn>
                  <a:cxn ang="0">
                    <a:pos x="0" y="1148"/>
                  </a:cxn>
                  <a:cxn ang="0">
                    <a:pos x="111" y="1171"/>
                  </a:cxn>
                </a:cxnLst>
                <a:rect l="0" t="0" r="r" b="b"/>
                <a:pathLst>
                  <a:path w="695" h="1342">
                    <a:moveTo>
                      <a:pt x="111" y="1171"/>
                    </a:moveTo>
                    <a:lnTo>
                      <a:pt x="134" y="1228"/>
                    </a:lnTo>
                    <a:lnTo>
                      <a:pt x="207" y="1330"/>
                    </a:lnTo>
                    <a:lnTo>
                      <a:pt x="248" y="1342"/>
                    </a:lnTo>
                    <a:lnTo>
                      <a:pt x="293" y="1342"/>
                    </a:lnTo>
                    <a:lnTo>
                      <a:pt x="315" y="1307"/>
                    </a:lnTo>
                    <a:lnTo>
                      <a:pt x="299" y="1277"/>
                    </a:lnTo>
                    <a:lnTo>
                      <a:pt x="251" y="1273"/>
                    </a:lnTo>
                    <a:lnTo>
                      <a:pt x="204" y="1269"/>
                    </a:lnTo>
                    <a:lnTo>
                      <a:pt x="175" y="1239"/>
                    </a:lnTo>
                    <a:lnTo>
                      <a:pt x="159" y="1193"/>
                    </a:lnTo>
                    <a:lnTo>
                      <a:pt x="153" y="1140"/>
                    </a:lnTo>
                    <a:lnTo>
                      <a:pt x="162" y="1129"/>
                    </a:lnTo>
                    <a:lnTo>
                      <a:pt x="254" y="1106"/>
                    </a:lnTo>
                    <a:lnTo>
                      <a:pt x="293" y="1072"/>
                    </a:lnTo>
                    <a:lnTo>
                      <a:pt x="293" y="1038"/>
                    </a:lnTo>
                    <a:lnTo>
                      <a:pt x="251" y="1030"/>
                    </a:lnTo>
                    <a:lnTo>
                      <a:pt x="204" y="1057"/>
                    </a:lnTo>
                    <a:lnTo>
                      <a:pt x="175" y="1060"/>
                    </a:lnTo>
                    <a:lnTo>
                      <a:pt x="169" y="1015"/>
                    </a:lnTo>
                    <a:lnTo>
                      <a:pt x="156" y="988"/>
                    </a:lnTo>
                    <a:lnTo>
                      <a:pt x="111" y="931"/>
                    </a:lnTo>
                    <a:lnTo>
                      <a:pt x="73" y="859"/>
                    </a:lnTo>
                    <a:lnTo>
                      <a:pt x="70" y="794"/>
                    </a:lnTo>
                    <a:lnTo>
                      <a:pt x="73" y="749"/>
                    </a:lnTo>
                    <a:lnTo>
                      <a:pt x="89" y="707"/>
                    </a:lnTo>
                    <a:lnTo>
                      <a:pt x="115" y="680"/>
                    </a:lnTo>
                    <a:lnTo>
                      <a:pt x="140" y="657"/>
                    </a:lnTo>
                    <a:lnTo>
                      <a:pt x="165" y="665"/>
                    </a:lnTo>
                    <a:lnTo>
                      <a:pt x="210" y="699"/>
                    </a:lnTo>
                    <a:lnTo>
                      <a:pt x="267" y="730"/>
                    </a:lnTo>
                    <a:lnTo>
                      <a:pt x="277" y="718"/>
                    </a:lnTo>
                    <a:lnTo>
                      <a:pt x="216" y="657"/>
                    </a:lnTo>
                    <a:lnTo>
                      <a:pt x="156" y="570"/>
                    </a:lnTo>
                    <a:lnTo>
                      <a:pt x="137" y="486"/>
                    </a:lnTo>
                    <a:lnTo>
                      <a:pt x="143" y="414"/>
                    </a:lnTo>
                    <a:lnTo>
                      <a:pt x="200" y="312"/>
                    </a:lnTo>
                    <a:lnTo>
                      <a:pt x="267" y="247"/>
                    </a:lnTo>
                    <a:lnTo>
                      <a:pt x="305" y="239"/>
                    </a:lnTo>
                    <a:lnTo>
                      <a:pt x="340" y="243"/>
                    </a:lnTo>
                    <a:lnTo>
                      <a:pt x="366" y="243"/>
                    </a:lnTo>
                    <a:lnTo>
                      <a:pt x="337" y="194"/>
                    </a:lnTo>
                    <a:lnTo>
                      <a:pt x="334" y="137"/>
                    </a:lnTo>
                    <a:lnTo>
                      <a:pt x="359" y="80"/>
                    </a:lnTo>
                    <a:lnTo>
                      <a:pt x="413" y="38"/>
                    </a:lnTo>
                    <a:lnTo>
                      <a:pt x="458" y="34"/>
                    </a:lnTo>
                    <a:lnTo>
                      <a:pt x="515" y="53"/>
                    </a:lnTo>
                    <a:lnTo>
                      <a:pt x="572" y="114"/>
                    </a:lnTo>
                    <a:lnTo>
                      <a:pt x="617" y="198"/>
                    </a:lnTo>
                    <a:lnTo>
                      <a:pt x="630" y="277"/>
                    </a:lnTo>
                    <a:lnTo>
                      <a:pt x="642" y="334"/>
                    </a:lnTo>
                    <a:lnTo>
                      <a:pt x="690" y="304"/>
                    </a:lnTo>
                    <a:lnTo>
                      <a:pt x="695" y="255"/>
                    </a:lnTo>
                    <a:lnTo>
                      <a:pt x="610" y="122"/>
                    </a:lnTo>
                    <a:lnTo>
                      <a:pt x="534" y="34"/>
                    </a:lnTo>
                    <a:lnTo>
                      <a:pt x="458" y="0"/>
                    </a:lnTo>
                    <a:lnTo>
                      <a:pt x="401" y="7"/>
                    </a:lnTo>
                    <a:lnTo>
                      <a:pt x="350" y="42"/>
                    </a:lnTo>
                    <a:lnTo>
                      <a:pt x="312" y="106"/>
                    </a:lnTo>
                    <a:lnTo>
                      <a:pt x="289" y="160"/>
                    </a:lnTo>
                    <a:lnTo>
                      <a:pt x="293" y="194"/>
                    </a:lnTo>
                    <a:lnTo>
                      <a:pt x="254" y="220"/>
                    </a:lnTo>
                    <a:lnTo>
                      <a:pt x="194" y="277"/>
                    </a:lnTo>
                    <a:lnTo>
                      <a:pt x="124" y="380"/>
                    </a:lnTo>
                    <a:lnTo>
                      <a:pt x="108" y="460"/>
                    </a:lnTo>
                    <a:lnTo>
                      <a:pt x="108" y="543"/>
                    </a:lnTo>
                    <a:lnTo>
                      <a:pt x="121" y="619"/>
                    </a:lnTo>
                    <a:lnTo>
                      <a:pt x="73" y="665"/>
                    </a:lnTo>
                    <a:lnTo>
                      <a:pt x="29" y="764"/>
                    </a:lnTo>
                    <a:lnTo>
                      <a:pt x="41" y="851"/>
                    </a:lnTo>
                    <a:lnTo>
                      <a:pt x="70" y="912"/>
                    </a:lnTo>
                    <a:lnTo>
                      <a:pt x="105" y="984"/>
                    </a:lnTo>
                    <a:lnTo>
                      <a:pt x="130" y="1026"/>
                    </a:lnTo>
                    <a:lnTo>
                      <a:pt x="130" y="1072"/>
                    </a:lnTo>
                    <a:lnTo>
                      <a:pt x="118" y="1087"/>
                    </a:lnTo>
                    <a:lnTo>
                      <a:pt x="0" y="1148"/>
                    </a:lnTo>
                    <a:lnTo>
                      <a:pt x="115" y="1140"/>
                    </a:lnTo>
                    <a:lnTo>
                      <a:pt x="111" y="117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496" name="Freeform 24"/>
              <p:cNvSpPr>
                <a:spLocks/>
              </p:cNvSpPr>
              <p:nvPr/>
            </p:nvSpPr>
            <p:spPr bwMode="auto">
              <a:xfrm>
                <a:off x="1082" y="3662"/>
                <a:ext cx="102" cy="60"/>
              </a:xfrm>
              <a:custGeom>
                <a:avLst/>
                <a:gdLst/>
                <a:ahLst/>
                <a:cxnLst>
                  <a:cxn ang="0">
                    <a:pos x="301" y="241"/>
                  </a:cxn>
                  <a:cxn ang="0">
                    <a:pos x="307" y="209"/>
                  </a:cxn>
                  <a:cxn ang="0">
                    <a:pos x="288" y="175"/>
                  </a:cxn>
                  <a:cxn ang="0">
                    <a:pos x="153" y="69"/>
                  </a:cxn>
                  <a:cxn ang="0">
                    <a:pos x="0" y="0"/>
                  </a:cxn>
                  <a:cxn ang="0">
                    <a:pos x="115" y="92"/>
                  </a:cxn>
                  <a:cxn ang="0">
                    <a:pos x="211" y="164"/>
                  </a:cxn>
                  <a:cxn ang="0">
                    <a:pos x="269" y="232"/>
                  </a:cxn>
                  <a:cxn ang="0">
                    <a:pos x="301" y="241"/>
                  </a:cxn>
                </a:cxnLst>
                <a:rect l="0" t="0" r="r" b="b"/>
                <a:pathLst>
                  <a:path w="307" h="241">
                    <a:moveTo>
                      <a:pt x="301" y="241"/>
                    </a:moveTo>
                    <a:lnTo>
                      <a:pt x="307" y="209"/>
                    </a:lnTo>
                    <a:lnTo>
                      <a:pt x="288" y="175"/>
                    </a:lnTo>
                    <a:lnTo>
                      <a:pt x="153" y="69"/>
                    </a:lnTo>
                    <a:lnTo>
                      <a:pt x="0" y="0"/>
                    </a:lnTo>
                    <a:lnTo>
                      <a:pt x="115" y="92"/>
                    </a:lnTo>
                    <a:lnTo>
                      <a:pt x="211" y="164"/>
                    </a:lnTo>
                    <a:lnTo>
                      <a:pt x="269" y="232"/>
                    </a:lnTo>
                    <a:lnTo>
                      <a:pt x="301" y="24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</p:grpSp>
      </p:grpSp>
      <p:grpSp>
        <p:nvGrpSpPr>
          <p:cNvPr id="361497" name="Group 25"/>
          <p:cNvGrpSpPr>
            <a:grpSpLocks/>
          </p:cNvGrpSpPr>
          <p:nvPr/>
        </p:nvGrpSpPr>
        <p:grpSpPr bwMode="auto">
          <a:xfrm>
            <a:off x="6084888" y="2708275"/>
            <a:ext cx="1487487" cy="1206500"/>
            <a:chOff x="4511" y="3192"/>
            <a:chExt cx="865" cy="760"/>
          </a:xfrm>
        </p:grpSpPr>
        <p:grpSp>
          <p:nvGrpSpPr>
            <p:cNvPr id="361498" name="Group 26"/>
            <p:cNvGrpSpPr>
              <a:grpSpLocks/>
            </p:cNvGrpSpPr>
            <p:nvPr/>
          </p:nvGrpSpPr>
          <p:grpSpPr bwMode="auto">
            <a:xfrm>
              <a:off x="4511" y="3335"/>
              <a:ext cx="385" cy="617"/>
              <a:chOff x="3751" y="3631"/>
              <a:chExt cx="385" cy="617"/>
            </a:xfrm>
          </p:grpSpPr>
          <p:sp>
            <p:nvSpPr>
              <p:cNvPr id="361499" name="Freeform 27"/>
              <p:cNvSpPr>
                <a:spLocks/>
              </p:cNvSpPr>
              <p:nvPr/>
            </p:nvSpPr>
            <p:spPr bwMode="auto">
              <a:xfrm>
                <a:off x="3751" y="3836"/>
                <a:ext cx="385" cy="412"/>
              </a:xfrm>
              <a:custGeom>
                <a:avLst/>
                <a:gdLst/>
                <a:ahLst/>
                <a:cxnLst>
                  <a:cxn ang="0">
                    <a:pos x="649" y="0"/>
                  </a:cxn>
                  <a:cxn ang="0">
                    <a:pos x="450" y="50"/>
                  </a:cxn>
                  <a:cxn ang="0">
                    <a:pos x="345" y="163"/>
                  </a:cxn>
                  <a:cxn ang="0">
                    <a:pos x="394" y="352"/>
                  </a:cxn>
                  <a:cxn ang="0">
                    <a:pos x="226" y="466"/>
                  </a:cxn>
                  <a:cxn ang="0">
                    <a:pos x="87" y="629"/>
                  </a:cxn>
                  <a:cxn ang="0">
                    <a:pos x="8" y="852"/>
                  </a:cxn>
                  <a:cxn ang="0">
                    <a:pos x="0" y="1096"/>
                  </a:cxn>
                  <a:cxn ang="0">
                    <a:pos x="79" y="1322"/>
                  </a:cxn>
                  <a:cxn ang="0">
                    <a:pos x="281" y="1523"/>
                  </a:cxn>
                  <a:cxn ang="0">
                    <a:pos x="575" y="1637"/>
                  </a:cxn>
                  <a:cxn ang="0">
                    <a:pos x="818" y="1632"/>
                  </a:cxn>
                  <a:cxn ang="0">
                    <a:pos x="988" y="1499"/>
                  </a:cxn>
                  <a:cxn ang="0">
                    <a:pos x="1111" y="1297"/>
                  </a:cxn>
                  <a:cxn ang="0">
                    <a:pos x="1156" y="1066"/>
                  </a:cxn>
                  <a:cxn ang="0">
                    <a:pos x="1115" y="819"/>
                  </a:cxn>
                  <a:cxn ang="0">
                    <a:pos x="976" y="575"/>
                  </a:cxn>
                  <a:cxn ang="0">
                    <a:pos x="833" y="461"/>
                  </a:cxn>
                  <a:cxn ang="0">
                    <a:pos x="660" y="398"/>
                  </a:cxn>
                  <a:cxn ang="0">
                    <a:pos x="739" y="474"/>
                  </a:cxn>
                  <a:cxn ang="0">
                    <a:pos x="867" y="528"/>
                  </a:cxn>
                  <a:cxn ang="0">
                    <a:pos x="988" y="688"/>
                  </a:cxn>
                  <a:cxn ang="0">
                    <a:pos x="1059" y="819"/>
                  </a:cxn>
                  <a:cxn ang="0">
                    <a:pos x="1104" y="1028"/>
                  </a:cxn>
                  <a:cxn ang="0">
                    <a:pos x="1081" y="1208"/>
                  </a:cxn>
                  <a:cxn ang="0">
                    <a:pos x="1002" y="1381"/>
                  </a:cxn>
                  <a:cxn ang="0">
                    <a:pos x="901" y="1506"/>
                  </a:cxn>
                  <a:cxn ang="0">
                    <a:pos x="777" y="1582"/>
                  </a:cxn>
                  <a:cxn ang="0">
                    <a:pos x="627" y="1587"/>
                  </a:cxn>
                  <a:cxn ang="0">
                    <a:pos x="405" y="1523"/>
                  </a:cxn>
                  <a:cxn ang="0">
                    <a:pos x="233" y="1411"/>
                  </a:cxn>
                  <a:cxn ang="0">
                    <a:pos x="120" y="1279"/>
                  </a:cxn>
                  <a:cxn ang="0">
                    <a:pos x="56" y="1108"/>
                  </a:cxn>
                  <a:cxn ang="0">
                    <a:pos x="56" y="869"/>
                  </a:cxn>
                  <a:cxn ang="0">
                    <a:pos x="108" y="680"/>
                  </a:cxn>
                  <a:cxn ang="0">
                    <a:pos x="237" y="528"/>
                  </a:cxn>
                  <a:cxn ang="0">
                    <a:pos x="379" y="436"/>
                  </a:cxn>
                  <a:cxn ang="0">
                    <a:pos x="481" y="390"/>
                  </a:cxn>
                  <a:cxn ang="0">
                    <a:pos x="424" y="184"/>
                  </a:cxn>
                  <a:cxn ang="0">
                    <a:pos x="462" y="125"/>
                  </a:cxn>
                  <a:cxn ang="0">
                    <a:pos x="581" y="71"/>
                  </a:cxn>
                  <a:cxn ang="0">
                    <a:pos x="615" y="197"/>
                  </a:cxn>
                  <a:cxn ang="0">
                    <a:pos x="575" y="490"/>
                  </a:cxn>
                  <a:cxn ang="0">
                    <a:pos x="665" y="563"/>
                  </a:cxn>
                </a:cxnLst>
                <a:rect l="0" t="0" r="r" b="b"/>
                <a:pathLst>
                  <a:path w="1156" h="1646">
                    <a:moveTo>
                      <a:pt x="665" y="563"/>
                    </a:moveTo>
                    <a:lnTo>
                      <a:pt x="649" y="0"/>
                    </a:lnTo>
                    <a:lnTo>
                      <a:pt x="581" y="12"/>
                    </a:lnTo>
                    <a:lnTo>
                      <a:pt x="450" y="50"/>
                    </a:lnTo>
                    <a:lnTo>
                      <a:pt x="371" y="96"/>
                    </a:lnTo>
                    <a:lnTo>
                      <a:pt x="345" y="163"/>
                    </a:lnTo>
                    <a:lnTo>
                      <a:pt x="391" y="310"/>
                    </a:lnTo>
                    <a:lnTo>
                      <a:pt x="394" y="352"/>
                    </a:lnTo>
                    <a:lnTo>
                      <a:pt x="304" y="402"/>
                    </a:lnTo>
                    <a:lnTo>
                      <a:pt x="226" y="466"/>
                    </a:lnTo>
                    <a:lnTo>
                      <a:pt x="165" y="537"/>
                    </a:lnTo>
                    <a:lnTo>
                      <a:pt x="87" y="629"/>
                    </a:lnTo>
                    <a:lnTo>
                      <a:pt x="34" y="730"/>
                    </a:lnTo>
                    <a:lnTo>
                      <a:pt x="8" y="852"/>
                    </a:lnTo>
                    <a:lnTo>
                      <a:pt x="0" y="952"/>
                    </a:lnTo>
                    <a:lnTo>
                      <a:pt x="0" y="1096"/>
                    </a:lnTo>
                    <a:lnTo>
                      <a:pt x="30" y="1243"/>
                    </a:lnTo>
                    <a:lnTo>
                      <a:pt x="79" y="1322"/>
                    </a:lnTo>
                    <a:lnTo>
                      <a:pt x="169" y="1423"/>
                    </a:lnTo>
                    <a:lnTo>
                      <a:pt x="281" y="1523"/>
                    </a:lnTo>
                    <a:lnTo>
                      <a:pt x="413" y="1594"/>
                    </a:lnTo>
                    <a:lnTo>
                      <a:pt x="575" y="1637"/>
                    </a:lnTo>
                    <a:lnTo>
                      <a:pt x="728" y="1646"/>
                    </a:lnTo>
                    <a:lnTo>
                      <a:pt x="818" y="1632"/>
                    </a:lnTo>
                    <a:lnTo>
                      <a:pt x="897" y="1582"/>
                    </a:lnTo>
                    <a:lnTo>
                      <a:pt x="988" y="1499"/>
                    </a:lnTo>
                    <a:lnTo>
                      <a:pt x="1036" y="1411"/>
                    </a:lnTo>
                    <a:lnTo>
                      <a:pt x="1111" y="1297"/>
                    </a:lnTo>
                    <a:lnTo>
                      <a:pt x="1138" y="1191"/>
                    </a:lnTo>
                    <a:lnTo>
                      <a:pt x="1156" y="1066"/>
                    </a:lnTo>
                    <a:lnTo>
                      <a:pt x="1145" y="940"/>
                    </a:lnTo>
                    <a:lnTo>
                      <a:pt x="1115" y="819"/>
                    </a:lnTo>
                    <a:lnTo>
                      <a:pt x="1059" y="692"/>
                    </a:lnTo>
                    <a:lnTo>
                      <a:pt x="976" y="575"/>
                    </a:lnTo>
                    <a:lnTo>
                      <a:pt x="909" y="499"/>
                    </a:lnTo>
                    <a:lnTo>
                      <a:pt x="833" y="461"/>
                    </a:lnTo>
                    <a:lnTo>
                      <a:pt x="733" y="416"/>
                    </a:lnTo>
                    <a:lnTo>
                      <a:pt x="660" y="398"/>
                    </a:lnTo>
                    <a:lnTo>
                      <a:pt x="660" y="449"/>
                    </a:lnTo>
                    <a:lnTo>
                      <a:pt x="739" y="474"/>
                    </a:lnTo>
                    <a:lnTo>
                      <a:pt x="807" y="490"/>
                    </a:lnTo>
                    <a:lnTo>
                      <a:pt x="867" y="528"/>
                    </a:lnTo>
                    <a:lnTo>
                      <a:pt x="935" y="604"/>
                    </a:lnTo>
                    <a:lnTo>
                      <a:pt x="988" y="688"/>
                    </a:lnTo>
                    <a:lnTo>
                      <a:pt x="1022" y="743"/>
                    </a:lnTo>
                    <a:lnTo>
                      <a:pt x="1059" y="819"/>
                    </a:lnTo>
                    <a:lnTo>
                      <a:pt x="1088" y="928"/>
                    </a:lnTo>
                    <a:lnTo>
                      <a:pt x="1104" y="1028"/>
                    </a:lnTo>
                    <a:lnTo>
                      <a:pt x="1104" y="1116"/>
                    </a:lnTo>
                    <a:lnTo>
                      <a:pt x="1081" y="1208"/>
                    </a:lnTo>
                    <a:lnTo>
                      <a:pt x="1054" y="1297"/>
                    </a:lnTo>
                    <a:lnTo>
                      <a:pt x="1002" y="1381"/>
                    </a:lnTo>
                    <a:lnTo>
                      <a:pt x="954" y="1447"/>
                    </a:lnTo>
                    <a:lnTo>
                      <a:pt x="901" y="1506"/>
                    </a:lnTo>
                    <a:lnTo>
                      <a:pt x="833" y="1544"/>
                    </a:lnTo>
                    <a:lnTo>
                      <a:pt x="777" y="1582"/>
                    </a:lnTo>
                    <a:lnTo>
                      <a:pt x="721" y="1594"/>
                    </a:lnTo>
                    <a:lnTo>
                      <a:pt x="627" y="1587"/>
                    </a:lnTo>
                    <a:lnTo>
                      <a:pt x="515" y="1570"/>
                    </a:lnTo>
                    <a:lnTo>
                      <a:pt x="405" y="1523"/>
                    </a:lnTo>
                    <a:lnTo>
                      <a:pt x="315" y="1473"/>
                    </a:lnTo>
                    <a:lnTo>
                      <a:pt x="233" y="1411"/>
                    </a:lnTo>
                    <a:lnTo>
                      <a:pt x="165" y="1343"/>
                    </a:lnTo>
                    <a:lnTo>
                      <a:pt x="120" y="1279"/>
                    </a:lnTo>
                    <a:lnTo>
                      <a:pt x="76" y="1205"/>
                    </a:lnTo>
                    <a:lnTo>
                      <a:pt x="56" y="1108"/>
                    </a:lnTo>
                    <a:lnTo>
                      <a:pt x="53" y="978"/>
                    </a:lnTo>
                    <a:lnTo>
                      <a:pt x="56" y="869"/>
                    </a:lnTo>
                    <a:lnTo>
                      <a:pt x="79" y="776"/>
                    </a:lnTo>
                    <a:lnTo>
                      <a:pt x="108" y="680"/>
                    </a:lnTo>
                    <a:lnTo>
                      <a:pt x="169" y="599"/>
                    </a:lnTo>
                    <a:lnTo>
                      <a:pt x="237" y="528"/>
                    </a:lnTo>
                    <a:lnTo>
                      <a:pt x="304" y="478"/>
                    </a:lnTo>
                    <a:lnTo>
                      <a:pt x="379" y="436"/>
                    </a:lnTo>
                    <a:lnTo>
                      <a:pt x="436" y="402"/>
                    </a:lnTo>
                    <a:lnTo>
                      <a:pt x="481" y="390"/>
                    </a:lnTo>
                    <a:lnTo>
                      <a:pt x="481" y="373"/>
                    </a:lnTo>
                    <a:lnTo>
                      <a:pt x="424" y="184"/>
                    </a:lnTo>
                    <a:lnTo>
                      <a:pt x="424" y="151"/>
                    </a:lnTo>
                    <a:lnTo>
                      <a:pt x="462" y="125"/>
                    </a:lnTo>
                    <a:lnTo>
                      <a:pt x="515" y="87"/>
                    </a:lnTo>
                    <a:lnTo>
                      <a:pt x="581" y="71"/>
                    </a:lnTo>
                    <a:lnTo>
                      <a:pt x="608" y="71"/>
                    </a:lnTo>
                    <a:lnTo>
                      <a:pt x="615" y="197"/>
                    </a:lnTo>
                    <a:lnTo>
                      <a:pt x="597" y="373"/>
                    </a:lnTo>
                    <a:lnTo>
                      <a:pt x="575" y="490"/>
                    </a:lnTo>
                    <a:lnTo>
                      <a:pt x="615" y="537"/>
                    </a:lnTo>
                    <a:lnTo>
                      <a:pt x="665" y="5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00" name="Freeform 28"/>
              <p:cNvSpPr>
                <a:spLocks/>
              </p:cNvSpPr>
              <p:nvPr/>
            </p:nvSpPr>
            <p:spPr bwMode="auto">
              <a:xfrm>
                <a:off x="3870" y="3736"/>
                <a:ext cx="62" cy="123"/>
              </a:xfrm>
              <a:custGeom>
                <a:avLst/>
                <a:gdLst/>
                <a:ahLst/>
                <a:cxnLst>
                  <a:cxn ang="0">
                    <a:pos x="169" y="417"/>
                  </a:cxn>
                  <a:cxn ang="0">
                    <a:pos x="169" y="345"/>
                  </a:cxn>
                  <a:cxn ang="0">
                    <a:pos x="150" y="232"/>
                  </a:cxn>
                  <a:cxn ang="0">
                    <a:pos x="113" y="164"/>
                  </a:cxn>
                  <a:cxn ang="0">
                    <a:pos x="60" y="38"/>
                  </a:cxn>
                  <a:cxn ang="0">
                    <a:pos x="37" y="0"/>
                  </a:cxn>
                  <a:cxn ang="0">
                    <a:pos x="0" y="26"/>
                  </a:cxn>
                  <a:cxn ang="0">
                    <a:pos x="0" y="55"/>
                  </a:cxn>
                  <a:cxn ang="0">
                    <a:pos x="26" y="106"/>
                  </a:cxn>
                  <a:cxn ang="0">
                    <a:pos x="67" y="206"/>
                  </a:cxn>
                  <a:cxn ang="0">
                    <a:pos x="101" y="282"/>
                  </a:cxn>
                  <a:cxn ang="0">
                    <a:pos x="105" y="353"/>
                  </a:cxn>
                  <a:cxn ang="0">
                    <a:pos x="116" y="467"/>
                  </a:cxn>
                  <a:cxn ang="0">
                    <a:pos x="150" y="492"/>
                  </a:cxn>
                  <a:cxn ang="0">
                    <a:pos x="184" y="459"/>
                  </a:cxn>
                  <a:cxn ang="0">
                    <a:pos x="169" y="417"/>
                  </a:cxn>
                </a:cxnLst>
                <a:rect l="0" t="0" r="r" b="b"/>
                <a:pathLst>
                  <a:path w="184" h="492">
                    <a:moveTo>
                      <a:pt x="169" y="417"/>
                    </a:moveTo>
                    <a:lnTo>
                      <a:pt x="169" y="345"/>
                    </a:lnTo>
                    <a:lnTo>
                      <a:pt x="150" y="232"/>
                    </a:lnTo>
                    <a:lnTo>
                      <a:pt x="113" y="164"/>
                    </a:lnTo>
                    <a:lnTo>
                      <a:pt x="60" y="38"/>
                    </a:lnTo>
                    <a:lnTo>
                      <a:pt x="37" y="0"/>
                    </a:lnTo>
                    <a:lnTo>
                      <a:pt x="0" y="26"/>
                    </a:lnTo>
                    <a:lnTo>
                      <a:pt x="0" y="55"/>
                    </a:lnTo>
                    <a:lnTo>
                      <a:pt x="26" y="106"/>
                    </a:lnTo>
                    <a:lnTo>
                      <a:pt x="67" y="206"/>
                    </a:lnTo>
                    <a:lnTo>
                      <a:pt x="101" y="282"/>
                    </a:lnTo>
                    <a:lnTo>
                      <a:pt x="105" y="353"/>
                    </a:lnTo>
                    <a:lnTo>
                      <a:pt x="116" y="467"/>
                    </a:lnTo>
                    <a:lnTo>
                      <a:pt x="150" y="492"/>
                    </a:lnTo>
                    <a:lnTo>
                      <a:pt x="184" y="459"/>
                    </a:lnTo>
                    <a:lnTo>
                      <a:pt x="169" y="41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01" name="Freeform 29"/>
              <p:cNvSpPr>
                <a:spLocks/>
              </p:cNvSpPr>
              <p:nvPr/>
            </p:nvSpPr>
            <p:spPr bwMode="auto">
              <a:xfrm>
                <a:off x="3924" y="3738"/>
                <a:ext cx="66" cy="28"/>
              </a:xfrm>
              <a:custGeom>
                <a:avLst/>
                <a:gdLst/>
                <a:ahLst/>
                <a:cxnLst>
                  <a:cxn ang="0">
                    <a:pos x="199" y="104"/>
                  </a:cxn>
                  <a:cxn ang="0">
                    <a:pos x="187" y="75"/>
                  </a:cxn>
                  <a:cxn ang="0">
                    <a:pos x="124" y="29"/>
                  </a:cxn>
                  <a:cxn ang="0">
                    <a:pos x="56" y="0"/>
                  </a:cxn>
                  <a:cxn ang="0">
                    <a:pos x="19" y="0"/>
                  </a:cxn>
                  <a:cxn ang="0">
                    <a:pos x="0" y="25"/>
                  </a:cxn>
                  <a:cxn ang="0">
                    <a:pos x="11" y="63"/>
                  </a:cxn>
                  <a:cxn ang="0">
                    <a:pos x="74" y="87"/>
                  </a:cxn>
                  <a:cxn ang="0">
                    <a:pos x="165" y="113"/>
                  </a:cxn>
                  <a:cxn ang="0">
                    <a:pos x="199" y="104"/>
                  </a:cxn>
                </a:cxnLst>
                <a:rect l="0" t="0" r="r" b="b"/>
                <a:pathLst>
                  <a:path w="199" h="113">
                    <a:moveTo>
                      <a:pt x="199" y="104"/>
                    </a:moveTo>
                    <a:lnTo>
                      <a:pt x="187" y="75"/>
                    </a:lnTo>
                    <a:lnTo>
                      <a:pt x="124" y="29"/>
                    </a:lnTo>
                    <a:lnTo>
                      <a:pt x="56" y="0"/>
                    </a:lnTo>
                    <a:lnTo>
                      <a:pt x="19" y="0"/>
                    </a:lnTo>
                    <a:lnTo>
                      <a:pt x="0" y="25"/>
                    </a:lnTo>
                    <a:lnTo>
                      <a:pt x="11" y="63"/>
                    </a:lnTo>
                    <a:lnTo>
                      <a:pt x="74" y="87"/>
                    </a:lnTo>
                    <a:lnTo>
                      <a:pt x="165" y="113"/>
                    </a:lnTo>
                    <a:lnTo>
                      <a:pt x="199" y="10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02" name="Freeform 30"/>
              <p:cNvSpPr>
                <a:spLocks/>
              </p:cNvSpPr>
              <p:nvPr/>
            </p:nvSpPr>
            <p:spPr bwMode="auto">
              <a:xfrm>
                <a:off x="3908" y="3653"/>
                <a:ext cx="47" cy="52"/>
              </a:xfrm>
              <a:custGeom>
                <a:avLst/>
                <a:gdLst/>
                <a:ahLst/>
                <a:cxnLst>
                  <a:cxn ang="0">
                    <a:pos x="135" y="0"/>
                  </a:cxn>
                  <a:cxn ang="0">
                    <a:pos x="141" y="29"/>
                  </a:cxn>
                  <a:cxn ang="0">
                    <a:pos x="101" y="130"/>
                  </a:cxn>
                  <a:cxn ang="0">
                    <a:pos x="68" y="180"/>
                  </a:cxn>
                  <a:cxn ang="0">
                    <a:pos x="42" y="206"/>
                  </a:cxn>
                  <a:cxn ang="0">
                    <a:pos x="12" y="206"/>
                  </a:cxn>
                  <a:cxn ang="0">
                    <a:pos x="0" y="180"/>
                  </a:cxn>
                  <a:cxn ang="0">
                    <a:pos x="8" y="142"/>
                  </a:cxn>
                  <a:cxn ang="0">
                    <a:pos x="86" y="54"/>
                  </a:cxn>
                  <a:cxn ang="0">
                    <a:pos x="135" y="0"/>
                  </a:cxn>
                </a:cxnLst>
                <a:rect l="0" t="0" r="r" b="b"/>
                <a:pathLst>
                  <a:path w="141" h="206">
                    <a:moveTo>
                      <a:pt x="135" y="0"/>
                    </a:moveTo>
                    <a:lnTo>
                      <a:pt x="141" y="29"/>
                    </a:lnTo>
                    <a:lnTo>
                      <a:pt x="101" y="130"/>
                    </a:lnTo>
                    <a:lnTo>
                      <a:pt x="68" y="180"/>
                    </a:lnTo>
                    <a:lnTo>
                      <a:pt x="42" y="206"/>
                    </a:lnTo>
                    <a:lnTo>
                      <a:pt x="12" y="206"/>
                    </a:lnTo>
                    <a:lnTo>
                      <a:pt x="0" y="180"/>
                    </a:lnTo>
                    <a:lnTo>
                      <a:pt x="8" y="142"/>
                    </a:lnTo>
                    <a:lnTo>
                      <a:pt x="86" y="54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03" name="Freeform 31"/>
              <p:cNvSpPr>
                <a:spLocks/>
              </p:cNvSpPr>
              <p:nvPr/>
            </p:nvSpPr>
            <p:spPr bwMode="auto">
              <a:xfrm>
                <a:off x="3860" y="3631"/>
                <a:ext cx="25" cy="57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5" y="68"/>
                  </a:cxn>
                  <a:cxn ang="0">
                    <a:pos x="64" y="142"/>
                  </a:cxn>
                  <a:cxn ang="0">
                    <a:pos x="75" y="200"/>
                  </a:cxn>
                  <a:cxn ang="0">
                    <a:pos x="56" y="229"/>
                  </a:cxn>
                  <a:cxn ang="0">
                    <a:pos x="30" y="229"/>
                  </a:cxn>
                  <a:cxn ang="0">
                    <a:pos x="19" y="205"/>
                  </a:cxn>
                  <a:cxn ang="0">
                    <a:pos x="0" y="155"/>
                  </a:cxn>
                  <a:cxn ang="0">
                    <a:pos x="0" y="75"/>
                  </a:cxn>
                  <a:cxn ang="0">
                    <a:pos x="11" y="0"/>
                  </a:cxn>
                </a:cxnLst>
                <a:rect l="0" t="0" r="r" b="b"/>
                <a:pathLst>
                  <a:path w="75" h="229">
                    <a:moveTo>
                      <a:pt x="11" y="0"/>
                    </a:moveTo>
                    <a:lnTo>
                      <a:pt x="45" y="68"/>
                    </a:lnTo>
                    <a:lnTo>
                      <a:pt x="64" y="142"/>
                    </a:lnTo>
                    <a:lnTo>
                      <a:pt x="75" y="200"/>
                    </a:lnTo>
                    <a:lnTo>
                      <a:pt x="56" y="229"/>
                    </a:lnTo>
                    <a:lnTo>
                      <a:pt x="30" y="229"/>
                    </a:lnTo>
                    <a:lnTo>
                      <a:pt x="19" y="205"/>
                    </a:lnTo>
                    <a:lnTo>
                      <a:pt x="0" y="155"/>
                    </a:lnTo>
                    <a:lnTo>
                      <a:pt x="0" y="7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04" name="Freeform 32"/>
              <p:cNvSpPr>
                <a:spLocks/>
              </p:cNvSpPr>
              <p:nvPr/>
            </p:nvSpPr>
            <p:spPr bwMode="auto">
              <a:xfrm>
                <a:off x="3772" y="3678"/>
                <a:ext cx="68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7" y="13"/>
                  </a:cxn>
                  <a:cxn ang="0">
                    <a:pos x="168" y="34"/>
                  </a:cxn>
                  <a:cxn ang="0">
                    <a:pos x="202" y="63"/>
                  </a:cxn>
                  <a:cxn ang="0">
                    <a:pos x="190" y="101"/>
                  </a:cxn>
                  <a:cxn ang="0">
                    <a:pos x="168" y="114"/>
                  </a:cxn>
                  <a:cxn ang="0">
                    <a:pos x="111" y="96"/>
                  </a:cxn>
                  <a:cxn ang="0">
                    <a:pos x="0" y="0"/>
                  </a:cxn>
                </a:cxnLst>
                <a:rect l="0" t="0" r="r" b="b"/>
                <a:pathLst>
                  <a:path w="202" h="114">
                    <a:moveTo>
                      <a:pt x="0" y="0"/>
                    </a:moveTo>
                    <a:lnTo>
                      <a:pt x="97" y="13"/>
                    </a:lnTo>
                    <a:lnTo>
                      <a:pt x="168" y="34"/>
                    </a:lnTo>
                    <a:lnTo>
                      <a:pt x="202" y="63"/>
                    </a:lnTo>
                    <a:lnTo>
                      <a:pt x="190" y="101"/>
                    </a:lnTo>
                    <a:lnTo>
                      <a:pt x="168" y="114"/>
                    </a:lnTo>
                    <a:lnTo>
                      <a:pt x="111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05" name="Freeform 33"/>
              <p:cNvSpPr>
                <a:spLocks/>
              </p:cNvSpPr>
              <p:nvPr/>
            </p:nvSpPr>
            <p:spPr bwMode="auto">
              <a:xfrm>
                <a:off x="3765" y="3726"/>
                <a:ext cx="74" cy="44"/>
              </a:xfrm>
              <a:custGeom>
                <a:avLst/>
                <a:gdLst/>
                <a:ahLst/>
                <a:cxnLst>
                  <a:cxn ang="0">
                    <a:pos x="12" y="125"/>
                  </a:cxn>
                  <a:cxn ang="0">
                    <a:pos x="56" y="70"/>
                  </a:cxn>
                  <a:cxn ang="0">
                    <a:pos x="128" y="21"/>
                  </a:cxn>
                  <a:cxn ang="0">
                    <a:pos x="191" y="0"/>
                  </a:cxn>
                  <a:cxn ang="0">
                    <a:pos x="217" y="0"/>
                  </a:cxn>
                  <a:cxn ang="0">
                    <a:pos x="224" y="37"/>
                  </a:cxn>
                  <a:cxn ang="0">
                    <a:pos x="205" y="63"/>
                  </a:cxn>
                  <a:cxn ang="0">
                    <a:pos x="157" y="75"/>
                  </a:cxn>
                  <a:cxn ang="0">
                    <a:pos x="112" y="75"/>
                  </a:cxn>
                  <a:cxn ang="0">
                    <a:pos x="60" y="112"/>
                  </a:cxn>
                  <a:cxn ang="0">
                    <a:pos x="15" y="158"/>
                  </a:cxn>
                  <a:cxn ang="0">
                    <a:pos x="0" y="176"/>
                  </a:cxn>
                  <a:cxn ang="0">
                    <a:pos x="12" y="125"/>
                  </a:cxn>
                </a:cxnLst>
                <a:rect l="0" t="0" r="r" b="b"/>
                <a:pathLst>
                  <a:path w="224" h="176">
                    <a:moveTo>
                      <a:pt x="12" y="125"/>
                    </a:moveTo>
                    <a:lnTo>
                      <a:pt x="56" y="70"/>
                    </a:lnTo>
                    <a:lnTo>
                      <a:pt x="128" y="21"/>
                    </a:lnTo>
                    <a:lnTo>
                      <a:pt x="191" y="0"/>
                    </a:lnTo>
                    <a:lnTo>
                      <a:pt x="217" y="0"/>
                    </a:lnTo>
                    <a:lnTo>
                      <a:pt x="224" y="37"/>
                    </a:lnTo>
                    <a:lnTo>
                      <a:pt x="205" y="63"/>
                    </a:lnTo>
                    <a:lnTo>
                      <a:pt x="157" y="75"/>
                    </a:lnTo>
                    <a:lnTo>
                      <a:pt x="112" y="75"/>
                    </a:lnTo>
                    <a:lnTo>
                      <a:pt x="60" y="112"/>
                    </a:lnTo>
                    <a:lnTo>
                      <a:pt x="15" y="158"/>
                    </a:lnTo>
                    <a:lnTo>
                      <a:pt x="0" y="176"/>
                    </a:lnTo>
                    <a:lnTo>
                      <a:pt x="12" y="12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06" name="Freeform 34"/>
              <p:cNvSpPr>
                <a:spLocks/>
              </p:cNvSpPr>
              <p:nvPr/>
            </p:nvSpPr>
            <p:spPr bwMode="auto">
              <a:xfrm>
                <a:off x="3846" y="3764"/>
                <a:ext cx="19" cy="31"/>
              </a:xfrm>
              <a:custGeom>
                <a:avLst/>
                <a:gdLst/>
                <a:ahLst/>
                <a:cxnLst>
                  <a:cxn ang="0">
                    <a:pos x="27" y="126"/>
                  </a:cxn>
                  <a:cxn ang="0">
                    <a:pos x="0" y="72"/>
                  </a:cxn>
                  <a:cxn ang="0">
                    <a:pos x="0" y="22"/>
                  </a:cxn>
                  <a:cxn ang="0">
                    <a:pos x="32" y="0"/>
                  </a:cxn>
                  <a:cxn ang="0">
                    <a:pos x="59" y="26"/>
                  </a:cxn>
                  <a:cxn ang="0">
                    <a:pos x="43" y="76"/>
                  </a:cxn>
                  <a:cxn ang="0">
                    <a:pos x="27" y="126"/>
                  </a:cxn>
                </a:cxnLst>
                <a:rect l="0" t="0" r="r" b="b"/>
                <a:pathLst>
                  <a:path w="59" h="126">
                    <a:moveTo>
                      <a:pt x="27" y="126"/>
                    </a:moveTo>
                    <a:lnTo>
                      <a:pt x="0" y="72"/>
                    </a:lnTo>
                    <a:lnTo>
                      <a:pt x="0" y="22"/>
                    </a:lnTo>
                    <a:lnTo>
                      <a:pt x="32" y="0"/>
                    </a:lnTo>
                    <a:lnTo>
                      <a:pt x="59" y="26"/>
                    </a:lnTo>
                    <a:lnTo>
                      <a:pt x="43" y="76"/>
                    </a:lnTo>
                    <a:lnTo>
                      <a:pt x="27" y="12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</p:grpSp>
        <p:grpSp>
          <p:nvGrpSpPr>
            <p:cNvPr id="361507" name="Group 35"/>
            <p:cNvGrpSpPr>
              <a:grpSpLocks/>
            </p:cNvGrpSpPr>
            <p:nvPr/>
          </p:nvGrpSpPr>
          <p:grpSpPr bwMode="auto">
            <a:xfrm>
              <a:off x="4906" y="3192"/>
              <a:ext cx="470" cy="750"/>
              <a:chOff x="4203" y="3488"/>
              <a:chExt cx="470" cy="750"/>
            </a:xfrm>
          </p:grpSpPr>
          <p:sp>
            <p:nvSpPr>
              <p:cNvPr id="361508" name="Freeform 36"/>
              <p:cNvSpPr>
                <a:spLocks/>
              </p:cNvSpPr>
              <p:nvPr/>
            </p:nvSpPr>
            <p:spPr bwMode="auto">
              <a:xfrm>
                <a:off x="4203" y="3718"/>
                <a:ext cx="184" cy="255"/>
              </a:xfrm>
              <a:custGeom>
                <a:avLst/>
                <a:gdLst/>
                <a:ahLst/>
                <a:cxnLst>
                  <a:cxn ang="0">
                    <a:pos x="292" y="152"/>
                  </a:cxn>
                  <a:cxn ang="0">
                    <a:pos x="349" y="88"/>
                  </a:cxn>
                  <a:cxn ang="0">
                    <a:pos x="428" y="26"/>
                  </a:cxn>
                  <a:cxn ang="0">
                    <a:pos x="484" y="0"/>
                  </a:cxn>
                  <a:cxn ang="0">
                    <a:pos x="552" y="5"/>
                  </a:cxn>
                  <a:cxn ang="0">
                    <a:pos x="552" y="64"/>
                  </a:cxn>
                  <a:cxn ang="0">
                    <a:pos x="518" y="114"/>
                  </a:cxn>
                  <a:cxn ang="0">
                    <a:pos x="454" y="152"/>
                  </a:cxn>
                  <a:cxn ang="0">
                    <a:pos x="296" y="232"/>
                  </a:cxn>
                  <a:cxn ang="0">
                    <a:pos x="145" y="329"/>
                  </a:cxn>
                  <a:cxn ang="0">
                    <a:pos x="82" y="353"/>
                  </a:cxn>
                  <a:cxn ang="0">
                    <a:pos x="60" y="391"/>
                  </a:cxn>
                  <a:cxn ang="0">
                    <a:pos x="82" y="429"/>
                  </a:cxn>
                  <a:cxn ang="0">
                    <a:pos x="213" y="571"/>
                  </a:cxn>
                  <a:cxn ang="0">
                    <a:pos x="273" y="618"/>
                  </a:cxn>
                  <a:cxn ang="0">
                    <a:pos x="363" y="697"/>
                  </a:cxn>
                  <a:cxn ang="0">
                    <a:pos x="454" y="773"/>
                  </a:cxn>
                  <a:cxn ang="0">
                    <a:pos x="450" y="811"/>
                  </a:cxn>
                  <a:cxn ang="0">
                    <a:pos x="382" y="824"/>
                  </a:cxn>
                  <a:cxn ang="0">
                    <a:pos x="281" y="824"/>
                  </a:cxn>
                  <a:cxn ang="0">
                    <a:pos x="218" y="862"/>
                  </a:cxn>
                  <a:cxn ang="0">
                    <a:pos x="195" y="958"/>
                  </a:cxn>
                  <a:cxn ang="0">
                    <a:pos x="195" y="1009"/>
                  </a:cxn>
                  <a:cxn ang="0">
                    <a:pos x="168" y="1021"/>
                  </a:cxn>
                  <a:cxn ang="0">
                    <a:pos x="127" y="976"/>
                  </a:cxn>
                  <a:cxn ang="0">
                    <a:pos x="134" y="895"/>
                  </a:cxn>
                  <a:cxn ang="0">
                    <a:pos x="172" y="836"/>
                  </a:cxn>
                  <a:cxn ang="0">
                    <a:pos x="247" y="786"/>
                  </a:cxn>
                  <a:cxn ang="0">
                    <a:pos x="329" y="761"/>
                  </a:cxn>
                  <a:cxn ang="0">
                    <a:pos x="337" y="735"/>
                  </a:cxn>
                  <a:cxn ang="0">
                    <a:pos x="296" y="685"/>
                  </a:cxn>
                  <a:cxn ang="0">
                    <a:pos x="123" y="559"/>
                  </a:cxn>
                  <a:cxn ang="0">
                    <a:pos x="71" y="509"/>
                  </a:cxn>
                  <a:cxn ang="0">
                    <a:pos x="22" y="441"/>
                  </a:cxn>
                  <a:cxn ang="0">
                    <a:pos x="0" y="365"/>
                  </a:cxn>
                  <a:cxn ang="0">
                    <a:pos x="14" y="320"/>
                  </a:cxn>
                  <a:cxn ang="0">
                    <a:pos x="100" y="291"/>
                  </a:cxn>
                  <a:cxn ang="0">
                    <a:pos x="206" y="240"/>
                  </a:cxn>
                  <a:cxn ang="0">
                    <a:pos x="273" y="189"/>
                  </a:cxn>
                  <a:cxn ang="0">
                    <a:pos x="292" y="152"/>
                  </a:cxn>
                </a:cxnLst>
                <a:rect l="0" t="0" r="r" b="b"/>
                <a:pathLst>
                  <a:path w="552" h="1021">
                    <a:moveTo>
                      <a:pt x="292" y="152"/>
                    </a:moveTo>
                    <a:lnTo>
                      <a:pt x="349" y="88"/>
                    </a:lnTo>
                    <a:lnTo>
                      <a:pt x="428" y="26"/>
                    </a:lnTo>
                    <a:lnTo>
                      <a:pt x="484" y="0"/>
                    </a:lnTo>
                    <a:lnTo>
                      <a:pt x="552" y="5"/>
                    </a:lnTo>
                    <a:lnTo>
                      <a:pt x="552" y="64"/>
                    </a:lnTo>
                    <a:lnTo>
                      <a:pt x="518" y="114"/>
                    </a:lnTo>
                    <a:lnTo>
                      <a:pt x="454" y="152"/>
                    </a:lnTo>
                    <a:lnTo>
                      <a:pt x="296" y="232"/>
                    </a:lnTo>
                    <a:lnTo>
                      <a:pt x="145" y="329"/>
                    </a:lnTo>
                    <a:lnTo>
                      <a:pt x="82" y="353"/>
                    </a:lnTo>
                    <a:lnTo>
                      <a:pt x="60" y="391"/>
                    </a:lnTo>
                    <a:lnTo>
                      <a:pt x="82" y="429"/>
                    </a:lnTo>
                    <a:lnTo>
                      <a:pt x="213" y="571"/>
                    </a:lnTo>
                    <a:lnTo>
                      <a:pt x="273" y="618"/>
                    </a:lnTo>
                    <a:lnTo>
                      <a:pt x="363" y="697"/>
                    </a:lnTo>
                    <a:lnTo>
                      <a:pt x="454" y="773"/>
                    </a:lnTo>
                    <a:lnTo>
                      <a:pt x="450" y="811"/>
                    </a:lnTo>
                    <a:lnTo>
                      <a:pt x="382" y="824"/>
                    </a:lnTo>
                    <a:lnTo>
                      <a:pt x="281" y="824"/>
                    </a:lnTo>
                    <a:lnTo>
                      <a:pt x="218" y="862"/>
                    </a:lnTo>
                    <a:lnTo>
                      <a:pt x="195" y="958"/>
                    </a:lnTo>
                    <a:lnTo>
                      <a:pt x="195" y="1009"/>
                    </a:lnTo>
                    <a:lnTo>
                      <a:pt x="168" y="1021"/>
                    </a:lnTo>
                    <a:lnTo>
                      <a:pt x="127" y="976"/>
                    </a:lnTo>
                    <a:lnTo>
                      <a:pt x="134" y="895"/>
                    </a:lnTo>
                    <a:lnTo>
                      <a:pt x="172" y="836"/>
                    </a:lnTo>
                    <a:lnTo>
                      <a:pt x="247" y="786"/>
                    </a:lnTo>
                    <a:lnTo>
                      <a:pt x="329" y="761"/>
                    </a:lnTo>
                    <a:lnTo>
                      <a:pt x="337" y="735"/>
                    </a:lnTo>
                    <a:lnTo>
                      <a:pt x="296" y="685"/>
                    </a:lnTo>
                    <a:lnTo>
                      <a:pt x="123" y="559"/>
                    </a:lnTo>
                    <a:lnTo>
                      <a:pt x="71" y="509"/>
                    </a:lnTo>
                    <a:lnTo>
                      <a:pt x="22" y="441"/>
                    </a:lnTo>
                    <a:lnTo>
                      <a:pt x="0" y="365"/>
                    </a:lnTo>
                    <a:lnTo>
                      <a:pt x="14" y="320"/>
                    </a:lnTo>
                    <a:lnTo>
                      <a:pt x="100" y="291"/>
                    </a:lnTo>
                    <a:lnTo>
                      <a:pt x="206" y="240"/>
                    </a:lnTo>
                    <a:lnTo>
                      <a:pt x="273" y="189"/>
                    </a:lnTo>
                    <a:lnTo>
                      <a:pt x="292" y="15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09" name="Freeform 37"/>
              <p:cNvSpPr>
                <a:spLocks/>
              </p:cNvSpPr>
              <p:nvPr/>
            </p:nvSpPr>
            <p:spPr bwMode="auto">
              <a:xfrm>
                <a:off x="4367" y="3707"/>
                <a:ext cx="128" cy="244"/>
              </a:xfrm>
              <a:custGeom>
                <a:avLst/>
                <a:gdLst/>
                <a:ahLst/>
                <a:cxnLst>
                  <a:cxn ang="0">
                    <a:pos x="83" y="75"/>
                  </a:cxn>
                  <a:cxn ang="0">
                    <a:pos x="116" y="12"/>
                  </a:cxn>
                  <a:cxn ang="0">
                    <a:pos x="158" y="0"/>
                  </a:cxn>
                  <a:cxn ang="0">
                    <a:pos x="215" y="0"/>
                  </a:cxn>
                  <a:cxn ang="0">
                    <a:pos x="286" y="45"/>
                  </a:cxn>
                  <a:cxn ang="0">
                    <a:pos x="331" y="147"/>
                  </a:cxn>
                  <a:cxn ang="0">
                    <a:pos x="365" y="277"/>
                  </a:cxn>
                  <a:cxn ang="0">
                    <a:pos x="385" y="410"/>
                  </a:cxn>
                  <a:cxn ang="0">
                    <a:pos x="385" y="592"/>
                  </a:cxn>
                  <a:cxn ang="0">
                    <a:pos x="343" y="789"/>
                  </a:cxn>
                  <a:cxn ang="0">
                    <a:pos x="283" y="905"/>
                  </a:cxn>
                  <a:cxn ang="0">
                    <a:pos x="203" y="964"/>
                  </a:cxn>
                  <a:cxn ang="0">
                    <a:pos x="128" y="978"/>
                  </a:cxn>
                  <a:cxn ang="0">
                    <a:pos x="72" y="940"/>
                  </a:cxn>
                  <a:cxn ang="0">
                    <a:pos x="27" y="893"/>
                  </a:cxn>
                  <a:cxn ang="0">
                    <a:pos x="15" y="818"/>
                  </a:cxn>
                  <a:cxn ang="0">
                    <a:pos x="0" y="675"/>
                  </a:cxn>
                  <a:cxn ang="0">
                    <a:pos x="11" y="499"/>
                  </a:cxn>
                  <a:cxn ang="0">
                    <a:pos x="45" y="315"/>
                  </a:cxn>
                  <a:cxn ang="0">
                    <a:pos x="67" y="184"/>
                  </a:cxn>
                  <a:cxn ang="0">
                    <a:pos x="83" y="75"/>
                  </a:cxn>
                </a:cxnLst>
                <a:rect l="0" t="0" r="r" b="b"/>
                <a:pathLst>
                  <a:path w="385" h="978">
                    <a:moveTo>
                      <a:pt x="83" y="75"/>
                    </a:moveTo>
                    <a:lnTo>
                      <a:pt x="116" y="12"/>
                    </a:lnTo>
                    <a:lnTo>
                      <a:pt x="158" y="0"/>
                    </a:lnTo>
                    <a:lnTo>
                      <a:pt x="215" y="0"/>
                    </a:lnTo>
                    <a:lnTo>
                      <a:pt x="286" y="45"/>
                    </a:lnTo>
                    <a:lnTo>
                      <a:pt x="331" y="147"/>
                    </a:lnTo>
                    <a:lnTo>
                      <a:pt x="365" y="277"/>
                    </a:lnTo>
                    <a:lnTo>
                      <a:pt x="385" y="410"/>
                    </a:lnTo>
                    <a:lnTo>
                      <a:pt x="385" y="592"/>
                    </a:lnTo>
                    <a:lnTo>
                      <a:pt x="343" y="789"/>
                    </a:lnTo>
                    <a:lnTo>
                      <a:pt x="283" y="905"/>
                    </a:lnTo>
                    <a:lnTo>
                      <a:pt x="203" y="964"/>
                    </a:lnTo>
                    <a:lnTo>
                      <a:pt x="128" y="978"/>
                    </a:lnTo>
                    <a:lnTo>
                      <a:pt x="72" y="940"/>
                    </a:lnTo>
                    <a:lnTo>
                      <a:pt x="27" y="893"/>
                    </a:lnTo>
                    <a:lnTo>
                      <a:pt x="15" y="818"/>
                    </a:lnTo>
                    <a:lnTo>
                      <a:pt x="0" y="675"/>
                    </a:lnTo>
                    <a:lnTo>
                      <a:pt x="11" y="499"/>
                    </a:lnTo>
                    <a:lnTo>
                      <a:pt x="45" y="315"/>
                    </a:lnTo>
                    <a:lnTo>
                      <a:pt x="67" y="184"/>
                    </a:ln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10" name="Freeform 38"/>
              <p:cNvSpPr>
                <a:spLocks/>
              </p:cNvSpPr>
              <p:nvPr/>
            </p:nvSpPr>
            <p:spPr bwMode="auto">
              <a:xfrm>
                <a:off x="4403" y="3919"/>
                <a:ext cx="74" cy="319"/>
              </a:xfrm>
              <a:custGeom>
                <a:avLst/>
                <a:gdLst/>
                <a:ahLst/>
                <a:cxnLst>
                  <a:cxn ang="0">
                    <a:pos x="108" y="226"/>
                  </a:cxn>
                  <a:cxn ang="0">
                    <a:pos x="77" y="142"/>
                  </a:cxn>
                  <a:cxn ang="0">
                    <a:pos x="77" y="50"/>
                  </a:cxn>
                  <a:cxn ang="0">
                    <a:pos x="119" y="0"/>
                  </a:cxn>
                  <a:cxn ang="0">
                    <a:pos x="167" y="25"/>
                  </a:cxn>
                  <a:cxn ang="0">
                    <a:pos x="201" y="113"/>
                  </a:cxn>
                  <a:cxn ang="0">
                    <a:pos x="220" y="264"/>
                  </a:cxn>
                  <a:cxn ang="0">
                    <a:pos x="224" y="452"/>
                  </a:cxn>
                  <a:cxn ang="0">
                    <a:pos x="212" y="617"/>
                  </a:cxn>
                  <a:cxn ang="0">
                    <a:pos x="190" y="793"/>
                  </a:cxn>
                  <a:cxn ang="0">
                    <a:pos x="190" y="1006"/>
                  </a:cxn>
                  <a:cxn ang="0">
                    <a:pos x="220" y="1094"/>
                  </a:cxn>
                  <a:cxn ang="0">
                    <a:pos x="209" y="1136"/>
                  </a:cxn>
                  <a:cxn ang="0">
                    <a:pos x="156" y="1150"/>
                  </a:cxn>
                  <a:cxn ang="0">
                    <a:pos x="100" y="1208"/>
                  </a:cxn>
                  <a:cxn ang="0">
                    <a:pos x="74" y="1259"/>
                  </a:cxn>
                  <a:cxn ang="0">
                    <a:pos x="11" y="1276"/>
                  </a:cxn>
                  <a:cxn ang="0">
                    <a:pos x="0" y="1221"/>
                  </a:cxn>
                  <a:cxn ang="0">
                    <a:pos x="21" y="1174"/>
                  </a:cxn>
                  <a:cxn ang="0">
                    <a:pos x="100" y="1136"/>
                  </a:cxn>
                  <a:cxn ang="0">
                    <a:pos x="156" y="1108"/>
                  </a:cxn>
                  <a:cxn ang="0">
                    <a:pos x="175" y="1082"/>
                  </a:cxn>
                  <a:cxn ang="0">
                    <a:pos x="153" y="1011"/>
                  </a:cxn>
                  <a:cxn ang="0">
                    <a:pos x="134" y="868"/>
                  </a:cxn>
                  <a:cxn ang="0">
                    <a:pos x="130" y="696"/>
                  </a:cxn>
                  <a:cxn ang="0">
                    <a:pos x="134" y="582"/>
                  </a:cxn>
                  <a:cxn ang="0">
                    <a:pos x="141" y="428"/>
                  </a:cxn>
                  <a:cxn ang="0">
                    <a:pos x="130" y="289"/>
                  </a:cxn>
                  <a:cxn ang="0">
                    <a:pos x="108" y="226"/>
                  </a:cxn>
                </a:cxnLst>
                <a:rect l="0" t="0" r="r" b="b"/>
                <a:pathLst>
                  <a:path w="224" h="1276">
                    <a:moveTo>
                      <a:pt x="108" y="226"/>
                    </a:moveTo>
                    <a:lnTo>
                      <a:pt x="77" y="142"/>
                    </a:lnTo>
                    <a:lnTo>
                      <a:pt x="77" y="50"/>
                    </a:lnTo>
                    <a:lnTo>
                      <a:pt x="119" y="0"/>
                    </a:lnTo>
                    <a:lnTo>
                      <a:pt x="167" y="25"/>
                    </a:lnTo>
                    <a:lnTo>
                      <a:pt x="201" y="113"/>
                    </a:lnTo>
                    <a:lnTo>
                      <a:pt x="220" y="264"/>
                    </a:lnTo>
                    <a:lnTo>
                      <a:pt x="224" y="452"/>
                    </a:lnTo>
                    <a:lnTo>
                      <a:pt x="212" y="617"/>
                    </a:lnTo>
                    <a:lnTo>
                      <a:pt x="190" y="793"/>
                    </a:lnTo>
                    <a:lnTo>
                      <a:pt x="190" y="1006"/>
                    </a:lnTo>
                    <a:lnTo>
                      <a:pt x="220" y="1094"/>
                    </a:lnTo>
                    <a:lnTo>
                      <a:pt x="209" y="1136"/>
                    </a:lnTo>
                    <a:lnTo>
                      <a:pt x="156" y="1150"/>
                    </a:lnTo>
                    <a:lnTo>
                      <a:pt x="100" y="1208"/>
                    </a:lnTo>
                    <a:lnTo>
                      <a:pt x="74" y="1259"/>
                    </a:lnTo>
                    <a:lnTo>
                      <a:pt x="11" y="1276"/>
                    </a:lnTo>
                    <a:lnTo>
                      <a:pt x="0" y="1221"/>
                    </a:lnTo>
                    <a:lnTo>
                      <a:pt x="21" y="1174"/>
                    </a:lnTo>
                    <a:lnTo>
                      <a:pt x="100" y="1136"/>
                    </a:lnTo>
                    <a:lnTo>
                      <a:pt x="156" y="1108"/>
                    </a:lnTo>
                    <a:lnTo>
                      <a:pt x="175" y="1082"/>
                    </a:lnTo>
                    <a:lnTo>
                      <a:pt x="153" y="1011"/>
                    </a:lnTo>
                    <a:lnTo>
                      <a:pt x="134" y="868"/>
                    </a:lnTo>
                    <a:lnTo>
                      <a:pt x="130" y="696"/>
                    </a:lnTo>
                    <a:lnTo>
                      <a:pt x="134" y="582"/>
                    </a:lnTo>
                    <a:lnTo>
                      <a:pt x="141" y="428"/>
                    </a:lnTo>
                    <a:lnTo>
                      <a:pt x="130" y="289"/>
                    </a:lnTo>
                    <a:lnTo>
                      <a:pt x="108" y="22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11" name="Freeform 39"/>
              <p:cNvSpPr>
                <a:spLocks/>
              </p:cNvSpPr>
              <p:nvPr/>
            </p:nvSpPr>
            <p:spPr bwMode="auto">
              <a:xfrm>
                <a:off x="4298" y="3920"/>
                <a:ext cx="116" cy="318"/>
              </a:xfrm>
              <a:custGeom>
                <a:avLst/>
                <a:gdLst/>
                <a:ahLst/>
                <a:cxnLst>
                  <a:cxn ang="0">
                    <a:pos x="215" y="117"/>
                  </a:cxn>
                  <a:cxn ang="0">
                    <a:pos x="252" y="38"/>
                  </a:cxn>
                  <a:cxn ang="0">
                    <a:pos x="297" y="0"/>
                  </a:cxn>
                  <a:cxn ang="0">
                    <a:pos x="350" y="24"/>
                  </a:cxn>
                  <a:cxn ang="0">
                    <a:pos x="342" y="100"/>
                  </a:cxn>
                  <a:cxn ang="0">
                    <a:pos x="308" y="154"/>
                  </a:cxn>
                  <a:cxn ang="0">
                    <a:pos x="241" y="289"/>
                  </a:cxn>
                  <a:cxn ang="0">
                    <a:pos x="196" y="419"/>
                  </a:cxn>
                  <a:cxn ang="0">
                    <a:pos x="170" y="557"/>
                  </a:cxn>
                  <a:cxn ang="0">
                    <a:pos x="173" y="692"/>
                  </a:cxn>
                  <a:cxn ang="0">
                    <a:pos x="215" y="872"/>
                  </a:cxn>
                  <a:cxn ang="0">
                    <a:pos x="249" y="1045"/>
                  </a:cxn>
                  <a:cxn ang="0">
                    <a:pos x="297" y="1120"/>
                  </a:cxn>
                  <a:cxn ang="0">
                    <a:pos x="294" y="1163"/>
                  </a:cxn>
                  <a:cxn ang="0">
                    <a:pos x="252" y="1183"/>
                  </a:cxn>
                  <a:cxn ang="0">
                    <a:pos x="158" y="1199"/>
                  </a:cxn>
                  <a:cxn ang="0">
                    <a:pos x="91" y="1246"/>
                  </a:cxn>
                  <a:cxn ang="0">
                    <a:pos x="57" y="1272"/>
                  </a:cxn>
                  <a:cxn ang="0">
                    <a:pos x="0" y="1213"/>
                  </a:cxn>
                  <a:cxn ang="0">
                    <a:pos x="12" y="1175"/>
                  </a:cxn>
                  <a:cxn ang="0">
                    <a:pos x="68" y="1149"/>
                  </a:cxn>
                  <a:cxn ang="0">
                    <a:pos x="139" y="1137"/>
                  </a:cxn>
                  <a:cxn ang="0">
                    <a:pos x="207" y="1137"/>
                  </a:cxn>
                  <a:cxn ang="0">
                    <a:pos x="218" y="1112"/>
                  </a:cxn>
                  <a:cxn ang="0">
                    <a:pos x="207" y="1069"/>
                  </a:cxn>
                  <a:cxn ang="0">
                    <a:pos x="150" y="906"/>
                  </a:cxn>
                  <a:cxn ang="0">
                    <a:pos x="113" y="746"/>
                  </a:cxn>
                  <a:cxn ang="0">
                    <a:pos x="94" y="630"/>
                  </a:cxn>
                  <a:cxn ang="0">
                    <a:pos x="91" y="520"/>
                  </a:cxn>
                  <a:cxn ang="0">
                    <a:pos x="105" y="415"/>
                  </a:cxn>
                  <a:cxn ang="0">
                    <a:pos x="139" y="306"/>
                  </a:cxn>
                  <a:cxn ang="0">
                    <a:pos x="192" y="163"/>
                  </a:cxn>
                  <a:cxn ang="0">
                    <a:pos x="215" y="117"/>
                  </a:cxn>
                </a:cxnLst>
                <a:rect l="0" t="0" r="r" b="b"/>
                <a:pathLst>
                  <a:path w="350" h="1272">
                    <a:moveTo>
                      <a:pt x="215" y="117"/>
                    </a:moveTo>
                    <a:lnTo>
                      <a:pt x="252" y="38"/>
                    </a:lnTo>
                    <a:lnTo>
                      <a:pt x="297" y="0"/>
                    </a:lnTo>
                    <a:lnTo>
                      <a:pt x="350" y="24"/>
                    </a:lnTo>
                    <a:lnTo>
                      <a:pt x="342" y="100"/>
                    </a:lnTo>
                    <a:lnTo>
                      <a:pt x="308" y="154"/>
                    </a:lnTo>
                    <a:lnTo>
                      <a:pt x="241" y="289"/>
                    </a:lnTo>
                    <a:lnTo>
                      <a:pt x="196" y="419"/>
                    </a:lnTo>
                    <a:lnTo>
                      <a:pt x="170" y="557"/>
                    </a:lnTo>
                    <a:lnTo>
                      <a:pt x="173" y="692"/>
                    </a:lnTo>
                    <a:lnTo>
                      <a:pt x="215" y="872"/>
                    </a:lnTo>
                    <a:lnTo>
                      <a:pt x="249" y="1045"/>
                    </a:lnTo>
                    <a:lnTo>
                      <a:pt x="297" y="1120"/>
                    </a:lnTo>
                    <a:lnTo>
                      <a:pt x="294" y="1163"/>
                    </a:lnTo>
                    <a:lnTo>
                      <a:pt x="252" y="1183"/>
                    </a:lnTo>
                    <a:lnTo>
                      <a:pt x="158" y="1199"/>
                    </a:lnTo>
                    <a:lnTo>
                      <a:pt x="91" y="1246"/>
                    </a:lnTo>
                    <a:lnTo>
                      <a:pt x="57" y="1272"/>
                    </a:lnTo>
                    <a:lnTo>
                      <a:pt x="0" y="1213"/>
                    </a:lnTo>
                    <a:lnTo>
                      <a:pt x="12" y="1175"/>
                    </a:lnTo>
                    <a:lnTo>
                      <a:pt x="68" y="1149"/>
                    </a:lnTo>
                    <a:lnTo>
                      <a:pt x="139" y="1137"/>
                    </a:lnTo>
                    <a:lnTo>
                      <a:pt x="207" y="1137"/>
                    </a:lnTo>
                    <a:lnTo>
                      <a:pt x="218" y="1112"/>
                    </a:lnTo>
                    <a:lnTo>
                      <a:pt x="207" y="1069"/>
                    </a:lnTo>
                    <a:lnTo>
                      <a:pt x="150" y="906"/>
                    </a:lnTo>
                    <a:lnTo>
                      <a:pt x="113" y="746"/>
                    </a:lnTo>
                    <a:lnTo>
                      <a:pt x="94" y="630"/>
                    </a:lnTo>
                    <a:lnTo>
                      <a:pt x="91" y="520"/>
                    </a:lnTo>
                    <a:lnTo>
                      <a:pt x="105" y="415"/>
                    </a:lnTo>
                    <a:lnTo>
                      <a:pt x="139" y="306"/>
                    </a:lnTo>
                    <a:lnTo>
                      <a:pt x="192" y="163"/>
                    </a:lnTo>
                    <a:lnTo>
                      <a:pt x="215" y="11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12" name="Freeform 40"/>
              <p:cNvSpPr>
                <a:spLocks/>
              </p:cNvSpPr>
              <p:nvPr/>
            </p:nvSpPr>
            <p:spPr bwMode="auto">
              <a:xfrm>
                <a:off x="4320" y="3524"/>
                <a:ext cx="150" cy="166"/>
              </a:xfrm>
              <a:custGeom>
                <a:avLst/>
                <a:gdLst/>
                <a:ahLst/>
                <a:cxnLst>
                  <a:cxn ang="0">
                    <a:pos x="164" y="555"/>
                  </a:cxn>
                  <a:cxn ang="0">
                    <a:pos x="198" y="639"/>
                  </a:cxn>
                  <a:cxn ang="0">
                    <a:pos x="277" y="664"/>
                  </a:cxn>
                  <a:cxn ang="0">
                    <a:pos x="345" y="656"/>
                  </a:cxn>
                  <a:cxn ang="0">
                    <a:pos x="401" y="602"/>
                  </a:cxn>
                  <a:cxn ang="0">
                    <a:pos x="446" y="491"/>
                  </a:cxn>
                  <a:cxn ang="0">
                    <a:pos x="450" y="362"/>
                  </a:cxn>
                  <a:cxn ang="0">
                    <a:pos x="435" y="248"/>
                  </a:cxn>
                  <a:cxn ang="0">
                    <a:pos x="371" y="121"/>
                  </a:cxn>
                  <a:cxn ang="0">
                    <a:pos x="325" y="63"/>
                  </a:cxn>
                  <a:cxn ang="0">
                    <a:pos x="277" y="26"/>
                  </a:cxn>
                  <a:cxn ang="0">
                    <a:pos x="232" y="0"/>
                  </a:cxn>
                  <a:cxn ang="0">
                    <a:pos x="153" y="9"/>
                  </a:cxn>
                  <a:cxn ang="0">
                    <a:pos x="112" y="85"/>
                  </a:cxn>
                  <a:cxn ang="0">
                    <a:pos x="90" y="164"/>
                  </a:cxn>
                  <a:cxn ang="0">
                    <a:pos x="90" y="291"/>
                  </a:cxn>
                  <a:cxn ang="0">
                    <a:pos x="109" y="412"/>
                  </a:cxn>
                  <a:cxn ang="0">
                    <a:pos x="130" y="479"/>
                  </a:cxn>
                  <a:cxn ang="0">
                    <a:pos x="7" y="580"/>
                  </a:cxn>
                  <a:cxn ang="0">
                    <a:pos x="0" y="618"/>
                  </a:cxn>
                  <a:cxn ang="0">
                    <a:pos x="19" y="639"/>
                  </a:cxn>
                  <a:cxn ang="0">
                    <a:pos x="153" y="526"/>
                  </a:cxn>
                  <a:cxn ang="0">
                    <a:pos x="164" y="555"/>
                  </a:cxn>
                </a:cxnLst>
                <a:rect l="0" t="0" r="r" b="b"/>
                <a:pathLst>
                  <a:path w="450" h="664">
                    <a:moveTo>
                      <a:pt x="164" y="555"/>
                    </a:moveTo>
                    <a:lnTo>
                      <a:pt x="198" y="639"/>
                    </a:lnTo>
                    <a:lnTo>
                      <a:pt x="277" y="664"/>
                    </a:lnTo>
                    <a:lnTo>
                      <a:pt x="345" y="656"/>
                    </a:lnTo>
                    <a:lnTo>
                      <a:pt x="401" y="602"/>
                    </a:lnTo>
                    <a:lnTo>
                      <a:pt x="446" y="491"/>
                    </a:lnTo>
                    <a:lnTo>
                      <a:pt x="450" y="362"/>
                    </a:lnTo>
                    <a:lnTo>
                      <a:pt x="435" y="248"/>
                    </a:lnTo>
                    <a:lnTo>
                      <a:pt x="371" y="121"/>
                    </a:lnTo>
                    <a:lnTo>
                      <a:pt x="325" y="63"/>
                    </a:lnTo>
                    <a:lnTo>
                      <a:pt x="277" y="26"/>
                    </a:lnTo>
                    <a:lnTo>
                      <a:pt x="232" y="0"/>
                    </a:lnTo>
                    <a:lnTo>
                      <a:pt x="153" y="9"/>
                    </a:lnTo>
                    <a:lnTo>
                      <a:pt x="112" y="85"/>
                    </a:lnTo>
                    <a:lnTo>
                      <a:pt x="90" y="164"/>
                    </a:lnTo>
                    <a:lnTo>
                      <a:pt x="90" y="291"/>
                    </a:lnTo>
                    <a:lnTo>
                      <a:pt x="109" y="412"/>
                    </a:lnTo>
                    <a:lnTo>
                      <a:pt x="130" y="479"/>
                    </a:lnTo>
                    <a:lnTo>
                      <a:pt x="7" y="580"/>
                    </a:lnTo>
                    <a:lnTo>
                      <a:pt x="0" y="618"/>
                    </a:lnTo>
                    <a:lnTo>
                      <a:pt x="19" y="639"/>
                    </a:lnTo>
                    <a:lnTo>
                      <a:pt x="153" y="526"/>
                    </a:lnTo>
                    <a:lnTo>
                      <a:pt x="164" y="55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1513" name="Freeform 41"/>
              <p:cNvSpPr>
                <a:spLocks/>
              </p:cNvSpPr>
              <p:nvPr/>
            </p:nvSpPr>
            <p:spPr bwMode="auto">
              <a:xfrm>
                <a:off x="4375" y="3488"/>
                <a:ext cx="298" cy="278"/>
              </a:xfrm>
              <a:custGeom>
                <a:avLst/>
                <a:gdLst/>
                <a:ahLst/>
                <a:cxnLst>
                  <a:cxn ang="0">
                    <a:pos x="596" y="768"/>
                  </a:cxn>
                  <a:cxn ang="0">
                    <a:pos x="551" y="819"/>
                  </a:cxn>
                  <a:cxn ang="0">
                    <a:pos x="457" y="881"/>
                  </a:cxn>
                  <a:cxn ang="0">
                    <a:pos x="372" y="919"/>
                  </a:cxn>
                  <a:cxn ang="0">
                    <a:pos x="311" y="957"/>
                  </a:cxn>
                  <a:cxn ang="0">
                    <a:pos x="254" y="1007"/>
                  </a:cxn>
                  <a:cxn ang="0">
                    <a:pos x="248" y="1096"/>
                  </a:cxn>
                  <a:cxn ang="0">
                    <a:pos x="304" y="1112"/>
                  </a:cxn>
                  <a:cxn ang="0">
                    <a:pos x="446" y="1020"/>
                  </a:cxn>
                  <a:cxn ang="0">
                    <a:pos x="551" y="911"/>
                  </a:cxn>
                  <a:cxn ang="0">
                    <a:pos x="675" y="772"/>
                  </a:cxn>
                  <a:cxn ang="0">
                    <a:pos x="776" y="684"/>
                  </a:cxn>
                  <a:cxn ang="0">
                    <a:pos x="862" y="617"/>
                  </a:cxn>
                  <a:cxn ang="0">
                    <a:pos x="896" y="583"/>
                  </a:cxn>
                  <a:cxn ang="0">
                    <a:pos x="884" y="542"/>
                  </a:cxn>
                  <a:cxn ang="0">
                    <a:pos x="844" y="483"/>
                  </a:cxn>
                  <a:cxn ang="0">
                    <a:pos x="694" y="391"/>
                  </a:cxn>
                  <a:cxn ang="0">
                    <a:pos x="551" y="307"/>
                  </a:cxn>
                  <a:cxn ang="0">
                    <a:pos x="378" y="218"/>
                  </a:cxn>
                  <a:cxn ang="0">
                    <a:pos x="315" y="168"/>
                  </a:cxn>
                  <a:cxn ang="0">
                    <a:pos x="248" y="101"/>
                  </a:cxn>
                  <a:cxn ang="0">
                    <a:pos x="180" y="26"/>
                  </a:cxn>
                  <a:cxn ang="0">
                    <a:pos x="120" y="0"/>
                  </a:cxn>
                  <a:cxn ang="0">
                    <a:pos x="0" y="93"/>
                  </a:cxn>
                  <a:cxn ang="0">
                    <a:pos x="8" y="180"/>
                  </a:cxn>
                  <a:cxn ang="0">
                    <a:pos x="30" y="215"/>
                  </a:cxn>
                  <a:cxn ang="0">
                    <a:pos x="90" y="201"/>
                  </a:cxn>
                  <a:cxn ang="0">
                    <a:pos x="79" y="164"/>
                  </a:cxn>
                  <a:cxn ang="0">
                    <a:pos x="56" y="151"/>
                  </a:cxn>
                  <a:cxn ang="0">
                    <a:pos x="45" y="106"/>
                  </a:cxn>
                  <a:cxn ang="0">
                    <a:pos x="112" y="55"/>
                  </a:cxn>
                  <a:cxn ang="0">
                    <a:pos x="169" y="106"/>
                  </a:cxn>
                  <a:cxn ang="0">
                    <a:pos x="169" y="151"/>
                  </a:cxn>
                  <a:cxn ang="0">
                    <a:pos x="146" y="206"/>
                  </a:cxn>
                  <a:cxn ang="0">
                    <a:pos x="165" y="244"/>
                  </a:cxn>
                  <a:cxn ang="0">
                    <a:pos x="277" y="277"/>
                  </a:cxn>
                  <a:cxn ang="0">
                    <a:pos x="322" y="231"/>
                  </a:cxn>
                  <a:cxn ang="0">
                    <a:pos x="472" y="332"/>
                  </a:cxn>
                  <a:cxn ang="0">
                    <a:pos x="596" y="395"/>
                  </a:cxn>
                  <a:cxn ang="0">
                    <a:pos x="664" y="433"/>
                  </a:cxn>
                  <a:cxn ang="0">
                    <a:pos x="731" y="471"/>
                  </a:cxn>
                  <a:cxn ang="0">
                    <a:pos x="783" y="521"/>
                  </a:cxn>
                  <a:cxn ang="0">
                    <a:pos x="817" y="571"/>
                  </a:cxn>
                  <a:cxn ang="0">
                    <a:pos x="787" y="608"/>
                  </a:cxn>
                  <a:cxn ang="0">
                    <a:pos x="715" y="659"/>
                  </a:cxn>
                  <a:cxn ang="0">
                    <a:pos x="641" y="717"/>
                  </a:cxn>
                  <a:cxn ang="0">
                    <a:pos x="596" y="768"/>
                  </a:cxn>
                </a:cxnLst>
                <a:rect l="0" t="0" r="r" b="b"/>
                <a:pathLst>
                  <a:path w="896" h="1112">
                    <a:moveTo>
                      <a:pt x="596" y="768"/>
                    </a:moveTo>
                    <a:lnTo>
                      <a:pt x="551" y="819"/>
                    </a:lnTo>
                    <a:lnTo>
                      <a:pt x="457" y="881"/>
                    </a:lnTo>
                    <a:lnTo>
                      <a:pt x="372" y="919"/>
                    </a:lnTo>
                    <a:lnTo>
                      <a:pt x="311" y="957"/>
                    </a:lnTo>
                    <a:lnTo>
                      <a:pt x="254" y="1007"/>
                    </a:lnTo>
                    <a:lnTo>
                      <a:pt x="248" y="1096"/>
                    </a:lnTo>
                    <a:lnTo>
                      <a:pt x="304" y="1112"/>
                    </a:lnTo>
                    <a:lnTo>
                      <a:pt x="446" y="1020"/>
                    </a:lnTo>
                    <a:lnTo>
                      <a:pt x="551" y="911"/>
                    </a:lnTo>
                    <a:lnTo>
                      <a:pt x="675" y="772"/>
                    </a:lnTo>
                    <a:lnTo>
                      <a:pt x="776" y="684"/>
                    </a:lnTo>
                    <a:lnTo>
                      <a:pt x="862" y="617"/>
                    </a:lnTo>
                    <a:lnTo>
                      <a:pt x="896" y="583"/>
                    </a:lnTo>
                    <a:lnTo>
                      <a:pt x="884" y="542"/>
                    </a:lnTo>
                    <a:lnTo>
                      <a:pt x="844" y="483"/>
                    </a:lnTo>
                    <a:lnTo>
                      <a:pt x="694" y="391"/>
                    </a:lnTo>
                    <a:lnTo>
                      <a:pt x="551" y="307"/>
                    </a:lnTo>
                    <a:lnTo>
                      <a:pt x="378" y="218"/>
                    </a:lnTo>
                    <a:lnTo>
                      <a:pt x="315" y="168"/>
                    </a:lnTo>
                    <a:lnTo>
                      <a:pt x="248" y="101"/>
                    </a:lnTo>
                    <a:lnTo>
                      <a:pt x="180" y="26"/>
                    </a:lnTo>
                    <a:lnTo>
                      <a:pt x="120" y="0"/>
                    </a:lnTo>
                    <a:lnTo>
                      <a:pt x="0" y="93"/>
                    </a:lnTo>
                    <a:lnTo>
                      <a:pt x="8" y="180"/>
                    </a:lnTo>
                    <a:lnTo>
                      <a:pt x="30" y="215"/>
                    </a:lnTo>
                    <a:lnTo>
                      <a:pt x="90" y="201"/>
                    </a:lnTo>
                    <a:lnTo>
                      <a:pt x="79" y="164"/>
                    </a:lnTo>
                    <a:lnTo>
                      <a:pt x="56" y="151"/>
                    </a:lnTo>
                    <a:lnTo>
                      <a:pt x="45" y="106"/>
                    </a:lnTo>
                    <a:lnTo>
                      <a:pt x="112" y="55"/>
                    </a:lnTo>
                    <a:lnTo>
                      <a:pt x="169" y="106"/>
                    </a:lnTo>
                    <a:lnTo>
                      <a:pt x="169" y="151"/>
                    </a:lnTo>
                    <a:lnTo>
                      <a:pt x="146" y="206"/>
                    </a:lnTo>
                    <a:lnTo>
                      <a:pt x="165" y="244"/>
                    </a:lnTo>
                    <a:lnTo>
                      <a:pt x="277" y="277"/>
                    </a:lnTo>
                    <a:lnTo>
                      <a:pt x="322" y="231"/>
                    </a:lnTo>
                    <a:lnTo>
                      <a:pt x="472" y="332"/>
                    </a:lnTo>
                    <a:lnTo>
                      <a:pt x="596" y="395"/>
                    </a:lnTo>
                    <a:lnTo>
                      <a:pt x="664" y="433"/>
                    </a:lnTo>
                    <a:lnTo>
                      <a:pt x="731" y="471"/>
                    </a:lnTo>
                    <a:lnTo>
                      <a:pt x="783" y="521"/>
                    </a:lnTo>
                    <a:lnTo>
                      <a:pt x="817" y="571"/>
                    </a:lnTo>
                    <a:lnTo>
                      <a:pt x="787" y="608"/>
                    </a:lnTo>
                    <a:lnTo>
                      <a:pt x="715" y="659"/>
                    </a:lnTo>
                    <a:lnTo>
                      <a:pt x="641" y="717"/>
                    </a:lnTo>
                    <a:lnTo>
                      <a:pt x="596" y="76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vs. </a:t>
            </a:r>
            <a:r>
              <a:rPr lang="es-ES" dirty="0"/>
              <a:t>Riesgos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981075"/>
            <a:ext cx="4244975" cy="5816600"/>
          </a:xfrm>
          <a:noFill/>
          <a:ln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s-ES" sz="2000" b="1"/>
              <a:t>Problema</a:t>
            </a:r>
          </a:p>
          <a:p>
            <a:r>
              <a:rPr lang="es-ES" sz="2000"/>
              <a:t>Situación está ocurriendo e impactando el proyecto.</a:t>
            </a:r>
          </a:p>
          <a:p>
            <a:r>
              <a:rPr lang="es-ES" sz="2000"/>
              <a:t>Solucionable, requiere acción inmediata</a:t>
            </a:r>
          </a:p>
          <a:p>
            <a:r>
              <a:rPr lang="es-ES" sz="2000"/>
              <a:t>Descubierto (normalmente de forma reactiva) durante en el curso del proyecto.</a:t>
            </a:r>
          </a:p>
          <a:p>
            <a:endParaRPr lang="es-ES" sz="2000"/>
          </a:p>
          <a:p>
            <a:r>
              <a:rPr lang="es-ES" sz="2000" b="1"/>
              <a:t>Ejemplo</a:t>
            </a:r>
          </a:p>
          <a:p>
            <a:r>
              <a:rPr lang="es-ES" sz="2000"/>
              <a:t>No disponibilidad de la infraestructura para la instalación del HW</a:t>
            </a:r>
          </a:p>
          <a:p>
            <a:r>
              <a:rPr lang="es-ES" sz="2000"/>
              <a:t>Falta de recursos necesarios para el inicio de cierta actividad</a:t>
            </a:r>
          </a:p>
          <a:p>
            <a:r>
              <a:rPr lang="es-ES" sz="2000"/>
              <a:t>Atrasos en el cronograma</a:t>
            </a:r>
          </a:p>
          <a:p>
            <a:endParaRPr lang="es-ES" sz="200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3913" y="981075"/>
            <a:ext cx="4244975" cy="5509200"/>
          </a:xfrm>
          <a:noFill/>
          <a:ln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s-ES" sz="2000" b="1" dirty="0"/>
              <a:t>Riesgo</a:t>
            </a:r>
          </a:p>
          <a:p>
            <a:r>
              <a:rPr lang="es-ES" sz="2000" dirty="0"/>
              <a:t>Situación que puede ocurrir y causar impacto en el proyecto.</a:t>
            </a:r>
          </a:p>
          <a:p>
            <a:r>
              <a:rPr lang="es-ES" sz="2000" dirty="0" smtClean="0"/>
              <a:t>Administrable</a:t>
            </a:r>
            <a:endParaRPr lang="es-ES" sz="2000" dirty="0"/>
          </a:p>
          <a:p>
            <a:r>
              <a:rPr lang="es-ES" sz="2000" dirty="0"/>
              <a:t>Puede y debe ser identificable </a:t>
            </a:r>
            <a:r>
              <a:rPr lang="es-ES" sz="2000" dirty="0" smtClean="0"/>
              <a:t>previamente. De lo contrario se puede transformar </a:t>
            </a:r>
            <a:r>
              <a:rPr lang="es-ES" sz="2000" dirty="0"/>
              <a:t>en un problema.</a:t>
            </a:r>
          </a:p>
          <a:p>
            <a:endParaRPr lang="es-ES" sz="2000" dirty="0"/>
          </a:p>
          <a:p>
            <a:r>
              <a:rPr lang="es-ES" sz="2000" b="1" dirty="0"/>
              <a:t>Ejemplo</a:t>
            </a:r>
          </a:p>
          <a:p>
            <a:r>
              <a:rPr lang="es-ES" sz="2000" dirty="0"/>
              <a:t>Alza del dólar (en contratos vinculados al dólar)</a:t>
            </a:r>
          </a:p>
          <a:p>
            <a:r>
              <a:rPr lang="es-ES" sz="2000" dirty="0"/>
              <a:t>Modificaciones en la legislación del sector</a:t>
            </a:r>
          </a:p>
          <a:p>
            <a:r>
              <a:rPr lang="es-ES" sz="2000" dirty="0"/>
              <a:t>Inviabilidad tecnológica (equipos no compatibles)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36538" y="-88989"/>
            <a:ext cx="8642350" cy="1200329"/>
          </a:xfrm>
        </p:spPr>
        <p:txBody>
          <a:bodyPr/>
          <a:lstStyle/>
          <a:p>
            <a:r>
              <a:rPr lang="es-ES_tradnl" dirty="0" smtClean="0"/>
              <a:t>Metodologías para el tratamiento de Riesgos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Magerit</a:t>
            </a:r>
            <a:endParaRPr lang="es-ES_tradnl" dirty="0" smtClean="0"/>
          </a:p>
          <a:p>
            <a:r>
              <a:rPr lang="es-ES_tradnl" dirty="0" err="1" smtClean="0"/>
              <a:t>Octave</a:t>
            </a:r>
            <a:endParaRPr lang="es-ES_tradnl" dirty="0" smtClean="0"/>
          </a:p>
          <a:p>
            <a:r>
              <a:rPr lang="es-ES_tradnl" dirty="0" err="1" smtClean="0"/>
              <a:t>Iso</a:t>
            </a:r>
            <a:r>
              <a:rPr lang="es-ES_tradnl" dirty="0" smtClean="0"/>
              <a:t> 27000</a:t>
            </a:r>
          </a:p>
          <a:p>
            <a:r>
              <a:rPr lang="es-ES_tradnl" dirty="0" smtClean="0"/>
              <a:t>PMI</a:t>
            </a:r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Lo cierto es que solo cuando se realiza un análisis de riesgo a un proyecto se toma en cuenta:</a:t>
            </a:r>
          </a:p>
          <a:p>
            <a:pPr lvl="1"/>
            <a:r>
              <a:rPr lang="es-ES_tradnl" dirty="0" smtClean="0"/>
              <a:t>Los riesgos positivos</a:t>
            </a:r>
          </a:p>
          <a:p>
            <a:pPr lvl="1"/>
            <a:r>
              <a:rPr lang="es-ES_tradnl" dirty="0" smtClean="0"/>
              <a:t>Los riesgos negativos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607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538" y="188010"/>
            <a:ext cx="8642350" cy="646331"/>
          </a:xfrm>
        </p:spPr>
        <p:txBody>
          <a:bodyPr/>
          <a:lstStyle/>
          <a:p>
            <a:r>
              <a:rPr lang="es-ES_tradnl" dirty="0" smtClean="0"/>
              <a:t>Metodología PMI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IDENTIFICACIÓN DE RIESGOS</a:t>
            </a:r>
          </a:p>
          <a:p>
            <a:r>
              <a:rPr lang="es-ES_tradnl" dirty="0" smtClean="0"/>
              <a:t>CLASIFICACIÓN DEL LOS RIESGOS</a:t>
            </a:r>
          </a:p>
          <a:p>
            <a:r>
              <a:rPr lang="es-ES_tradnl" dirty="0" smtClean="0"/>
              <a:t>ENFOQUE CUALITATIVO</a:t>
            </a:r>
          </a:p>
          <a:p>
            <a:r>
              <a:rPr lang="es-ES_tradnl" dirty="0" smtClean="0"/>
              <a:t>ENFOQUE CUANTITATIVO</a:t>
            </a:r>
          </a:p>
          <a:p>
            <a:r>
              <a:rPr lang="es-ES_tradnl" dirty="0" smtClean="0"/>
              <a:t>TRATAMIENTO DEL RIESGO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0723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304800"/>
            <a:ext cx="8642350" cy="641350"/>
          </a:xfrm>
        </p:spPr>
        <p:txBody>
          <a:bodyPr/>
          <a:lstStyle/>
          <a:p>
            <a:r>
              <a:rPr lang="es-ES" dirty="0" smtClean="0"/>
              <a:t>Identificación </a:t>
            </a:r>
            <a:r>
              <a:rPr lang="es-ES" dirty="0"/>
              <a:t>de Riesgos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s-ES" dirty="0"/>
              <a:t>La identificación de riesgos es un proceso iterativo y continuo por que nuevos riesgos pueden ser conocidos conforme el proyecto se desarrolla en todo su ciclo de vida</a:t>
            </a:r>
          </a:p>
          <a:p>
            <a:endParaRPr lang="es-ES" dirty="0"/>
          </a:p>
        </p:txBody>
      </p:sp>
      <p:pic>
        <p:nvPicPr>
          <p:cNvPr id="365572" name="Picture 4" descr="j00788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3141663"/>
            <a:ext cx="2290762" cy="191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6595371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Samuel">
  <a:themeElements>
    <a:clrScheme name="Modelo_Samu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_Samu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lo_Samu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Samu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Samu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Samu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Samu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Samu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Samu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Samu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Samu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Samu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Samu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Samu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KDDSYS</Template>
  <TotalTime>1839</TotalTime>
  <Words>1963</Words>
  <Application>Microsoft Macintosh PowerPoint</Application>
  <PresentationFormat>Presentación en pantalla (4:3)</PresentationFormat>
  <Paragraphs>310</Paragraphs>
  <Slides>41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41</vt:i4>
      </vt:variant>
    </vt:vector>
  </HeadingPairs>
  <TitlesOfParts>
    <vt:vector size="50" baseType="lpstr">
      <vt:lpstr>Arial</vt:lpstr>
      <vt:lpstr>Arial Narrow</vt:lpstr>
      <vt:lpstr>Comic Sans MS</vt:lpstr>
      <vt:lpstr>Tahoma</vt:lpstr>
      <vt:lpstr>Times New Roman</vt:lpstr>
      <vt:lpstr>Verdana</vt:lpstr>
      <vt:lpstr>Modelo_Samuel</vt:lpstr>
      <vt:lpstr>Chart</vt:lpstr>
      <vt:lpstr>Imagen de mapa de bits</vt:lpstr>
      <vt:lpstr>Presentación de PowerPoint</vt:lpstr>
      <vt:lpstr>RIESGOS</vt:lpstr>
      <vt:lpstr>Gestión de los Riesgos del Proyecto</vt:lpstr>
      <vt:lpstr>Riesgo</vt:lpstr>
      <vt:lpstr>¿Problema o Riesgo?</vt:lpstr>
      <vt:lpstr>Problemas vs. Riesgos</vt:lpstr>
      <vt:lpstr>Metodologías para el tratamiento de Riesgos</vt:lpstr>
      <vt:lpstr>Metodología PMI</vt:lpstr>
      <vt:lpstr>Identificación de Riesgos</vt:lpstr>
      <vt:lpstr>Técnicas y Herramientas</vt:lpstr>
      <vt:lpstr>Fuentes comunes del riesgo en TICs</vt:lpstr>
      <vt:lpstr>Taller # 1</vt:lpstr>
      <vt:lpstr>Componentes de los Riesgos</vt:lpstr>
      <vt:lpstr>Graduación de la probabilidad</vt:lpstr>
      <vt:lpstr>Importancia</vt:lpstr>
      <vt:lpstr>Madurez de la gestión de proyectos</vt:lpstr>
      <vt:lpstr>Beneficios de la gestión de riesgos</vt:lpstr>
      <vt:lpstr>Utilidad del riesgo</vt:lpstr>
      <vt:lpstr>Función utilidad del riesgo</vt:lpstr>
      <vt:lpstr>Lista de riesgos</vt:lpstr>
      <vt:lpstr>Presentación de PowerPoint</vt:lpstr>
      <vt:lpstr>Presentación de PowerPoint</vt:lpstr>
      <vt:lpstr>Presentación de PowerPoint</vt:lpstr>
      <vt:lpstr>Presentación de PowerPoint</vt:lpstr>
      <vt:lpstr>Riesgo negativo</vt:lpstr>
      <vt:lpstr>Riesgo positivo</vt:lpstr>
      <vt:lpstr>Matriz de Impacto</vt:lpstr>
      <vt:lpstr>Matriz de Impacto</vt:lpstr>
      <vt:lpstr>Registro de riesgo</vt:lpstr>
      <vt:lpstr>Matriz de probabilidad / impacto</vt:lpstr>
      <vt:lpstr>Matriz de probabilidad / impacto</vt:lpstr>
      <vt:lpstr>Estrategias de respuesta a riesgos (-)</vt:lpstr>
      <vt:lpstr>Evitación del riesgo</vt:lpstr>
      <vt:lpstr>Transferencia del riesgo</vt:lpstr>
      <vt:lpstr>Contenidos de registro de riesgo (tratatamiento)</vt:lpstr>
      <vt:lpstr>Mitigación de riesgos</vt:lpstr>
      <vt:lpstr>Estrategia de mitigación riesgos</vt:lpstr>
      <vt:lpstr>Estrategias de respuesta a riesgos (+)</vt:lpstr>
      <vt:lpstr>Riesgos residuales y secundarios</vt:lpstr>
      <vt:lpstr>Seguimiento y control de riesgos</vt:lpstr>
      <vt:lpstr>Caso de estudio</vt:lpstr>
    </vt:vector>
  </TitlesOfParts>
  <Company>KDDSYS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Riesgos</dc:title>
  <dc:creator>Samuel Oporto</dc:creator>
  <cp:lastModifiedBy>Usuario de Microsoft Office</cp:lastModifiedBy>
  <cp:revision>193</cp:revision>
  <dcterms:created xsi:type="dcterms:W3CDTF">2001-07-05T23:10:12Z</dcterms:created>
  <dcterms:modified xsi:type="dcterms:W3CDTF">2017-08-19T10:16:56Z</dcterms:modified>
</cp:coreProperties>
</file>