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lnSpc>
                <a:spcPct val="115000"/>
              </a:lnSpc>
              <a:spcBef>
                <a:spcPts val="0"/>
              </a:spcBef>
              <a:buSzPct val="173333"/>
              <a:defRPr b="1" sz="30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419"/>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419"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s-419"/>
              <a:t>Expert System for Car Failure Diagnostics</a:t>
            </a:r>
          </a:p>
          <a:p>
            <a:pPr indent="-69850" lvl="0" marL="2286000" rtl="0" algn="l">
              <a:spcBef>
                <a:spcPts val="0"/>
              </a:spcBef>
              <a:buClr>
                <a:schemeClr val="dk1"/>
              </a:buClr>
              <a:buSzPct val="36666"/>
              <a:buFont typeface="Arial"/>
              <a:buNone/>
            </a:pPr>
            <a:r>
              <a:rPr lang="es-419">
                <a:solidFill>
                  <a:srgbClr val="999999"/>
                </a:solidFill>
              </a:rPr>
              <a:t>Artificial intelligence</a:t>
            </a:r>
          </a:p>
        </p:txBody>
      </p:sp>
      <p:sp>
        <p:nvSpPr>
          <p:cNvPr id="55" name="Shape 55"/>
          <p:cNvSpPr txBox="1"/>
          <p:nvPr>
            <p:ph idx="1" type="subTitle"/>
          </p:nvPr>
        </p:nvSpPr>
        <p:spPr>
          <a:xfrm>
            <a:off x="311700" y="2797175"/>
            <a:ext cx="8520600" cy="1664400"/>
          </a:xfrm>
          <a:prstGeom prst="rect">
            <a:avLst/>
          </a:prstGeom>
        </p:spPr>
        <p:txBody>
          <a:bodyPr anchorCtr="0" anchor="t" bIns="91425" lIns="91425" rIns="91425" tIns="91425">
            <a:noAutofit/>
          </a:bodyPr>
          <a:lstStyle/>
          <a:p>
            <a:pPr lvl="0" rtl="0">
              <a:lnSpc>
                <a:spcPct val="115000"/>
              </a:lnSpc>
              <a:spcBef>
                <a:spcPts val="0"/>
              </a:spcBef>
              <a:buNone/>
            </a:pPr>
            <a:r>
              <a:rPr b="1" lang="es-419" sz="1800">
                <a:solidFill>
                  <a:srgbClr val="999999"/>
                </a:solidFill>
              </a:rPr>
              <a:t>Grupo #2</a:t>
            </a:r>
          </a:p>
          <a:p>
            <a:pPr lvl="0" rtl="0">
              <a:lnSpc>
                <a:spcPct val="115000"/>
              </a:lnSpc>
              <a:spcBef>
                <a:spcPts val="0"/>
              </a:spcBef>
              <a:buNone/>
            </a:pPr>
            <a:r>
              <a:t/>
            </a:r>
            <a:endParaRPr b="1" sz="1800">
              <a:solidFill>
                <a:schemeClr val="dk1"/>
              </a:solidFill>
            </a:endParaRPr>
          </a:p>
          <a:p>
            <a:pPr lvl="0" rtl="0">
              <a:lnSpc>
                <a:spcPct val="115000"/>
              </a:lnSpc>
              <a:spcBef>
                <a:spcPts val="0"/>
              </a:spcBef>
              <a:buNone/>
            </a:pPr>
            <a:r>
              <a:rPr b="1" lang="es-419" sz="1800">
                <a:solidFill>
                  <a:schemeClr val="dk1"/>
                </a:solidFill>
              </a:rPr>
              <a:t>RONNY MORÁN </a:t>
            </a:r>
          </a:p>
          <a:p>
            <a:pPr lvl="0" rtl="0">
              <a:lnSpc>
                <a:spcPct val="115000"/>
              </a:lnSpc>
              <a:spcBef>
                <a:spcPts val="0"/>
              </a:spcBef>
              <a:buNone/>
            </a:pPr>
            <a:r>
              <a:rPr b="1" lang="es-419" sz="1800">
                <a:solidFill>
                  <a:schemeClr val="dk1"/>
                </a:solidFill>
              </a:rPr>
              <a:t>GUSTAVO LONDA </a:t>
            </a:r>
          </a:p>
          <a:p>
            <a:pPr lvl="0" rtl="0">
              <a:lnSpc>
                <a:spcPct val="115000"/>
              </a:lnSpc>
              <a:spcBef>
                <a:spcPts val="0"/>
              </a:spcBef>
              <a:buClr>
                <a:schemeClr val="dk1"/>
              </a:buClr>
              <a:buSzPct val="61111"/>
              <a:buFont typeface="Arial"/>
              <a:buNone/>
            </a:pPr>
            <a:r>
              <a:rPr b="1" lang="es-419" sz="1800">
                <a:solidFill>
                  <a:schemeClr val="dk1"/>
                </a:solidFill>
              </a:rPr>
              <a:t>RENATO ILLESCAS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t/>
            </a:r>
            <a:endParaRPr b="1" sz="2800">
              <a:solidFill>
                <a:schemeClr val="dk1"/>
              </a:solidFill>
            </a:endParaRPr>
          </a:p>
          <a:p>
            <a:pPr lvl="0" rtl="0" algn="ctr">
              <a:spcBef>
                <a:spcPts val="0"/>
              </a:spcBef>
              <a:buNone/>
            </a:pPr>
            <a:r>
              <a:rPr b="1" lang="es-419" sz="2800">
                <a:solidFill>
                  <a:schemeClr val="dk1"/>
                </a:solidFill>
              </a:rPr>
              <a:t>THANK YOU</a:t>
            </a:r>
          </a:p>
          <a:p>
            <a:pPr lvl="0" rtl="0" algn="ctr">
              <a:spcBef>
                <a:spcPts val="0"/>
              </a:spcBef>
              <a:buNone/>
            </a:pPr>
            <a:r>
              <a:rPr b="1" lang="es-419" sz="2800">
                <a:solidFill>
                  <a:schemeClr val="dk1"/>
                </a:solidFill>
              </a:rPr>
              <a:t>:)</a:t>
            </a:r>
          </a:p>
          <a:p>
            <a:pPr lvl="0" algn="ctr">
              <a:spcBef>
                <a:spcPts val="0"/>
              </a:spcBef>
              <a:buNone/>
            </a:pPr>
            <a:r>
              <a:t/>
            </a:r>
            <a:endParaRPr b="1"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744575"/>
            <a:ext cx="8520600" cy="663600"/>
          </a:xfrm>
          <a:prstGeom prst="rect">
            <a:avLst/>
          </a:prstGeom>
        </p:spPr>
        <p:txBody>
          <a:bodyPr anchorCtr="0" anchor="b" bIns="91425" lIns="91425" rIns="91425" tIns="91425">
            <a:noAutofit/>
          </a:bodyPr>
          <a:lstStyle/>
          <a:p>
            <a:pPr lvl="0" rtl="0">
              <a:spcBef>
                <a:spcPts val="0"/>
              </a:spcBef>
              <a:buNone/>
            </a:pPr>
            <a:r>
              <a:rPr lang="es-419"/>
              <a:t>Agends</a:t>
            </a:r>
          </a:p>
        </p:txBody>
      </p:sp>
      <p:sp>
        <p:nvSpPr>
          <p:cNvPr id="61" name="Shape 61"/>
          <p:cNvSpPr txBox="1"/>
          <p:nvPr>
            <p:ph idx="1" type="subTitle"/>
          </p:nvPr>
        </p:nvSpPr>
        <p:spPr>
          <a:xfrm>
            <a:off x="311700" y="1633200"/>
            <a:ext cx="8520600" cy="3256800"/>
          </a:xfrm>
          <a:prstGeom prst="rect">
            <a:avLst/>
          </a:prstGeom>
        </p:spPr>
        <p:txBody>
          <a:bodyPr anchorCtr="0" anchor="t" bIns="91425" lIns="91425" rIns="91425" tIns="91425">
            <a:noAutofit/>
          </a:bodyPr>
          <a:lstStyle/>
          <a:p>
            <a:pPr indent="-342900" lvl="0" marL="457200" rtl="0" algn="l">
              <a:spcBef>
                <a:spcPts val="0"/>
              </a:spcBef>
              <a:buClr>
                <a:schemeClr val="dk1"/>
              </a:buClr>
              <a:buSzPct val="100000"/>
              <a:buChar char="➢"/>
            </a:pPr>
            <a:r>
              <a:rPr lang="es-419" sz="1800">
                <a:solidFill>
                  <a:schemeClr val="dk1"/>
                </a:solidFill>
              </a:rPr>
              <a:t>Expert System</a:t>
            </a:r>
          </a:p>
          <a:p>
            <a:pPr lvl="0" rtl="0" algn="l">
              <a:spcBef>
                <a:spcPts val="0"/>
              </a:spcBef>
              <a:buNone/>
            </a:pPr>
            <a:r>
              <a:t/>
            </a:r>
            <a:endParaRPr sz="1800">
              <a:solidFill>
                <a:schemeClr val="dk1"/>
              </a:solidFill>
            </a:endParaRPr>
          </a:p>
          <a:p>
            <a:pPr indent="-342900" lvl="0" marL="457200" rtl="0" algn="just">
              <a:lnSpc>
                <a:spcPct val="115000"/>
              </a:lnSpc>
              <a:spcBef>
                <a:spcPts val="0"/>
              </a:spcBef>
              <a:buClr>
                <a:schemeClr val="dk1"/>
              </a:buClr>
              <a:buSzPct val="100000"/>
              <a:buChar char="➢"/>
            </a:pPr>
            <a:r>
              <a:rPr lang="es-419" sz="1800">
                <a:solidFill>
                  <a:schemeClr val="dk1"/>
                </a:solidFill>
              </a:rPr>
              <a:t>SHELLS for JAVA and RECOGNITION ALGORITHM</a:t>
            </a:r>
          </a:p>
          <a:p>
            <a:pPr lvl="0" rtl="0" algn="l">
              <a:spcBef>
                <a:spcPts val="0"/>
              </a:spcBef>
              <a:buNone/>
            </a:pPr>
            <a:r>
              <a:t/>
            </a:r>
            <a:endParaRPr sz="1800">
              <a:solidFill>
                <a:schemeClr val="dk1"/>
              </a:solidFill>
            </a:endParaRPr>
          </a:p>
          <a:p>
            <a:pPr indent="-342900" lvl="0" marL="457200" rtl="0" algn="l">
              <a:spcBef>
                <a:spcPts val="0"/>
              </a:spcBef>
              <a:buClr>
                <a:schemeClr val="dk1"/>
              </a:buClr>
              <a:buSzPct val="100000"/>
              <a:buChar char="➢"/>
            </a:pPr>
            <a:r>
              <a:rPr lang="es-419" sz="1800">
                <a:solidFill>
                  <a:schemeClr val="dk1"/>
                </a:solidFill>
              </a:rPr>
              <a:t>Shell Selected</a:t>
            </a:r>
          </a:p>
          <a:p>
            <a:pPr lvl="0" rtl="0" algn="l">
              <a:spcBef>
                <a:spcPts val="0"/>
              </a:spcBef>
              <a:buNone/>
            </a:pPr>
            <a:r>
              <a:t/>
            </a:r>
            <a:endParaRPr sz="1800">
              <a:solidFill>
                <a:schemeClr val="dk1"/>
              </a:solidFill>
            </a:endParaRPr>
          </a:p>
          <a:p>
            <a:pPr indent="-342900" lvl="0" marL="457200" rtl="0" algn="l">
              <a:spcBef>
                <a:spcPts val="0"/>
              </a:spcBef>
              <a:buClr>
                <a:schemeClr val="dk1"/>
              </a:buClr>
              <a:buSzPct val="100000"/>
              <a:buChar char="➢"/>
            </a:pPr>
            <a:r>
              <a:rPr lang="es-419" sz="1800">
                <a:solidFill>
                  <a:schemeClr val="dk1"/>
                </a:solidFill>
              </a:rPr>
              <a:t>Tools and Experts</a:t>
            </a:r>
          </a:p>
          <a:p>
            <a:pPr lvl="0" rtl="0" algn="l">
              <a:spcBef>
                <a:spcPts val="0"/>
              </a:spcBef>
              <a:buNone/>
            </a:pPr>
            <a:r>
              <a:t/>
            </a:r>
            <a:endParaRPr sz="1800">
              <a:solidFill>
                <a:schemeClr val="dk1"/>
              </a:solidFill>
            </a:endParaRPr>
          </a:p>
          <a:p>
            <a:pPr indent="-342900" lvl="0" marL="457200" rtl="0" algn="l">
              <a:spcBef>
                <a:spcPts val="0"/>
              </a:spcBef>
              <a:buClr>
                <a:schemeClr val="dk1"/>
              </a:buClr>
              <a:buSzPct val="100000"/>
              <a:buChar char="➢"/>
            </a:pPr>
            <a:r>
              <a:rPr lang="es-419" sz="1800">
                <a:solidFill>
                  <a:schemeClr val="dk1"/>
                </a:solidFill>
              </a:rPr>
              <a:t>DEMO</a:t>
            </a:r>
          </a:p>
          <a:p>
            <a:pPr lvl="0" rtl="0" algn="just">
              <a:lnSpc>
                <a:spcPct val="115000"/>
              </a:lnSpc>
              <a:spcBef>
                <a:spcPts val="0"/>
              </a:spcBef>
              <a:buClr>
                <a:schemeClr val="dk1"/>
              </a:buClr>
              <a:buSzPct val="61111"/>
              <a:buFont typeface="Arial"/>
              <a:buNone/>
            </a:pPr>
            <a:r>
              <a:t/>
            </a:r>
            <a:endParaRPr b="1" sz="1800">
              <a:solidFill>
                <a:schemeClr val="dk1"/>
              </a:solidFill>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327675"/>
            <a:ext cx="8520600" cy="572700"/>
          </a:xfrm>
          <a:prstGeom prst="rect">
            <a:avLst/>
          </a:prstGeom>
        </p:spPr>
        <p:txBody>
          <a:bodyPr anchorCtr="0" anchor="t" bIns="91425" lIns="91425" rIns="91425" tIns="91425">
            <a:noAutofit/>
          </a:bodyPr>
          <a:lstStyle/>
          <a:p>
            <a:pPr lvl="0">
              <a:spcBef>
                <a:spcPts val="0"/>
              </a:spcBef>
              <a:buNone/>
            </a:pPr>
            <a:r>
              <a:rPr b="1" lang="es-419" sz="3000"/>
              <a:t>Expert System</a:t>
            </a:r>
          </a:p>
        </p:txBody>
      </p:sp>
      <p:pic>
        <p:nvPicPr>
          <p:cNvPr id="67" name="Shape 67"/>
          <p:cNvPicPr preferRelativeResize="0"/>
          <p:nvPr/>
        </p:nvPicPr>
        <p:blipFill rotWithShape="1">
          <a:blip r:embed="rId3">
            <a:alphaModFix/>
          </a:blip>
          <a:srcRect b="10255" l="15361" r="22372" t="19790"/>
          <a:stretch/>
        </p:blipFill>
        <p:spPr>
          <a:xfrm>
            <a:off x="311700" y="1037275"/>
            <a:ext cx="5124549" cy="3598274"/>
          </a:xfrm>
          <a:prstGeom prst="rect">
            <a:avLst/>
          </a:prstGeom>
          <a:noFill/>
          <a:ln>
            <a:noFill/>
          </a:ln>
        </p:spPr>
      </p:pic>
      <p:sp>
        <p:nvSpPr>
          <p:cNvPr id="68" name="Shape 68"/>
          <p:cNvSpPr txBox="1"/>
          <p:nvPr/>
        </p:nvSpPr>
        <p:spPr>
          <a:xfrm>
            <a:off x="5525525" y="900375"/>
            <a:ext cx="3306900" cy="3966600"/>
          </a:xfrm>
          <a:prstGeom prst="rect">
            <a:avLst/>
          </a:prstGeom>
          <a:noFill/>
          <a:ln>
            <a:noFill/>
          </a:ln>
        </p:spPr>
        <p:txBody>
          <a:bodyPr anchorCtr="0" anchor="t" bIns="91425" lIns="91425" rIns="91425" tIns="91425">
            <a:noAutofit/>
          </a:bodyPr>
          <a:lstStyle/>
          <a:p>
            <a:pPr indent="-298450" lvl="0" marL="457200" rtl="0" algn="just">
              <a:lnSpc>
                <a:spcPct val="115000"/>
              </a:lnSpc>
              <a:spcBef>
                <a:spcPts val="0"/>
              </a:spcBef>
              <a:buClr>
                <a:schemeClr val="dk1"/>
              </a:buClr>
              <a:buSzPct val="100000"/>
              <a:buChar char="❖"/>
            </a:pPr>
            <a:r>
              <a:rPr b="1" lang="es-419" sz="1100">
                <a:solidFill>
                  <a:schemeClr val="dk1"/>
                </a:solidFill>
                <a:highlight>
                  <a:srgbClr val="FFFFFF"/>
                </a:highlight>
              </a:rPr>
              <a:t>Knowledge Base:</a:t>
            </a:r>
            <a:r>
              <a:rPr lang="es-419" sz="1100">
                <a:solidFill>
                  <a:schemeClr val="dk1"/>
                </a:solidFill>
                <a:highlight>
                  <a:srgbClr val="FFFFFF"/>
                </a:highlight>
              </a:rPr>
              <a:t> </a:t>
            </a:r>
            <a:r>
              <a:rPr lang="es-419" sz="1100">
                <a:solidFill>
                  <a:schemeClr val="dk1"/>
                </a:solidFill>
              </a:rPr>
              <a:t>Has the knowledge to formulate, understand and solve specific problems. It is composed of two basic elements: special heuristics and rules that govern the use of knowledge to solve specific problems of a particular domain.</a:t>
            </a:r>
          </a:p>
          <a:p>
            <a:pPr lvl="0" rtl="0" algn="just">
              <a:lnSpc>
                <a:spcPct val="115000"/>
              </a:lnSpc>
              <a:spcBef>
                <a:spcPts val="0"/>
              </a:spcBef>
              <a:buNone/>
            </a:pPr>
            <a:r>
              <a:t/>
            </a:r>
            <a:endParaRPr sz="1100">
              <a:solidFill>
                <a:schemeClr val="dk1"/>
              </a:solidFill>
            </a:endParaRPr>
          </a:p>
          <a:p>
            <a:pPr indent="-298450" lvl="0" marL="457200" rtl="0" algn="just">
              <a:lnSpc>
                <a:spcPct val="115000"/>
              </a:lnSpc>
              <a:spcBef>
                <a:spcPts val="0"/>
              </a:spcBef>
              <a:buClr>
                <a:schemeClr val="dk1"/>
              </a:buClr>
              <a:buSzPct val="100000"/>
              <a:buChar char="❖"/>
            </a:pPr>
            <a:r>
              <a:rPr b="1" lang="es-419" sz="1100">
                <a:solidFill>
                  <a:schemeClr val="dk1"/>
                </a:solidFill>
                <a:highlight>
                  <a:srgbClr val="FFFFFF"/>
                </a:highlight>
              </a:rPr>
              <a:t>Inference Engine:</a:t>
            </a:r>
            <a:r>
              <a:rPr lang="es-419" sz="1100">
                <a:solidFill>
                  <a:schemeClr val="dk1"/>
                </a:solidFill>
                <a:highlight>
                  <a:srgbClr val="FFFFFF"/>
                </a:highlight>
              </a:rPr>
              <a:t> Is the control structure of an expert system, the Inference Engine is an automatic mechanism that allows to answer queries from the information that is in the Knowledge Base based on rules.</a:t>
            </a:r>
          </a:p>
          <a:p>
            <a:pPr indent="-69850" lvl="0" marL="457200" rtl="0" algn="just">
              <a:lnSpc>
                <a:spcPct val="115000"/>
              </a:lnSpc>
              <a:spcBef>
                <a:spcPts val="0"/>
              </a:spcBef>
              <a:buSzPct val="100000"/>
              <a:buNone/>
            </a:pPr>
            <a:r>
              <a:rPr lang="es-419" sz="1100">
                <a:solidFill>
                  <a:schemeClr val="dk1"/>
                </a:solidFill>
                <a:highlight>
                  <a:srgbClr val="FFFFFF"/>
                </a:highlight>
              </a:rPr>
              <a:t>The inference engine conclude with the knowledge of the problem and its solution determines how the rules are applied.</a:t>
            </a:r>
          </a:p>
          <a:p>
            <a:pPr indent="-69850" lvl="0" marL="457200" rtl="0" algn="just">
              <a:lnSpc>
                <a:spcPct val="115000"/>
              </a:lnSpc>
              <a:spcBef>
                <a:spcPts val="0"/>
              </a:spcBef>
              <a:buNone/>
            </a:pPr>
            <a:r>
              <a:t/>
            </a:r>
            <a:endParaRPr sz="1100">
              <a:solidFill>
                <a:schemeClr val="dk1"/>
              </a:solidFill>
              <a:highlight>
                <a:srgbClr val="FFFFFF"/>
              </a:highlight>
            </a:endParaRPr>
          </a:p>
          <a:p>
            <a:pPr indent="-298450" lvl="0" marL="457200" rtl="0" algn="just">
              <a:lnSpc>
                <a:spcPct val="115000"/>
              </a:lnSpc>
              <a:spcBef>
                <a:spcPts val="0"/>
              </a:spcBef>
              <a:buClr>
                <a:schemeClr val="dk1"/>
              </a:buClr>
              <a:buSzPct val="100000"/>
              <a:buChar char="❖"/>
            </a:pPr>
            <a:r>
              <a:rPr b="1" lang="es-419" sz="1100">
                <a:solidFill>
                  <a:schemeClr val="dk1"/>
                </a:solidFill>
                <a:highlight>
                  <a:srgbClr val="FFFFFF"/>
                </a:highlight>
              </a:rPr>
              <a:t>User interfaces:</a:t>
            </a:r>
            <a:r>
              <a:rPr lang="es-419" sz="1100">
                <a:solidFill>
                  <a:schemeClr val="dk1"/>
                </a:solidFill>
                <a:highlight>
                  <a:srgbClr val="FFFFFF"/>
                </a:highlight>
              </a:rPr>
              <a:t> Is interaction between the Expert System and the end user, and is done through natural language.</a:t>
            </a:r>
          </a:p>
          <a:p>
            <a:pPr indent="-69850" lvl="0" marL="457200" rtl="0" algn="just">
              <a:lnSpc>
                <a:spcPct val="115000"/>
              </a:lnSpc>
              <a:spcBef>
                <a:spcPts val="0"/>
              </a:spcBef>
              <a:buNone/>
            </a:pPr>
            <a:r>
              <a:t/>
            </a:r>
            <a:endParaRPr sz="10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45833"/>
              <a:buFont typeface="Arial"/>
              <a:buNone/>
            </a:pPr>
            <a:r>
              <a:rPr b="1" lang="es-419" sz="2400"/>
              <a:t>SHELLS for JAVA and RECOGNITION ALGORITHM</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just">
              <a:spcBef>
                <a:spcPts val="0"/>
              </a:spcBef>
              <a:spcAft>
                <a:spcPts val="0"/>
              </a:spcAft>
              <a:buNone/>
            </a:pPr>
            <a:r>
              <a:t/>
            </a:r>
            <a:endParaRPr b="1" sz="1400">
              <a:solidFill>
                <a:schemeClr val="dk1"/>
              </a:solidFill>
            </a:endParaRPr>
          </a:p>
          <a:p>
            <a:pPr indent="-317500" lvl="0" marL="457200" rtl="0">
              <a:spcBef>
                <a:spcPts val="0"/>
              </a:spcBef>
              <a:spcAft>
                <a:spcPts val="0"/>
              </a:spcAft>
              <a:buClr>
                <a:schemeClr val="dk1"/>
              </a:buClr>
              <a:buSzPct val="100000"/>
              <a:buChar char="●"/>
            </a:pPr>
            <a:r>
              <a:rPr lang="es-419" sz="1400">
                <a:solidFill>
                  <a:schemeClr val="dk1"/>
                </a:solidFill>
              </a:rPr>
              <a:t>CLIPS (C Language Integrated Production System)</a:t>
            </a:r>
          </a:p>
          <a:p>
            <a:pPr lvl="0" rtl="0">
              <a:spcBef>
                <a:spcPts val="0"/>
              </a:spcBef>
              <a:spcAft>
                <a:spcPts val="0"/>
              </a:spcAft>
              <a:buNone/>
            </a:pPr>
            <a:r>
              <a:t/>
            </a:r>
            <a:endParaRPr sz="1400">
              <a:solidFill>
                <a:schemeClr val="dk1"/>
              </a:solidFill>
            </a:endParaRPr>
          </a:p>
          <a:p>
            <a:pPr indent="-317500" lvl="0" marL="457200" rtl="0">
              <a:spcBef>
                <a:spcPts val="0"/>
              </a:spcBef>
              <a:spcAft>
                <a:spcPts val="0"/>
              </a:spcAft>
              <a:buClr>
                <a:schemeClr val="dk1"/>
              </a:buClr>
              <a:buSzPct val="100000"/>
              <a:buChar char="●"/>
            </a:pPr>
            <a:r>
              <a:rPr lang="es-419" sz="1400">
                <a:solidFill>
                  <a:schemeClr val="dk1"/>
                </a:solidFill>
              </a:rPr>
              <a:t>JESS (Java Expert System Shell) - </a:t>
            </a:r>
            <a:r>
              <a:rPr b="1" lang="es-419" sz="1400">
                <a:solidFill>
                  <a:schemeClr val="dk1"/>
                </a:solidFill>
              </a:rPr>
              <a:t>Selected</a:t>
            </a:r>
          </a:p>
          <a:p>
            <a:pPr lvl="0" rtl="0">
              <a:spcBef>
                <a:spcPts val="0"/>
              </a:spcBef>
              <a:spcAft>
                <a:spcPts val="0"/>
              </a:spcAft>
              <a:buNone/>
            </a:pPr>
            <a:r>
              <a:t/>
            </a:r>
            <a:endParaRPr b="1" sz="1400">
              <a:solidFill>
                <a:schemeClr val="dk1"/>
              </a:solidFill>
            </a:endParaRPr>
          </a:p>
          <a:p>
            <a:pPr indent="-317500" lvl="0" marL="457200" rtl="0">
              <a:spcBef>
                <a:spcPts val="0"/>
              </a:spcBef>
              <a:spcAft>
                <a:spcPts val="0"/>
              </a:spcAft>
              <a:buClr>
                <a:schemeClr val="dk1"/>
              </a:buClr>
              <a:buSzPct val="100000"/>
              <a:buChar char="●"/>
            </a:pPr>
            <a:r>
              <a:rPr lang="es-419" sz="1400">
                <a:solidFill>
                  <a:schemeClr val="dk1"/>
                </a:solidFill>
              </a:rPr>
              <a:t>PROLOG (Programming in Logic)</a:t>
            </a:r>
          </a:p>
          <a:p>
            <a:pPr lvl="0" rtl="0">
              <a:spcBef>
                <a:spcPts val="0"/>
              </a:spcBef>
              <a:spcAft>
                <a:spcPts val="0"/>
              </a:spcAft>
              <a:buNone/>
            </a:pPr>
            <a:r>
              <a:t/>
            </a:r>
            <a:endParaRPr sz="1400">
              <a:solidFill>
                <a:schemeClr val="dk1"/>
              </a:solidFill>
            </a:endParaRPr>
          </a:p>
          <a:p>
            <a:pPr indent="-317500" lvl="0" marL="457200" rtl="0">
              <a:spcBef>
                <a:spcPts val="0"/>
              </a:spcBef>
              <a:spcAft>
                <a:spcPts val="0"/>
              </a:spcAft>
              <a:buClr>
                <a:schemeClr val="dk1"/>
              </a:buClr>
              <a:buSzPct val="100000"/>
              <a:buChar char="●"/>
            </a:pPr>
            <a:r>
              <a:rPr lang="es-419" sz="1400">
                <a:solidFill>
                  <a:schemeClr val="dk1"/>
                </a:solidFill>
              </a:rPr>
              <a:t>DROOLS (Business Rules Management System)</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sz="3000"/>
              <a:t>JESS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s-419">
                <a:solidFill>
                  <a:srgbClr val="666666"/>
                </a:solidFill>
              </a:rPr>
              <a:t>Backward and Forward Chaining</a:t>
            </a:r>
          </a:p>
          <a:p>
            <a:pPr lvl="0">
              <a:spcBef>
                <a:spcPts val="0"/>
              </a:spcBef>
              <a:buNone/>
            </a:pPr>
            <a:r>
              <a:rPr lang="es-419">
                <a:solidFill>
                  <a:srgbClr val="666666"/>
                </a:solidFill>
              </a:rPr>
              <a:t>Algorithm Rete</a:t>
            </a:r>
          </a:p>
          <a:p>
            <a:pPr lvl="0">
              <a:spcBef>
                <a:spcPts val="0"/>
              </a:spcBef>
              <a:buNone/>
            </a:pPr>
            <a:r>
              <a:rPr lang="es-419">
                <a:solidFill>
                  <a:srgbClr val="666666"/>
                </a:solidFill>
              </a:rPr>
              <a:t>If … then RULES</a:t>
            </a:r>
          </a:p>
          <a:p>
            <a:pPr indent="387350" lvl="0" rtl="0" algn="just">
              <a:spcBef>
                <a:spcPts val="0"/>
              </a:spcBef>
              <a:spcAft>
                <a:spcPts val="0"/>
              </a:spcAft>
              <a:buClr>
                <a:schemeClr val="dk1"/>
              </a:buClr>
              <a:buSzPct val="78571"/>
              <a:buFont typeface="Arial"/>
              <a:buNone/>
            </a:pPr>
            <a:r>
              <a:rPr i="1" lang="es-419" sz="1400">
                <a:solidFill>
                  <a:schemeClr val="dk1"/>
                </a:solidFill>
              </a:rPr>
              <a:t>Why JESS?</a:t>
            </a:r>
            <a:r>
              <a:rPr lang="es-419" sz="1400">
                <a:solidFill>
                  <a:schemeClr val="dk1"/>
                </a:solidFill>
              </a:rPr>
              <a:t> </a:t>
            </a:r>
          </a:p>
          <a:p>
            <a:pPr indent="387350" lvl="0" rtl="0" algn="just">
              <a:spcBef>
                <a:spcPts val="0"/>
              </a:spcBef>
              <a:spcAft>
                <a:spcPts val="0"/>
              </a:spcAft>
              <a:buClr>
                <a:schemeClr val="dk1"/>
              </a:buClr>
              <a:buSzPct val="78571"/>
              <a:buFont typeface="Arial"/>
              <a:buNone/>
            </a:pPr>
            <a:r>
              <a:t/>
            </a:r>
            <a:endParaRPr sz="1400">
              <a:solidFill>
                <a:schemeClr val="dk1"/>
              </a:solidFill>
            </a:endParaRPr>
          </a:p>
          <a:p>
            <a:pPr indent="387350" lvl="0" marL="457200" rtl="0" algn="just">
              <a:spcBef>
                <a:spcPts val="0"/>
              </a:spcBef>
              <a:spcAft>
                <a:spcPts val="0"/>
              </a:spcAft>
              <a:buClr>
                <a:schemeClr val="dk1"/>
              </a:buClr>
              <a:buSzPct val="78571"/>
              <a:buFont typeface="Arial"/>
              <a:buNone/>
            </a:pPr>
            <a:r>
              <a:rPr lang="es-419" sz="1400">
                <a:solidFill>
                  <a:schemeClr val="dk1"/>
                </a:solidFill>
              </a:rPr>
              <a:t>The knowledge representation is write how IF - THEN rules are in the rules.clp file with the </a:t>
            </a:r>
          </a:p>
          <a:p>
            <a:pPr indent="387350" lvl="0" marL="457200" rtl="0" algn="just">
              <a:spcBef>
                <a:spcPts val="0"/>
              </a:spcBef>
              <a:spcAft>
                <a:spcPts val="0"/>
              </a:spcAft>
              <a:buClr>
                <a:schemeClr val="dk1"/>
              </a:buClr>
              <a:buSzPct val="78571"/>
              <a:buFont typeface="Arial"/>
              <a:buNone/>
            </a:pPr>
            <a:r>
              <a:rPr lang="es-419" sz="1400">
                <a:solidFill>
                  <a:schemeClr val="dk1"/>
                </a:solidFill>
              </a:rPr>
              <a:t>inference engine backward chaining.</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s-419" sz="3000"/>
              <a:t>Tools and Experts</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0" lvl="0" marL="0" rtl="0" algn="just">
              <a:spcBef>
                <a:spcPts val="0"/>
              </a:spcBef>
              <a:spcAft>
                <a:spcPts val="0"/>
              </a:spcAft>
              <a:buNone/>
            </a:pPr>
            <a:r>
              <a:rPr b="1" lang="es-419" sz="1400">
                <a:solidFill>
                  <a:srgbClr val="999999"/>
                </a:solidFill>
              </a:rPr>
              <a:t>Tools</a:t>
            </a:r>
          </a:p>
          <a:p>
            <a:pPr lvl="0" rtl="0" algn="just">
              <a:spcBef>
                <a:spcPts val="0"/>
              </a:spcBef>
              <a:spcAft>
                <a:spcPts val="0"/>
              </a:spcAft>
              <a:buNone/>
            </a:pPr>
            <a:r>
              <a:t/>
            </a:r>
            <a:endParaRPr sz="1400">
              <a:solidFill>
                <a:schemeClr val="dk1"/>
              </a:solidFill>
            </a:endParaRPr>
          </a:p>
          <a:p>
            <a:pPr indent="-317500" lvl="0" marL="457200" rtl="0" algn="just">
              <a:spcBef>
                <a:spcPts val="0"/>
              </a:spcBef>
              <a:spcAft>
                <a:spcPts val="0"/>
              </a:spcAft>
              <a:buClr>
                <a:schemeClr val="dk1"/>
              </a:buClr>
              <a:buSzPct val="100000"/>
              <a:buChar char="➢"/>
            </a:pPr>
            <a:r>
              <a:rPr lang="es-419" sz="1400">
                <a:solidFill>
                  <a:schemeClr val="dk1"/>
                </a:solidFill>
              </a:rPr>
              <a:t>Netbeans IDE version 8.1 </a:t>
            </a:r>
          </a:p>
          <a:p>
            <a:pPr indent="-317500" lvl="0" marL="457200" rtl="0" algn="just">
              <a:spcBef>
                <a:spcPts val="0"/>
              </a:spcBef>
              <a:spcAft>
                <a:spcPts val="0"/>
              </a:spcAft>
              <a:buClr>
                <a:schemeClr val="dk1"/>
              </a:buClr>
              <a:buSzPct val="100000"/>
              <a:buChar char="➢"/>
            </a:pPr>
            <a:r>
              <a:rPr lang="es-419" sz="1400">
                <a:solidFill>
                  <a:schemeClr val="dk1"/>
                </a:solidFill>
              </a:rPr>
              <a:t>Java Programming Language, in which the Java expert system </a:t>
            </a:r>
          </a:p>
          <a:p>
            <a:pPr indent="-317500" lvl="0" marL="457200" rtl="0" algn="just">
              <a:spcBef>
                <a:spcPts val="0"/>
              </a:spcBef>
              <a:spcAft>
                <a:spcPts val="0"/>
              </a:spcAft>
              <a:buClr>
                <a:schemeClr val="dk1"/>
              </a:buClr>
              <a:buSzPct val="100000"/>
              <a:buChar char="➢"/>
            </a:pPr>
            <a:r>
              <a:rPr lang="es-419" sz="1400">
                <a:solidFill>
                  <a:schemeClr val="dk1"/>
                </a:solidFill>
              </a:rPr>
              <a:t>Shell library (JESS) was added where the class jess.Rete is the engine of Inference</a:t>
            </a:r>
          </a:p>
          <a:p>
            <a:pPr indent="457200" lvl="0" rtl="0" algn="just">
              <a:spcBef>
                <a:spcPts val="0"/>
              </a:spcBef>
              <a:spcAft>
                <a:spcPts val="0"/>
              </a:spcAft>
              <a:buNone/>
            </a:pPr>
            <a:r>
              <a:t/>
            </a:r>
            <a:endParaRPr sz="1400">
              <a:solidFill>
                <a:schemeClr val="dk1"/>
              </a:solidFill>
            </a:endParaRPr>
          </a:p>
          <a:p>
            <a:pPr indent="387350" lvl="0" marL="457200" rtl="0" algn="just">
              <a:spcBef>
                <a:spcPts val="0"/>
              </a:spcBef>
              <a:spcAft>
                <a:spcPts val="0"/>
              </a:spcAft>
              <a:buClr>
                <a:schemeClr val="dk1"/>
              </a:buClr>
              <a:buSzPct val="78571"/>
              <a:buFont typeface="Arial"/>
              <a:buNone/>
            </a:pPr>
            <a:r>
              <a:t/>
            </a:r>
            <a:endParaRPr sz="1400">
              <a:solidFill>
                <a:schemeClr val="dk1"/>
              </a:solidFill>
            </a:endParaRPr>
          </a:p>
          <a:p>
            <a:pPr lvl="0" rtl="0" algn="just">
              <a:spcBef>
                <a:spcPts val="0"/>
              </a:spcBef>
              <a:spcAft>
                <a:spcPts val="0"/>
              </a:spcAft>
              <a:buNone/>
            </a:pPr>
            <a:r>
              <a:rPr b="1" lang="es-419" sz="1400">
                <a:solidFill>
                  <a:srgbClr val="999999"/>
                </a:solidFill>
              </a:rPr>
              <a:t>Experts members (Recommendation):</a:t>
            </a:r>
          </a:p>
          <a:p>
            <a:pPr lvl="0" rtl="0" algn="just">
              <a:spcBef>
                <a:spcPts val="0"/>
              </a:spcBef>
              <a:spcAft>
                <a:spcPts val="0"/>
              </a:spcAft>
              <a:buNone/>
            </a:pPr>
            <a:r>
              <a:t/>
            </a:r>
            <a:endParaRPr sz="1400">
              <a:solidFill>
                <a:schemeClr val="dk1"/>
              </a:solidFill>
            </a:endParaRPr>
          </a:p>
          <a:p>
            <a:pPr indent="-317500" lvl="0" marL="457200" rtl="0" algn="just">
              <a:spcBef>
                <a:spcPts val="0"/>
              </a:spcBef>
              <a:spcAft>
                <a:spcPts val="0"/>
              </a:spcAft>
              <a:buClr>
                <a:schemeClr val="dk1"/>
              </a:buClr>
              <a:buSzPct val="100000"/>
              <a:buChar char="➢"/>
            </a:pPr>
            <a:r>
              <a:rPr lang="es-419" sz="1400">
                <a:solidFill>
                  <a:schemeClr val="dk1"/>
                </a:solidFill>
              </a:rPr>
              <a:t>Ing. Cristian Arias - professor FIMCP ESPOL,</a:t>
            </a:r>
          </a:p>
          <a:p>
            <a:pPr indent="-317500" lvl="0" marL="457200" rtl="0" algn="just">
              <a:spcBef>
                <a:spcPts val="0"/>
              </a:spcBef>
              <a:spcAft>
                <a:spcPts val="0"/>
              </a:spcAft>
              <a:buClr>
                <a:schemeClr val="dk1"/>
              </a:buClr>
              <a:buSzPct val="100000"/>
              <a:buChar char="➢"/>
            </a:pPr>
            <a:r>
              <a:rPr lang="es-419" sz="1400">
                <a:solidFill>
                  <a:schemeClr val="dk1"/>
                </a:solidFill>
              </a:rPr>
              <a:t>Ing. Sixto Alvarado - Supervision of truck maintenance at HOLCIM </a:t>
            </a:r>
          </a:p>
          <a:p>
            <a:pPr indent="-317500" lvl="0" marL="457200" rtl="0" algn="just">
              <a:spcBef>
                <a:spcPts val="0"/>
              </a:spcBef>
              <a:spcAft>
                <a:spcPts val="0"/>
              </a:spcAft>
              <a:buClr>
                <a:schemeClr val="dk1"/>
              </a:buClr>
              <a:buSzPct val="100000"/>
              <a:buChar char="➢"/>
            </a:pPr>
            <a:r>
              <a:rPr lang="es-419" sz="1400">
                <a:solidFill>
                  <a:schemeClr val="dk1"/>
                </a:solidFill>
              </a:rPr>
              <a:t>Also we consulted in mechanical workshops.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gn="l">
              <a:lnSpc>
                <a:spcPct val="115000"/>
              </a:lnSpc>
              <a:spcBef>
                <a:spcPts val="0"/>
              </a:spcBef>
              <a:buClr>
                <a:schemeClr val="dk1"/>
              </a:buClr>
              <a:buSzPct val="36666"/>
              <a:buFont typeface="Arial"/>
              <a:buNone/>
            </a:pPr>
            <a:r>
              <a:rPr b="1" lang="es-419" sz="3000"/>
              <a:t>Expert System </a:t>
            </a:r>
          </a:p>
        </p:txBody>
      </p:sp>
      <p:pic>
        <p:nvPicPr>
          <p:cNvPr id="92" name="Shape 92"/>
          <p:cNvPicPr preferRelativeResize="0"/>
          <p:nvPr/>
        </p:nvPicPr>
        <p:blipFill rotWithShape="1">
          <a:blip r:embed="rId3">
            <a:alphaModFix/>
          </a:blip>
          <a:srcRect b="17149" l="24205" r="19865" t="17742"/>
          <a:stretch/>
        </p:blipFill>
        <p:spPr>
          <a:xfrm>
            <a:off x="1684374" y="1122600"/>
            <a:ext cx="5752424" cy="3764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b="1" lang="es-419" sz="3000"/>
              <a:t>Expert System - Select Fault</a:t>
            </a:r>
          </a:p>
          <a:p>
            <a:pPr lvl="0">
              <a:spcBef>
                <a:spcPts val="0"/>
              </a:spcBef>
              <a:buNone/>
            </a:pPr>
            <a:r>
              <a:t/>
            </a:r>
            <a:endParaRPr/>
          </a:p>
        </p:txBody>
      </p:sp>
      <p:pic>
        <p:nvPicPr>
          <p:cNvPr id="98" name="Shape 98"/>
          <p:cNvPicPr preferRelativeResize="0"/>
          <p:nvPr/>
        </p:nvPicPr>
        <p:blipFill rotWithShape="1">
          <a:blip r:embed="rId3">
            <a:alphaModFix/>
          </a:blip>
          <a:srcRect b="17492" l="23879" r="19693" t="17744"/>
          <a:stretch/>
        </p:blipFill>
        <p:spPr>
          <a:xfrm>
            <a:off x="1708737" y="1170125"/>
            <a:ext cx="5726524" cy="3695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lnSpc>
                <a:spcPct val="115000"/>
              </a:lnSpc>
              <a:spcBef>
                <a:spcPts val="0"/>
              </a:spcBef>
              <a:buNone/>
            </a:pPr>
            <a:r>
              <a:rPr b="1" lang="es-419" sz="3000"/>
              <a:t>Expert System - Diagnostic</a:t>
            </a:r>
          </a:p>
        </p:txBody>
      </p:sp>
      <p:pic>
        <p:nvPicPr>
          <p:cNvPr id="104" name="Shape 104"/>
          <p:cNvPicPr preferRelativeResize="0"/>
          <p:nvPr/>
        </p:nvPicPr>
        <p:blipFill rotWithShape="1">
          <a:blip r:embed="rId3">
            <a:alphaModFix/>
          </a:blip>
          <a:srcRect b="19525" l="27691" r="23122" t="19439"/>
          <a:stretch/>
        </p:blipFill>
        <p:spPr>
          <a:xfrm>
            <a:off x="1797925" y="1122575"/>
            <a:ext cx="5441474" cy="379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