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T Sans Narrow" panose="020B0604020202020204" charset="0"/>
      <p:regular r:id="rId14"/>
      <p:bold r:id="rId15"/>
    </p:embeddedFont>
    <p:embeddedFont>
      <p:font typeface="Open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985340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139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4027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75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211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7887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485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344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830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313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6834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243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‹Nº›</a:t>
            </a:fld>
            <a:endParaRPr lang="e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latin typeface="Open Sans"/>
                <a:ea typeface="Open Sans"/>
                <a:cs typeface="Open Sans"/>
                <a:sym typeface="Open Sans"/>
              </a:rPr>
              <a:t>‹Nº›</a:t>
            </a:fld>
            <a:endParaRPr lang="es"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90525" y="598875"/>
            <a:ext cx="8222100" cy="2001600"/>
          </a:xfrm>
          <a:prstGeom prst="rect">
            <a:avLst/>
          </a:prstGeom>
        </p:spPr>
        <p:txBody>
          <a:bodyPr lIns="91425" tIns="91425" rIns="91425" bIns="91425" anchor="b" anchorCtr="0">
            <a:noAutofit/>
          </a:bodyPr>
          <a:lstStyle/>
          <a:p>
            <a:pPr lvl="0">
              <a:spcBef>
                <a:spcPts val="0"/>
              </a:spcBef>
              <a:buNone/>
            </a:pPr>
            <a:r>
              <a:rPr lang="es" sz="3600"/>
              <a:t>Desarrollo de procedimiento “Mirror” en MIPS</a:t>
            </a:r>
          </a:p>
          <a:p>
            <a:pPr lvl="0">
              <a:spcBef>
                <a:spcPts val="0"/>
              </a:spcBef>
              <a:buNone/>
            </a:pPr>
            <a:r>
              <a:rPr lang="es" sz="3600"/>
              <a:t>Variable 2: UPPER</a:t>
            </a:r>
          </a:p>
        </p:txBody>
      </p:sp>
      <p:sp>
        <p:nvSpPr>
          <p:cNvPr id="67" name="Shape 67"/>
          <p:cNvSpPr txBox="1">
            <a:spLocks noGrp="1"/>
          </p:cNvSpPr>
          <p:nvPr>
            <p:ph type="subTitle" idx="1"/>
          </p:nvPr>
        </p:nvSpPr>
        <p:spPr>
          <a:xfrm>
            <a:off x="311700" y="2681725"/>
            <a:ext cx="8520600" cy="1348800"/>
          </a:xfrm>
          <a:prstGeom prst="rect">
            <a:avLst/>
          </a:prstGeom>
        </p:spPr>
        <p:txBody>
          <a:bodyPr lIns="91425" tIns="91425" rIns="91425" bIns="91425" anchor="t" anchorCtr="0">
            <a:noAutofit/>
          </a:bodyPr>
          <a:lstStyle/>
          <a:p>
            <a:pPr marL="2743200" lvl="0" indent="457200" algn="l" rtl="0">
              <a:spcBef>
                <a:spcPts val="0"/>
              </a:spcBef>
              <a:buNone/>
            </a:pPr>
            <a:r>
              <a:rPr lang="es" sz="2400" b="1"/>
              <a:t>Integrantes:</a:t>
            </a:r>
          </a:p>
          <a:p>
            <a:pPr marL="2743200" lvl="0" indent="-342900" algn="l" rtl="0">
              <a:spcBef>
                <a:spcPts val="0"/>
              </a:spcBef>
              <a:buSzPct val="100000"/>
              <a:buChar char="●"/>
            </a:pPr>
            <a:r>
              <a:rPr lang="es" sz="1800" b="1"/>
              <a:t>Ferrín Alcívar Alex Roberto</a:t>
            </a:r>
          </a:p>
          <a:p>
            <a:pPr marL="2743200" marR="0" lvl="0" indent="-342900" algn="l" rtl="0">
              <a:lnSpc>
                <a:spcPct val="100000"/>
              </a:lnSpc>
              <a:spcBef>
                <a:spcPts val="0"/>
              </a:spcBef>
              <a:spcAft>
                <a:spcPts val="0"/>
              </a:spcAft>
              <a:buSzPct val="100000"/>
              <a:buChar char="●"/>
            </a:pPr>
            <a:r>
              <a:rPr lang="es" sz="1800" b="1"/>
              <a:t>Aguayo Vinza Neycker Aldrich</a:t>
            </a:r>
          </a:p>
          <a:p>
            <a:pPr marL="2743200" marR="0" lvl="0" indent="-342900" algn="l" rtl="0">
              <a:lnSpc>
                <a:spcPct val="100000"/>
              </a:lnSpc>
              <a:spcBef>
                <a:spcPts val="0"/>
              </a:spcBef>
              <a:spcAft>
                <a:spcPts val="0"/>
              </a:spcAft>
              <a:buSzPct val="100000"/>
              <a:buChar char="●"/>
            </a:pPr>
            <a:r>
              <a:rPr lang="es" sz="1800" b="1"/>
              <a:t>Larrea Sánchez Julio Alfredo</a:t>
            </a:r>
          </a:p>
          <a:p>
            <a:pPr lvl="0" rtl="0">
              <a:spcBef>
                <a:spcPts val="0"/>
              </a:spcBef>
              <a:buNone/>
            </a:pPr>
            <a:endParaRPr/>
          </a:p>
        </p:txBody>
      </p:sp>
      <p:sp>
        <p:nvSpPr>
          <p:cNvPr id="68" name="Shape 68"/>
          <p:cNvSpPr txBox="1"/>
          <p:nvPr/>
        </p:nvSpPr>
        <p:spPr>
          <a:xfrm>
            <a:off x="3479700" y="4378025"/>
            <a:ext cx="2484000" cy="372300"/>
          </a:xfrm>
          <a:prstGeom prst="rect">
            <a:avLst/>
          </a:prstGeom>
          <a:noFill/>
          <a:ln>
            <a:noFill/>
          </a:ln>
        </p:spPr>
        <p:txBody>
          <a:bodyPr lIns="91425" tIns="91425" rIns="91425" bIns="91425" anchor="t" anchorCtr="0">
            <a:noAutofit/>
          </a:bodyPr>
          <a:lstStyle/>
          <a:p>
            <a:pPr lvl="0" algn="ctr">
              <a:spcBef>
                <a:spcPts val="0"/>
              </a:spcBef>
              <a:buNone/>
            </a:pPr>
            <a:r>
              <a:rPr lang="es" sz="1800">
                <a:solidFill>
                  <a:schemeClr val="dk1"/>
                </a:solidFill>
              </a:rPr>
              <a:t>23 de Junio de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231175"/>
            <a:ext cx="8520600" cy="707400"/>
          </a:xfrm>
          <a:prstGeom prst="rect">
            <a:avLst/>
          </a:prstGeom>
        </p:spPr>
        <p:txBody>
          <a:bodyPr lIns="91425" tIns="91425" rIns="91425" bIns="91425" anchor="t" anchorCtr="0">
            <a:noAutofit/>
          </a:bodyPr>
          <a:lstStyle/>
          <a:p>
            <a:pPr lvl="0">
              <a:spcBef>
                <a:spcPts val="0"/>
              </a:spcBef>
              <a:buNone/>
            </a:pPr>
            <a:r>
              <a:rPr lang="es"/>
              <a:t>4. Solución en QtSpim (después de ejecutar)</a:t>
            </a:r>
          </a:p>
        </p:txBody>
      </p:sp>
      <p:pic>
        <p:nvPicPr>
          <p:cNvPr id="128" name="Shape 128"/>
          <p:cNvPicPr preferRelativeResize="0"/>
          <p:nvPr/>
        </p:nvPicPr>
        <p:blipFill rotWithShape="1">
          <a:blip r:embed="rId3">
            <a:alphaModFix/>
          </a:blip>
          <a:srcRect b="3474"/>
          <a:stretch/>
        </p:blipFill>
        <p:spPr>
          <a:xfrm>
            <a:off x="272675" y="831625"/>
            <a:ext cx="8598648" cy="41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2285400"/>
            <a:ext cx="8520600" cy="572700"/>
          </a:xfrm>
          <a:prstGeom prst="rect">
            <a:avLst/>
          </a:prstGeom>
        </p:spPr>
        <p:txBody>
          <a:bodyPr lIns="91425" tIns="91425" rIns="91425" bIns="91425" anchor="t" anchorCtr="0">
            <a:noAutofit/>
          </a:bodyPr>
          <a:lstStyle/>
          <a:p>
            <a:pPr lvl="0" algn="ctr">
              <a:spcBef>
                <a:spcPts val="0"/>
              </a:spcBef>
              <a:buNone/>
            </a:pPr>
            <a:r>
              <a:rPr lang="es" sz="3000"/>
              <a:t>Gracias por su atención!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marL="457200" lvl="0" indent="-228600">
              <a:spcBef>
                <a:spcPts val="0"/>
              </a:spcBef>
              <a:buAutoNum type="arabicPeriod"/>
            </a:pPr>
            <a:r>
              <a:rPr lang="es"/>
              <a:t>Resumen</a:t>
            </a:r>
          </a:p>
        </p:txBody>
      </p:sp>
      <p:sp>
        <p:nvSpPr>
          <p:cNvPr id="74" name="Shape 74"/>
          <p:cNvSpPr txBox="1">
            <a:spLocks noGrp="1"/>
          </p:cNvSpPr>
          <p:nvPr>
            <p:ph type="body" idx="1"/>
          </p:nvPr>
        </p:nvSpPr>
        <p:spPr>
          <a:xfrm>
            <a:off x="311700" y="1095225"/>
            <a:ext cx="8520600" cy="3302700"/>
          </a:xfrm>
          <a:prstGeom prst="rect">
            <a:avLst/>
          </a:prstGeom>
        </p:spPr>
        <p:txBody>
          <a:bodyPr lIns="91425" tIns="91425" rIns="91425" bIns="91425" anchor="t" anchorCtr="0">
            <a:noAutofit/>
          </a:bodyPr>
          <a:lstStyle/>
          <a:p>
            <a:pPr lvl="0" algn="just">
              <a:spcBef>
                <a:spcPts val="0"/>
              </a:spcBef>
              <a:buNone/>
            </a:pPr>
            <a:r>
              <a:rPr lang="es" b="1"/>
              <a:t>El proyecto a resolver trata sobre hacer una función que permita, tomando una palabra, invertirla y agregarla a la palabra original. Además, en esta variación del problema, se procede a transformar todas las letras en mayúsculas. Los resultados fueron satisfactorios y cumplieron con las condiciones iniciales del problema.</a:t>
            </a:r>
          </a:p>
        </p:txBody>
      </p:sp>
      <p:pic>
        <p:nvPicPr>
          <p:cNvPr id="75" name="Shape 75"/>
          <p:cNvPicPr preferRelativeResize="0"/>
          <p:nvPr/>
        </p:nvPicPr>
        <p:blipFill rotWithShape="1">
          <a:blip r:embed="rId3">
            <a:alphaModFix/>
          </a:blip>
          <a:srcRect l="4797" t="32010" r="11471" b="25410"/>
          <a:stretch/>
        </p:blipFill>
        <p:spPr>
          <a:xfrm>
            <a:off x="1785775" y="2985725"/>
            <a:ext cx="5887276" cy="1644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2. Descripción del problema</a:t>
            </a:r>
          </a:p>
        </p:txBody>
      </p:sp>
      <p:sp>
        <p:nvSpPr>
          <p:cNvPr id="81" name="Shape 8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gn="just" rtl="0">
              <a:spcBef>
                <a:spcPts val="0"/>
              </a:spcBef>
              <a:buNone/>
            </a:pPr>
            <a:r>
              <a:rPr lang="es" sz="1400" b="1"/>
              <a:t>Identificación del problema:</a:t>
            </a:r>
          </a:p>
          <a:p>
            <a:pPr marL="457200" lvl="0" indent="-317500" algn="just" rtl="0">
              <a:spcBef>
                <a:spcPts val="0"/>
              </a:spcBef>
              <a:buSzPct val="100000"/>
            </a:pPr>
            <a:r>
              <a:rPr lang="es" sz="1400" b="1"/>
              <a:t>Usando MIPS, invertir una palabra y formar una nueva cadena que contenga la palabra original y la invertida sin espacios y todo en mayúscula.</a:t>
            </a:r>
          </a:p>
          <a:p>
            <a:pPr lvl="0" algn="just" rtl="0">
              <a:spcBef>
                <a:spcPts val="0"/>
              </a:spcBef>
              <a:buNone/>
            </a:pPr>
            <a:r>
              <a:rPr lang="es" sz="1400" b="1"/>
              <a:t>Objetivos:</a:t>
            </a:r>
          </a:p>
          <a:p>
            <a:pPr marL="457200" lvl="0" indent="-317500" algn="just" rtl="0">
              <a:spcBef>
                <a:spcPts val="0"/>
              </a:spcBef>
              <a:buSzPct val="100000"/>
            </a:pPr>
            <a:r>
              <a:rPr lang="es" sz="1400" b="1"/>
              <a:t>El objetivo principal del grupo es resolver el problema planteado en la identificación del problema, para ello se plantearon algunos objetivos secundarios:</a:t>
            </a:r>
          </a:p>
          <a:p>
            <a:pPr marL="457200" lvl="0" indent="-317500" algn="just" rtl="0">
              <a:spcBef>
                <a:spcPts val="0"/>
              </a:spcBef>
              <a:buSzPct val="100000"/>
            </a:pPr>
            <a:r>
              <a:rPr lang="es" sz="1400" b="1"/>
              <a:t>Entender como poder recorrer caracter por caracter la palabra.</a:t>
            </a:r>
          </a:p>
          <a:p>
            <a:pPr marL="457200" lvl="0" indent="-317500" algn="just" rtl="0">
              <a:spcBef>
                <a:spcPts val="0"/>
              </a:spcBef>
              <a:buSzPct val="100000"/>
            </a:pPr>
            <a:r>
              <a:rPr lang="es" sz="1400" b="1"/>
              <a:t>Averiguar cómo poder agregar la primera palabra al final de la cadena inversa.</a:t>
            </a:r>
          </a:p>
          <a:p>
            <a:pPr marL="457200" lvl="0" indent="-317500" algn="just" rtl="0">
              <a:spcBef>
                <a:spcPts val="0"/>
              </a:spcBef>
              <a:buSzPct val="100000"/>
            </a:pPr>
            <a:r>
              <a:rPr lang="es" sz="1400" b="1"/>
              <a:t>Buscar los valores de las letras en formato ASCII (tabla ASCII de caracteres)</a:t>
            </a:r>
          </a:p>
          <a:p>
            <a:pPr lvl="0" algn="just" rtl="0">
              <a:spcBef>
                <a:spcPts val="0"/>
              </a:spcBef>
              <a:buNone/>
            </a:pPr>
            <a:endParaRPr sz="1400"/>
          </a:p>
          <a:p>
            <a:pPr lvl="0" algn="just">
              <a:spcBef>
                <a:spcPts val="0"/>
              </a:spcBef>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3. Propuesta de solución</a:t>
            </a:r>
          </a:p>
        </p:txBody>
      </p:sp>
      <p:sp>
        <p:nvSpPr>
          <p:cNvPr id="87" name="Shape 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317500" algn="just">
              <a:spcBef>
                <a:spcPts val="0"/>
              </a:spcBef>
              <a:buSzPct val="100000"/>
              <a:buAutoNum type="arabicPeriod"/>
            </a:pPr>
            <a:r>
              <a:rPr lang="es" sz="1400" b="1"/>
              <a:t>La solución propuesta consiste en cargar la dirección de memoria de la palabra en un registro, al igual que su máximo tamaño en otro registro, para determinar el máximo de iteraciones requeridas.</a:t>
            </a:r>
          </a:p>
        </p:txBody>
      </p:sp>
      <p:pic>
        <p:nvPicPr>
          <p:cNvPr id="88" name="Shape 88"/>
          <p:cNvPicPr preferRelativeResize="0"/>
          <p:nvPr/>
        </p:nvPicPr>
        <p:blipFill rotWithShape="1">
          <a:blip r:embed="rId3">
            <a:alphaModFix/>
          </a:blip>
          <a:srcRect b="6323"/>
          <a:stretch/>
        </p:blipFill>
        <p:spPr>
          <a:xfrm>
            <a:off x="1484025" y="2182475"/>
            <a:ext cx="5778500" cy="245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3. Propuesta de solución</a:t>
            </a:r>
          </a:p>
        </p:txBody>
      </p:sp>
      <p:sp>
        <p:nvSpPr>
          <p:cNvPr id="94" name="Shape 9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s" sz="1400" b="1"/>
              <a:t>2. Luego, hacemos una copia en un registro temporal de la cadena original, ubicamos el puntero en la última letra de la cadena, para así luego añadir la palabra invertida en otro nuevo registro temporal((tamaño máximo de la palabra 2x-1).</a:t>
            </a:r>
          </a:p>
          <a:p>
            <a:pPr lvl="0">
              <a:spcBef>
                <a:spcPts val="0"/>
              </a:spcBef>
              <a:buNone/>
            </a:pPr>
            <a:endParaRPr/>
          </a:p>
        </p:txBody>
      </p:sp>
      <p:pic>
        <p:nvPicPr>
          <p:cNvPr id="95" name="Shape 95"/>
          <p:cNvPicPr preferRelativeResize="0"/>
          <p:nvPr/>
        </p:nvPicPr>
        <p:blipFill rotWithShape="1">
          <a:blip r:embed="rId3">
            <a:alphaModFix/>
          </a:blip>
          <a:srcRect l="10833"/>
          <a:stretch/>
        </p:blipFill>
        <p:spPr>
          <a:xfrm>
            <a:off x="311700" y="2261813"/>
            <a:ext cx="8435449" cy="1311724"/>
          </a:xfrm>
          <a:prstGeom prst="rect">
            <a:avLst/>
          </a:prstGeom>
          <a:noFill/>
          <a:ln>
            <a:noFill/>
          </a:ln>
        </p:spPr>
      </p:pic>
      <p:pic>
        <p:nvPicPr>
          <p:cNvPr id="2" name="Imagen 1"/>
          <p:cNvPicPr>
            <a:picLocks noChangeAspect="1"/>
          </p:cNvPicPr>
          <p:nvPr/>
        </p:nvPicPr>
        <p:blipFill>
          <a:blip r:embed="rId4"/>
          <a:stretch>
            <a:fillRect/>
          </a:stretch>
        </p:blipFill>
        <p:spPr>
          <a:xfrm>
            <a:off x="2431925" y="3295119"/>
            <a:ext cx="3971925" cy="1181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3. Propuesta de solución</a:t>
            </a:r>
          </a:p>
        </p:txBody>
      </p:sp>
      <p:sp>
        <p:nvSpPr>
          <p:cNvPr id="101" name="Shape 10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s" b="1"/>
              <a:t>3. </a:t>
            </a:r>
            <a:r>
              <a:rPr lang="es" sz="1400" b="1"/>
              <a:t>Obtenemos uno a uno, los caracteres de la palabra original, luego para verificar si es menor a 91 (número decimal del carácter después de la Z mayúscula), llamamos a una función llamada “comprobator”.</a:t>
            </a:r>
            <a:r>
              <a:rPr lang="es" sz="1400"/>
              <a:t> </a:t>
            </a:r>
          </a:p>
        </p:txBody>
      </p:sp>
      <p:pic>
        <p:nvPicPr>
          <p:cNvPr id="102" name="Shape 102"/>
          <p:cNvPicPr preferRelativeResize="0"/>
          <p:nvPr/>
        </p:nvPicPr>
        <p:blipFill>
          <a:blip r:embed="rId3">
            <a:alphaModFix/>
          </a:blip>
          <a:stretch>
            <a:fillRect/>
          </a:stretch>
        </p:blipFill>
        <p:spPr>
          <a:xfrm>
            <a:off x="649100" y="2681931"/>
            <a:ext cx="3385474" cy="93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3. Propuesta de solución</a:t>
            </a:r>
          </a:p>
        </p:txBody>
      </p:sp>
      <p:sp>
        <p:nvSpPr>
          <p:cNvPr id="108" name="Shape 108"/>
          <p:cNvSpPr txBox="1">
            <a:spLocks noGrp="1"/>
          </p:cNvSpPr>
          <p:nvPr>
            <p:ph type="body" idx="1"/>
          </p:nvPr>
        </p:nvSpPr>
        <p:spPr>
          <a:xfrm>
            <a:off x="258225" y="1266325"/>
            <a:ext cx="8520600" cy="3302700"/>
          </a:xfrm>
          <a:prstGeom prst="rect">
            <a:avLst/>
          </a:prstGeom>
        </p:spPr>
        <p:txBody>
          <a:bodyPr lIns="91425" tIns="91425" rIns="91425" bIns="91425" anchor="t" anchorCtr="0">
            <a:noAutofit/>
          </a:bodyPr>
          <a:lstStyle/>
          <a:p>
            <a:pPr lvl="0">
              <a:spcBef>
                <a:spcPts val="0"/>
              </a:spcBef>
              <a:buNone/>
            </a:pPr>
            <a:r>
              <a:rPr lang="es" sz="1400" b="1"/>
              <a:t>4. Esta función verifica si no está en mayúscula, de ser ese el caso, lo convertimos a mayúscula utilizando la función “mayusquer”, restándole 32 (al número en bits para que se invierta a mayúscula) y guardándolo en memoria, donde estaba ubicado el puntero. Para luego retornar al loop.</a:t>
            </a:r>
          </a:p>
          <a:p>
            <a:pPr lvl="0">
              <a:spcBef>
                <a:spcPts val="0"/>
              </a:spcBef>
              <a:buNone/>
            </a:pPr>
            <a:r>
              <a:rPr lang="es"/>
              <a:t> </a:t>
            </a:r>
          </a:p>
        </p:txBody>
      </p:sp>
      <p:pic>
        <p:nvPicPr>
          <p:cNvPr id="109" name="Shape 109"/>
          <p:cNvPicPr preferRelativeResize="0"/>
          <p:nvPr/>
        </p:nvPicPr>
        <p:blipFill>
          <a:blip r:embed="rId3">
            <a:alphaModFix/>
          </a:blip>
          <a:stretch>
            <a:fillRect/>
          </a:stretch>
        </p:blipFill>
        <p:spPr>
          <a:xfrm>
            <a:off x="576685" y="2740951"/>
            <a:ext cx="4821974" cy="1941974"/>
          </a:xfrm>
          <a:prstGeom prst="rect">
            <a:avLst/>
          </a:prstGeom>
          <a:noFill/>
          <a:ln>
            <a:noFill/>
          </a:ln>
        </p:spPr>
      </p:pic>
      <p:pic>
        <p:nvPicPr>
          <p:cNvPr id="2" name="Imagen 1"/>
          <p:cNvPicPr>
            <a:picLocks noChangeAspect="1"/>
          </p:cNvPicPr>
          <p:nvPr/>
        </p:nvPicPr>
        <p:blipFill>
          <a:blip r:embed="rId4"/>
          <a:stretch>
            <a:fillRect/>
          </a:stretch>
        </p:blipFill>
        <p:spPr>
          <a:xfrm>
            <a:off x="4353858" y="3256640"/>
            <a:ext cx="4076700" cy="1609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3. Propuesta de solución</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s" b="1"/>
              <a:t>5. </a:t>
            </a:r>
            <a:r>
              <a:rPr lang="es" sz="1400" b="1"/>
              <a:t>Luego se ubica también ese carácter en el puntero que apunta en la dirección de la palabra con el inverso agregado, sumamos 1 al puntero de la palabra y restamos 1 al puntero de la palabra inversa, verificamos si el puntero ya apunta al máximo de la palabra y de ser el caso salimos del programa.</a:t>
            </a:r>
          </a:p>
          <a:p>
            <a:pPr lvl="0">
              <a:spcBef>
                <a:spcPts val="0"/>
              </a:spcBef>
              <a:buNone/>
            </a:pPr>
            <a:r>
              <a:rPr lang="es"/>
              <a:t> </a:t>
            </a:r>
          </a:p>
        </p:txBody>
      </p:sp>
      <p:pic>
        <p:nvPicPr>
          <p:cNvPr id="116" name="Shape 116"/>
          <p:cNvPicPr preferRelativeResize="0"/>
          <p:nvPr/>
        </p:nvPicPr>
        <p:blipFill>
          <a:blip r:embed="rId3">
            <a:alphaModFix/>
          </a:blip>
          <a:stretch>
            <a:fillRect/>
          </a:stretch>
        </p:blipFill>
        <p:spPr>
          <a:xfrm>
            <a:off x="2716176" y="2414400"/>
            <a:ext cx="3495741" cy="250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s"/>
              <a:t>4. Solución en QtSpim (antes de ejecutar)</a:t>
            </a:r>
          </a:p>
        </p:txBody>
      </p:sp>
      <p:pic>
        <p:nvPicPr>
          <p:cNvPr id="122" name="Shape 122"/>
          <p:cNvPicPr preferRelativeResize="0"/>
          <p:nvPr/>
        </p:nvPicPr>
        <p:blipFill>
          <a:blip r:embed="rId3">
            <a:alphaModFix/>
          </a:blip>
          <a:stretch>
            <a:fillRect/>
          </a:stretch>
        </p:blipFill>
        <p:spPr>
          <a:xfrm>
            <a:off x="269275" y="1207050"/>
            <a:ext cx="8605449" cy="3647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Presentación en pantalla (16:9)</PresentationFormat>
  <Paragraphs>32</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PT Sans Narrow</vt:lpstr>
      <vt:lpstr>Arial</vt:lpstr>
      <vt:lpstr>Open Sans</vt:lpstr>
      <vt:lpstr>tropic</vt:lpstr>
      <vt:lpstr>Desarrollo de procedimiento “Mirror” en MIPS Variable 2: UPPER</vt:lpstr>
      <vt:lpstr>Resumen</vt:lpstr>
      <vt:lpstr>2. Descripción del problema</vt:lpstr>
      <vt:lpstr>3. Propuesta de solución</vt:lpstr>
      <vt:lpstr>3. Propuesta de solución</vt:lpstr>
      <vt:lpstr>3. Propuesta de solución</vt:lpstr>
      <vt:lpstr>3. Propuesta de solución</vt:lpstr>
      <vt:lpstr>3. Propuesta de solución</vt:lpstr>
      <vt:lpstr>4. Solución en QtSpim (antes de ejecutar)</vt:lpstr>
      <vt:lpstr>4. Solución en QtSpim (después de ejecutar)</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procedimiento “Mirror” en MIPS Variable 2: UPPER</dc:title>
  <cp:lastModifiedBy>Alex Ferrín</cp:lastModifiedBy>
  <cp:revision>2</cp:revision>
  <dcterms:modified xsi:type="dcterms:W3CDTF">2016-06-23T19:17:56Z</dcterms:modified>
</cp:coreProperties>
</file>