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77" r:id="rId5"/>
    <p:sldId id="278" r:id="rId6"/>
    <p:sldId id="279" r:id="rId7"/>
    <p:sldId id="280" r:id="rId8"/>
    <p:sldId id="281" r:id="rId9"/>
    <p:sldId id="274" r:id="rId10"/>
    <p:sldId id="275" r:id="rId11"/>
    <p:sldId id="282" r:id="rId12"/>
    <p:sldId id="283" r:id="rId13"/>
    <p:sldId id="266" r:id="rId14"/>
    <p:sldId id="270" r:id="rId15"/>
    <p:sldId id="267" r:id="rId16"/>
    <p:sldId id="268" r:id="rId17"/>
    <p:sldId id="261" r:id="rId18"/>
    <p:sldId id="276" r:id="rId19"/>
    <p:sldId id="262" r:id="rId20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2963" autoAdjust="0"/>
  </p:normalViewPr>
  <p:slideViewPr>
    <p:cSldViewPr>
      <p:cViewPr varScale="1">
        <p:scale>
          <a:sx n="60" d="100"/>
          <a:sy n="60" d="100"/>
        </p:scale>
        <p:origin x="3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5DD8D8-44D3-491A-9EB9-FDE163FEA279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C8CA0C-3625-4C74-8637-560C4588D9B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2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r>
              <a:rPr lang="es-ES" noProof="0" smtClean="0"/>
              <a:t>Haga clic en el icono para agregar medios</a:t>
            </a:r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A4C9BB-73EF-4BB4-BF01-D83FB25E92E7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779028B-7AC1-4981-B25E-07174D3EE1C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3086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6A9A0E8-7FDB-4C8C-ADDC-47562E00AE4C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290EE50-A390-4C1D-A0F5-F83BCA5EB9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74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C4F2-2DAA-4AAD-B235-DDF0ECDC01CC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0048-F9CB-4A53-A918-1540D1593C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04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643991A-BBE3-413E-996D-67D5C0A0D481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AD79806-48F1-42F1-B39C-F193FA85D6B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89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175" y="5867400"/>
            <a:ext cx="9144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BCC21-435F-4C39-963C-88AB97314647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788A5-EA7B-42BB-9347-EDFFEFABB1E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24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62DF0-72F2-48E5-A9E9-C7D67B94FA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668B-5E66-467E-BC8B-C2FD53B96C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41D6-D471-450A-A2A9-7B38CB1819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1B3F996-AA19-4D60-8B3B-6C5220222C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5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175" y="5867400"/>
            <a:ext cx="9144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1934B53-89ED-4CAE-9FC5-ABE1C48AE6AA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007D5FB-EBED-4D89-B384-80DC48C07F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794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E9B730F-1777-4AE3-B96A-478B1A3316F5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E85E18F-B06F-4DF1-8D49-D34935EC0D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17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2D86-8196-4620-A59E-229A237E40FE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A166-C9FB-4AB5-80F6-0C280E4894E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5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1ACD44-9DD7-468A-B4BC-E442DF670FF5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1B28FE-AAB3-43BE-8DA4-5A77BA0654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247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EBA5-627A-4C06-99E0-8106AEC02DFA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82EED-1124-42CE-A941-BCFA38D27F7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4203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618E42F-C7C1-4675-ABBF-A3E9C7E93A9A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967D78-CE2D-4381-BC29-A836B1D14A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330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B50CB2-FEB7-4B5C-B93D-6DF182260326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F306B0-32EA-417A-9529-771DCEB1BBC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3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175" y="5867400"/>
            <a:ext cx="9144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33167B-62DC-4CF6-961E-DDEAE560CB90}" type="datetimeFigureOut">
              <a:rPr lang="es-EC"/>
              <a:pPr>
                <a:defRPr/>
              </a:pPr>
              <a:t>11/05/2015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F41B0-7945-433D-9E4D-C7672F406330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380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C" dirty="0" smtClean="0"/>
              <a:t>Introducción al Web</a:t>
            </a:r>
            <a:endParaRPr lang="es-EC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Desarrollo de Aplicaciones Web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27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Visión general de tecnologías disponibles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0998" y="1124744"/>
            <a:ext cx="8305801" cy="3971455"/>
          </a:xfrm>
        </p:spPr>
        <p:txBody>
          <a:bodyPr/>
          <a:lstStyle/>
          <a:p>
            <a:pPr algn="just"/>
            <a:r>
              <a:rPr lang="es-EC" sz="2000" dirty="0" smtClean="0"/>
              <a:t>La </a:t>
            </a:r>
            <a:r>
              <a:rPr lang="es-EC" sz="2000" dirty="0"/>
              <a:t>tecnología de componentes distribuidos es la clave de las arquitecturas de n-capas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553798" cy="4124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Aplicaciones 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Una aplicación web es accedida por usuarios en una red, usa un navegador u otro aplicación como cliente y consiste en una colección de scripts del lado cliente y servidor, paginas HTML y otros recursos que pueden estar distribuidos en múltiples servidores.</a:t>
            </a:r>
          </a:p>
          <a:p>
            <a:endParaRPr lang="es-EC" sz="2000" dirty="0"/>
          </a:p>
          <a:p>
            <a:r>
              <a:rPr lang="es-EC" sz="2000" dirty="0" smtClean="0"/>
              <a:t>Red</a:t>
            </a:r>
          </a:p>
          <a:p>
            <a:pPr lvl="1"/>
            <a:r>
              <a:rPr lang="es-EC" sz="1600" dirty="0" smtClean="0"/>
              <a:t>Internet (Sistema global de redes de computadoras interconectadas)</a:t>
            </a:r>
          </a:p>
          <a:p>
            <a:pPr lvl="1"/>
            <a:r>
              <a:rPr lang="es-EC" sz="1600" dirty="0" smtClean="0"/>
              <a:t>Usa la suite de estándares de internet (TCP/IP)</a:t>
            </a:r>
          </a:p>
          <a:p>
            <a:r>
              <a:rPr lang="es-EC" sz="2000" dirty="0" smtClean="0"/>
              <a:t>Web (</a:t>
            </a:r>
            <a:r>
              <a:rPr lang="es-EC" sz="2000" dirty="0" err="1" smtClean="0"/>
              <a:t>World</a:t>
            </a:r>
            <a:r>
              <a:rPr lang="es-EC" sz="2000" dirty="0" smtClean="0"/>
              <a:t> Wide Web)</a:t>
            </a:r>
          </a:p>
          <a:p>
            <a:pPr lvl="1"/>
            <a:r>
              <a:rPr lang="es-EC" sz="1600" dirty="0" smtClean="0"/>
              <a:t>Sistema de documentos entrelazados (páginas web) accedidos vía internet usando HTTP</a:t>
            </a:r>
          </a:p>
          <a:p>
            <a:pPr lvl="1"/>
            <a:r>
              <a:rPr lang="es-EC" sz="1600" dirty="0" smtClean="0"/>
              <a:t>Hipermedias: textos, gráficos, videos, etc.</a:t>
            </a:r>
          </a:p>
          <a:p>
            <a:pPr lvl="1"/>
            <a:r>
              <a:rPr lang="es-EC" sz="1600" dirty="0" smtClean="0"/>
              <a:t>Hipervínculos dan la estructura</a:t>
            </a:r>
          </a:p>
          <a:p>
            <a:pPr lvl="1"/>
            <a:r>
              <a:rPr lang="es-EC" sz="1600" dirty="0" smtClean="0"/>
              <a:t>La estructura de la web le da usabilidad y valor</a:t>
            </a:r>
          </a:p>
          <a:p>
            <a:endParaRPr lang="es-EC" sz="2000" dirty="0"/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9218591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 smtClean="0"/>
              <a:t>Ventajas</a:t>
            </a:r>
          </a:p>
          <a:p>
            <a:pPr lvl="1"/>
            <a:r>
              <a:rPr lang="es-EC" sz="2000" dirty="0" smtClean="0"/>
              <a:t>Ubiquidad y conveniencia del uso de un navegador como cliente.</a:t>
            </a:r>
          </a:p>
          <a:p>
            <a:pPr lvl="1"/>
            <a:r>
              <a:rPr lang="es-EC" sz="2000" dirty="0" smtClean="0"/>
              <a:t>Compatibilidad entre plataformas</a:t>
            </a:r>
          </a:p>
          <a:p>
            <a:pPr lvl="1"/>
            <a:r>
              <a:rPr lang="es-EC" sz="2000" dirty="0" smtClean="0"/>
              <a:t>Habilidad para actualización y mantenimiento de aplicaciones web sin distribuir o reinstalar software en potencialmente miles de computadores clientes</a:t>
            </a:r>
          </a:p>
          <a:p>
            <a:pPr lvl="1"/>
            <a:r>
              <a:rPr lang="es-EC" sz="2000" dirty="0" smtClean="0"/>
              <a:t>Reducción en costos de IT</a:t>
            </a:r>
          </a:p>
          <a:p>
            <a:r>
              <a:rPr lang="es-EC" sz="2400" dirty="0" smtClean="0"/>
              <a:t>Desventajas</a:t>
            </a:r>
          </a:p>
          <a:p>
            <a:pPr lvl="1"/>
            <a:r>
              <a:rPr lang="es-EC" sz="2000" dirty="0" smtClean="0"/>
              <a:t>Experiencia de usuario no esta buena como en un PC</a:t>
            </a:r>
          </a:p>
          <a:p>
            <a:pPr lvl="1"/>
            <a:r>
              <a:rPr lang="es-EC" sz="2000" dirty="0" smtClean="0"/>
              <a:t>Problemas de </a:t>
            </a:r>
            <a:r>
              <a:rPr lang="es-EC" sz="2000" dirty="0"/>
              <a:t>p</a:t>
            </a:r>
            <a:r>
              <a:rPr lang="es-EC" sz="2000" dirty="0" smtClean="0"/>
              <a:t>rivacidad y seguridad asociada con los datos</a:t>
            </a:r>
          </a:p>
          <a:p>
            <a:pPr lvl="1"/>
            <a:r>
              <a:rPr lang="es-EC" sz="2000" dirty="0" smtClean="0"/>
              <a:t>Desde la perspectiva del programador: difícil de desarrollar y depurar (muchas partes en ejecución).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924038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Diferencia entre web e </a:t>
            </a:r>
            <a:r>
              <a:rPr lang="pt-BR" b="0" dirty="0" smtClean="0"/>
              <a:t>Internet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Breve</a:t>
            </a:r>
            <a:r>
              <a:rPr lang="en-US" dirty="0"/>
              <a:t> </a:t>
            </a:r>
            <a:r>
              <a:rPr lang="en-US" dirty="0" err="1"/>
              <a:t>historia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omputerhistory.org/internet_history/full_size_images/1969_2-node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9456"/>
            <a:ext cx="35147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mputerhistory.org/internet_history/full_size_images/1969_4-node_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08720"/>
            <a:ext cx="4748031" cy="43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90476" y="3564458"/>
            <a:ext cx="263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los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nodos</a:t>
            </a:r>
            <a:r>
              <a:rPr lang="en-US" dirty="0" smtClean="0"/>
              <a:t> de ARPANET</a:t>
            </a:r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r>
              <a:rPr lang="en-US" dirty="0"/>
              <a:t> de Internet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979537" y="5211167"/>
            <a:ext cx="338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4 </a:t>
            </a:r>
            <a:r>
              <a:rPr lang="en-US" dirty="0" err="1" smtClean="0"/>
              <a:t>nodos</a:t>
            </a:r>
            <a:r>
              <a:rPr lang="en-US" dirty="0" smtClean="0"/>
              <a:t> de ARPANET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7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Internet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Lawrence Roberts</a:t>
            </a:r>
          </a:p>
          <a:p>
            <a:pPr lvl="1"/>
            <a:r>
              <a:rPr lang="en-US" sz="1800" dirty="0" smtClean="0"/>
              <a:t>Director del </a:t>
            </a:r>
            <a:r>
              <a:rPr lang="en-US" sz="1800" dirty="0" err="1" smtClean="0"/>
              <a:t>equipo</a:t>
            </a:r>
            <a:r>
              <a:rPr lang="en-US" sz="1800" dirty="0" smtClean="0"/>
              <a:t> </a:t>
            </a:r>
            <a:r>
              <a:rPr lang="en-US" sz="1800" dirty="0" err="1" smtClean="0"/>
              <a:t>creador</a:t>
            </a:r>
            <a:r>
              <a:rPr lang="en-US" sz="1800" dirty="0" smtClean="0"/>
              <a:t> de ARPANET</a:t>
            </a:r>
          </a:p>
          <a:p>
            <a:pPr lvl="1"/>
            <a:r>
              <a:rPr lang="en-US" sz="1800" dirty="0" err="1" smtClean="0"/>
              <a:t>Diseñador</a:t>
            </a:r>
            <a:r>
              <a:rPr lang="en-US" sz="1800" dirty="0" smtClean="0"/>
              <a:t> principal de ARPANET</a:t>
            </a:r>
          </a:p>
          <a:p>
            <a:pPr lvl="1"/>
            <a:r>
              <a:rPr lang="en-US" sz="1800" dirty="0" err="1" smtClean="0"/>
              <a:t>Conocido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el padre del Internet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Robert Kahn y Vinton Cerf</a:t>
            </a:r>
          </a:p>
          <a:p>
            <a:pPr lvl="1"/>
            <a:r>
              <a:rPr lang="en-US" sz="1800" dirty="0" smtClean="0"/>
              <a:t>En 1972 </a:t>
            </a:r>
            <a:r>
              <a:rPr lang="en-US" sz="1800" dirty="0" err="1" smtClean="0"/>
              <a:t>desarrollaron</a:t>
            </a:r>
            <a:r>
              <a:rPr lang="en-US" sz="1800" dirty="0" smtClean="0"/>
              <a:t> el </a:t>
            </a:r>
            <a:r>
              <a:rPr lang="en-US" sz="1800" dirty="0" err="1" smtClean="0"/>
              <a:t>protocolo</a:t>
            </a:r>
            <a:r>
              <a:rPr lang="en-US" sz="1800" dirty="0" smtClean="0"/>
              <a:t> “Transmission Control Protocol/Internet Protocol (TCP/IP)</a:t>
            </a:r>
          </a:p>
        </p:txBody>
      </p:sp>
    </p:spTree>
    <p:extLst>
      <p:ext uri="{BB962C8B-B14F-4D97-AF65-F5344CB8AC3E}">
        <p14:creationId xmlns:p14="http://schemas.microsoft.com/office/powerpoint/2010/main" val="2973602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Internet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Tim Berners-Lee</a:t>
            </a:r>
          </a:p>
          <a:p>
            <a:pPr lvl="1"/>
            <a:r>
              <a:rPr lang="en-US" sz="2000" dirty="0" smtClean="0"/>
              <a:t>Padre de la Web</a:t>
            </a:r>
          </a:p>
          <a:p>
            <a:pPr lvl="1"/>
            <a:r>
              <a:rPr lang="en-US" sz="2000" dirty="0" smtClean="0"/>
              <a:t>HTML </a:t>
            </a:r>
          </a:p>
          <a:p>
            <a:pPr lvl="2"/>
            <a:r>
              <a:rPr lang="en-US" sz="1800" dirty="0" smtClean="0"/>
              <a:t>Hyper Text Markup </a:t>
            </a:r>
            <a:r>
              <a:rPr lang="en-US" sz="1800" dirty="0" err="1" smtClean="0"/>
              <a:t>Languaje</a:t>
            </a:r>
            <a:endParaRPr lang="en-US" sz="1800" dirty="0" smtClean="0"/>
          </a:p>
          <a:p>
            <a:pPr lvl="2"/>
            <a:r>
              <a:rPr lang="en-US" sz="1800" dirty="0" err="1" smtClean="0"/>
              <a:t>Lenguaje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 smtClean="0"/>
              <a:t>documentos</a:t>
            </a:r>
            <a:r>
              <a:rPr lang="en-US" sz="1800" dirty="0" smtClean="0"/>
              <a:t> de la Web</a:t>
            </a:r>
          </a:p>
          <a:p>
            <a:pPr lvl="1"/>
            <a:r>
              <a:rPr lang="en-US" sz="2000" dirty="0" smtClean="0"/>
              <a:t>HTTP</a:t>
            </a:r>
          </a:p>
          <a:p>
            <a:pPr lvl="2"/>
            <a:r>
              <a:rPr lang="en-US" sz="1800" dirty="0" smtClean="0"/>
              <a:t>Hyper Text Transfer Protocol</a:t>
            </a:r>
          </a:p>
          <a:p>
            <a:pPr lvl="2"/>
            <a:r>
              <a:rPr lang="en-US" sz="1800" dirty="0" err="1" smtClean="0"/>
              <a:t>Protocolo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lo </a:t>
            </a:r>
            <a:r>
              <a:rPr lang="en-US" sz="1800" dirty="0" err="1" smtClean="0"/>
              <a:t>computadores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comunicarse</a:t>
            </a:r>
            <a:r>
              <a:rPr lang="en-US" sz="1800" dirty="0" smtClean="0"/>
              <a:t> en la Web</a:t>
            </a:r>
          </a:p>
          <a:p>
            <a:pPr lvl="1"/>
            <a:r>
              <a:rPr lang="en-US" sz="2000" dirty="0" smtClean="0"/>
              <a:t>URL</a:t>
            </a:r>
          </a:p>
          <a:p>
            <a:pPr lvl="2"/>
            <a:r>
              <a:rPr lang="en-US" sz="1800" dirty="0" smtClean="0"/>
              <a:t>Universal Resource Locator</a:t>
            </a:r>
          </a:p>
          <a:p>
            <a:pPr lvl="1"/>
            <a:r>
              <a:rPr lang="es-EC" sz="2000" dirty="0"/>
              <a:t>Propone crear la web </a:t>
            </a:r>
            <a:r>
              <a:rPr lang="es-EC" sz="2000" dirty="0" smtClean="0"/>
              <a:t>semántica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553415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 smtClean="0"/>
              <a:t>¿Internet y Web?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400" dirty="0" smtClean="0"/>
              <a:t>Internet</a:t>
            </a:r>
            <a:endParaRPr lang="es-EC" sz="2400" dirty="0"/>
          </a:p>
          <a:p>
            <a:pPr lvl="1" algn="just"/>
            <a:r>
              <a:rPr lang="es-EC" sz="2000" dirty="0" smtClean="0"/>
              <a:t>Es </a:t>
            </a:r>
            <a:r>
              <a:rPr lang="es-EC" sz="2000" dirty="0"/>
              <a:t>un conjunto descentralizado de redes de </a:t>
            </a:r>
            <a:r>
              <a:rPr lang="es-EC" sz="2000" dirty="0" smtClean="0"/>
              <a:t>comunicación interconectadas</a:t>
            </a:r>
            <a:r>
              <a:rPr lang="es-EC" sz="2000" dirty="0"/>
              <a:t>, que utilizan la familia de protocolos </a:t>
            </a:r>
            <a:r>
              <a:rPr lang="es-EC" sz="2000" dirty="0" smtClean="0"/>
              <a:t>TCP/IP, garantizando </a:t>
            </a:r>
            <a:r>
              <a:rPr lang="es-EC" sz="2000" dirty="0"/>
              <a:t>que las redes físicas heterogéneas que la </a:t>
            </a:r>
            <a:r>
              <a:rPr lang="es-EC" sz="2000" dirty="0" smtClean="0"/>
              <a:t>componen funcionen </a:t>
            </a:r>
            <a:r>
              <a:rPr lang="es-EC" sz="2000" dirty="0"/>
              <a:t>como una red lógica única, de alcance mundial</a:t>
            </a:r>
            <a:r>
              <a:rPr lang="es-EC" sz="2000" dirty="0" smtClean="0"/>
              <a:t>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929393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¿Internet y Web?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400" dirty="0" smtClean="0"/>
              <a:t>Web</a:t>
            </a:r>
            <a:endParaRPr lang="es-EC" sz="2400" dirty="0"/>
          </a:p>
          <a:p>
            <a:pPr lvl="1" algn="just"/>
            <a:r>
              <a:rPr lang="es-EC" sz="2000" dirty="0" err="1" smtClean="0"/>
              <a:t>World</a:t>
            </a:r>
            <a:r>
              <a:rPr lang="es-EC" sz="2000" dirty="0" smtClean="0"/>
              <a:t> </a:t>
            </a:r>
            <a:r>
              <a:rPr lang="es-EC" sz="2000" dirty="0"/>
              <a:t>Wide Web (o la "Web") o Red Global Mundial es un </a:t>
            </a:r>
            <a:r>
              <a:rPr lang="es-EC" sz="2000" dirty="0" smtClean="0"/>
              <a:t>sistema de </a:t>
            </a:r>
            <a:r>
              <a:rPr lang="es-EC" sz="2000" dirty="0"/>
              <a:t>documentos de hipertexto y/o </a:t>
            </a:r>
            <a:r>
              <a:rPr lang="es-EC" sz="2000" dirty="0" err="1"/>
              <a:t>hipermedios</a:t>
            </a:r>
            <a:r>
              <a:rPr lang="es-EC" sz="2000" dirty="0"/>
              <a:t> enlazados y </a:t>
            </a:r>
            <a:r>
              <a:rPr lang="es-EC" sz="2000" dirty="0" smtClean="0"/>
              <a:t>accesibles a </a:t>
            </a:r>
            <a:r>
              <a:rPr lang="es-EC" sz="2000" dirty="0"/>
              <a:t>través de Internet. Con un navegador Web, un usuario </a:t>
            </a:r>
            <a:r>
              <a:rPr lang="es-EC" sz="2000" dirty="0" smtClean="0"/>
              <a:t>visualiza páginas </a:t>
            </a:r>
            <a:r>
              <a:rPr lang="es-EC" sz="2000" dirty="0"/>
              <a:t>web que pueden contener texto, imágenes, vídeos u </a:t>
            </a:r>
            <a:r>
              <a:rPr lang="es-EC" sz="2000" dirty="0" smtClean="0"/>
              <a:t>otros contenidos </a:t>
            </a:r>
            <a:r>
              <a:rPr lang="es-EC" sz="2000" dirty="0"/>
              <a:t>multimedia, y navega a través de ellas usando hiperenlaces</a:t>
            </a:r>
            <a:r>
              <a:rPr lang="es-EC" sz="2000" dirty="0" smtClean="0"/>
              <a:t>.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4244014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Visión del Web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La visión del Web de Tim </a:t>
            </a:r>
            <a:r>
              <a:rPr lang="es-EC" sz="2000" dirty="0" err="1" smtClean="0"/>
              <a:t>Berners</a:t>
            </a:r>
            <a:r>
              <a:rPr lang="es-EC" sz="2000" dirty="0" smtClean="0"/>
              <a:t>-Lee:</a:t>
            </a:r>
          </a:p>
          <a:p>
            <a:r>
              <a:rPr lang="es-EC" sz="2000" dirty="0" smtClean="0"/>
              <a:t>Automatizar el manejo de información</a:t>
            </a:r>
          </a:p>
          <a:p>
            <a:pPr lvl="1"/>
            <a:r>
              <a:rPr lang="es-EC" sz="1800" dirty="0" smtClean="0"/>
              <a:t>Si la máquina puede decidir que lo haga</a:t>
            </a:r>
          </a:p>
          <a:p>
            <a:pPr lvl="1"/>
            <a:r>
              <a:rPr lang="es-EC" sz="1800" dirty="0" smtClean="0"/>
              <a:t>Los formatos de datos estructurados deberían estar basados en XML</a:t>
            </a:r>
          </a:p>
          <a:p>
            <a:pPr lvl="1"/>
            <a:r>
              <a:rPr lang="es-EC" sz="1800" dirty="0" smtClean="0"/>
              <a:t>Migrar HTML a XML</a:t>
            </a:r>
          </a:p>
          <a:p>
            <a:pPr lvl="1"/>
            <a:r>
              <a:rPr lang="es-EC" sz="1800" dirty="0" err="1" smtClean="0"/>
              <a:t>Metadata</a:t>
            </a:r>
            <a:r>
              <a:rPr lang="es-EC" sz="1800" dirty="0" smtClean="0"/>
              <a:t> para usar RDF</a:t>
            </a:r>
          </a:p>
          <a:p>
            <a:pPr lvl="2"/>
            <a:r>
              <a:rPr lang="es-EC" sz="1600" dirty="0" smtClean="0"/>
              <a:t>RDF: </a:t>
            </a:r>
            <a:r>
              <a:rPr lang="es-EC" sz="1600" dirty="0" err="1" smtClean="0"/>
              <a:t>Framork</a:t>
            </a:r>
            <a:r>
              <a:rPr lang="es-EC" sz="1600" dirty="0" smtClean="0"/>
              <a:t> para </a:t>
            </a:r>
            <a:r>
              <a:rPr lang="es-EC" sz="1600" dirty="0" err="1" smtClean="0"/>
              <a:t>metadados</a:t>
            </a:r>
            <a:r>
              <a:rPr lang="es-EC" sz="1600" dirty="0" smtClean="0"/>
              <a:t> en la WWW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9351047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Introducción a la </a:t>
            </a:r>
            <a:r>
              <a:rPr lang="es-EC" dirty="0"/>
              <a:t>Web</a:t>
            </a:r>
            <a:br>
              <a:rPr lang="es-EC" dirty="0"/>
            </a:br>
            <a:r>
              <a:rPr lang="es-EC" sz="2700" dirty="0"/>
              <a:t>¿Por qué </a:t>
            </a:r>
            <a:r>
              <a:rPr lang="es-EC" sz="2700" dirty="0" smtClean="0"/>
              <a:t>Desarrollo de Aplicaciones Web?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000" dirty="0"/>
              <a:t>Conocer la arquitectura de las aplicaciones </a:t>
            </a:r>
            <a:r>
              <a:rPr lang="es-EC" sz="2000" dirty="0" smtClean="0"/>
              <a:t>web.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Aprender </a:t>
            </a:r>
            <a:r>
              <a:rPr lang="es-EC" sz="2000" dirty="0"/>
              <a:t>el manejo estándares web, lenguajes web </a:t>
            </a:r>
            <a:r>
              <a:rPr lang="es-EC" sz="2000" dirty="0" smtClean="0"/>
              <a:t>y programación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s-EC" sz="2000" dirty="0" smtClean="0"/>
              <a:t>páginas</a:t>
            </a:r>
            <a:r>
              <a:rPr lang="en-US" sz="2000" dirty="0" smtClean="0"/>
              <a:t> web.</a:t>
            </a:r>
          </a:p>
          <a:p>
            <a:pPr lvl="1" algn="just"/>
            <a:r>
              <a:rPr lang="nl-NL" sz="1800" dirty="0" smtClean="0"/>
              <a:t>HTML5, </a:t>
            </a:r>
            <a:r>
              <a:rPr lang="nl-NL" sz="1800" dirty="0"/>
              <a:t>XML, CSS, DOM, ECMAScript </a:t>
            </a:r>
            <a:r>
              <a:rPr lang="nl-NL" sz="1800" dirty="0" smtClean="0"/>
              <a:t>262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Diferenciar </a:t>
            </a:r>
            <a:r>
              <a:rPr lang="es-EC" sz="2000" dirty="0"/>
              <a:t>programación del lado del cliente, con </a:t>
            </a:r>
            <a:r>
              <a:rPr lang="es-EC" sz="2000" dirty="0" smtClean="0"/>
              <a:t>la programación </a:t>
            </a:r>
            <a:r>
              <a:rPr lang="es-EC" sz="2000" dirty="0"/>
              <a:t>del lado del servidor.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Conocer </a:t>
            </a:r>
            <a:r>
              <a:rPr lang="es-EC" sz="2000" dirty="0"/>
              <a:t>las mejores prácticas dentro del desarrollo web.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Aprovechar </a:t>
            </a:r>
            <a:r>
              <a:rPr lang="es-EC" sz="2000" dirty="0"/>
              <a:t>las ventajas que </a:t>
            </a:r>
            <a:r>
              <a:rPr lang="es-EC" sz="2000" dirty="0" smtClean="0"/>
              <a:t>brinda </a:t>
            </a:r>
            <a:r>
              <a:rPr lang="es-EC" sz="2000" dirty="0"/>
              <a:t>la programación </a:t>
            </a:r>
            <a:r>
              <a:rPr lang="es-EC" sz="2000" dirty="0" smtClean="0"/>
              <a:t>web sobre </a:t>
            </a:r>
            <a:r>
              <a:rPr lang="es-EC" sz="2000" dirty="0"/>
              <a:t>otras tecnologías para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918751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Web</a:t>
            </a:r>
            <a:br>
              <a:rPr lang="en-US" dirty="0" smtClean="0"/>
            </a:br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/>
              <a:t>Tecnologías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Cliente</a:t>
            </a:r>
            <a:endParaRPr lang="en-US" sz="2000" b="1" dirty="0" smtClean="0"/>
          </a:p>
          <a:p>
            <a:r>
              <a:rPr lang="en-US" sz="2000" dirty="0" smtClean="0"/>
              <a:t>HTML</a:t>
            </a:r>
          </a:p>
          <a:p>
            <a:r>
              <a:rPr lang="en-US" sz="2000" dirty="0" smtClean="0"/>
              <a:t>Ajax</a:t>
            </a:r>
            <a:endParaRPr lang="en-US" sz="2000" dirty="0"/>
          </a:p>
          <a:p>
            <a:r>
              <a:rPr lang="en-US" sz="2000" dirty="0" smtClean="0"/>
              <a:t>CSS</a:t>
            </a:r>
            <a:endParaRPr lang="en-US" sz="2000" dirty="0"/>
          </a:p>
          <a:p>
            <a:r>
              <a:rPr lang="en-US" sz="2000" dirty="0" smtClean="0"/>
              <a:t>JavaScript</a:t>
            </a:r>
            <a:endParaRPr lang="en-US" sz="20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 err="1"/>
              <a:t>Tecnologías</a:t>
            </a:r>
            <a:r>
              <a:rPr lang="en-US" sz="2000" b="1" dirty="0"/>
              <a:t> </a:t>
            </a:r>
            <a:r>
              <a:rPr lang="en-US" sz="2000" b="1" dirty="0" err="1" smtClean="0"/>
              <a:t>Servidor</a:t>
            </a:r>
            <a:endParaRPr lang="en-US" sz="2000" b="1" dirty="0"/>
          </a:p>
          <a:p>
            <a:pPr algn="just"/>
            <a:r>
              <a:rPr lang="en-US" sz="2000" dirty="0" smtClean="0"/>
              <a:t>CGI</a:t>
            </a:r>
            <a:endParaRPr lang="en-US" sz="2000" dirty="0"/>
          </a:p>
          <a:p>
            <a:pPr algn="just"/>
            <a:r>
              <a:rPr lang="en-US" sz="2000" dirty="0" smtClean="0"/>
              <a:t>Python</a:t>
            </a:r>
            <a:endParaRPr lang="en-US" sz="2000" dirty="0" smtClean="0"/>
          </a:p>
          <a:p>
            <a:pPr algn="just"/>
            <a:r>
              <a:rPr lang="en-US" sz="2000" dirty="0" smtClean="0"/>
              <a:t>Ruby</a:t>
            </a:r>
            <a:endParaRPr lang="en-US" sz="2000" dirty="0"/>
          </a:p>
          <a:p>
            <a:pPr algn="just"/>
            <a:r>
              <a:rPr lang="en-US" sz="2000" dirty="0"/>
              <a:t>Java </a:t>
            </a:r>
            <a:r>
              <a:rPr lang="en-US" sz="2000" dirty="0" smtClean="0"/>
              <a:t>EE</a:t>
            </a:r>
          </a:p>
          <a:p>
            <a:r>
              <a:rPr lang="en-US" sz="2000" dirty="0"/>
              <a:t>ASP</a:t>
            </a:r>
          </a:p>
          <a:p>
            <a:r>
              <a:rPr lang="en-US" sz="2000" dirty="0" smtClean="0"/>
              <a:t>ASP.NET</a:t>
            </a:r>
          </a:p>
          <a:p>
            <a:r>
              <a:rPr lang="en-US" sz="2000" dirty="0"/>
              <a:t>Perl</a:t>
            </a:r>
          </a:p>
          <a:p>
            <a:r>
              <a:rPr lang="en-US" sz="2000" dirty="0"/>
              <a:t>PHP</a:t>
            </a:r>
          </a:p>
          <a:p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2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err="1" smtClean="0"/>
              <a:t>Historia</a:t>
            </a:r>
            <a:endParaRPr lang="es-EC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899592" y="4005064"/>
            <a:ext cx="691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99592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835696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131840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427984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508104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660232" y="38610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06889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1945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42993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1970</a:t>
            </a:r>
            <a:endParaRPr lang="es-EC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839137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1980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35281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1990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43393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2000</a:t>
            </a:r>
            <a:endParaRPr lang="es-EC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9537" y="4221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2010</a:t>
            </a:r>
            <a:endParaRPr lang="es-EC" dirty="0"/>
          </a:p>
        </p:txBody>
      </p:sp>
      <p:sp>
        <p:nvSpPr>
          <p:cNvPr id="23" name="Abrir llave 22"/>
          <p:cNvSpPr/>
          <p:nvPr/>
        </p:nvSpPr>
        <p:spPr>
          <a:xfrm rot="5400000" flipH="1" flipV="1">
            <a:off x="1263110" y="4368581"/>
            <a:ext cx="242736" cy="9024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Abrir llave 23"/>
          <p:cNvSpPr/>
          <p:nvPr/>
        </p:nvSpPr>
        <p:spPr>
          <a:xfrm rot="5400000" flipH="1" flipV="1">
            <a:off x="2428048" y="4237374"/>
            <a:ext cx="242737" cy="116484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Abrir llave 24"/>
          <p:cNvSpPr/>
          <p:nvPr/>
        </p:nvSpPr>
        <p:spPr>
          <a:xfrm rot="5400000" flipH="1" flipV="1">
            <a:off x="3684167" y="4293184"/>
            <a:ext cx="242736" cy="108479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Abrir llave 25"/>
          <p:cNvSpPr/>
          <p:nvPr/>
        </p:nvSpPr>
        <p:spPr>
          <a:xfrm rot="5400000" flipH="1" flipV="1">
            <a:off x="4872298" y="4321142"/>
            <a:ext cx="242738" cy="10288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Abrir llave 26"/>
          <p:cNvSpPr/>
          <p:nvPr/>
        </p:nvSpPr>
        <p:spPr>
          <a:xfrm rot="5400000" flipH="1" flipV="1">
            <a:off x="6024426" y="4321142"/>
            <a:ext cx="242738" cy="10288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Abrir llave 27"/>
          <p:cNvSpPr/>
          <p:nvPr/>
        </p:nvSpPr>
        <p:spPr>
          <a:xfrm rot="5400000" flipH="1" flipV="1">
            <a:off x="7475985" y="4028728"/>
            <a:ext cx="226958" cy="159792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501212" y="1147198"/>
            <a:ext cx="1516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Primer computador electrónico (ENIAC)</a:t>
            </a:r>
            <a:endParaRPr lang="es-EC" sz="1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308466" y="2668464"/>
            <a:ext cx="86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ARPANET</a:t>
            </a:r>
            <a:endParaRPr lang="es-EC" sz="14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757148" y="1835823"/>
            <a:ext cx="18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Protocolos de Internet</a:t>
            </a:r>
          </a:p>
          <a:p>
            <a:r>
              <a:rPr lang="es-EC" sz="1400" dirty="0" smtClean="0"/>
              <a:t>(TCP/IP)</a:t>
            </a:r>
            <a:endParaRPr lang="es-EC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658284" y="1147410"/>
            <a:ext cx="143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err="1" smtClean="0"/>
              <a:t>World</a:t>
            </a:r>
            <a:r>
              <a:rPr lang="es-EC" sz="1400" dirty="0" smtClean="0"/>
              <a:t> Wide Web</a:t>
            </a:r>
            <a:endParaRPr lang="es-EC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067944" y="299348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Amazon</a:t>
            </a:r>
            <a:endParaRPr lang="es-EC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472873" y="250046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Google</a:t>
            </a:r>
            <a:endParaRPr lang="es-EC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217558" y="215560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Facebook</a:t>
            </a:r>
            <a:endParaRPr lang="es-EC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98002" y="2912283"/>
            <a:ext cx="49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Ajax</a:t>
            </a:r>
            <a:endParaRPr lang="es-EC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201790" y="2379871"/>
            <a:ext cx="108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Amazon EC2</a:t>
            </a:r>
            <a:endParaRPr lang="es-EC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025045" y="1735582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 smtClean="0"/>
              <a:t>HTML5</a:t>
            </a:r>
            <a:endParaRPr lang="es-EC" sz="1400" dirty="0"/>
          </a:p>
        </p:txBody>
      </p:sp>
      <p:sp>
        <p:nvSpPr>
          <p:cNvPr id="3" name="Elipse 2"/>
          <p:cNvSpPr/>
          <p:nvPr/>
        </p:nvSpPr>
        <p:spPr>
          <a:xfrm>
            <a:off x="971600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/>
          <p:cNvSpPr/>
          <p:nvPr/>
        </p:nvSpPr>
        <p:spPr>
          <a:xfrm>
            <a:off x="1619672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/>
          <p:cNvSpPr/>
          <p:nvPr/>
        </p:nvSpPr>
        <p:spPr>
          <a:xfrm>
            <a:off x="3275856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/>
          <p:cNvSpPr/>
          <p:nvPr/>
        </p:nvSpPr>
        <p:spPr>
          <a:xfrm>
            <a:off x="4211960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/>
          <p:cNvSpPr/>
          <p:nvPr/>
        </p:nvSpPr>
        <p:spPr>
          <a:xfrm>
            <a:off x="4932040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/>
          <p:cNvSpPr/>
          <p:nvPr/>
        </p:nvSpPr>
        <p:spPr>
          <a:xfrm>
            <a:off x="5292080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/>
          <p:cNvSpPr/>
          <p:nvPr/>
        </p:nvSpPr>
        <p:spPr>
          <a:xfrm>
            <a:off x="5724128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/>
          <p:cNvSpPr/>
          <p:nvPr/>
        </p:nvSpPr>
        <p:spPr>
          <a:xfrm>
            <a:off x="5940152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/>
          <p:cNvSpPr/>
          <p:nvPr/>
        </p:nvSpPr>
        <p:spPr>
          <a:xfrm>
            <a:off x="6156176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/>
          <p:cNvSpPr/>
          <p:nvPr/>
        </p:nvSpPr>
        <p:spPr>
          <a:xfrm>
            <a:off x="6876256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orma libre 6"/>
          <p:cNvSpPr/>
          <p:nvPr/>
        </p:nvSpPr>
        <p:spPr>
          <a:xfrm>
            <a:off x="598927" y="2201779"/>
            <a:ext cx="389323" cy="1714428"/>
          </a:xfrm>
          <a:custGeom>
            <a:avLst/>
            <a:gdLst>
              <a:gd name="connsiteX0" fmla="*/ 219220 w 389323"/>
              <a:gd name="connsiteY0" fmla="*/ 0 h 1714428"/>
              <a:gd name="connsiteX1" fmla="*/ 2652 w 389323"/>
              <a:gd name="connsiteY1" fmla="*/ 866274 h 1714428"/>
              <a:gd name="connsiteX2" fmla="*/ 351568 w 389323"/>
              <a:gd name="connsiteY2" fmla="*/ 1636295 h 1714428"/>
              <a:gd name="connsiteX3" fmla="*/ 363599 w 389323"/>
              <a:gd name="connsiteY3" fmla="*/ 1648326 h 171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323" h="1714428">
                <a:moveTo>
                  <a:pt x="219220" y="0"/>
                </a:moveTo>
                <a:cubicBezTo>
                  <a:pt x="99907" y="296779"/>
                  <a:pt x="-19406" y="593558"/>
                  <a:pt x="2652" y="866274"/>
                </a:cubicBezTo>
                <a:cubicBezTo>
                  <a:pt x="24710" y="1138990"/>
                  <a:pt x="291410" y="1505953"/>
                  <a:pt x="351568" y="1636295"/>
                </a:cubicBezTo>
                <a:cubicBezTo>
                  <a:pt x="411726" y="1766637"/>
                  <a:pt x="387662" y="1707481"/>
                  <a:pt x="363599" y="16483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orma libre 16"/>
          <p:cNvSpPr/>
          <p:nvPr/>
        </p:nvSpPr>
        <p:spPr>
          <a:xfrm>
            <a:off x="1691680" y="2987095"/>
            <a:ext cx="161412" cy="873953"/>
          </a:xfrm>
          <a:custGeom>
            <a:avLst/>
            <a:gdLst>
              <a:gd name="connsiteX0" fmla="*/ 0 w 168671"/>
              <a:gd name="connsiteY0" fmla="*/ 0 h 960273"/>
              <a:gd name="connsiteX1" fmla="*/ 168442 w 168671"/>
              <a:gd name="connsiteY1" fmla="*/ 300789 h 960273"/>
              <a:gd name="connsiteX2" fmla="*/ 36095 w 168671"/>
              <a:gd name="connsiteY2" fmla="*/ 890337 h 960273"/>
              <a:gd name="connsiteX3" fmla="*/ 24063 w 168671"/>
              <a:gd name="connsiteY3" fmla="*/ 926432 h 96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671" h="960273">
                <a:moveTo>
                  <a:pt x="0" y="0"/>
                </a:moveTo>
                <a:cubicBezTo>
                  <a:pt x="81213" y="76200"/>
                  <a:pt x="162426" y="152400"/>
                  <a:pt x="168442" y="300789"/>
                </a:cubicBezTo>
                <a:cubicBezTo>
                  <a:pt x="174458" y="449179"/>
                  <a:pt x="60158" y="786063"/>
                  <a:pt x="36095" y="890337"/>
                </a:cubicBezTo>
                <a:cubicBezTo>
                  <a:pt x="12032" y="994611"/>
                  <a:pt x="18047" y="960521"/>
                  <a:pt x="24063" y="92643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Forma libre 50"/>
          <p:cNvSpPr/>
          <p:nvPr/>
        </p:nvSpPr>
        <p:spPr>
          <a:xfrm>
            <a:off x="2478505" y="2261592"/>
            <a:ext cx="854242" cy="1612576"/>
          </a:xfrm>
          <a:custGeom>
            <a:avLst/>
            <a:gdLst>
              <a:gd name="connsiteX0" fmla="*/ 0 w 854242"/>
              <a:gd name="connsiteY0" fmla="*/ 345 h 1612576"/>
              <a:gd name="connsiteX1" fmla="*/ 565484 w 854242"/>
              <a:gd name="connsiteY1" fmla="*/ 265040 h 1612576"/>
              <a:gd name="connsiteX2" fmla="*/ 854242 w 854242"/>
              <a:gd name="connsiteY2" fmla="*/ 1612576 h 161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242" h="1612576">
                <a:moveTo>
                  <a:pt x="0" y="345"/>
                </a:moveTo>
                <a:cubicBezTo>
                  <a:pt x="211555" y="-1660"/>
                  <a:pt x="423110" y="-3665"/>
                  <a:pt x="565484" y="265040"/>
                </a:cubicBezTo>
                <a:cubicBezTo>
                  <a:pt x="707858" y="533745"/>
                  <a:pt x="781050" y="1073160"/>
                  <a:pt x="854242" y="161257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Forma libre 52"/>
          <p:cNvSpPr/>
          <p:nvPr/>
        </p:nvSpPr>
        <p:spPr>
          <a:xfrm>
            <a:off x="3875828" y="1527194"/>
            <a:ext cx="276087" cy="2334283"/>
          </a:xfrm>
          <a:custGeom>
            <a:avLst/>
            <a:gdLst>
              <a:gd name="connsiteX0" fmla="*/ 216596 w 300817"/>
              <a:gd name="connsiteY0" fmla="*/ 0 h 2514600"/>
              <a:gd name="connsiteX1" fmla="*/ 27 w 300817"/>
              <a:gd name="connsiteY1" fmla="*/ 625642 h 2514600"/>
              <a:gd name="connsiteX2" fmla="*/ 228627 w 300817"/>
              <a:gd name="connsiteY2" fmla="*/ 1564105 h 2514600"/>
              <a:gd name="connsiteX3" fmla="*/ 144406 w 300817"/>
              <a:gd name="connsiteY3" fmla="*/ 2189748 h 2514600"/>
              <a:gd name="connsiteX4" fmla="*/ 300817 w 300817"/>
              <a:gd name="connsiteY4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17" h="2514600">
                <a:moveTo>
                  <a:pt x="216596" y="0"/>
                </a:moveTo>
                <a:cubicBezTo>
                  <a:pt x="107309" y="182479"/>
                  <a:pt x="-1978" y="364958"/>
                  <a:pt x="27" y="625642"/>
                </a:cubicBezTo>
                <a:cubicBezTo>
                  <a:pt x="2032" y="886326"/>
                  <a:pt x="204564" y="1303421"/>
                  <a:pt x="228627" y="1564105"/>
                </a:cubicBezTo>
                <a:cubicBezTo>
                  <a:pt x="252690" y="1824789"/>
                  <a:pt x="132374" y="2031332"/>
                  <a:pt x="144406" y="2189748"/>
                </a:cubicBezTo>
                <a:cubicBezTo>
                  <a:pt x="156438" y="2348164"/>
                  <a:pt x="228627" y="2431382"/>
                  <a:pt x="300817" y="25146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Forma libre 54"/>
          <p:cNvSpPr/>
          <p:nvPr/>
        </p:nvSpPr>
        <p:spPr>
          <a:xfrm>
            <a:off x="4812632" y="3170688"/>
            <a:ext cx="168442" cy="703480"/>
          </a:xfrm>
          <a:custGeom>
            <a:avLst/>
            <a:gdLst>
              <a:gd name="connsiteX0" fmla="*/ 0 w 168442"/>
              <a:gd name="connsiteY0" fmla="*/ 5649 h 703480"/>
              <a:gd name="connsiteX1" fmla="*/ 96252 w 168442"/>
              <a:gd name="connsiteY1" fmla="*/ 101901 h 703480"/>
              <a:gd name="connsiteX2" fmla="*/ 168442 w 168442"/>
              <a:gd name="connsiteY2" fmla="*/ 703480 h 70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442" h="703480">
                <a:moveTo>
                  <a:pt x="0" y="5649"/>
                </a:moveTo>
                <a:cubicBezTo>
                  <a:pt x="34089" y="-4378"/>
                  <a:pt x="68178" y="-14404"/>
                  <a:pt x="96252" y="101901"/>
                </a:cubicBezTo>
                <a:cubicBezTo>
                  <a:pt x="124326" y="218206"/>
                  <a:pt x="146384" y="460843"/>
                  <a:pt x="168442" y="7034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Forma libre 55"/>
          <p:cNvSpPr/>
          <p:nvPr/>
        </p:nvSpPr>
        <p:spPr>
          <a:xfrm>
            <a:off x="5257800" y="2606957"/>
            <a:ext cx="340272" cy="1255180"/>
          </a:xfrm>
          <a:custGeom>
            <a:avLst/>
            <a:gdLst>
              <a:gd name="connsiteX0" fmla="*/ 0 w 340272"/>
              <a:gd name="connsiteY0" fmla="*/ 27959 h 1255180"/>
              <a:gd name="connsiteX1" fmla="*/ 336884 w 340272"/>
              <a:gd name="connsiteY1" fmla="*/ 160306 h 1255180"/>
              <a:gd name="connsiteX2" fmla="*/ 144379 w 340272"/>
              <a:gd name="connsiteY2" fmla="*/ 1255180 h 1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272" h="1255180">
                <a:moveTo>
                  <a:pt x="0" y="27959"/>
                </a:moveTo>
                <a:cubicBezTo>
                  <a:pt x="156410" y="-8136"/>
                  <a:pt x="312821" y="-44231"/>
                  <a:pt x="336884" y="160306"/>
                </a:cubicBezTo>
                <a:cubicBezTo>
                  <a:pt x="360947" y="364843"/>
                  <a:pt x="252663" y="810011"/>
                  <a:pt x="144379" y="12551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Forma libre 56"/>
          <p:cNvSpPr/>
          <p:nvPr/>
        </p:nvSpPr>
        <p:spPr>
          <a:xfrm>
            <a:off x="5678680" y="2442411"/>
            <a:ext cx="120541" cy="1467852"/>
          </a:xfrm>
          <a:custGeom>
            <a:avLst/>
            <a:gdLst>
              <a:gd name="connsiteX0" fmla="*/ 96478 w 120541"/>
              <a:gd name="connsiteY0" fmla="*/ 0 h 1467852"/>
              <a:gd name="connsiteX1" fmla="*/ 225 w 120541"/>
              <a:gd name="connsiteY1" fmla="*/ 854242 h 1467852"/>
              <a:gd name="connsiteX2" fmla="*/ 120541 w 120541"/>
              <a:gd name="connsiteY2" fmla="*/ 1467852 h 146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41" h="1467852">
                <a:moveTo>
                  <a:pt x="96478" y="0"/>
                </a:moveTo>
                <a:cubicBezTo>
                  <a:pt x="46346" y="304800"/>
                  <a:pt x="-3785" y="609600"/>
                  <a:pt x="225" y="854242"/>
                </a:cubicBezTo>
                <a:cubicBezTo>
                  <a:pt x="4235" y="1098884"/>
                  <a:pt x="62388" y="1283368"/>
                  <a:pt x="120541" y="14678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Forma libre 57"/>
          <p:cNvSpPr/>
          <p:nvPr/>
        </p:nvSpPr>
        <p:spPr>
          <a:xfrm>
            <a:off x="5909844" y="3212432"/>
            <a:ext cx="226261" cy="637673"/>
          </a:xfrm>
          <a:custGeom>
            <a:avLst/>
            <a:gdLst>
              <a:gd name="connsiteX0" fmla="*/ 226261 w 226261"/>
              <a:gd name="connsiteY0" fmla="*/ 0 h 637673"/>
              <a:gd name="connsiteX1" fmla="*/ 9693 w 226261"/>
              <a:gd name="connsiteY1" fmla="*/ 348915 h 637673"/>
              <a:gd name="connsiteX2" fmla="*/ 57819 w 226261"/>
              <a:gd name="connsiteY2" fmla="*/ 637673 h 6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61" h="637673">
                <a:moveTo>
                  <a:pt x="226261" y="0"/>
                </a:moveTo>
                <a:cubicBezTo>
                  <a:pt x="132014" y="121318"/>
                  <a:pt x="37767" y="242636"/>
                  <a:pt x="9693" y="348915"/>
                </a:cubicBezTo>
                <a:cubicBezTo>
                  <a:pt x="-18381" y="455194"/>
                  <a:pt x="19719" y="546433"/>
                  <a:pt x="57819" y="6376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Forma libre 59"/>
          <p:cNvSpPr/>
          <p:nvPr/>
        </p:nvSpPr>
        <p:spPr>
          <a:xfrm>
            <a:off x="6310769" y="2683042"/>
            <a:ext cx="390059" cy="1257738"/>
          </a:xfrm>
          <a:custGeom>
            <a:avLst/>
            <a:gdLst>
              <a:gd name="connsiteX0" fmla="*/ 270505 w 390059"/>
              <a:gd name="connsiteY0" fmla="*/ 0 h 1257738"/>
              <a:gd name="connsiteX1" fmla="*/ 378789 w 390059"/>
              <a:gd name="connsiteY1" fmla="*/ 733926 h 1257738"/>
              <a:gd name="connsiteX2" fmla="*/ 29873 w 390059"/>
              <a:gd name="connsiteY2" fmla="*/ 1215190 h 1257738"/>
              <a:gd name="connsiteX3" fmla="*/ 41905 w 390059"/>
              <a:gd name="connsiteY3" fmla="*/ 1203158 h 12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059" h="1257738">
                <a:moveTo>
                  <a:pt x="270505" y="0"/>
                </a:moveTo>
                <a:cubicBezTo>
                  <a:pt x="344699" y="265697"/>
                  <a:pt x="418894" y="531394"/>
                  <a:pt x="378789" y="733926"/>
                </a:cubicBezTo>
                <a:cubicBezTo>
                  <a:pt x="338684" y="936458"/>
                  <a:pt x="86020" y="1136985"/>
                  <a:pt x="29873" y="1215190"/>
                </a:cubicBezTo>
                <a:cubicBezTo>
                  <a:pt x="-26274" y="1293395"/>
                  <a:pt x="7815" y="1248276"/>
                  <a:pt x="41905" y="120315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Forma libre 60"/>
          <p:cNvSpPr/>
          <p:nvPr/>
        </p:nvSpPr>
        <p:spPr>
          <a:xfrm>
            <a:off x="7002379" y="2009274"/>
            <a:ext cx="501746" cy="1816768"/>
          </a:xfrm>
          <a:custGeom>
            <a:avLst/>
            <a:gdLst>
              <a:gd name="connsiteX0" fmla="*/ 264695 w 501746"/>
              <a:gd name="connsiteY0" fmla="*/ 0 h 1816768"/>
              <a:gd name="connsiteX1" fmla="*/ 493295 w 501746"/>
              <a:gd name="connsiteY1" fmla="*/ 878305 h 1816768"/>
              <a:gd name="connsiteX2" fmla="*/ 0 w 501746"/>
              <a:gd name="connsiteY2" fmla="*/ 1816768 h 1816768"/>
              <a:gd name="connsiteX3" fmla="*/ 0 w 501746"/>
              <a:gd name="connsiteY3" fmla="*/ 1816768 h 18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746" h="1816768">
                <a:moveTo>
                  <a:pt x="264695" y="0"/>
                </a:moveTo>
                <a:cubicBezTo>
                  <a:pt x="401053" y="287755"/>
                  <a:pt x="537411" y="575510"/>
                  <a:pt x="493295" y="878305"/>
                </a:cubicBezTo>
                <a:cubicBezTo>
                  <a:pt x="449179" y="1181100"/>
                  <a:pt x="0" y="1816768"/>
                  <a:pt x="0" y="1816768"/>
                </a:cubicBezTo>
                <a:lnTo>
                  <a:pt x="0" y="1816768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CuadroTexto 61"/>
          <p:cNvSpPr txBox="1"/>
          <p:nvPr/>
        </p:nvSpPr>
        <p:spPr>
          <a:xfrm>
            <a:off x="981771" y="5141984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Militar</a:t>
            </a:r>
            <a:endParaRPr lang="es-EC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979712" y="513781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Negocios</a:t>
            </a:r>
            <a:endParaRPr lang="es-EC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285200" y="5137815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Era del PC</a:t>
            </a:r>
            <a:endParaRPr lang="es-EC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479229" y="5136534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Web 1.0</a:t>
            </a:r>
            <a:endParaRPr lang="es-EC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678680" y="5141984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Web 2.0</a:t>
            </a:r>
            <a:endParaRPr lang="es-EC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137115" y="5157192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Web 3.0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50538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Web 1.0</a:t>
            </a:r>
          </a:p>
          <a:p>
            <a:pPr lvl="1"/>
            <a:r>
              <a:rPr lang="es-EC" sz="1800" dirty="0" smtClean="0"/>
              <a:t>Creación de sitios web estáticos</a:t>
            </a:r>
          </a:p>
          <a:p>
            <a:pPr lvl="1"/>
            <a:r>
              <a:rPr lang="es-EC" sz="1800" dirty="0" smtClean="0"/>
              <a:t>Primer modelo de negocios de la web</a:t>
            </a:r>
          </a:p>
          <a:p>
            <a:r>
              <a:rPr lang="es-EC" sz="2000" dirty="0" smtClean="0"/>
              <a:t>Web 2.0</a:t>
            </a:r>
          </a:p>
          <a:p>
            <a:pPr lvl="1"/>
            <a:r>
              <a:rPr lang="es-EC" sz="1800" dirty="0" smtClean="0"/>
              <a:t>Interactividad (Ajax)</a:t>
            </a:r>
          </a:p>
          <a:p>
            <a:pPr lvl="1"/>
            <a:r>
              <a:rPr lang="es-EC" sz="1800" dirty="0" smtClean="0"/>
              <a:t>Redes sociales</a:t>
            </a:r>
          </a:p>
          <a:p>
            <a:pPr lvl="1"/>
            <a:r>
              <a:rPr lang="es-EC" sz="1800" dirty="0" err="1" smtClean="0"/>
              <a:t>Mash</a:t>
            </a:r>
            <a:r>
              <a:rPr lang="es-EC" sz="1800" dirty="0" smtClean="0"/>
              <a:t>-ups</a:t>
            </a:r>
          </a:p>
          <a:p>
            <a:pPr lvl="1"/>
            <a:r>
              <a:rPr lang="es-EC" sz="1800" dirty="0" smtClean="0"/>
              <a:t>Wikis</a:t>
            </a:r>
          </a:p>
          <a:p>
            <a:pPr lvl="1"/>
            <a:r>
              <a:rPr lang="es-EC" sz="1800" dirty="0" smtClean="0"/>
              <a:t>Medios compartidos</a:t>
            </a:r>
          </a:p>
          <a:p>
            <a:r>
              <a:rPr lang="es-EC" sz="2000" dirty="0" smtClean="0"/>
              <a:t>Web 3.0</a:t>
            </a:r>
          </a:p>
          <a:p>
            <a:pPr lvl="1"/>
            <a:r>
              <a:rPr lang="es-EC" sz="1800" dirty="0" smtClean="0"/>
              <a:t>Web inteligentes: maquinas facilitadoras de entendimiento de información.</a:t>
            </a:r>
          </a:p>
          <a:p>
            <a:pPr lvl="1"/>
            <a:r>
              <a:rPr lang="es-EC" sz="1800" dirty="0" smtClean="0"/>
              <a:t>Web semántica, Programación </a:t>
            </a:r>
            <a:r>
              <a:rPr lang="es-EC" sz="1800" dirty="0" err="1" smtClean="0"/>
              <a:t>neuro</a:t>
            </a:r>
            <a:r>
              <a:rPr lang="es-EC" sz="1800" dirty="0"/>
              <a:t>-</a:t>
            </a:r>
            <a:r>
              <a:rPr lang="es-EC" sz="1800" dirty="0" smtClean="0"/>
              <a:t>lingüística (NLP), machine </a:t>
            </a:r>
            <a:r>
              <a:rPr lang="es-EC" sz="1800" dirty="0" err="1" smtClean="0"/>
              <a:t>learning</a:t>
            </a:r>
            <a:r>
              <a:rPr lang="es-EC" sz="1800" dirty="0" smtClean="0"/>
              <a:t>/</a:t>
            </a:r>
            <a:r>
              <a:rPr lang="es-EC" sz="1800" dirty="0" err="1" smtClean="0"/>
              <a:t>reasoning</a:t>
            </a:r>
            <a:r>
              <a:rPr lang="es-EC" sz="1800" dirty="0" smtClean="0"/>
              <a:t>, sistemas de recomendación</a:t>
            </a:r>
            <a:endParaRPr lang="es-EC" sz="1800" dirty="0"/>
          </a:p>
        </p:txBody>
      </p:sp>
    </p:spTree>
    <p:extLst>
      <p:ext uri="{BB962C8B-B14F-4D97-AF65-F5344CB8AC3E}">
        <p14:creationId xmlns:p14="http://schemas.microsoft.com/office/powerpoint/2010/main" val="2518287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err="1" smtClean="0"/>
              <a:t>Web</a:t>
            </a:r>
            <a:r>
              <a:rPr lang="en-US" dirty="0" smtClean="0"/>
              <a:t> 2.0 y 3.0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 smtClean="0"/>
              <a:t>JavaScript, XML, JSON (Ajax)</a:t>
            </a:r>
          </a:p>
          <a:p>
            <a:r>
              <a:rPr lang="es-EC" sz="2400" dirty="0" smtClean="0"/>
              <a:t>Interoperabilidad con servicios Web</a:t>
            </a:r>
          </a:p>
          <a:p>
            <a:r>
              <a:rPr lang="es-EC" sz="2400" dirty="0" smtClean="0"/>
              <a:t>Infraestructura, plataforma y la habilidad de software como servicio</a:t>
            </a:r>
          </a:p>
          <a:p>
            <a:pPr lvl="1"/>
            <a:r>
              <a:rPr lang="es-EC" sz="2000" dirty="0" smtClean="0"/>
              <a:t>Cloud </a:t>
            </a:r>
            <a:r>
              <a:rPr lang="es-EC" sz="2000" dirty="0" err="1" smtClean="0"/>
              <a:t>computing</a:t>
            </a:r>
            <a:endParaRPr lang="es-EC" sz="2000" dirty="0"/>
          </a:p>
          <a:p>
            <a:r>
              <a:rPr lang="es-EC" sz="2400" dirty="0" smtClean="0"/>
              <a:t>Plataformas móviles y aplicaciones liderando la computación ubicua.</a:t>
            </a:r>
          </a:p>
          <a:p>
            <a:r>
              <a:rPr lang="es-EC" sz="2400" dirty="0" err="1" smtClean="0"/>
              <a:t>Metadata</a:t>
            </a:r>
            <a:r>
              <a:rPr lang="es-EC" sz="2400" dirty="0" smtClean="0"/>
              <a:t>, datos enlazados y procesamiento de maquinas por agentes inteligentes.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706887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Modelo Cliente-Servidor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800" dirty="0" smtClean="0"/>
              <a:t>Modelo de arquitectura más básico que describe le relación entre la cooperación de programas en una aplicación web</a:t>
            </a:r>
          </a:p>
          <a:p>
            <a:endParaRPr lang="es-EC" sz="2800" dirty="0"/>
          </a:p>
          <a:p>
            <a:r>
              <a:rPr lang="es-EC" sz="2800" dirty="0" smtClean="0"/>
              <a:t>Componentes de la arquitectura</a:t>
            </a:r>
          </a:p>
          <a:p>
            <a:pPr lvl="1"/>
            <a:r>
              <a:rPr lang="es-EC" sz="2400" dirty="0" smtClean="0"/>
              <a:t>Componente servidor</a:t>
            </a:r>
          </a:p>
          <a:p>
            <a:pPr lvl="2"/>
            <a:r>
              <a:rPr lang="es-EC" sz="2000" dirty="0" smtClean="0"/>
              <a:t>Escucha requerimientos y provee servicios y/o recursos de forma apropiada</a:t>
            </a:r>
          </a:p>
          <a:p>
            <a:pPr lvl="1"/>
            <a:r>
              <a:rPr lang="es-EC" sz="2400" dirty="0" smtClean="0"/>
              <a:t>Componente cliente</a:t>
            </a:r>
          </a:p>
          <a:p>
            <a:pPr lvl="2"/>
            <a:r>
              <a:rPr lang="es-EC" sz="2000" dirty="0" smtClean="0"/>
              <a:t>Establece una conexión con el servidor y requiere un servicio o recurso de él.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996359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 Cliente-Servidor</a:t>
            </a:r>
          </a:p>
        </p:txBody>
      </p:sp>
      <p:sp>
        <p:nvSpPr>
          <p:cNvPr id="4" name="Cilindro 3"/>
          <p:cNvSpPr/>
          <p:nvPr/>
        </p:nvSpPr>
        <p:spPr>
          <a:xfrm rot="16200000">
            <a:off x="3851920" y="2204864"/>
            <a:ext cx="1152128" cy="244827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/>
          <p:cNvSpPr/>
          <p:nvPr/>
        </p:nvSpPr>
        <p:spPr>
          <a:xfrm>
            <a:off x="436180" y="2258870"/>
            <a:ext cx="2209454" cy="244827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Cliente</a:t>
            </a:r>
          </a:p>
          <a:p>
            <a:pPr algn="ctr"/>
            <a:r>
              <a:rPr lang="es-EC" b="1" dirty="0" smtClean="0"/>
              <a:t>(Navegador)</a:t>
            </a:r>
            <a:endParaRPr lang="es-EC" b="1" dirty="0"/>
          </a:p>
        </p:txBody>
      </p:sp>
      <p:sp>
        <p:nvSpPr>
          <p:cNvPr id="6" name="Rectángulo 5"/>
          <p:cNvSpPr/>
          <p:nvPr/>
        </p:nvSpPr>
        <p:spPr>
          <a:xfrm>
            <a:off x="6181328" y="2258870"/>
            <a:ext cx="2209454" cy="24482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Servidor</a:t>
            </a:r>
            <a:endParaRPr lang="es-EC" b="1" dirty="0"/>
          </a:p>
          <a:p>
            <a:pPr algn="ctr"/>
            <a:r>
              <a:rPr lang="es-EC" b="1" dirty="0" smtClean="0"/>
              <a:t>(servidor web: IIS, Apache, </a:t>
            </a:r>
            <a:r>
              <a:rPr lang="es-EC" b="1" dirty="0" err="1" smtClean="0"/>
              <a:t>Nginx</a:t>
            </a:r>
            <a:r>
              <a:rPr lang="es-EC" b="1" dirty="0" smtClean="0"/>
              <a:t>, etc.)</a:t>
            </a:r>
            <a:endParaRPr lang="es-EC" b="1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645634" y="3284984"/>
            <a:ext cx="3535694" cy="0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2645634" y="3789040"/>
            <a:ext cx="35356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707904" y="2852936"/>
            <a:ext cx="14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>
                <a:solidFill>
                  <a:srgbClr val="FFFF00"/>
                </a:solidFill>
              </a:rPr>
              <a:t>1: </a:t>
            </a:r>
            <a:r>
              <a:rPr lang="es-EC" sz="2400" b="1" dirty="0" err="1" smtClean="0">
                <a:solidFill>
                  <a:srgbClr val="FFFF00"/>
                </a:solidFill>
              </a:rPr>
              <a:t>request</a:t>
            </a:r>
            <a:endParaRPr lang="es-EC" sz="2400" b="1" dirty="0">
              <a:solidFill>
                <a:srgbClr val="FFFF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11328" y="3356992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>
                <a:solidFill>
                  <a:srgbClr val="FFFF00"/>
                </a:solidFill>
              </a:rPr>
              <a:t>2: response</a:t>
            </a:r>
            <a:endParaRPr lang="es-EC" sz="2400" b="1" dirty="0">
              <a:solidFill>
                <a:srgbClr val="FFFF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29094" y="2420888"/>
            <a:ext cx="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Red</a:t>
            </a:r>
            <a:endParaRPr lang="es-EC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95936" y="4119463"/>
            <a:ext cx="104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(HTTP)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9874305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Visión general de tecnologías disponibles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800" dirty="0" smtClean="0"/>
              <a:t>Aplicaciones de 3 capas</a:t>
            </a:r>
          </a:p>
          <a:p>
            <a:endParaRPr lang="es-EC" sz="2800" dirty="0"/>
          </a:p>
        </p:txBody>
      </p:sp>
      <p:pic>
        <p:nvPicPr>
          <p:cNvPr id="2050" name="Picture 2" descr="http://3.bp.blogspot.com/-eBaUpJ3Bbi0/TVYAVoQYQhI/AAAAAAAAAJI/BB6Kkbsple8/s320/Image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47085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90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C52964-F0B0-4F52-99BC-7577CFB54F19}">
  <we:reference id="wa103795941" version="1.0.0.0" store="es-hn" storeType="OMEX"/>
  <we:alternateReferences>
    <we:reference id="WA103795941" version="1.0.0.0" store="WA1037959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819</Words>
  <Application>Microsoft Office PowerPoint</Application>
  <PresentationFormat>Presentación en pantalla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Presentación de PowerPoint 2010</vt:lpstr>
      <vt:lpstr>Desarrollo de Aplicaciones Web</vt:lpstr>
      <vt:lpstr>Introducción a la Web ¿Por qué Desarrollo de Aplicaciones Web?</vt:lpstr>
      <vt:lpstr>Introducción a la Web Tecnologías</vt:lpstr>
      <vt:lpstr>Introducción a la Web Historia</vt:lpstr>
      <vt:lpstr>Introducción a la Web</vt:lpstr>
      <vt:lpstr>Introducción a la Web Web 2.0 y 3.0</vt:lpstr>
      <vt:lpstr>Modelo Cliente-Servidor</vt:lpstr>
      <vt:lpstr>Modelo Cliente-Servidor</vt:lpstr>
      <vt:lpstr>Visión general de tecnologías disponibles</vt:lpstr>
      <vt:lpstr>Visión general de tecnologías disponibles</vt:lpstr>
      <vt:lpstr>Aplicaciones Web</vt:lpstr>
      <vt:lpstr>Aplicaciones Web</vt:lpstr>
      <vt:lpstr>Diferencia entre web e Internet</vt:lpstr>
      <vt:lpstr>Historia de Internet</vt:lpstr>
      <vt:lpstr>Historia de Internet</vt:lpstr>
      <vt:lpstr>Historia de Internet</vt:lpstr>
      <vt:lpstr>¿Internet y Web?</vt:lpstr>
      <vt:lpstr>¿Internet y Web?</vt:lpstr>
      <vt:lpstr>Visión del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creator>Ing. Jorge Rodriguez E.</dc:creator>
  <cp:lastModifiedBy>Jorge Rodríguez E.</cp:lastModifiedBy>
  <cp:revision>42</cp:revision>
  <dcterms:created xsi:type="dcterms:W3CDTF">2011-10-12T13:56:03Z</dcterms:created>
  <dcterms:modified xsi:type="dcterms:W3CDTF">2015-05-11T05:59:59Z</dcterms:modified>
</cp:coreProperties>
</file>