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</p:sldMasterIdLst>
  <p:notesMasterIdLst>
    <p:notesMasterId r:id="rId67"/>
  </p:notesMasterIdLst>
  <p:sldIdLst>
    <p:sldId id="256" r:id="rId2"/>
    <p:sldId id="259" r:id="rId3"/>
    <p:sldId id="312" r:id="rId4"/>
    <p:sldId id="313" r:id="rId5"/>
    <p:sldId id="315" r:id="rId6"/>
    <p:sldId id="318" r:id="rId7"/>
    <p:sldId id="319" r:id="rId8"/>
    <p:sldId id="321" r:id="rId9"/>
    <p:sldId id="322" r:id="rId10"/>
    <p:sldId id="324" r:id="rId11"/>
    <p:sldId id="325" r:id="rId12"/>
    <p:sldId id="257" r:id="rId13"/>
    <p:sldId id="264" r:id="rId14"/>
    <p:sldId id="310" r:id="rId15"/>
    <p:sldId id="266" r:id="rId16"/>
    <p:sldId id="267" r:id="rId17"/>
    <p:sldId id="261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268" r:id="rId28"/>
    <p:sldId id="269" r:id="rId29"/>
    <p:sldId id="326" r:id="rId30"/>
    <p:sldId id="327" r:id="rId31"/>
    <p:sldId id="362" r:id="rId32"/>
    <p:sldId id="363" r:id="rId33"/>
    <p:sldId id="328" r:id="rId34"/>
    <p:sldId id="329" r:id="rId35"/>
    <p:sldId id="332" r:id="rId36"/>
    <p:sldId id="333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35" r:id="rId46"/>
    <p:sldId id="336" r:id="rId47"/>
    <p:sldId id="334" r:id="rId48"/>
    <p:sldId id="337" r:id="rId49"/>
    <p:sldId id="338" r:id="rId50"/>
    <p:sldId id="339" r:id="rId51"/>
    <p:sldId id="348" r:id="rId52"/>
    <p:sldId id="349" r:id="rId53"/>
    <p:sldId id="350" r:id="rId54"/>
    <p:sldId id="351" r:id="rId55"/>
    <p:sldId id="352" r:id="rId56"/>
    <p:sldId id="301" r:id="rId57"/>
    <p:sldId id="300" r:id="rId58"/>
    <p:sldId id="303" r:id="rId59"/>
    <p:sldId id="302" r:id="rId60"/>
    <p:sldId id="304" r:id="rId61"/>
    <p:sldId id="305" r:id="rId62"/>
    <p:sldId id="306" r:id="rId63"/>
    <p:sldId id="307" r:id="rId64"/>
    <p:sldId id="308" r:id="rId65"/>
    <p:sldId id="309" r:id="rId66"/>
  </p:sldIdLst>
  <p:sldSz cx="13004800" cy="9753600"/>
  <p:notesSz cx="6858000" cy="9144000"/>
  <p:defaultTextStyle>
    <a:defPPr>
      <a:defRPr lang="es-E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indent="1143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indent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1786" autoAdjust="0"/>
  </p:normalViewPr>
  <p:slideViewPr>
    <p:cSldViewPr>
      <p:cViewPr varScale="1">
        <p:scale>
          <a:sx n="61" d="100"/>
          <a:sy n="61" d="100"/>
        </p:scale>
        <p:origin x="1856" y="22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>
                <a:sym typeface="Noteworthy Bold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Noteworthy Bold" charset="0"/>
              </a:rPr>
              <a:t>Second level</a:t>
            </a:r>
          </a:p>
          <a:p>
            <a:pPr lvl="2"/>
            <a:r>
              <a:rPr lang="es-ES" noProof="0" smtClean="0">
                <a:sym typeface="Noteworthy Bold" charset="0"/>
              </a:rPr>
              <a:t>Third level</a:t>
            </a:r>
          </a:p>
          <a:p>
            <a:pPr lvl="3"/>
            <a:r>
              <a:rPr lang="es-ES" noProof="0" smtClean="0">
                <a:sym typeface="Noteworthy Bold" charset="0"/>
              </a:rPr>
              <a:t>Fourth level</a:t>
            </a:r>
          </a:p>
          <a:p>
            <a:pPr lvl="4"/>
            <a:r>
              <a:rPr lang="es-ES" noProof="0" smtClean="0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9627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3429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6858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10287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13716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8575"/>
            <a:ext cx="49768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28575"/>
            <a:ext cx="7999412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006850"/>
            <a:ext cx="1090771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188" y="4010025"/>
            <a:ext cx="20780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239000"/>
            <a:ext cx="12939713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/>
          <p:nvPr userDrawn="1"/>
        </p:nvSpPr>
        <p:spPr>
          <a:xfrm>
            <a:off x="12452350" y="3513138"/>
            <a:ext cx="433388" cy="217487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93547" y="1842349"/>
            <a:ext cx="7261013" cy="201424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31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5" y="5852160"/>
            <a:ext cx="10403840" cy="130048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51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81272F-57A0-4C2F-BF1F-7D5BC778439E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FACD0E-7A6A-42E8-9392-84EF4014C53F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1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846138" y="6827838"/>
            <a:ext cx="6932612" cy="974725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2652" y="6827520"/>
            <a:ext cx="6839814" cy="806027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26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34876" y="1192107"/>
            <a:ext cx="6931558" cy="5422680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r>
              <a:rPr lang="es-ES" noProof="0" smtClean="0"/>
              <a:t>Haga clic en el icono para agregar medios</a:t>
            </a:r>
            <a:endParaRPr lang="es-E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215983" y="1192107"/>
            <a:ext cx="4009813" cy="6594718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EE51E-F718-44FE-B064-8CB780CCC7A3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04820B-A9AC-49F4-82E4-1C7C81DD7D13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9466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549525" y="6827838"/>
            <a:ext cx="7823200" cy="974725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26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4600"/>
            </a:lvl1pPr>
            <a:lvl2pPr marL="650197" indent="0" eaLnBrk="1" latinLnBrk="0" hangingPunct="1">
              <a:buNone/>
              <a:defRPr kumimoji="0" lang="es-ES" sz="4000"/>
            </a:lvl2pPr>
            <a:lvl3pPr marL="1300393" indent="0" eaLnBrk="1" latinLnBrk="0" hangingPunct="1">
              <a:buNone/>
              <a:defRPr kumimoji="0" lang="es-ES" sz="3400"/>
            </a:lvl3pPr>
            <a:lvl4pPr marL="1950590" indent="0" eaLnBrk="1" latinLnBrk="0" hangingPunct="1">
              <a:buNone/>
              <a:defRPr kumimoji="0" lang="es-ES" sz="2800"/>
            </a:lvl4pPr>
            <a:lvl5pPr marL="2600786" indent="0" eaLnBrk="1" latinLnBrk="0" hangingPunct="1">
              <a:buNone/>
              <a:defRPr kumimoji="0" lang="es-ES" sz="2800"/>
            </a:lvl5pPr>
            <a:lvl6pPr marL="3250983" indent="0" eaLnBrk="1" latinLnBrk="0" hangingPunct="1">
              <a:buNone/>
              <a:defRPr kumimoji="0" lang="es-ES" sz="2800"/>
            </a:lvl6pPr>
            <a:lvl7pPr marL="3901180" indent="0" eaLnBrk="1" latinLnBrk="0" hangingPunct="1">
              <a:buNone/>
              <a:defRPr kumimoji="0" lang="es-ES" sz="2800"/>
            </a:lvl7pPr>
            <a:lvl8pPr marL="4551376" indent="0" eaLnBrk="1" latinLnBrk="0" hangingPunct="1">
              <a:buNone/>
              <a:defRPr kumimoji="0" lang="es-ES" sz="2800"/>
            </a:lvl8pPr>
            <a:lvl9pPr marL="5201573" indent="0" eaLnBrk="1" latinLnBrk="0" hangingPunct="1">
              <a:buNone/>
              <a:defRPr kumimoji="0" lang="es-ES" sz="28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911253"/>
            <a:ext cx="7802880" cy="866987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2000"/>
            </a:lvl1pPr>
            <a:lvl2pPr marL="650197" indent="0" eaLnBrk="1" latinLnBrk="0" hangingPunct="1">
              <a:buNone/>
              <a:defRPr kumimoji="0" lang="es-ES" sz="1700"/>
            </a:lvl2pPr>
            <a:lvl3pPr marL="1300393" indent="0" eaLnBrk="1" latinLnBrk="0" hangingPunct="1">
              <a:buNone/>
              <a:defRPr kumimoji="0" lang="es-ES" sz="1400"/>
            </a:lvl3pPr>
            <a:lvl4pPr marL="1950590" indent="0" eaLnBrk="1" latinLnBrk="0" hangingPunct="1">
              <a:buNone/>
              <a:defRPr kumimoji="0" lang="es-ES" sz="1300"/>
            </a:lvl4pPr>
            <a:lvl5pPr marL="2600786" indent="0" eaLnBrk="1" latinLnBrk="0" hangingPunct="1">
              <a:buNone/>
              <a:defRPr kumimoji="0" lang="es-ES" sz="1300"/>
            </a:lvl5pPr>
            <a:lvl6pPr marL="3250983" indent="0" eaLnBrk="1" latinLnBrk="0" hangingPunct="1">
              <a:buNone/>
              <a:defRPr kumimoji="0" lang="es-ES" sz="1300"/>
            </a:lvl6pPr>
            <a:lvl7pPr marL="3901180" indent="0" eaLnBrk="1" latinLnBrk="0" hangingPunct="1">
              <a:buNone/>
              <a:defRPr kumimoji="0" lang="es-ES" sz="1300"/>
            </a:lvl7pPr>
            <a:lvl8pPr marL="4551376" indent="0" eaLnBrk="1" latinLnBrk="0" hangingPunct="1">
              <a:buNone/>
              <a:defRPr kumimoji="0" lang="es-ES" sz="1300"/>
            </a:lvl8pPr>
            <a:lvl9pPr marL="5201573" indent="0" eaLnBrk="1" latinLnBrk="0" hangingPunct="1">
              <a:buNone/>
              <a:defRPr kumimoji="0" lang="es-ES"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F622A30-520F-4719-B847-53E7BF1457EE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5FE417-9064-431E-BF70-E2CAE97CC405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92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590033"/>
            <a:ext cx="7152640" cy="65024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4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EF05-A8CA-4B14-82E9-081EC475843F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8FA7A-9569-4E56-896A-28D7B9B8D064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85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0" y="390598"/>
            <a:ext cx="2926080" cy="832216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8"/>
            <a:ext cx="7261013" cy="832216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A035382-96C0-4DEA-A118-73C82FCE0D1D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705F1F2-5D20-4333-A691-3CB9192F14D1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66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A9BF8-58E7-4214-9380-C577EFBBA684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DF2A3-B184-4F0A-A81E-2D725F3C6F77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20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66987"/>
            <a:ext cx="1105408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5360" y="2817707"/>
            <a:ext cx="5418667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610773" y="2817707"/>
            <a:ext cx="5418667" cy="585216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5ED31-79A9-4FF1-9B85-C03AD8ED569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66987"/>
            <a:ext cx="1105408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5360" y="2817707"/>
            <a:ext cx="11054080" cy="585216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423A-4696-475D-89B5-0184791296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EE9E9-3E4C-4A37-AAB2-8E2D401F31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83733" y="2767942"/>
            <a:ext cx="2926080" cy="292608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2353925" y="7489825"/>
            <a:ext cx="650875" cy="1365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432644" y="2833570"/>
            <a:ext cx="2252049" cy="1842347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r>
              <a:rPr lang="es-ES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560" y="2833570"/>
            <a:ext cx="8344747" cy="2801843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9" y="7261015"/>
            <a:ext cx="11704321" cy="534453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197" indent="0" eaLnBrk="1" latinLnBrk="0" hangingPunct="1">
              <a:buNone/>
              <a:defRPr kumimoji="0" lang="es-ES" sz="2600"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eaLnBrk="1" latinLnBrk="0" hangingPunct="1">
              <a:buNone/>
              <a:defRPr kumimoji="0" lang="es-ES" sz="2300"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eaLnBrk="1" latinLnBrk="0" hangingPunct="1">
              <a:buNone/>
              <a:defRPr kumimoji="0" lang="es-ES"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685C00F7-EB2C-4B19-BBF0-34CEB861F5D3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61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45" y="108373"/>
            <a:ext cx="11950962" cy="97536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43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497226"/>
            <a:ext cx="11704320" cy="7215541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36A4325-DF85-4007-AD0D-7BC7E65D4082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406C0FA-8334-43D7-8276-38CE163FAD06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196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0240" y="2275842"/>
            <a:ext cx="11704320" cy="6436925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0E68CE1-83CF-4825-A611-A860157F4647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6D6B3BD-D02E-4448-AEFA-A2FB59CA2AA2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3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"/>
            <a:ext cx="10052288" cy="1192107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4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384218"/>
            <a:ext cx="5743787" cy="5648292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3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2600"/>
            </a:lvl6pPr>
            <a:lvl7pPr eaLnBrk="1" latinLnBrk="0" hangingPunct="1">
              <a:defRPr kumimoji="0" lang="es-ES" sz="2600"/>
            </a:lvl7pPr>
            <a:lvl8pPr eaLnBrk="1" latinLnBrk="0" hangingPunct="1">
              <a:defRPr kumimoji="0" lang="es-ES" sz="2600"/>
            </a:lvl8pPr>
            <a:lvl9pPr eaLnBrk="1" latinLnBrk="0" hangingPunct="1">
              <a:defRPr kumimoji="0" lang="es-ES"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384213"/>
            <a:ext cx="5743787" cy="5648290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3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2600"/>
            </a:lvl6pPr>
            <a:lvl7pPr eaLnBrk="1" latinLnBrk="0" hangingPunct="1">
              <a:defRPr kumimoji="0" lang="es-ES" sz="2600"/>
            </a:lvl7pPr>
            <a:lvl8pPr eaLnBrk="1" latinLnBrk="0" hangingPunct="1">
              <a:defRPr kumimoji="0" lang="es-ES" sz="2600"/>
            </a:lvl8pPr>
            <a:lvl9pPr eaLnBrk="1" latinLnBrk="0" hangingPunct="1">
              <a:defRPr kumimoji="0" lang="es-ES"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0C50C-B8F5-463A-A970-7E0453C2E870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248BC-06FC-46F7-8A69-7396D9329280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8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263"/>
            <a:ext cx="34766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148" y="2954240"/>
            <a:ext cx="9970347" cy="16256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2A3AC2-1EFF-4855-A1D7-9E594EB2D097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7F7BCB-F9C1-4738-9C4C-482F970BDDD7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054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3013" y="4381868"/>
            <a:ext cx="12354560" cy="1558187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6500" b="1" kern="1200" spc="-213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03843" y="3448536"/>
            <a:ext cx="12364800" cy="909884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40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650197" indent="0" eaLnBrk="1" latinLnBrk="0" hangingPunct="1">
              <a:buNone/>
              <a:defRPr kumimoji="0" lang="es-ES" sz="2800" b="1"/>
            </a:lvl2pPr>
            <a:lvl3pPr marL="1300393" indent="0" eaLnBrk="1" latinLnBrk="0" hangingPunct="1">
              <a:buNone/>
              <a:defRPr kumimoji="0" lang="es-ES" sz="2600" b="1"/>
            </a:lvl3pPr>
            <a:lvl4pPr marL="1950590" indent="0" eaLnBrk="1" latinLnBrk="0" hangingPunct="1">
              <a:buNone/>
              <a:defRPr kumimoji="0" lang="es-ES" sz="2300" b="1"/>
            </a:lvl4pPr>
            <a:lvl5pPr marL="2600786" indent="0" eaLnBrk="1" latinLnBrk="0" hangingPunct="1">
              <a:buNone/>
              <a:defRPr kumimoji="0" lang="es-ES" sz="2300" b="1"/>
            </a:lvl5pPr>
            <a:lvl6pPr marL="3250983" indent="0" eaLnBrk="1" latinLnBrk="0" hangingPunct="1">
              <a:buNone/>
              <a:defRPr kumimoji="0" lang="es-ES" sz="2300" b="1"/>
            </a:lvl6pPr>
            <a:lvl7pPr marL="3901180" indent="0" eaLnBrk="1" latinLnBrk="0" hangingPunct="1">
              <a:buNone/>
              <a:defRPr kumimoji="0" lang="es-ES" sz="2300" b="1"/>
            </a:lvl7pPr>
            <a:lvl8pPr marL="4551376" indent="0" eaLnBrk="1" latinLnBrk="0" hangingPunct="1">
              <a:buNone/>
              <a:defRPr kumimoji="0" lang="es-ES" sz="2300" b="1"/>
            </a:lvl8pPr>
            <a:lvl9pPr marL="5201573" indent="0" eaLnBrk="1" latinLnBrk="0" hangingPunct="1">
              <a:buNone/>
              <a:defRPr kumimoji="0" lang="es-ES" sz="2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90022-51A8-4C2A-A088-C6547CE4CF7B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B078-D782-44EC-B258-EF2E733438BE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37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4118187"/>
            <a:ext cx="10728960" cy="3034453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0033" y="4551680"/>
            <a:ext cx="9970347" cy="2384213"/>
          </a:xfrm>
        </p:spPr>
        <p:txBody>
          <a:bodyPr>
            <a:normAutofit/>
          </a:bodyPr>
          <a:lstStyle>
            <a:lvl1pPr marL="0" algn="l" defTabSz="1300393" rtl="0" eaLnBrk="1" latinLnBrk="0" hangingPunct="1">
              <a:defRPr kumimoji="0" lang="es-ES" sz="5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610775" y="945466"/>
            <a:ext cx="5960533" cy="541867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26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028C64-E852-4786-A839-31FC11164B2D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4A2013-57C7-486E-A938-448F3EC1B795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897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2" y="866987"/>
            <a:ext cx="4278490" cy="1174044"/>
          </a:xfrm>
        </p:spPr>
        <p:txBody>
          <a:bodyPr anchor="b"/>
          <a:lstStyle>
            <a:lvl1pPr algn="l" eaLnBrk="1" latinLnBrk="0" hangingPunct="1">
              <a:defRPr kumimoji="0" lang="es-ES" sz="28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636" y="866987"/>
            <a:ext cx="7270044" cy="7586133"/>
          </a:xfrm>
        </p:spPr>
        <p:txBody>
          <a:bodyPr/>
          <a:lstStyle>
            <a:lvl1pPr eaLnBrk="1" latinLnBrk="0" hangingPunct="1">
              <a:defRPr kumimoji="0" lang="es-ES" sz="40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40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3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8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8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800"/>
            </a:lvl6pPr>
            <a:lvl7pPr eaLnBrk="1" latinLnBrk="0" hangingPunct="1">
              <a:defRPr kumimoji="0" lang="es-ES" sz="2800"/>
            </a:lvl7pPr>
            <a:lvl8pPr eaLnBrk="1" latinLnBrk="0" hangingPunct="1">
              <a:defRPr kumimoji="0" lang="es-ES" sz="2800"/>
            </a:lvl8pPr>
            <a:lvl9pPr eaLnBrk="1" latinLnBrk="0" hangingPunct="1">
              <a:defRPr kumimoji="0" lang="es-ES"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122" y="2041035"/>
            <a:ext cx="4278490" cy="5436727"/>
          </a:xfrm>
        </p:spPr>
        <p:txBody>
          <a:bodyPr/>
          <a:lstStyle>
            <a:lvl1pPr marL="0" indent="0" eaLnBrk="1" latinLnBrk="0" hangingPunct="1">
              <a:buNone/>
              <a:defRPr kumimoji="0" lang="es-E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197" indent="0" eaLnBrk="1" latinLnBrk="0" hangingPunct="1">
              <a:buNone/>
              <a:defRPr kumimoji="0" lang="es-ES" sz="1700"/>
            </a:lvl2pPr>
            <a:lvl3pPr marL="1300393" indent="0" eaLnBrk="1" latinLnBrk="0" hangingPunct="1">
              <a:buNone/>
              <a:defRPr kumimoji="0" lang="es-ES" sz="1400"/>
            </a:lvl3pPr>
            <a:lvl4pPr marL="1950590" indent="0" eaLnBrk="1" latinLnBrk="0" hangingPunct="1">
              <a:buNone/>
              <a:defRPr kumimoji="0" lang="es-ES" sz="1300"/>
            </a:lvl4pPr>
            <a:lvl5pPr marL="2600786" indent="0" eaLnBrk="1" latinLnBrk="0" hangingPunct="1">
              <a:buNone/>
              <a:defRPr kumimoji="0" lang="es-ES" sz="1300"/>
            </a:lvl5pPr>
            <a:lvl6pPr marL="3250983" indent="0" eaLnBrk="1" latinLnBrk="0" hangingPunct="1">
              <a:buNone/>
              <a:defRPr kumimoji="0" lang="es-ES" sz="1300"/>
            </a:lvl6pPr>
            <a:lvl7pPr marL="3901180" indent="0" eaLnBrk="1" latinLnBrk="0" hangingPunct="1">
              <a:buNone/>
              <a:defRPr kumimoji="0" lang="es-ES" sz="1300"/>
            </a:lvl7pPr>
            <a:lvl8pPr marL="4551376" indent="0" eaLnBrk="1" latinLnBrk="0" hangingPunct="1">
              <a:buNone/>
              <a:defRPr kumimoji="0" lang="es-ES" sz="1300"/>
            </a:lvl8pPr>
            <a:lvl9pPr marL="5201573" indent="0" eaLnBrk="1" latinLnBrk="0" hangingPunct="1">
              <a:buNone/>
              <a:defRPr kumimoji="0" lang="es-ES"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69E0AD-216E-4ACD-AF65-D9A45270A123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DEAE25-06B5-4019-8028-956ABD0BF291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15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45488"/>
            <a:ext cx="13004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76E2E1-DCC2-4526-8F9D-E5D0ABC0E4F9}" type="datetimeFigureOut">
              <a:rPr lang="es-EC"/>
              <a:pPr>
                <a:defRPr/>
              </a:pPr>
              <a:t>22/5/16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 eaLnBrk="1" latinLnBrk="0" hangingPunct="1">
              <a:defRPr kumimoji="0" lang="es-ES"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8B5E6F-C63B-4AAD-A969-DADD854FD009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s-ES"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s-ES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4" Type="http://schemas.openxmlformats.org/officeDocument/2006/relationships/image" Target="../media/image58.jpe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3.org/html/wg/drafts/2dcontext/html5_canvas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hyperlink" Target="http://html5demos.com/drag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query.com/" TargetMode="External"/><Relationship Id="rId3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sz="quarter" idx="14"/>
          </p:nvPr>
        </p:nvSpPr>
        <p:spPr>
          <a:xfrm>
            <a:off x="5094288" y="1843088"/>
            <a:ext cx="7259637" cy="2012950"/>
          </a:xfrm>
        </p:spPr>
        <p:txBody>
          <a:bodyPr/>
          <a:lstStyle/>
          <a:p>
            <a:pPr marL="0" indent="0">
              <a:defRPr/>
            </a:pPr>
            <a:r>
              <a:rPr dirty="0" err="1" smtClean="0"/>
              <a:t>Javascript</a:t>
            </a:r>
            <a:endParaRPr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3" y="5851525"/>
            <a:ext cx="10404475" cy="130175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dirty="0" err="1" smtClean="0"/>
              <a:t>Estandar</a:t>
            </a:r>
            <a:r>
              <a:rPr dirty="0" smtClean="0"/>
              <a:t> de comportamiento</a:t>
            </a:r>
          </a:p>
        </p:txBody>
      </p:sp>
      <p:pic>
        <p:nvPicPr>
          <p:cNvPr id="19460" name="Picture 9" descr="http://www.izarnet.es/files/secciones/javascrip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7324725"/>
            <a:ext cx="2171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HTML DOM Propiedades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492250"/>
            <a:ext cx="5743787" cy="654026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x.innerHTML</a:t>
            </a:r>
            <a:endParaRPr lang="en-US" sz="2400" dirty="0"/>
          </a:p>
          <a:p>
            <a:pPr lvl="1">
              <a:defRPr/>
            </a:pPr>
            <a:r>
              <a:rPr lang="en-US" sz="1800" dirty="0"/>
              <a:t>Se </a:t>
            </a:r>
            <a:r>
              <a:rPr lang="en-US" sz="1800" dirty="0" err="1"/>
              <a:t>refiere</a:t>
            </a:r>
            <a:r>
              <a:rPr lang="en-US" sz="1800" dirty="0"/>
              <a:t> al </a:t>
            </a:r>
            <a:r>
              <a:rPr lang="en-US" sz="1800" dirty="0" err="1"/>
              <a:t>texto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contiene</a:t>
            </a:r>
            <a:r>
              <a:rPr lang="en-US" sz="1800" dirty="0"/>
              <a:t> el </a:t>
            </a:r>
            <a:r>
              <a:rPr lang="en-US" sz="1800" dirty="0" err="1"/>
              <a:t>nodo</a:t>
            </a:r>
            <a:r>
              <a:rPr lang="en-US" sz="1800" dirty="0"/>
              <a:t> o </a:t>
            </a:r>
            <a:r>
              <a:rPr lang="en-US" sz="1800" dirty="0" err="1"/>
              <a:t>elemento</a:t>
            </a:r>
            <a:r>
              <a:rPr lang="en-US" sz="1800" dirty="0"/>
              <a:t> HTML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x.nodeName</a:t>
            </a:r>
            <a:endParaRPr lang="en-US" sz="2400" dirty="0"/>
          </a:p>
          <a:p>
            <a:pPr lvl="1">
              <a:defRPr/>
            </a:pPr>
            <a:r>
              <a:rPr lang="en-US" sz="1800" dirty="0"/>
              <a:t>Se </a:t>
            </a:r>
            <a:r>
              <a:rPr lang="en-US" sz="1800" dirty="0" err="1"/>
              <a:t>refiere</a:t>
            </a:r>
            <a:r>
              <a:rPr lang="en-US" sz="1800" dirty="0"/>
              <a:t> al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elemento</a:t>
            </a:r>
            <a:r>
              <a:rPr lang="en-US" sz="1800" dirty="0"/>
              <a:t> HTML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/>
              <a:t>x.nodeValue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1800" dirty="0"/>
              <a:t>Se </a:t>
            </a:r>
            <a:r>
              <a:rPr lang="en-US" sz="1800" dirty="0" err="1"/>
              <a:t>refiere</a:t>
            </a:r>
            <a:r>
              <a:rPr lang="en-US" sz="1800" dirty="0"/>
              <a:t> al valor del </a:t>
            </a:r>
            <a:r>
              <a:rPr lang="en-US" sz="1800" dirty="0" err="1"/>
              <a:t>elemento</a:t>
            </a:r>
            <a:r>
              <a:rPr lang="en-US" sz="1800" dirty="0"/>
              <a:t> HTML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400" dirty="0" err="1" smtClean="0"/>
              <a:t>x.parentNode</a:t>
            </a:r>
            <a:endParaRPr lang="en-US" sz="2400" dirty="0" smtClean="0"/>
          </a:p>
          <a:p>
            <a:pPr lvl="1">
              <a:defRPr/>
            </a:pPr>
            <a:r>
              <a:rPr lang="en-US" sz="1800" dirty="0" err="1" smtClean="0"/>
              <a:t>Obtiene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referencia</a:t>
            </a:r>
            <a:r>
              <a:rPr lang="en-US" sz="1800" dirty="0" smtClean="0"/>
              <a:t> al padre del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HTML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err="1" smtClean="0"/>
              <a:t>x.childNodes</a:t>
            </a:r>
            <a:endParaRPr lang="en-US" sz="2400" dirty="0" smtClean="0"/>
          </a:p>
          <a:p>
            <a:pPr lvl="1">
              <a:defRPr/>
            </a:pPr>
            <a:r>
              <a:rPr lang="en-US" sz="2000" dirty="0" err="1" smtClean="0"/>
              <a:t>Obtiene</a:t>
            </a:r>
            <a:r>
              <a:rPr lang="en-US" sz="2000" dirty="0" smtClean="0"/>
              <a:t> la </a:t>
            </a:r>
            <a:r>
              <a:rPr lang="en-US" sz="2000" dirty="0" err="1" smtClean="0"/>
              <a:t>coleccion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hijos</a:t>
            </a:r>
            <a:r>
              <a:rPr lang="en-US" sz="2000" dirty="0" smtClean="0"/>
              <a:t> del </a:t>
            </a:r>
            <a:r>
              <a:rPr lang="en-US" sz="2000" dirty="0" err="1" smtClean="0"/>
              <a:t>nodo</a:t>
            </a:r>
            <a:r>
              <a:rPr lang="en-US" sz="2000" dirty="0"/>
              <a:t> </a:t>
            </a:r>
            <a:r>
              <a:rPr lang="en-US" sz="2000" dirty="0" smtClean="0"/>
              <a:t>o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HTML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 err="1" smtClean="0"/>
              <a:t>x.attributes</a:t>
            </a:r>
            <a:endParaRPr lang="en-US" sz="2400" dirty="0"/>
          </a:p>
          <a:p>
            <a:pPr lvl="1">
              <a:defRPr/>
            </a:pPr>
            <a:r>
              <a:rPr lang="en-US" sz="2000" dirty="0" err="1" smtClean="0"/>
              <a:t>Obtiene</a:t>
            </a:r>
            <a:r>
              <a:rPr lang="en-US" sz="2000" dirty="0" smtClean="0"/>
              <a:t> la </a:t>
            </a:r>
            <a:r>
              <a:rPr lang="en-US" sz="2000" dirty="0" err="1" smtClean="0"/>
              <a:t>colección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atributos</a:t>
            </a:r>
            <a:r>
              <a:rPr lang="en-US" sz="2000" dirty="0" smtClean="0"/>
              <a:t> del </a:t>
            </a:r>
            <a:r>
              <a:rPr lang="en-US" sz="2000" dirty="0" err="1" smtClean="0"/>
              <a:t>nodo</a:t>
            </a:r>
            <a:r>
              <a:rPr lang="en-US" sz="2000" dirty="0" smtClean="0"/>
              <a:t> o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HTML</a:t>
            </a:r>
            <a:endParaRPr lang="en-US" sz="2000" dirty="0"/>
          </a:p>
          <a:p>
            <a:pPr>
              <a:defRPr/>
            </a:pPr>
            <a:endParaRPr sz="2400" dirty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1492250"/>
            <a:ext cx="4751388" cy="712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7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HTML DOM - Métodos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sz="2800" dirty="0" err="1" smtClean="0"/>
              <a:t>x.getElementById</a:t>
            </a:r>
            <a:r>
              <a:rPr sz="2800" dirty="0" smtClean="0"/>
              <a:t>(id)</a:t>
            </a:r>
          </a:p>
          <a:p>
            <a:pPr lvl="1">
              <a:defRPr/>
            </a:pPr>
            <a:r>
              <a:rPr sz="2000" dirty="0" smtClean="0"/>
              <a:t>Obtiene el elemento con el id especificado</a:t>
            </a:r>
          </a:p>
          <a:p>
            <a:pPr lvl="1">
              <a:defRPr/>
            </a:pPr>
            <a:endParaRPr sz="2000" dirty="0"/>
          </a:p>
          <a:p>
            <a:pPr>
              <a:defRPr/>
            </a:pPr>
            <a:r>
              <a:rPr sz="2800" dirty="0" err="1" smtClean="0"/>
              <a:t>x.getElementsByTagName</a:t>
            </a:r>
            <a:r>
              <a:rPr sz="2800" dirty="0" smtClean="0"/>
              <a:t>(</a:t>
            </a:r>
            <a:r>
              <a:rPr sz="2800" dirty="0" err="1" smtClean="0"/>
              <a:t>name</a:t>
            </a:r>
            <a:r>
              <a:rPr sz="2800" dirty="0" smtClean="0"/>
              <a:t>)</a:t>
            </a:r>
          </a:p>
          <a:p>
            <a:pPr lvl="1">
              <a:defRPr/>
            </a:pPr>
            <a:r>
              <a:rPr sz="2000" dirty="0" smtClean="0"/>
              <a:t>Obtiene todos los elementos del </a:t>
            </a:r>
            <a:r>
              <a:rPr sz="2000" dirty="0" err="1" smtClean="0"/>
              <a:t>tag</a:t>
            </a:r>
            <a:r>
              <a:rPr sz="2000" dirty="0" smtClean="0"/>
              <a:t> especificado</a:t>
            </a:r>
            <a:endParaRPr sz="2000" dirty="0"/>
          </a:p>
          <a:p>
            <a:pPr>
              <a:defRPr/>
            </a:pPr>
            <a:endParaRPr sz="2800" dirty="0" smtClean="0"/>
          </a:p>
          <a:p>
            <a:pPr>
              <a:defRPr/>
            </a:pPr>
            <a:r>
              <a:rPr sz="2800" dirty="0" err="1" smtClean="0"/>
              <a:t>x.appendChild</a:t>
            </a:r>
            <a:r>
              <a:rPr sz="2800" dirty="0" smtClean="0"/>
              <a:t>(</a:t>
            </a:r>
            <a:r>
              <a:rPr sz="2800" dirty="0" err="1" smtClean="0"/>
              <a:t>node</a:t>
            </a:r>
            <a:r>
              <a:rPr sz="2800" dirty="0"/>
              <a:t>) </a:t>
            </a:r>
          </a:p>
          <a:p>
            <a:pPr lvl="1">
              <a:defRPr/>
            </a:pPr>
            <a:r>
              <a:rPr sz="2000" dirty="0" smtClean="0"/>
              <a:t>Inserta un nodo hijo dentro de la colección de nodos de x</a:t>
            </a:r>
            <a:endParaRPr sz="2000" dirty="0"/>
          </a:p>
          <a:p>
            <a:pPr>
              <a:defRPr/>
            </a:pPr>
            <a:endParaRPr sz="2800" dirty="0" smtClean="0"/>
          </a:p>
          <a:p>
            <a:pPr>
              <a:defRPr/>
            </a:pPr>
            <a:r>
              <a:rPr sz="2800" dirty="0" err="1" smtClean="0"/>
              <a:t>x.removeChild</a:t>
            </a:r>
            <a:r>
              <a:rPr sz="2800" dirty="0" smtClean="0"/>
              <a:t>(</a:t>
            </a:r>
            <a:r>
              <a:rPr sz="2800" dirty="0" err="1" smtClean="0"/>
              <a:t>node</a:t>
            </a:r>
            <a:r>
              <a:rPr sz="2800" dirty="0" smtClean="0"/>
              <a:t>)</a:t>
            </a:r>
          </a:p>
          <a:p>
            <a:pPr lvl="1">
              <a:defRPr/>
            </a:pPr>
            <a:r>
              <a:rPr sz="2000" dirty="0" smtClean="0"/>
              <a:t>Remueve un nodo hijo de la colección de hijos de x</a:t>
            </a:r>
            <a:endParaRPr sz="2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72" y="2068488"/>
            <a:ext cx="4896544" cy="734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25925" y="2833688"/>
            <a:ext cx="8345488" cy="2801937"/>
          </a:xfrm>
        </p:spPr>
        <p:txBody>
          <a:bodyPr/>
          <a:lstStyle/>
          <a:p>
            <a:pPr>
              <a:defRPr/>
            </a:pPr>
            <a:r>
              <a:rPr dirty="0"/>
              <a:t>Introducción a </a:t>
            </a:r>
            <a:r>
              <a:rPr dirty="0" err="1" smtClean="0"/>
              <a:t>Javascript</a:t>
            </a:r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7261225"/>
            <a:ext cx="11704637" cy="53498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Qué es </a:t>
            </a:r>
            <a:r>
              <a:rPr dirty="0" err="1" smtClean="0"/>
              <a:t>Javascript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2800" dirty="0"/>
              <a:t>JavaScript es un dialecto de </a:t>
            </a:r>
            <a:r>
              <a:rPr sz="2800" dirty="0" err="1"/>
              <a:t>ECMAScript</a:t>
            </a:r>
            <a:r>
              <a:rPr sz="2800" dirty="0"/>
              <a:t> </a:t>
            </a:r>
            <a:endParaRPr sz="2800" dirty="0" smtClean="0"/>
          </a:p>
          <a:p>
            <a:pPr>
              <a:defRPr/>
            </a:pPr>
            <a:endParaRPr sz="2800" dirty="0" smtClean="0"/>
          </a:p>
          <a:p>
            <a:pPr>
              <a:defRPr/>
            </a:pPr>
            <a:r>
              <a:rPr lang="es-ES" sz="2800" dirty="0"/>
              <a:t>Lenguaje interpretado de múltiple propósito e portable pero considerado solo como un complemento</a:t>
            </a:r>
          </a:p>
          <a:p>
            <a:pPr lvl="1">
              <a:defRPr/>
            </a:pPr>
            <a:r>
              <a:rPr lang="es-ES" sz="2200" dirty="0" smtClean="0"/>
              <a:t>Sintaxis similar a Java</a:t>
            </a:r>
          </a:p>
          <a:p>
            <a:pPr lvl="1">
              <a:defRPr/>
            </a:pPr>
            <a:endParaRPr sz="2200" dirty="0"/>
          </a:p>
          <a:p>
            <a:pPr>
              <a:defRPr/>
            </a:pPr>
            <a:r>
              <a:rPr sz="2800" dirty="0" smtClean="0"/>
              <a:t>Inventado </a:t>
            </a:r>
            <a:r>
              <a:rPr sz="2800" dirty="0"/>
              <a:t>por </a:t>
            </a:r>
            <a:r>
              <a:rPr sz="2800" dirty="0" err="1"/>
              <a:t>Brendan</a:t>
            </a:r>
            <a:r>
              <a:rPr sz="2800" dirty="0"/>
              <a:t> </a:t>
            </a:r>
            <a:r>
              <a:rPr sz="2800" dirty="0" err="1"/>
              <a:t>Eich</a:t>
            </a:r>
            <a:r>
              <a:rPr sz="2800" dirty="0"/>
              <a:t> </a:t>
            </a:r>
            <a:r>
              <a:rPr sz="2800" dirty="0" smtClean="0"/>
              <a:t>(Netscape </a:t>
            </a:r>
            <a:r>
              <a:rPr sz="2800" dirty="0" err="1" smtClean="0"/>
              <a:t>Communications</a:t>
            </a:r>
            <a:r>
              <a:rPr sz="2800" dirty="0" smtClean="0"/>
              <a:t>)</a:t>
            </a:r>
          </a:p>
          <a:p>
            <a:pPr lvl="1">
              <a:defRPr/>
            </a:pPr>
            <a:r>
              <a:rPr sz="2200" dirty="0"/>
              <a:t>Netscape </a:t>
            </a:r>
            <a:r>
              <a:rPr sz="2200" dirty="0" err="1"/>
              <a:t>Communications</a:t>
            </a:r>
            <a:r>
              <a:rPr sz="2200" dirty="0"/>
              <a:t> </a:t>
            </a:r>
            <a:r>
              <a:rPr sz="2200" dirty="0" smtClean="0"/>
              <a:t>fue la empresa que </a:t>
            </a:r>
            <a:r>
              <a:rPr sz="2200" dirty="0"/>
              <a:t>desarrolló los primeros navegadores web comerciales. </a:t>
            </a:r>
            <a:endParaRPr sz="2200" dirty="0" smtClean="0"/>
          </a:p>
          <a:p>
            <a:pPr>
              <a:defRPr/>
            </a:pPr>
            <a:r>
              <a:rPr sz="2800" dirty="0" smtClean="0"/>
              <a:t>Apareció por primera vez en el producto de Netscape llamado Netscape </a:t>
            </a:r>
            <a:r>
              <a:rPr sz="2800" dirty="0" err="1" smtClean="0"/>
              <a:t>Navigator</a:t>
            </a:r>
            <a:r>
              <a:rPr sz="2800" dirty="0" smtClean="0"/>
              <a:t> 2.0 y luego en IE 3.0</a:t>
            </a:r>
          </a:p>
          <a:p>
            <a:pPr>
              <a:defRPr/>
            </a:pPr>
            <a:endParaRPr sz="2800" dirty="0" smtClean="0"/>
          </a:p>
          <a:p>
            <a:pPr>
              <a:defRPr/>
            </a:pPr>
            <a:endParaRPr sz="2800" dirty="0" smtClean="0"/>
          </a:p>
          <a:p>
            <a:pPr>
              <a:defRPr/>
            </a:pPr>
            <a:endParaRPr sz="2800" dirty="0"/>
          </a:p>
        </p:txBody>
      </p:sp>
      <p:pic>
        <p:nvPicPr>
          <p:cNvPr id="22532" name="Picture 4" descr="Netscape Communicator 8.0 beta screensho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38" y="7037388"/>
            <a:ext cx="3713162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 descr="Netscap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28" y="7066631"/>
            <a:ext cx="3457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6" descr="data:image/jpg;base64,/9j/4AAQSkZJRgABAQAAAQABAAD/2wCEAAkGBhQSEBUUEhMQFRQVFxgYFhUVFSIWFBQYFxgaFRoVFBYZJyYfGBkjGRcYHy8gIycpLSwtGB4xNTAqNScrLCkBCQoKDgwOGg8PGjUlHCApKS4uLSopNCwtLC0pLDQsKSw1LDUtNSwsLDQsLCkpKSwqLC4tNC4sLDQ0LCo1LCwsLP/AABEIALQA8AMBIgACEQEDEQH/xAAcAAEAAgMBAQEAAAAAAAAAAAAABQYDBAcCAQj/xABHEAACAQIDAwYLBAkDBAMBAAABAhEAAwQSIQUxURMUIkFSYQYyU3GBkZKTotHSBxUWQhcjMzShsbLB8CRyc4Kz4fFUYsJE/8QAGAEBAQEBAQAAAAAAAAAAAAAAAAECBAP/xAAsEQEBAAEDAQcDAwUAAAAAAAAAARECAxLRBBUhMWGR8BRBcROBwTJCoeHx/9oADAMBAAIRAxEAPwDVxvgk7jDoLGGZrKqly2zW7asBaCPFy302ZmIfMRI04mta74GTo+Cwa5cw6OLy6uQbYaV6lWJmTJPCOhvsy3ymcqC4IYEjxSQNV9Q9VfLuyrbks4JJKmDulRAIE938K7NHbNzTMT+erPGOdX/AJipt8zwyEliCMZ0hmEDeusZSQCY31hvfZ9d5uEbC4QOq5ReGJg5ifHZQIY93efR0zFbOt3DNwZoEQRpvzbvPX37sRrfJgFU39Ho9ckg1vvDd+Z6nCOabQ+z+4yuRhMLbZycrDFkhSzCAqxB3FY76yP4AGZOCwyjXTnpMzOUagfmI1HCuk3sPat2zmMIstosx3jXfJqNweBw79DkWUqo6NxYYqdA2/WeNO8N35nqcIpZ8Ajl6WCw2ggEYyB409IheBid+grFivs/uXLeRMJhVcAwy4uSCWDSwyy2kgSdx7q6QdnJyfJKvRJACiBqSI3mBrFecJs23bZsiFG0B00YHUMpkggwdR1rT6/d+Z6nGOe2/s/vcgttsFhC6gzdGJKs5JMSII0Bjv66Wvs8cMDzHDGDMHGEj0jLqN1dKuXIgdIsxhVAlmPACfT3V5w18OgYBl3gqwAZSCQVYTodN3fT6/d+Z6nGOb2/s/u65sFhDJYiMSVyhuoQNY6id1fR9nzj/APgws9U4xiBPERrXSLlyJ7gCZIUAEwNSd5O4dxr7auhlDKZBE7v4b6fX7vzPU4xzbC/Z9dEG5g8M5VbYWMSFEooDFgF1zHpGZPVurFivs4usrBMHh0YjotzstlOusRB3jTurpnL79LkCelk6OhykzwnSd1ZAe/8Az107w3fPr1OEcX/RJjuFj3op+iTHcLHvRXXsXtNLZAZonrgQJgdIk6bx6624/wAivTvTf9PZOEcW/RJjuFj3op+iTHcLHvRXZL+IClR0yWYCAsxOssZ0AEH0ivt65lEgFjIAAiSSY6zTvTf9PY4Rxr9EmO4WPein6JMdwse9Fdhs4wEkNKEFQM0ANmmApmCZUiB11sEf5FO9N/09jhHFv0SY7hY96Kfokx3Cx70V2tEnr3d3/mvMf5FO9N/09jhHFv0SY7hY96Kfokx3Cx70V2wWuJj0a15K959X/mnem/6exwjiv6JMdwse9FP0SY7hY96K7T/m6vWTSZ82m/8AjTvTf9PY4RxT9EmO4WPein6JMdww/vRXaf8AN1ektk/OKd6b/p7HCKlitnYh0KDB4ZOjlVke0GUZVWZymWkHURv9NamI2BiWtXUGGsjlOW15W0f2iBFzHJMrE9GNTWx4X+HbYLEpYTDm+Xt55D5I1YERB0AWZmo+79pV5HtrdwJTlGVQTenxmCzokTrMTNck1a8XVJ4fv1Lq0y8bfFfpBcwR1D+Aoz67gN3WKxYjFOrdBA/HpAR0RHxH+dY7GJvjxsPB48oIGvCK5225AG+CeE18a71QNd+o6uqvuz8ExClrLsGZpcX2UwXIBKdQgfyrbXZIzgGy+U/mGKYEdxWTJoIrGoGtuCA0qejO/TdI131pbOUrcIZb+YqAblxgQFB0QREDu83DSb5gRP8Apbm/QDFnszqZgdLT/NfabP8AGnDXNPFjFHXUCCZ36kzu09NBGYvFOhBRCwENKkSGDdEQ2kaSfPWO1tG4zDPbuCQFLMVgBZIOm/pMd+tSrbPJErhrm+IbEsDo0E6kSCDp5j1RS5s1gSRh2ZfygYpg/UIMtHaPmgcaCKx91hGQOZDAsjAMoIykCesgnUcKy4O+zlsyuu5izlZYnT8vWABOlSl3Z8aiy5AAzLzhw2Ykg5GJhlAgzGs1tbO2LadM1y3dtGdFOIYmOonUR5uqgq+1LpkgJiDEQ9l8rEATEk8SYj161kwDEIVFplCDoAka9eXTdrpVu/DuH43PfN9VPw7h+Nz3zfOgpwxFzUcjcmMhICTlZhcKK56WTOePVWxs28oXLyJtRrl6ISSSTlC95J9NWn8PYfjc983zp+HcPxue+b6qCibQsFnabJZc+YZCoJgA9IkSASI38asCuCJMafx89Tf4dw/G575vqp+HcPxue+b50FGRXF3MVvEswk5ly5Q5idJ8Und1MRwqXa0HGVojr1/jpr6qsX4cw/G575vqp+HsPxue+b6qCmYa87NaR7LAKsAtkKoFAKmR+aVEH+RqTLDiKsH4dw/G575vnT8O4fjc9831UEFaYaiRr316kDrHoOv/AIqb/D2H43PfN86fh3D8bnvm+qggGuTwjhNGbqkcd9T/AOHcPxue+b6qfh3D8bnvm+qgr66mJHrr1dcTpEDQa1PDwew/G575vqp+HcPxue+b50EGABvgnhP86XLvVI79dPMKnPw9h+Nz3zfOofwiwFuyLfJ5iWbpTdumEHjEZM3SHUDE8aDlfh3irNvalt7x6K4dYHEm62pH5gvjR3DhVYxG2rROHsWrguf6i2xy2+TRenOkyxYzrrG+u3I7C0hIJfKCVO9jkQkGdZmfTWC3ibpY5rWVZ35gdOlqR6F07+6ujT2jVp2/05Plc+rs+nVufqW/I84OyzW0Y3bssik+LvKgn8vfWbmh8rd+H6a002rbs2sMLhK8qLdtDBK52UQpI8We+tnD7UtvcuW1JLWcouaEBSwkDMdCY4Vzuh65ofK3fh+mnMz5W78P01kTFKXdBmzJlzSpA6QkQx0bQaxu66x47aKWQhfN03W2sKWl30VdN0nSgc0Plbvw/TTmZ8rd+H6a+4HHJetrcttmRpgwQdDlIIOoIIII41nBoMHND5W78P0185mfK3fh+mtmlBrczPlbvw/TTmh8rd+H6a2aUGtzQ+Vu/D9NfeaHyt34fprYpQa3Mz5W78P005mfK3fh+mtmlBrczPlbvw/TX3mh8rd+H6a2KUGtzQ+Vu/D9NOZnyt34fprZpQa3Mz5W78P005mfK3fh+mtmlBrc0Plbvw/TX3mh8rd+H6a2KUGtzQ+Vu/D9NOaHyt34fprZpQa3Mz5W78P005ofK3fh+mtmlBrczPlbvw/TX3mh8rd+H6a2KUGvzQ+Vu/D9Na2MuG3lAa6xMksSIXpAKCAus67t3XUjWvtLFKLeTOoY/lzamXEad9BGY3Y/OcIlokKGsgZoJZWyKUdeqVYA61q3/BR2e8RdQC61kmULNFq21tp1AJfOTMaH1jdXaRtJh1FtnDWlLFd6wLajTcZL8R4p9GTD7eDvkW3fDGYzoVSQDAZtY1ET30EHZ8A2BTNdtvlOHkG2elyFi5Y1knxuUB/6YqRueDTHCYWxyiE4d7LFiG6fI9QAMrPGdK9J4StKZ7FxQxjcSQIBk6QB0l3kfm4UHhWptlls4gkA6ZDlzLAK5urUxukQZA3UGttTwULOHssiJaAyWVQrOW1dQqHVhlzcoN0RE7zNR2yvApitvOotZHllzlxeBtJbDAqLZR05MQYO9tdTVitbfVrbMEu5kCkoVIJDRqs71GYSeqsQ8JJtFxZvSuTMrKR43jZTvbLB6tdPQE0aVGptxSWHJYgZQ5M29Dye8CDqT1Ab6xjwkTX9ViBBA1SN5UCCTB1YaDgeFBLUqFueFCqTmtXwJEHJvmBB6gcxgCTOnWYr5d8JwGA5HEZYckm2QeiYAC9cwd5HVxoJulebdzMoImCARIg6idR1HWvVApSlApSlApSlApSlApSlApSlApSlApSlAqU2aegN++oupTZviDz/AN6CD2b+xtf8af0Ctiaj8Ml7kbRs2y8WlkdRJVconeDvNZrS4o5gcOQQBGhhiTqPVPm081BtTQVgu2sSAuWwSTmzDUR2YPXOvqrA4xYI/wBMTMDSTl3mT/ATurU05bmi3/remk1oqmM/+MOrSTA+dbFy3iOjlsHUDNmkZTIBAjeIkg+anEuj5lmmhrSa3jCpjDgGdBqZAK+gSMw7o76kRhX7D+yalmEunDGaTWXmj9h/ZNOaP2H9k1GWKlZeaP2H9k05o/Yf2TQYqVl5o/Yf2TTmj9h/ZNBipWXmj9h/ZNOaP2H9k0GKlZeaP2H9k05o/Yf2TQYqVl5o/Yf2TTmj9h/ZNBipWXmj9h/ZNOaP2H9k0GKlZeaP2H9k05o/Yf2TQYqVl5o/Yf2TXh7ZXeCPOI/nQeaUpQKlNm+IPP8A3qLqU2b4g89B98Cv3df9lr/tim0fCO5avm2UtwT0dTJD2zyZPVrfU2/SvGtPwdx/I4NXyM+lkQO9AJrcxvhDbDWjze64flOlycsosw4OXeZJkDTdxoPV7woyuilTBYozQQGcdEC0SdRygKme6slzwrtiIS6ZJAgDxlgOpMwCpIBnjpNaj7SwrK9xsJcMsFecMCzm5bklu0MvRJPcNaLt3DPH+muHMRvsAGVCiSDqAA4Gbdv10oN/AeEtu6yqq3ZJ1lfFBGZWaDoCP46V82f4SJdKrldWZivUwVhnKhiD1rbLcNQJmonD+E2FBQ80urcVWZQuHll0RWyGAYgopIgaCY0rPgvCWyb7IMNdRgWCtyUZozuZMDLJDbzqW76CNwn2gXGdkuWUR1S8TqxHKYVyL1uY8mbbqesXBwr1gPtJW4hORcwvWEyhj4mI5EK5BEyTdYDSOhqRNS9rbNl/GsNLLcZhyYYRlOaTHSLBQI65HCoy3tbAsARgm6PSEYQBl8TpKN4MhNR1oOAoM+E+0vC3AsC+JUuRyclLYt2rvKNlJ6OW9b9Z4VpYb7T0JuG5aZbaJduCDLlLfJEEqdJy3ZImdBE6xt7ExGDt2lSzhboGHSVL2OkJIs6O2pcgCTPijU6V8s47Asrxgj+rB05mNQWVCFEa6lT5terQLXYvh1Vl8VgGHmIkfwNemeASTAGpJ0AA6zVf2Dty211rFvD3bSqXIJXKmh100yk6wO7qqbxuXknzqXXK2ZAucuIMqE/NI0jrmKD3exCouZmCqIkkwNdBr5yK8pjELFQ6FhoVDAkHgRv6j6qj9v3ba4eblouhKjk/F36AEGBAndUNY21gbRVxbuK4JA6JLSwedSekSM07zrXXtdnu5o5SW30n+8s24q3UqAPhpYzZQLpObKeh4pJK68ekI9PcamsJiRcRXWcrgMJEGDqJB3aV469nc25nXMLLKycoJiRMTE6xumOFazbVtByhuIHG9SYIgKf5Mvrr10OW/ZnPk/aZNMubxOU4zrl9NV3bWIwgvOL9hzvzvqVINsHcDr+zC5d4yzuMnextTc1WWXy+xbhYxtG3E8pbjd443yRG/iD6qzhqpRxmAbPNi6p1B6BJKkEk7yAD0hrr/CpU+G2H0gXTunoEZRr69x0Feuvsmv8As0394nJYK+FxMSJMmJ1gRJj0j11r4HaC3QxXN0WymRGsBvSIYaivT5eVWUJfI8PkkKJTMuf8uY5THXk7q47pum4rT7z5MxTOuYRInUSJE+cCa8DadrT9bb1MDpjU67uO4+o1D7YXDG+eXsFjltdMS05y9tVyrrA6eu7XvqMfGbPYuGs3FZtScpLMMuaZ1gEMRH8tDXdo7NNUzjV5faS/yzldAar/AIRftF/2/wBzX0eGliNRdBzQBkMnxiI49FCY39W+sW27wdkYTDWwRIgwSTqOquXc2de3/VMLLKjqUpXkpUps3xB5/wC9RdSmzfEHn/vQPAr93X/Za/7Yqw1zHBbRurbQCw7KEQAqYOiiDroZAnTdoDXs7au5Z5rf80idMs6Dr6WnV0W4UHRsYrm24tmHKnKSYAaNJMNGvXB8xqCxOz8cSGt3rIMQc4zRoglCqiAxVmI6iRwEVhtq3TbuEYe8rqFyAwc5bqXeNNZJ3aV9xm1Lq6pZdgbZcCDmzSQEMaAxDHrGo30FmsYDHG6He9ZC5/FC5iLZuBsmbKDOQZfTPVrtm3jCT0sOAZAjNpvynUHWInqEbqog8I7oBL4S+AASSNYid8juGm/Wt3DbSd3SLdzI9sNP5VYw0E6flPmkEUFzAxXRk4fxhmjMBkgTEz0pn0VE3MNtINAbCsDnHKa8ok5mWZAGXxBABOhOs6VpNvXP/jXmO45NynTMrZoIKkkTuMSNDRtu3Qf3TERrEbzBA8wG/jQXbZFrGB5xL4dkyARbzZg4Y9KSBoVOveBEa1L1zZ9r3DbLCxfVgydEiWYHpOR5gCO8wBvFesXtS6lyBYuOmVTKnpSQxK8NCBr30HR6x4jNkbIFLwcoYkKWjTMRJAmJgVzvAbbLhs9u4hVwkROdjJhBvmACfPWVtv2AYN5J4SdImZ4RB9VBesa10W/1YBaRI7uvLmgTwmobF43FhQxwtpyp0hs7A5goYDjlJJj+0Gv29uWWYKt5CToIJ1JIAHnJYeuvSbVQ5+l4j8mQDJLSFAgcSwFe23uzR56ZffqliavYrGklRhbMuoJbMCpjLKOSdfGdYPVJFTeyrtxrc3EFtpICjqUGBvqj/ftmYN1QRoQxIIOvRPBtDp3V8PhBY8snoJ07zwGo1NXc3pr044yfjPUkX+X5TcnJ5d8nPmndERljrmZqMxV7Fi4+S3bZJXISwBiBIOu+Z1PdpVWfbNvKGDqyl1SQ2gZ4jXzEH018ubatKxVnCkZdTopzjMoB6yV19Brz0a+NziX8izLjcdBnD2ZiR+t0Jy+L3dLr/wDdTaTAnQwJgyJ64Nc8XwgsHdeT1nq1ndujrr0m27Jki4sKVBP5ZZS4g9fRBJ4QZq69c1eWmT8Z6kdCrG2fOIC5MrZiSc2aVywIgiM0yeod9c//ABBYn9snrPEDf52Hrr6duWsmZXVlDohIMAF4jU+cGvNVq2vfxYYjD20KwIJInNMtIJHRKmOMrwNeTjsWXYLYTLyjKGZyDlDAB8u86Se+OrrrWI2xaQwziSFaO52yKfNJHrHGvNzbKKpYi7AEnoE74jd1nMIG8zXvN6SScJ/nqmFjw7Yq46riMNYNvo5pIYAwSWUEnrgRw17q8+EX7Rf9v9zVdu7dsqWDXAGUgFdc0kgDTrGo19NZ8Lj7d2eTdXiCY10O7XvrO5uc/tJ+CRnpSleSlSmzfEHnqLqU2b4g8/8AeghdmWGNi10W/Z2/ynsCtrm7dl/ZNWDwd/c8P/w2v6BUhRnKn83bsv7Jpzduy/smrhShyU/m7dl/ZNObt2X9k1cKUOSn83bsv7Jpzduy3smrhShyU/m7dl/ZNObt2X9k1cKUOSm3MGWEMhI4FSR/EVgOxUmeQSTMnkhrO/q7z66vNKHJR12QoMiyoMzPJayNQZjfIHqr0uzAAQLUBokcnoY3TprV2pQ5KMdipr+oXWZ/VwTIg6gTurxa2BbVQosLAEa250EaEkEncN/AVfKUOSkHZKkQbIg6kcnodMsnTXQAeYV6ubNDTmtTJkykyYyyZGpjTzVdaUOSijYiafqE0BA/VDQEQRu3RXsbKXX9SNYJ/V7yBlBOmuhI8xq70oclGXYyDdYT0Wh8qDY6ZcvILl4clpujdHAx5quieM3nH9IrJVwuVJu7KVzLWQxmZa3JnTWSN+g9Qr6dljLl5IZZnLyfRnjEb6utKYMqO2xUJk2EJMSTaEmIjq7h6hWS1s4L4trLIAOVI0G4aDcOqrpSmDKn8g3Zb2TTkG7LeyauFKYMqfyDdlvZNSWz0IXUEa9YjrqerQxnj+qmDJ4O/ueH/wCG1/QKkKj/AAd/c8P/AMNr+gVIVlilKUoFKUoFKUoFKUoFKUoFKUoFKUoFKUoFKUoMSeM3nH9IrJWNPGbzj+kVkrcVUPCnCYrnQvYRGLLhnRWhSBcbEWTENoTyS3deqY66zXLWNexh83KZ0xp5XLlVnwy3LoQsBoZTkiQI69OqrTSiuf8Ag7h9qWbOHskEIgw6szKjug5A8op6QzKLwAJmQGkTUltm7tIYq5zdQbWgthguTXDXiSzeNpiBZH/UerdbqUMqZk2oblghxyTC0boZES4ku63FgZhmCMjzJBNsgDpRU74OviTbfnQGcXGykQMyaFSVHikSVIk6rIMEVLUoFaGL8f1Vv1oYvx/VSkPB39zw/wDw2v6BUhUf4O/ueH/4bX9AqQrDNKUpQKUpQKUpQKUpQKUpQKUpQKUpQKUpQKUpQYM8FvP/APkVjxW0EtIbl51RB1tp6BxPcK+YvEpbW49xgqrqWO4AKJNcZ8JvCC9tO+RbGSyg6GYwApMZzG8nTTh3Vc/aNeEma6JhPtJwruyM62yDClpysDuJaIX01ZLWKkjdB6xuiJ0r857R8G7lsnKNAo6t5A6REd/fXW/srxd1sEi3tSrMqE7ykAgd8MWWe6kt8qeF8l6pSlbQpSlArQxfj+qt+tDF+P6qlWNPZG1rdvD2UZjmS2imFJEqoBgxqNK3Pv8As9pvYPyqqYrbWDtXVs3LxW4dy+YTJIWBWwmPwxAIu6EgCWA1MACCJnpD1isrxWP7/s9pvYPyp9/2e03sH5VVbGPR1zKjBSQAXuokkgECCO/+BrJzhZAyrJ3DnFuTE93/ANW9RomIs33/AGe03sH5U+/7Pab2D8qrrmACUABIA/1FvUnQAaakn+VH0KgoAX8UHEWwWjsiNfRRcRYvv+z2m9g/Kn3/AGe03sH5VXgDJHJ6iCRzi3Izajq6xXsWG8kffp19e6hiJ77/ALPab2D8qff9ntN7B+VQLIo0ZXB6xnUx6QNa+SnC56x8qGIn/v8As9pvYPyp9/2e03sH5VASnC56x8qSnC56x8qGIn/v+z2m9g/Kn3/Z7TewflUBKcLnrHypKcLnrHyoYif+/wCz2m9g/Kn3/Z7TewflUBKcLnrHypKcLnrHyoYif+/7Pab2D8qff9ntN7B+VQEpwuesfKkpwuesfKhiJ/7/ALPab2D8qff9ntN7B+VQEpwuesfKkpwuesfKhiNbw0t87VLaP+rzlrinMoYBAFDadJcw1GlQmF2G6Xbj5rYDABYnQDN/9dNCKskpwuesfKkpwue0PlUx45MZmFOxXgzddiSbRHnIPfvU61Z/A63za0FvMujGMsneuvVxBNbUpwue0PlQlOFzfO8cCOHfTHjkkkmInvv6z2m9g/Kn39Z7TewflUDKcLnrHypKcLnrHyrWTCe+/rPab2D8q+Hb1kfmbrPiHcN5Omg1qBZkAmLntD5VoXntXwUi5AOoJGsMGB6iRmUdx76eKXEW0bes9pvYPyqB2/jXu3F5F3CZYYaKGJI1MjMMvdEzWtaxlkKoBJgQDyi65RE7u41mwuLtuRklt264pjU79OIPqNMrhTMeqtijfZVNxSQra9HKeoTGvXXlb6hgws2JXccgkQZ09IpSlVa8DsdGs2s0mIcTGjZcuYaaGJHp81bl3YOGZi5w9rMzm4TqCXIILaHfBI9NKVBhTwUwigAYe1pGpLT0d0mZ/wDQrPc2Fh2REazbZEByKZIUNBIXXQSBSlB8u7AwzRmw9o5VCiQdFUQBv6hWzh8BaRsyW1U5VQlSQSqCFUwdwFfKUGLGNLn0fyrDSlApSlApSlApSlApSlApSlApSlApSlApSlAyzpx0r1htjW7fihp4kyYnNHrNfaVc3yTEvi8fcdnToDSY1OmaZjzyay2Nm27ZLIoUnfGkxMT66UqK/9k="/>
          <p:cNvSpPr>
            <a:spLocks noChangeAspect="1" noChangeArrowheads="1"/>
          </p:cNvSpPr>
          <p:nvPr/>
        </p:nvSpPr>
        <p:spPr bwMode="auto">
          <a:xfrm>
            <a:off x="6469063" y="-27463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/>
          </a:p>
        </p:txBody>
      </p:sp>
      <p:sp>
        <p:nvSpPr>
          <p:cNvPr id="22535" name="AutoShape 8" descr="data:image/jpg;base64,/9j/4AAQSkZJRgABAQAAAQABAAD/2wCEAAkGBhQSEBUUEhMQFRQVFxgYFhUVFSIWFBQYFxgaFRoVFBYZJyYfGBkjGRcYHy8gIycpLSwtGB4xNTAqNScrLCkBCQoKDgwOGg8PGjUlHCApKS4uLSopNCwtLC0pLDQsKSw1LDUtNSwsLDQsLCkpKSwqLC4tNC4sLDQ0LCo1LCwsLP/AABEIALQA8AMBIgACEQEDEQH/xAAcAAEAAgMBAQEAAAAAAAAAAAAABQYDBAcCAQj/xABHEAACAQIDAwYLBAkDBAMBAAABAhEAAwQSIQUxURMUIkFSYQYyU3GBkZKTotHSBxUWQhcjMzShsbLB8CRyc4Kz4fFUYsJE/8QAGAEBAQEBAQAAAAAAAAAAAAAAAAECBAP/xAAsEQEBAAEDAQcDAwUAAAAAAAAAARECAxLRBBUhMWGR8BRBcROBwTJCoeHx/9oADAMBAAIRAxEAPwDVxvgk7jDoLGGZrKqly2zW7asBaCPFy302ZmIfMRI04mta74GTo+Cwa5cw6OLy6uQbYaV6lWJmTJPCOhvsy3ymcqC4IYEjxSQNV9Q9VfLuyrbks4JJKmDulRAIE938K7NHbNzTMT+erPGOdX/AJipt8zwyEliCMZ0hmEDeusZSQCY31hvfZ9d5uEbC4QOq5ReGJg5ifHZQIY93efR0zFbOt3DNwZoEQRpvzbvPX37sRrfJgFU39Ho9ckg1vvDd+Z6nCOabQ+z+4yuRhMLbZycrDFkhSzCAqxB3FY76yP4AGZOCwyjXTnpMzOUagfmI1HCuk3sPat2zmMIstosx3jXfJqNweBw79DkWUqo6NxYYqdA2/WeNO8N35nqcIpZ8Ajl6WCw2ggEYyB409IheBid+grFivs/uXLeRMJhVcAwy4uSCWDSwyy2kgSdx7q6QdnJyfJKvRJACiBqSI3mBrFecJs23bZsiFG0B00YHUMpkggwdR1rT6/d+Z6nGOe2/s/vcgttsFhC6gzdGJKs5JMSII0Bjv66Wvs8cMDzHDGDMHGEj0jLqN1dKuXIgdIsxhVAlmPACfT3V5w18OgYBl3gqwAZSCQVYTodN3fT6/d+Z6nGOb2/s/u65sFhDJYiMSVyhuoQNY6id1fR9nzj/APgws9U4xiBPERrXSLlyJ7gCZIUAEwNSd5O4dxr7auhlDKZBE7v4b6fX7vzPU4xzbC/Z9dEG5g8M5VbYWMSFEooDFgF1zHpGZPVurFivs4usrBMHh0YjotzstlOusRB3jTurpnL79LkCelk6OhykzwnSd1ZAe/8Az107w3fPr1OEcX/RJjuFj3op+iTHcLHvRXXsXtNLZAZonrgQJgdIk6bx6624/wAivTvTf9PZOEcW/RJjuFj3op+iTHcLHvRXZL+IClR0yWYCAsxOssZ0AEH0ivt65lEgFjIAAiSSY6zTvTf9PY4Rxr9EmO4WPein6JMdwse9Fdhs4wEkNKEFQM0ANmmApmCZUiB11sEf5FO9N/09jhHFv0SY7hY96Kfokx3Cx70V2tEnr3d3/mvMf5FO9N/09jhHFv0SY7hY96Kfokx3Cx70V2wWuJj0a15K959X/mnem/6exwjiv6JMdwse9FP0SY7hY96K7T/m6vWTSZ82m/8AjTvTf9PY4RxT9EmO4WPein6JMdww/vRXaf8AN1ektk/OKd6b/p7HCKlitnYh0KDB4ZOjlVke0GUZVWZymWkHURv9NamI2BiWtXUGGsjlOW15W0f2iBFzHJMrE9GNTWx4X+HbYLEpYTDm+Xt55D5I1YERB0AWZmo+79pV5HtrdwJTlGVQTenxmCzokTrMTNck1a8XVJ4fv1Lq0y8bfFfpBcwR1D+Aoz67gN3WKxYjFOrdBA/HpAR0RHxH+dY7GJvjxsPB48oIGvCK5225AG+CeE18a71QNd+o6uqvuz8ExClrLsGZpcX2UwXIBKdQgfyrbXZIzgGy+U/mGKYEdxWTJoIrGoGtuCA0qejO/TdI131pbOUrcIZb+YqAblxgQFB0QREDu83DSb5gRP8Apbm/QDFnszqZgdLT/NfabP8AGnDXNPFjFHXUCCZ36kzu09NBGYvFOhBRCwENKkSGDdEQ2kaSfPWO1tG4zDPbuCQFLMVgBZIOm/pMd+tSrbPJErhrm+IbEsDo0E6kSCDp5j1RS5s1gSRh2ZfygYpg/UIMtHaPmgcaCKx91hGQOZDAsjAMoIykCesgnUcKy4O+zlsyuu5izlZYnT8vWABOlSl3Z8aiy5AAzLzhw2Ykg5GJhlAgzGs1tbO2LadM1y3dtGdFOIYmOonUR5uqgq+1LpkgJiDEQ9l8rEATEk8SYj161kwDEIVFplCDoAka9eXTdrpVu/DuH43PfN9VPw7h+Nz3zfOgpwxFzUcjcmMhICTlZhcKK56WTOePVWxs28oXLyJtRrl6ISSSTlC95J9NWn8PYfjc983zp+HcPxue+b6qCibQsFnabJZc+YZCoJgA9IkSASI38asCuCJMafx89Tf4dw/G575vqp+HcPxue+b50FGRXF3MVvEswk5ly5Q5idJ8Und1MRwqXa0HGVojr1/jpr6qsX4cw/G575vqp+HsPxue+b6qCmYa87NaR7LAKsAtkKoFAKmR+aVEH+RqTLDiKsH4dw/G575vnT8O4fjc9831UEFaYaiRr316kDrHoOv/AIqb/D2H43PfN86fh3D8bnvm+qggGuTwjhNGbqkcd9T/AOHcPxue+b6qfh3D8bnvm+qgr66mJHrr1dcTpEDQa1PDwew/G575vqp+HcPxue+b50EGABvgnhP86XLvVI79dPMKnPw9h+Nz3zfOofwiwFuyLfJ5iWbpTdumEHjEZM3SHUDE8aDlfh3irNvalt7x6K4dYHEm62pH5gvjR3DhVYxG2rROHsWrguf6i2xy2+TRenOkyxYzrrG+u3I7C0hIJfKCVO9jkQkGdZmfTWC3ibpY5rWVZ35gdOlqR6F07+6ujT2jVp2/05Plc+rs+nVufqW/I84OyzW0Y3bssik+LvKgn8vfWbmh8rd+H6a002rbs2sMLhK8qLdtDBK52UQpI8We+tnD7UtvcuW1JLWcouaEBSwkDMdCY4Vzuh65ofK3fh+mnMz5W78P01kTFKXdBmzJlzSpA6QkQx0bQaxu66x47aKWQhfN03W2sKWl30VdN0nSgc0Plbvw/TTmZ8rd+H6a+4HHJetrcttmRpgwQdDlIIOoIIII41nBoMHND5W78P0185mfK3fh+mtmlBrczPlbvw/TTmh8rd+H6a2aUGtzQ+Vu/D9NfeaHyt34fprYpQa3Mz5W78P005mfK3fh+mtmlBrczPlbvw/TX3mh8rd+H6a2KUGtzQ+Vu/D9NOZnyt34fprZpQa3Mz5W78P005mfK3fh+mtmlBrc0Plbvw/TX3mh8rd+H6a2KUGtzQ+Vu/D9NOaHyt34fprZpQa3Mz5W78P005ofK3fh+mtmlBrczPlbvw/TX3mh8rd+H6a2KUGvzQ+Vu/D9Na2MuG3lAa6xMksSIXpAKCAus67t3XUjWvtLFKLeTOoY/lzamXEad9BGY3Y/OcIlokKGsgZoJZWyKUdeqVYA61q3/BR2e8RdQC61kmULNFq21tp1AJfOTMaH1jdXaRtJh1FtnDWlLFd6wLajTcZL8R4p9GTD7eDvkW3fDGYzoVSQDAZtY1ET30EHZ8A2BTNdtvlOHkG2elyFi5Y1knxuUB/6YqRueDTHCYWxyiE4d7LFiG6fI9QAMrPGdK9J4StKZ7FxQxjcSQIBk6QB0l3kfm4UHhWptlls4gkA6ZDlzLAK5urUxukQZA3UGttTwULOHssiJaAyWVQrOW1dQqHVhlzcoN0RE7zNR2yvApitvOotZHllzlxeBtJbDAqLZR05MQYO9tdTVitbfVrbMEu5kCkoVIJDRqs71GYSeqsQ8JJtFxZvSuTMrKR43jZTvbLB6tdPQE0aVGptxSWHJYgZQ5M29Dye8CDqT1Ab6xjwkTX9ViBBA1SN5UCCTB1YaDgeFBLUqFueFCqTmtXwJEHJvmBB6gcxgCTOnWYr5d8JwGA5HEZYckm2QeiYAC9cwd5HVxoJulebdzMoImCARIg6idR1HWvVApSlApSlApSlApSlApSlApSlApSlApSlAqU2aegN++oupTZviDz/AN6CD2b+xtf8af0Ctiaj8Ml7kbRs2y8WlkdRJVconeDvNZrS4o5gcOQQBGhhiTqPVPm081BtTQVgu2sSAuWwSTmzDUR2YPXOvqrA4xYI/wBMTMDSTl3mT/ATurU05bmi3/remk1oqmM/+MOrSTA+dbFy3iOjlsHUDNmkZTIBAjeIkg+anEuj5lmmhrSa3jCpjDgGdBqZAK+gSMw7o76kRhX7D+yalmEunDGaTWXmj9h/ZNOaP2H9k1GWKlZeaP2H9k05o/Yf2TQYqVl5o/Yf2TTmj9h/ZNBipWXmj9h/ZNOaP2H9k0GKlZeaP2H9k05o/Yf2TQYqVl5o/Yf2TTmj9h/ZNBipWXmj9h/ZNOaP2H9k0GKlZeaP2H9k05o/Yf2TQYqVl5o/Yf2TXh7ZXeCPOI/nQeaUpQKlNm+IPP8A3qLqU2b4g89B98Cv3df9lr/tim0fCO5avm2UtwT0dTJD2zyZPVrfU2/SvGtPwdx/I4NXyM+lkQO9AJrcxvhDbDWjze64flOlycsosw4OXeZJkDTdxoPV7woyuilTBYozQQGcdEC0SdRygKme6slzwrtiIS6ZJAgDxlgOpMwCpIBnjpNaj7SwrK9xsJcMsFecMCzm5bklu0MvRJPcNaLt3DPH+muHMRvsAGVCiSDqAA4Gbdv10oN/AeEtu6yqq3ZJ1lfFBGZWaDoCP46V82f4SJdKrldWZivUwVhnKhiD1rbLcNQJmonD+E2FBQ80urcVWZQuHll0RWyGAYgopIgaCY0rPgvCWyb7IMNdRgWCtyUZozuZMDLJDbzqW76CNwn2gXGdkuWUR1S8TqxHKYVyL1uY8mbbqesXBwr1gPtJW4hORcwvWEyhj4mI5EK5BEyTdYDSOhqRNS9rbNl/GsNLLcZhyYYRlOaTHSLBQI65HCoy3tbAsARgm6PSEYQBl8TpKN4MhNR1oOAoM+E+0vC3AsC+JUuRyclLYt2rvKNlJ6OW9b9Z4VpYb7T0JuG5aZbaJduCDLlLfJEEqdJy3ZImdBE6xt7ExGDt2lSzhboGHSVL2OkJIs6O2pcgCTPijU6V8s47Asrxgj+rB05mNQWVCFEa6lT5terQLXYvh1Vl8VgGHmIkfwNemeASTAGpJ0AA6zVf2Dty211rFvD3bSqXIJXKmh100yk6wO7qqbxuXknzqXXK2ZAucuIMqE/NI0jrmKD3exCouZmCqIkkwNdBr5yK8pjELFQ6FhoVDAkHgRv6j6qj9v3ba4eblouhKjk/F36AEGBAndUNY21gbRVxbuK4JA6JLSwedSekSM07zrXXtdnu5o5SW30n+8s24q3UqAPhpYzZQLpObKeh4pJK68ekI9PcamsJiRcRXWcrgMJEGDqJB3aV469nc25nXMLLKycoJiRMTE6xumOFazbVtByhuIHG9SYIgKf5Mvrr10OW/ZnPk/aZNMubxOU4zrl9NV3bWIwgvOL9hzvzvqVINsHcDr+zC5d4yzuMnextTc1WWXy+xbhYxtG3E8pbjd443yRG/iD6qzhqpRxmAbPNi6p1B6BJKkEk7yAD0hrr/CpU+G2H0gXTunoEZRr69x0Feuvsmv8As0394nJYK+FxMSJMmJ1gRJj0j11r4HaC3QxXN0WymRGsBvSIYaivT5eVWUJfI8PkkKJTMuf8uY5THXk7q47pum4rT7z5MxTOuYRInUSJE+cCa8DadrT9bb1MDpjU67uO4+o1D7YXDG+eXsFjltdMS05y9tVyrrA6eu7XvqMfGbPYuGs3FZtScpLMMuaZ1gEMRH8tDXdo7NNUzjV5faS/yzldAar/AIRftF/2/wBzX0eGliNRdBzQBkMnxiI49FCY39W+sW27wdkYTDWwRIgwSTqOquXc2de3/VMLLKjqUpXkpUps3xB5/wC9RdSmzfEHn/vQPAr93X/Za/7Yqw1zHBbRurbQCw7KEQAqYOiiDroZAnTdoDXs7au5Z5rf80idMs6Dr6WnV0W4UHRsYrm24tmHKnKSYAaNJMNGvXB8xqCxOz8cSGt3rIMQc4zRoglCqiAxVmI6iRwEVhtq3TbuEYe8rqFyAwc5bqXeNNZJ3aV9xm1Lq6pZdgbZcCDmzSQEMaAxDHrGo30FmsYDHG6He9ZC5/FC5iLZuBsmbKDOQZfTPVrtm3jCT0sOAZAjNpvynUHWInqEbqog8I7oBL4S+AASSNYid8juGm/Wt3DbSd3SLdzI9sNP5VYw0E6flPmkEUFzAxXRk4fxhmjMBkgTEz0pn0VE3MNtINAbCsDnHKa8ok5mWZAGXxBABOhOs6VpNvXP/jXmO45NynTMrZoIKkkTuMSNDRtu3Qf3TERrEbzBA8wG/jQXbZFrGB5xL4dkyARbzZg4Y9KSBoVOveBEa1L1zZ9r3DbLCxfVgydEiWYHpOR5gCO8wBvFesXtS6lyBYuOmVTKnpSQxK8NCBr30HR6x4jNkbIFLwcoYkKWjTMRJAmJgVzvAbbLhs9u4hVwkROdjJhBvmACfPWVtv2AYN5J4SdImZ4RB9VBesa10W/1YBaRI7uvLmgTwmobF43FhQxwtpyp0hs7A5goYDjlJJj+0Gv29uWWYKt5CToIJ1JIAHnJYeuvSbVQ5+l4j8mQDJLSFAgcSwFe23uzR56ZffqliavYrGklRhbMuoJbMCpjLKOSdfGdYPVJFTeyrtxrc3EFtpICjqUGBvqj/ftmYN1QRoQxIIOvRPBtDp3V8PhBY8snoJ07zwGo1NXc3pr044yfjPUkX+X5TcnJ5d8nPmndERljrmZqMxV7Fi4+S3bZJXISwBiBIOu+Z1PdpVWfbNvKGDqyl1SQ2gZ4jXzEH018ubatKxVnCkZdTopzjMoB6yV19Brz0a+NziX8izLjcdBnD2ZiR+t0Jy+L3dLr/wDdTaTAnQwJgyJ64Nc8XwgsHdeT1nq1ndujrr0m27Jki4sKVBP5ZZS4g9fRBJ4QZq69c1eWmT8Z6kdCrG2fOIC5MrZiSc2aVywIgiM0yeod9c//ABBYn9snrPEDf52Hrr6duWsmZXVlDohIMAF4jU+cGvNVq2vfxYYjD20KwIJInNMtIJHRKmOMrwNeTjsWXYLYTLyjKGZyDlDAB8u86Se+OrrrWI2xaQwziSFaO52yKfNJHrHGvNzbKKpYi7AEnoE74jd1nMIG8zXvN6SScJ/nqmFjw7Yq46riMNYNvo5pIYAwSWUEnrgRw17q8+EX7Rf9v9zVdu7dsqWDXAGUgFdc0kgDTrGo19NZ8Lj7d2eTdXiCY10O7XvrO5uc/tJ+CRnpSleSlSmzfEHnqLqU2b4g8/8AeghdmWGNi10W/Z2/ynsCtrm7dl/ZNWDwd/c8P/w2v6BUhRnKn83bsv7Jpzduy/smrhShyU/m7dl/ZNObt2X9k1cKUOSn83bsv7Jpzduy3smrhShyU/m7dl/ZNObt2X9k1cKUOSm3MGWEMhI4FSR/EVgOxUmeQSTMnkhrO/q7z66vNKHJR12QoMiyoMzPJayNQZjfIHqr0uzAAQLUBokcnoY3TprV2pQ5KMdipr+oXWZ/VwTIg6gTurxa2BbVQosLAEa250EaEkEncN/AVfKUOSkHZKkQbIg6kcnodMsnTXQAeYV6ubNDTmtTJkykyYyyZGpjTzVdaUOSijYiafqE0BA/VDQEQRu3RXsbKXX9SNYJ/V7yBlBOmuhI8xq70oclGXYyDdYT0Wh8qDY6ZcvILl4clpujdHAx5quieM3nH9IrJVwuVJu7KVzLWQxmZa3JnTWSN+g9Qr6dljLl5IZZnLyfRnjEb6utKYMqO2xUJk2EJMSTaEmIjq7h6hWS1s4L4trLIAOVI0G4aDcOqrpSmDKn8g3Zb2TTkG7LeyauFKYMqfyDdlvZNSWz0IXUEa9YjrqerQxnj+qmDJ4O/ueH/wCG1/QKkKj/AAd/c8P/AMNr+gVIVlilKUoFKUoFKUoFKUoFKUoFKUoFKUoFKUoFKUoMSeM3nH9IrJWNPGbzj+kVkrcVUPCnCYrnQvYRGLLhnRWhSBcbEWTENoTyS3deqY66zXLWNexh83KZ0xp5XLlVnwy3LoQsBoZTkiQI69OqrTSiuf8Ag7h9qWbOHskEIgw6szKjug5A8op6QzKLwAJmQGkTUltm7tIYq5zdQbWgthguTXDXiSzeNpiBZH/UerdbqUMqZk2oblghxyTC0boZES4ku63FgZhmCMjzJBNsgDpRU74OviTbfnQGcXGykQMyaFSVHikSVIk6rIMEVLUoFaGL8f1Vv1oYvx/VSkPB39zw/wDw2v6BUhUf4O/ueH/4bX9AqQrDNKUpQKUpQKUpQKUpQKUpQKUpQKUpQKUpQKUpQYM8FvP/APkVjxW0EtIbl51RB1tp6BxPcK+YvEpbW49xgqrqWO4AKJNcZ8JvCC9tO+RbGSyg6GYwApMZzG8nTTh3Vc/aNeEma6JhPtJwruyM62yDClpysDuJaIX01ZLWKkjdB6xuiJ0r857R8G7lsnKNAo6t5A6REd/fXW/srxd1sEi3tSrMqE7ykAgd8MWWe6kt8qeF8l6pSlbQpSlArQxfj+qt+tDF+P6qlWNPZG1rdvD2UZjmS2imFJEqoBgxqNK3Pv8As9pvYPyqqYrbWDtXVs3LxW4dy+YTJIWBWwmPwxAIu6EgCWA1MACCJnpD1isrxWP7/s9pvYPyp9/2e03sH5VVbGPR1zKjBSQAXuokkgECCO/+BrJzhZAyrJ3DnFuTE93/ANW9RomIs33/AGe03sH5U+/7Pab2D8qrrmACUABIA/1FvUnQAaakn+VH0KgoAX8UHEWwWjsiNfRRcRYvv+z2m9g/Kn3/AGe03sH5VXgDJHJ6iCRzi3Izajq6xXsWG8kffp19e6hiJ77/ALPab2D8qff9ntN7B+VQLIo0ZXB6xnUx6QNa+SnC56x8qGIn/v8As9pvYPyp9/2e03sH5VASnC56x8qSnC56x8qGIn/v+z2m9g/Kn3/Z7TewflUBKcLnrHypKcLnrHyoYif+/wCz2m9g/Kn3/Z7TewflUBKcLnrHypKcLnrHyoYif+/7Pab2D8qff9ntN7B+VQEpwuesfKkpwuesfKhiJ/7/ALPab2D8qff9ntN7B+VQEpwuesfKkpwuesfKhiNbw0t87VLaP+rzlrinMoYBAFDadJcw1GlQmF2G6Xbj5rYDABYnQDN/9dNCKskpwuesfKkpwue0PlUx45MZmFOxXgzddiSbRHnIPfvU61Z/A63za0FvMujGMsneuvVxBNbUpwue0PlQlOFzfO8cCOHfTHjkkkmInvv6z2m9g/Kn39Z7TewflUDKcLnrHypKcLnrHyrWTCe+/rPab2D8q+Hb1kfmbrPiHcN5Omg1qBZkAmLntD5VoXntXwUi5AOoJGsMGB6iRmUdx76eKXEW0bes9pvYPyqB2/jXu3F5F3CZYYaKGJI1MjMMvdEzWtaxlkKoBJgQDyi65RE7u41mwuLtuRklt264pjU79OIPqNMrhTMeqtijfZVNxSQra9HKeoTGvXXlb6hgws2JXccgkQZ09IpSlVa8DsdGs2s0mIcTGjZcuYaaGJHp81bl3YOGZi5w9rMzm4TqCXIILaHfBI9NKVBhTwUwigAYe1pGpLT0d0mZ/wDQrPc2Fh2REazbZEByKZIUNBIXXQSBSlB8u7AwzRmw9o5VCiQdFUQBv6hWzh8BaRsyW1U5VQlSQSqCFUwdwFfKUGLGNLn0fyrDSlApSlApSlApSlApSlApSlApSlApSlApSlAyzpx0r1htjW7fihp4kyYnNHrNfaVc3yTEvi8fcdnToDSY1OmaZjzyay2Nm27ZLIoUnfGkxMT66UqK/9k="/>
          <p:cNvSpPr>
            <a:spLocks noChangeAspect="1" noChangeArrowheads="1"/>
          </p:cNvSpPr>
          <p:nvPr/>
        </p:nvSpPr>
        <p:spPr bwMode="auto">
          <a:xfrm>
            <a:off x="6621463" y="-12223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/>
          </a:p>
        </p:txBody>
      </p:sp>
      <p:pic>
        <p:nvPicPr>
          <p:cNvPr id="22536" name="Picture 10" descr="http://upload.wikimedia.org/wikipedia/en/thumb/c/c5/Internet_Explorer_3_on_Windows_95.png/300px-Internet_Explorer_3_on_Windows_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" y="6947694"/>
            <a:ext cx="3743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2" descr="Internet Explorer 3.0 bann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60" y="8667750"/>
            <a:ext cx="384016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 smtClean="0"/>
              <a:t>Nuevos motores de navegadores diseñados para acelerar el procesamiento de script</a:t>
            </a:r>
          </a:p>
          <a:p>
            <a:pPr lvl="1"/>
            <a:r>
              <a:rPr lang="es-ES" sz="2800" dirty="0" smtClean="0"/>
              <a:t>Convertir scripts en código de maquina para aumentar la velocidad de ejecución</a:t>
            </a:r>
            <a:endParaRPr lang="es-ES" sz="2800" dirty="0"/>
          </a:p>
          <a:p>
            <a:pPr lvl="1"/>
            <a:endParaRPr lang="es-ES" sz="2400" dirty="0"/>
          </a:p>
          <a:p>
            <a:r>
              <a:rPr lang="es-ES" sz="3200" dirty="0" smtClean="0"/>
              <a:t>Interfaces de programación de aplicaciones (API) esta incorporada por defecto con cada navegador (embebidas).</a:t>
            </a:r>
          </a:p>
          <a:p>
            <a:pPr lvl="1"/>
            <a:r>
              <a:rPr lang="es-ES" sz="2600" dirty="0" smtClean="0"/>
              <a:t>Web Storage</a:t>
            </a:r>
          </a:p>
          <a:p>
            <a:pPr lvl="1"/>
            <a:r>
              <a:rPr lang="es-ES" sz="2600" dirty="0" err="1" smtClean="0"/>
              <a:t>Canvas</a:t>
            </a:r>
            <a:endParaRPr lang="es-ES" sz="2600" dirty="0" smtClean="0"/>
          </a:p>
          <a:p>
            <a:pPr lvl="1"/>
            <a:r>
              <a:rPr lang="es-ES" sz="2600" dirty="0" smtClean="0"/>
              <a:t>Web Socket</a:t>
            </a:r>
          </a:p>
          <a:p>
            <a:pPr lvl="1"/>
            <a:endParaRPr lang="es-ES" sz="2600" dirty="0"/>
          </a:p>
          <a:p>
            <a:r>
              <a:rPr lang="es-ES" sz="3200" dirty="0"/>
              <a:t>Para interactuar con una página web se provee al lenguaje JavaScript de una implementación del DOM.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90063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Qué es </a:t>
            </a:r>
            <a:r>
              <a:rPr dirty="0" err="1"/>
              <a:t>ECMAScript</a:t>
            </a:r>
            <a:r>
              <a:rPr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 algn="just">
              <a:defRPr/>
            </a:pPr>
            <a:r>
              <a:rPr sz="2800" dirty="0" smtClean="0"/>
              <a:t>Especificación </a:t>
            </a:r>
            <a:r>
              <a:rPr sz="2800" dirty="0"/>
              <a:t>de lenguaje de programación publicada por ECMA International. </a:t>
            </a:r>
            <a:endParaRPr sz="2800" dirty="0" smtClean="0"/>
          </a:p>
          <a:p>
            <a:pPr algn="just">
              <a:defRPr/>
            </a:pPr>
            <a:endParaRPr sz="2800" dirty="0" smtClean="0"/>
          </a:p>
          <a:p>
            <a:pPr algn="just">
              <a:defRPr/>
            </a:pPr>
            <a:r>
              <a:rPr sz="2800" dirty="0" smtClean="0"/>
              <a:t>El </a:t>
            </a:r>
            <a:r>
              <a:rPr sz="2800" dirty="0"/>
              <a:t>desarrollo empezó en 1996 y estuvo basado en el popular lenguaje JavaScript propuesto como estándar por Netscape </a:t>
            </a:r>
            <a:r>
              <a:rPr sz="2800" dirty="0" err="1"/>
              <a:t>Communications</a:t>
            </a:r>
            <a:r>
              <a:rPr sz="2800" dirty="0"/>
              <a:t> </a:t>
            </a:r>
            <a:r>
              <a:rPr sz="2800" dirty="0" err="1"/>
              <a:t>Corporation</a:t>
            </a:r>
            <a:r>
              <a:rPr sz="2800" dirty="0"/>
              <a:t>. </a:t>
            </a:r>
            <a:endParaRPr sz="2800" dirty="0" smtClean="0"/>
          </a:p>
          <a:p>
            <a:pPr algn="just">
              <a:defRPr/>
            </a:pPr>
            <a:endParaRPr sz="2800" dirty="0" smtClean="0"/>
          </a:p>
          <a:p>
            <a:pPr algn="just">
              <a:defRPr/>
            </a:pPr>
            <a:r>
              <a:rPr sz="2800" dirty="0" smtClean="0"/>
              <a:t>Actualmente </a:t>
            </a:r>
            <a:r>
              <a:rPr sz="2800" dirty="0"/>
              <a:t>está aceptado como el estándar ISO 16262.</a:t>
            </a:r>
          </a:p>
          <a:p>
            <a:pPr algn="just">
              <a:defRPr/>
            </a:pPr>
            <a:endParaRPr sz="2800" dirty="0" smtClean="0"/>
          </a:p>
          <a:p>
            <a:pPr algn="just">
              <a:defRPr/>
            </a:pPr>
            <a:r>
              <a:rPr sz="2800" dirty="0" smtClean="0"/>
              <a:t>Define </a:t>
            </a:r>
            <a:r>
              <a:rPr sz="2800" dirty="0"/>
              <a:t>un lenguaje de tipos dinámicos ligeramente inspirado en Java y otros lenguajes del estilo de C. </a:t>
            </a:r>
          </a:p>
        </p:txBody>
      </p:sp>
      <p:sp>
        <p:nvSpPr>
          <p:cNvPr id="24580" name="AutoShape 2" descr="data:image/jpg;base64,/9j/4AAQSkZJRgABAQAAAQABAAD/2wCEAAkGBhQSERUUDxQVFRUVGBwZFxcYGR0fHBshHhoZFxwcFxodHiceHSElHBkYJTsiKScuLiwsGyExNTAqNScrLiwBCQoKDQsNGQ8PGjQlHyQsMDU1NDU1MDU2NjIsNTQ1MjI1NC80NCw1NDEsLCw1NDQsNDQ0LCwsNC8tLCwvNDAvLP/AABEIAC4AugMBIgACEQEDEQH/xAAbAAACAwEBAQAAAAAAAAAAAAAFBgECBAMAB//EAD4QAAEDAgMFBQQHBgcAAAAAAAECAxEAIQQSMQUGQXHwIlFhkbEHEzKBFCRCcrLB8SNiocLR4RUlM0NSgpL/xAAaAQADAQEBAQAAAAAAAAAAAAAAAQIDBAUG/8QAJxEAAgIBBAIBAwUAAAAAAAAAAQIAEQMSITFBBFFhExRxIiMyUrH/2gAMAwEAAhEDEQA/AMNTVJ666FN+724ZdbD2Kc900RI0kjvJVZI5gz4V9XkypiFsZ4aIzmhFKpp6xHs8ZcQVYHEe8KZkFSFAmxjMgDKeYOo0pX2Ru29iHiylOUonOVaIi1/noOPKoTyMbgkHiU2F1rbmDKmn87hYNshD+LIcPDO2mZ0hKgT/ABNCG90W/wDEBhS6pScpUSkAKFiQkzI0jnPCoXy8bXXq+JRwOOYrVNPifZ2w2o/SsTkClENDMhJI4SVCCfACoxPsxCXJ9+EsAEqUoDMI4cExHG3LvX3mH3H9vk9RDqafMT7OmXGivBPlwidVIUkkcMyQIPnypY3a2Q2++W8Q4WkpSpRNh8OoJVZMeIOhq18nG6kjqQ2F1IB7gmpp/RuDg3ZThsWVLF7KbXF7kpSAf40qHdtwYlWHUQFJuVcI1keelJPKxNe/EbYHWCqmmlzdfDp7KnyFxoVIF+/KRPyn50CZ2Wpx8tMnNBIzEQIBiSOA8ONNPJxuCR1E2F15mKvU0ndZhEB5+FH95CfIKk/P0rDiNhITiW2QsqC7mIlIvF7g6d1Svl4m4/z1KOB1G8CVs2TgQ86lBOUGZPGwm3jR57dFpBlbpS3H2ikGb8SAB5VXD7vYcuFKXl5k5SIUiTIKuza8CDas28zGynSTx6lDx3BFwPtvZoYdyJVmEA31EzYxyrBRx7YqfpgZK1kKElRIKvhJ1jw7q2u7rYdB/aPFIOgKkA/xF/LzpjykRVDGyRfEDhZiSBQuKtasLs1xwEoSSkTKtAIE6mim2d1i0guNKK0i5B1A75Fj5C1H9j4NtOHKULzJUCVGUmCUiRIsI8anL5ijGGTeNPHJfS0Qq9RXbezWWkpLDvvCSQRmSYtr2RbnQmeflXYmQZF1Cc7IUNGew4BWkK0JAPKfT1r69vg1hi0hGLdWygqtk4kDQ9hWgv8ApXxqeuuPpX0HZm++GxDAY2knQRmglJjRVu0lXKuLy0ZirDr1zOnAwFg9ztsPEbNwjnvGsW4SUwQoGCPEBoHXxpi2Fim3BinsKQvO5rBEkNogXvr60qYvEbIbac9yCta0lIgOKUCQbguWEWvQPc7e44NZCwVNLjMBqI+0kflxrmbCcqswu/nubDIMZANVfUBvPlSipZlSjKieJPf1emP2eKnHon/ivX7vXKjz+K2M8r3i7KVciHU31MhPZnvoZgtu4NG0kvMy0wGyk9kgTBSMqRJANuFzXS2Y5EZQhGx6mP0wrBtQO4mP2jOH6c4CdEoieHZB8pOnE0z73LP+ENXNw1PjbjSZvrtJt/FrcZVmQQkAwRcJAOoB+dHd495MO7s1pltwKcSGpTlVaBBuRB871mUbRh24Il6hrc30Zp9lCzmfE2hBj/1XHYO6LeJexL2IJDSHnBAMSQSSSrUAAjTztWP2d7eZwynjiF5MwTFlGYzT8IPhWzdrfVlpT7WIuy46tSVwSIUSCFJ1giOE3NqWUZRkyFB0IYyhRQ3uFdjbT2Z9IbRhmv2kwhYQe43zEzcTzobvztA4faCHEiZaAUO8ZljzsL+FdWts7Kwiw7hkqW5MCM5y95HvDAsTpyrFvXtrBP4ll3OXEhBStIQY1JTMxN1Gw8KyVP3AdLEUeZZb9BFi9uJyXh8LjVEoUpDpFweMd6TYjkRWndjZpZU8lUFQKb94IJB+f5Vmw+L2eyr3jZlQmP8AUJ7jGa3zocne0jEqdCTkUAnLN4Gh5628aCmXIrIgOmu4WikM1XfUEY55SnFlfxFRmecdCte7qvrTX3v5TRx/FbPeOdwwo62WDzOW0+NYF7RwwxbK2ewhFlHKQOMEDU691dX1i6FNBGx6+JicYDatQ5l99nT75KZsEAxzJ/oKybqn603/ANvwmo3q2gh14KaVmAQBNxcFU6gd+tcN3sYlvEIW4cqRMmDxSQLATrwpopHi6a3oxOQc1/IjE6f8zT9z+RVB97T9aV91P4R1NEGcah3aSFNqzJykTB1CFTEgedbdsHBF0jE2WAmfjuDcfDrXKjnFkWwf4TdhrVqPcruqoqwiwv4QVAcsosPC9U3YP1Jzmv8ACKybX3mbDRZwggEEFQEADjl437/zrjuvt9tpKmnrJJkGJFxBBAvBgRahsWRkd9PJBr8QV1VlW+Li+FddelQTy86Obb+hhv6rdZV+/pefisOGlAgo+PkK9PHk1i6I/M43TSau5ynrrh4caIbEw6HHClwKI924QE/FISSIvc/pQzNx+fnbz9KshwggpJBmxFo5RQ24IgNjGRG77bmTKpSD7ttTkgkHMhauzEqnsfDF5rOzsVKnXW0FThSEZTBSQVLQFSFAXAUbkQKBjEK1zKmxmTPhfv8AHhwqweVM5jJNzJk8bnWs9Le5Vj1GF7dlA/3FEKCcnY723HBmBgx+zIsJMzVcTu2lKeytal5CvLCTmgNmRBJE5zqARl0vS+rEqNypR43UZvbXvub+JrXidtvLCEqX8Hw5QExAA1SATAEXpVkvmO19Q2rdASUlagQ4lN02KS57sGBp2vskyYnS9czu41CiXlJiBBTmKVFBWcxbzJIAHxAxre1AWdoOJIUlapSQsSZEzIMGxMjuq+L2o64qVrMxltCRAkxCYEXNuPGlpyf2haepvwOxwtrOpShIWbJlIDeUkKM2JzWHExOtaPoTJxTzYSvIhLmUJJKpQnW6rmxPd4CgKXiAQCoAwSJMHukaE+PDhXkukKkEhU6gmbeOtWQxveSCB1GMbvtry5VFENtqckEg5mi52IlRPZPZjjbSsaNjoU+toO2SMwUQRYQV5goAylJUZj7NqDjEK1ClWgzJnwv3+PDhUFwkySSSTJ9Z6vxoAYdx2PUYzuygJUVvRlHBClapU4kkJB7OTKeFyrurNt/ZaGiS3nSM+XKocciVEoVJkXgk6SO+gwfUAYUoSBME3B0B76lx9SozKJiwkkxHdOg8KQVgbJgSK4kz116V6evX9a5hX9fPrWpnrl1pWtyJeev7flXp6/v+dcyrrn1rXuvLrSi4QnsHaCWX0uLnKJmBe6SBb56VbeDaKXnytucpAF7Gwg8T50Kzdc+tameuXWlZ6F16+6qVqIXTLz16W9BXp69b+prnm659a16euXWlaXJnSevS3oKqVDw86rPXPrWql+LSbdwFFwn/2Q=="/>
          <p:cNvSpPr>
            <a:spLocks noChangeAspect="1" noChangeArrowheads="1"/>
          </p:cNvSpPr>
          <p:nvPr/>
        </p:nvSpPr>
        <p:spPr bwMode="auto">
          <a:xfrm>
            <a:off x="6469063" y="-27463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C"/>
          </a:p>
        </p:txBody>
      </p:sp>
      <p:pic>
        <p:nvPicPr>
          <p:cNvPr id="24581" name="Picture 4" descr="http://www.enterwebhub.com/wp-content/uploads/2011/10/ECM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0"/>
            <a:ext cx="45370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Qué es </a:t>
            </a:r>
            <a:r>
              <a:rPr dirty="0" err="1"/>
              <a:t>ECMAScript</a:t>
            </a:r>
            <a:r>
              <a:rPr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 algn="just">
              <a:defRPr/>
            </a:pPr>
            <a:r>
              <a:rPr sz="2800" dirty="0" smtClean="0"/>
              <a:t>La </a:t>
            </a:r>
            <a:r>
              <a:rPr sz="2800" dirty="0"/>
              <a:t>mayoría de navegadores de Internet incluyen una implementación del estándar </a:t>
            </a:r>
            <a:r>
              <a:rPr sz="2800" dirty="0" err="1"/>
              <a:t>ECMAScript</a:t>
            </a:r>
            <a:r>
              <a:rPr sz="2800" dirty="0"/>
              <a:t>, al igual que un acceso al Document </a:t>
            </a:r>
            <a:r>
              <a:rPr sz="2800" dirty="0" err="1"/>
              <a:t>Object</a:t>
            </a:r>
            <a:r>
              <a:rPr sz="2800" dirty="0"/>
              <a:t> </a:t>
            </a:r>
            <a:r>
              <a:rPr sz="2800" dirty="0" err="1"/>
              <a:t>Model</a:t>
            </a:r>
            <a:r>
              <a:rPr sz="2800" dirty="0"/>
              <a:t> para manipular páginas web. </a:t>
            </a:r>
            <a:endParaRPr sz="2800" dirty="0" smtClean="0"/>
          </a:p>
          <a:p>
            <a:pPr algn="just">
              <a:defRPr/>
            </a:pPr>
            <a:endParaRPr sz="2800" dirty="0"/>
          </a:p>
          <a:p>
            <a:pPr algn="just">
              <a:defRPr/>
            </a:pPr>
            <a:r>
              <a:rPr sz="2800" dirty="0" smtClean="0"/>
              <a:t>JavaScript</a:t>
            </a:r>
            <a:r>
              <a:rPr sz="2800" dirty="0"/>
              <a:t> está implementado en la mayoría de navegadores, y el Internet Explorer de Microsoft usa JScript. </a:t>
            </a:r>
            <a:endParaRPr sz="2800" dirty="0" smtClean="0"/>
          </a:p>
          <a:p>
            <a:pPr algn="just">
              <a:defRPr/>
            </a:pPr>
            <a:endParaRPr sz="2800" dirty="0"/>
          </a:p>
          <a:p>
            <a:pPr algn="just">
              <a:defRPr/>
            </a:pPr>
            <a:r>
              <a:rPr sz="2800" dirty="0" smtClean="0"/>
              <a:t>El </a:t>
            </a:r>
            <a:r>
              <a:rPr sz="2800" dirty="0"/>
              <a:t>navegador Opera tiene su propio intérprete de </a:t>
            </a:r>
            <a:r>
              <a:rPr sz="2800" dirty="0" err="1"/>
              <a:t>ECMAScript</a:t>
            </a:r>
            <a:r>
              <a:rPr sz="2800" dirty="0"/>
              <a:t> con extensiones para soportar algunas características de JavaScript y JScript. </a:t>
            </a:r>
            <a:endParaRPr sz="2800" dirty="0" smtClean="0"/>
          </a:p>
          <a:p>
            <a:pPr algn="just">
              <a:defRPr/>
            </a:pPr>
            <a:endParaRPr sz="2800" dirty="0"/>
          </a:p>
          <a:p>
            <a:pPr algn="just">
              <a:defRPr/>
            </a:pPr>
            <a:endParaRPr sz="2800" dirty="0"/>
          </a:p>
        </p:txBody>
      </p:sp>
      <p:pic>
        <p:nvPicPr>
          <p:cNvPr id="25604" name="Picture 4" descr="http://www.enterwebhub.com/wp-content/uploads/2011/10/ECM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0"/>
            <a:ext cx="45370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Características de </a:t>
            </a:r>
            <a:r>
              <a:rPr dirty="0" err="1" smtClean="0"/>
              <a:t>Javascript</a:t>
            </a:r>
            <a:endParaRPr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Es el lenguaje scripting de la Web,  </a:t>
            </a:r>
            <a:r>
              <a:rPr sz="2800" dirty="0"/>
              <a:t>lenguaje interpretado</a:t>
            </a:r>
          </a:p>
          <a:p>
            <a:pPr>
              <a:defRPr/>
            </a:pPr>
            <a:r>
              <a:rPr sz="2800" dirty="0" smtClean="0"/>
              <a:t>No </a:t>
            </a:r>
            <a:r>
              <a:rPr sz="2800" dirty="0"/>
              <a:t>se necesita de licencia para utilizarlo</a:t>
            </a:r>
          </a:p>
          <a:p>
            <a:pPr>
              <a:defRPr/>
            </a:pPr>
            <a:r>
              <a:rPr sz="2800" dirty="0" smtClean="0"/>
              <a:t>Permite agregar funcionalidad a las paginas Web, validar formularios, comunicación con el servidor, etc.</a:t>
            </a:r>
          </a:p>
          <a:p>
            <a:pPr>
              <a:defRPr/>
            </a:pPr>
            <a:r>
              <a:rPr sz="2800" dirty="0" smtClean="0"/>
              <a:t>Trabaja con la mayoría de los navegadores actuales</a:t>
            </a:r>
          </a:p>
          <a:p>
            <a:pPr>
              <a:defRPr/>
            </a:pPr>
            <a:r>
              <a:rPr lang="es-ES" sz="2800" dirty="0"/>
              <a:t>Diseñado para agregar interactividad a las páginas HTML</a:t>
            </a:r>
          </a:p>
          <a:p>
            <a:pPr>
              <a:defRPr/>
            </a:pPr>
            <a:r>
              <a:rPr lang="es-ES" sz="2800" dirty="0" smtClean="0"/>
              <a:t>Es </a:t>
            </a:r>
            <a:r>
              <a:rPr lang="es-ES" sz="2800" dirty="0"/>
              <a:t>un lenguaje de programación liviano</a:t>
            </a:r>
          </a:p>
          <a:p>
            <a:pPr>
              <a:defRPr/>
            </a:pPr>
            <a:r>
              <a:rPr lang="es-ES" sz="2800" dirty="0" smtClean="0"/>
              <a:t>Generalmente </a:t>
            </a:r>
            <a:r>
              <a:rPr lang="es-ES" sz="2800" dirty="0"/>
              <a:t>se encuentra embebido en las paginas </a:t>
            </a:r>
            <a:r>
              <a:rPr lang="es-ES" sz="2800" dirty="0" smtClean="0"/>
              <a:t>Web</a:t>
            </a:r>
          </a:p>
          <a:p>
            <a:pPr algn="just">
              <a:defRPr/>
            </a:pPr>
            <a:r>
              <a:rPr lang="es-ES" sz="2800" dirty="0"/>
              <a:t>Herramienta de programación de sintaxis simple para diseñadores HTML</a:t>
            </a:r>
          </a:p>
          <a:p>
            <a:pPr algn="just">
              <a:defRPr/>
            </a:pPr>
            <a:r>
              <a:rPr lang="es-ES" sz="2800" dirty="0" smtClean="0"/>
              <a:t>Reaccionar </a:t>
            </a:r>
            <a:r>
              <a:rPr lang="es-ES" sz="2800" dirty="0"/>
              <a:t>a </a:t>
            </a:r>
            <a:r>
              <a:rPr lang="es-ES" sz="2800" dirty="0" smtClean="0"/>
              <a:t>eventos, leer </a:t>
            </a:r>
            <a:r>
              <a:rPr lang="es-ES" sz="2800" dirty="0"/>
              <a:t>y escribir elementos HTML</a:t>
            </a:r>
          </a:p>
          <a:p>
            <a:pPr algn="just">
              <a:defRPr/>
            </a:pPr>
            <a:r>
              <a:rPr lang="es-ES" sz="2800" dirty="0" smtClean="0"/>
              <a:t>Validar formularios y evitar procesamiento extra en el servidor.</a:t>
            </a:r>
          </a:p>
          <a:p>
            <a:pPr algn="just">
              <a:defRPr/>
            </a:pPr>
            <a:r>
              <a:rPr lang="es-ES" sz="2800" dirty="0" smtClean="0"/>
              <a:t>Detectar </a:t>
            </a:r>
            <a:r>
              <a:rPr lang="es-ES" sz="2800" dirty="0"/>
              <a:t>el navegador con el que se esta visualizando la pagina</a:t>
            </a:r>
          </a:p>
          <a:p>
            <a:pPr algn="just">
              <a:defRPr/>
            </a:pPr>
            <a:r>
              <a:rPr lang="es-ES" sz="2800" dirty="0" smtClean="0"/>
              <a:t>Crear </a:t>
            </a:r>
            <a:r>
              <a:rPr lang="es-ES" sz="2800" dirty="0"/>
              <a:t>cookies para almacenar y leer información del computador que visita la página</a:t>
            </a:r>
          </a:p>
          <a:p>
            <a:pPr>
              <a:defRPr/>
            </a:pPr>
            <a:endParaRPr lang="es-ES" sz="2800" dirty="0"/>
          </a:p>
          <a:p>
            <a:pPr>
              <a:defRPr/>
            </a:pPr>
            <a:endParaRPr sz="2800" dirty="0" smtClean="0"/>
          </a:p>
          <a:p>
            <a:pPr>
              <a:defRPr/>
            </a:pPr>
            <a:endParaRPr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Sintaxis JavaScript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568921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Sintaxis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600" dirty="0" smtClean="0"/>
              <a:t>Las sentencias son comandos que terminan en “;”</a:t>
            </a:r>
          </a:p>
          <a:p>
            <a:r>
              <a:rPr lang="es-EC" sz="3600" dirty="0" smtClean="0"/>
              <a:t>Una variable es un nombre que hace referencia a una locación de memoria para almacenar datos. Las variables se crean con la palabra clave “</a:t>
            </a:r>
            <a:r>
              <a:rPr lang="es-EC" sz="3600" dirty="0" err="1" smtClean="0"/>
              <a:t>var</a:t>
            </a:r>
            <a:r>
              <a:rPr lang="es-EC" sz="3600" dirty="0" smtClean="0"/>
              <a:t>”.</a:t>
            </a:r>
          </a:p>
          <a:p>
            <a:pPr lvl="2"/>
            <a:r>
              <a:rPr lang="es-EC" sz="2400" dirty="0" err="1" smtClean="0"/>
              <a:t>var</a:t>
            </a:r>
            <a:r>
              <a:rPr lang="es-EC" sz="2400" dirty="0" smtClean="0"/>
              <a:t> costo = 10;</a:t>
            </a:r>
          </a:p>
          <a:p>
            <a:pPr lvl="1"/>
            <a:r>
              <a:rPr lang="es-EC" sz="2800" dirty="0" smtClean="0"/>
              <a:t>Reglas de nombres de variables</a:t>
            </a:r>
          </a:p>
          <a:p>
            <a:pPr lvl="2"/>
            <a:r>
              <a:rPr lang="es-EC" sz="2400" dirty="0" smtClean="0"/>
              <a:t>Pueden contener números pero no iniciar con uno</a:t>
            </a:r>
          </a:p>
          <a:p>
            <a:pPr lvl="2"/>
            <a:r>
              <a:rPr lang="es-EC" sz="2400" dirty="0" smtClean="0"/>
              <a:t>No pueden contener operadores lógicos o matemáticos</a:t>
            </a:r>
          </a:p>
          <a:p>
            <a:pPr lvl="2"/>
            <a:r>
              <a:rPr lang="es-EC" sz="2400" dirty="0" smtClean="0"/>
              <a:t>No pueden contener signos de puntuación o cualquier otro símbolo que no sea “_” o “$”</a:t>
            </a:r>
          </a:p>
          <a:p>
            <a:pPr lvl="2"/>
            <a:r>
              <a:rPr lang="es-EC" sz="2400" dirty="0" smtClean="0"/>
              <a:t>No debe contener espacios en blanco</a:t>
            </a:r>
          </a:p>
          <a:p>
            <a:pPr lvl="2"/>
            <a:r>
              <a:rPr lang="es-EC" sz="2400" dirty="0" smtClean="0"/>
              <a:t>No deben ser palabras claves</a:t>
            </a:r>
          </a:p>
          <a:p>
            <a:pPr lvl="2"/>
            <a:r>
              <a:rPr lang="es-EC" sz="2400" dirty="0" smtClean="0"/>
              <a:t>Los nombres son case-</a:t>
            </a:r>
            <a:r>
              <a:rPr lang="es-EC" sz="2400" dirty="0" err="1" smtClean="0"/>
              <a:t>sensitive</a:t>
            </a:r>
            <a:endParaRPr lang="es-EC" sz="2400" dirty="0" smtClean="0"/>
          </a:p>
        </p:txBody>
      </p:sp>
    </p:spTree>
    <p:extLst>
      <p:ext uri="{BB962C8B-B14F-4D97-AF65-F5344CB8AC3E}">
        <p14:creationId xmlns:p14="http://schemas.microsoft.com/office/powerpoint/2010/main" val="1235308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Agenda</a:t>
            </a:r>
            <a:endParaRPr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dirty="0" smtClean="0"/>
              <a:t>Introducción a </a:t>
            </a:r>
            <a:r>
              <a:rPr dirty="0" err="1" smtClean="0"/>
              <a:t>Javascript</a:t>
            </a:r>
            <a:endParaRPr dirty="0" smtClean="0"/>
          </a:p>
          <a:p>
            <a:pPr>
              <a:defRPr/>
            </a:pPr>
            <a:r>
              <a:rPr dirty="0" smtClean="0"/>
              <a:t>W3C DOM: objetos, propiedades y métodos</a:t>
            </a:r>
          </a:p>
          <a:p>
            <a:pPr>
              <a:defRPr/>
            </a:pPr>
            <a:r>
              <a:rPr dirty="0" smtClean="0"/>
              <a:t>Manipulación de nodos en una página Web</a:t>
            </a:r>
          </a:p>
          <a:p>
            <a:pPr>
              <a:defRPr/>
            </a:pPr>
            <a:r>
              <a:rPr dirty="0" smtClean="0"/>
              <a:t>Manipulación de estilos usando el DOM</a:t>
            </a:r>
          </a:p>
          <a:p>
            <a:pPr>
              <a:defRPr/>
            </a:pPr>
            <a:r>
              <a:rPr dirty="0" smtClean="0"/>
              <a:t>Practica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Sintaxis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200" dirty="0" smtClean="0"/>
              <a:t>Ambiente</a:t>
            </a:r>
          </a:p>
          <a:p>
            <a:pPr lvl="1"/>
            <a:r>
              <a:rPr lang="es-EC" sz="2800" dirty="0" smtClean="0"/>
              <a:t>Colección de variables y sus valores</a:t>
            </a:r>
          </a:p>
          <a:p>
            <a:pPr lvl="1"/>
            <a:r>
              <a:rPr lang="es-EC" sz="2800" dirty="0" smtClean="0"/>
              <a:t>Cada </a:t>
            </a:r>
            <a:r>
              <a:rPr lang="es-EC" sz="2800" dirty="0" smtClean="0"/>
              <a:t>vez </a:t>
            </a:r>
            <a:r>
              <a:rPr lang="es-EC" sz="2800" dirty="0" smtClean="0"/>
              <a:t>que la pagina se carga en el navegador se crea el ambiente y el ambiente anterior se destruye</a:t>
            </a:r>
          </a:p>
          <a:p>
            <a:r>
              <a:rPr lang="es-EC" sz="3200" dirty="0" smtClean="0"/>
              <a:t>Funciones</a:t>
            </a:r>
            <a:endParaRPr lang="es-EC" sz="1600" dirty="0"/>
          </a:p>
          <a:p>
            <a:pPr lvl="1"/>
            <a:r>
              <a:rPr lang="es-EC" sz="2800" dirty="0" smtClean="0"/>
              <a:t>Se declaran usando la palabra clave </a:t>
            </a:r>
            <a:r>
              <a:rPr lang="es-EC" sz="2800" dirty="0" err="1" smtClean="0"/>
              <a:t>function</a:t>
            </a:r>
            <a:endParaRPr lang="es-EC" sz="2800" dirty="0" smtClean="0"/>
          </a:p>
          <a:p>
            <a:pPr lvl="1"/>
            <a:r>
              <a:rPr lang="es-EC" sz="2800" dirty="0" smtClean="0"/>
              <a:t>La lista de parámetros no especifica el tipo de cada uno de ellos</a:t>
            </a:r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endParaRPr lang="es-EC" sz="2800" dirty="0"/>
          </a:p>
          <a:p>
            <a:pPr lvl="1"/>
            <a:endParaRPr lang="es-EC" sz="2800" dirty="0" smtClean="0"/>
          </a:p>
          <a:p>
            <a:pPr lvl="1"/>
            <a:r>
              <a:rPr lang="es-EC" sz="2800" dirty="0" smtClean="0"/>
              <a:t>Si se pasan más argumentos de los que la función necesita, JavaScript descarta los extras pero si se pasan menos argumentos JavaScript los establece como “</a:t>
            </a:r>
            <a:r>
              <a:rPr lang="es-EC" sz="2800" dirty="0" err="1" smtClean="0"/>
              <a:t>undefined</a:t>
            </a:r>
            <a:r>
              <a:rPr lang="es-EC" sz="2800" dirty="0" smtClean="0"/>
              <a:t>”.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80" y="5236840"/>
            <a:ext cx="2743200" cy="1819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32" y="5236840"/>
            <a:ext cx="4295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29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Presentando y obteniendo datos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0" y="2412662"/>
            <a:ext cx="2867025" cy="228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0" y="5511330"/>
            <a:ext cx="6477000" cy="1800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528" y="2412662"/>
            <a:ext cx="3286125" cy="2286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83710" y="198718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800" dirty="0" err="1"/>
              <a:t>alert</a:t>
            </a:r>
            <a:r>
              <a:rPr lang="es-EC" sz="1800" dirty="0"/>
              <a:t>('</a:t>
            </a:r>
            <a:r>
              <a:rPr lang="es-EC" sz="1800" dirty="0" err="1"/>
              <a:t>Here</a:t>
            </a:r>
            <a:r>
              <a:rPr lang="es-EC" sz="1800" dirty="0"/>
              <a:t> </a:t>
            </a:r>
            <a:r>
              <a:rPr lang="es-EC" sz="1800" dirty="0" err="1"/>
              <a:t>is</a:t>
            </a:r>
            <a:r>
              <a:rPr lang="es-EC" sz="1800" dirty="0"/>
              <a:t> </a:t>
            </a:r>
            <a:r>
              <a:rPr lang="es-EC" sz="1800" dirty="0" err="1"/>
              <a:t>an</a:t>
            </a:r>
            <a:r>
              <a:rPr lang="es-EC" sz="1800" dirty="0"/>
              <a:t> </a:t>
            </a:r>
            <a:r>
              <a:rPr lang="es-EC" sz="1800" dirty="0" err="1"/>
              <a:t>alert</a:t>
            </a:r>
            <a:r>
              <a:rPr lang="es-EC" sz="1800" dirty="0"/>
              <a:t>');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83710" y="4920330"/>
            <a:ext cx="7961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C" sz="1800" dirty="0" err="1"/>
              <a:t>var</a:t>
            </a:r>
            <a:r>
              <a:rPr lang="es-EC" sz="1800" dirty="0"/>
              <a:t> </a:t>
            </a:r>
            <a:r>
              <a:rPr lang="es-EC" sz="1800" dirty="0" err="1"/>
              <a:t>promptResult</a:t>
            </a:r>
            <a:r>
              <a:rPr lang="es-EC" sz="1800" dirty="0"/>
              <a:t> = </a:t>
            </a:r>
            <a:r>
              <a:rPr lang="es-EC" sz="1800" dirty="0" err="1"/>
              <a:t>prompt</a:t>
            </a:r>
            <a:r>
              <a:rPr lang="es-EC" sz="1800" dirty="0"/>
              <a:t>('</a:t>
            </a:r>
            <a:r>
              <a:rPr lang="es-EC" sz="1800" dirty="0" err="1"/>
              <a:t>This</a:t>
            </a:r>
            <a:r>
              <a:rPr lang="es-EC" sz="1800" dirty="0"/>
              <a:t> </a:t>
            </a:r>
            <a:r>
              <a:rPr lang="es-EC" sz="1800" dirty="0" err="1"/>
              <a:t>is</a:t>
            </a:r>
            <a:r>
              <a:rPr lang="es-EC" sz="1800" dirty="0"/>
              <a:t> a </a:t>
            </a:r>
            <a:r>
              <a:rPr lang="es-EC" sz="1800" dirty="0" err="1"/>
              <a:t>prompt</a:t>
            </a:r>
            <a:r>
              <a:rPr lang="es-EC" sz="1800" dirty="0"/>
              <a:t> </a:t>
            </a:r>
            <a:r>
              <a:rPr lang="es-EC" sz="1800" dirty="0" err="1"/>
              <a:t>for</a:t>
            </a:r>
            <a:r>
              <a:rPr lang="es-EC" sz="1800" dirty="0"/>
              <a:t> </a:t>
            </a:r>
            <a:r>
              <a:rPr lang="es-EC" sz="1800" dirty="0" err="1"/>
              <a:t>information</a:t>
            </a:r>
            <a:r>
              <a:rPr lang="es-EC" sz="1800" dirty="0"/>
              <a:t>', 'default </a:t>
            </a:r>
            <a:r>
              <a:rPr lang="es-EC" sz="1800" dirty="0" err="1"/>
              <a:t>value</a:t>
            </a:r>
            <a:r>
              <a:rPr lang="es-EC" sz="1800" dirty="0"/>
              <a:t>');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654528" y="1987188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s-EC" sz="1800" dirty="0" err="1"/>
              <a:t>var</a:t>
            </a:r>
            <a:r>
              <a:rPr lang="es-EC" sz="1800" dirty="0"/>
              <a:t> </a:t>
            </a:r>
            <a:r>
              <a:rPr lang="es-EC" sz="1800" dirty="0" err="1"/>
              <a:t>confirmResult</a:t>
            </a:r>
            <a:r>
              <a:rPr lang="es-EC" sz="1800" dirty="0"/>
              <a:t> = </a:t>
            </a:r>
            <a:r>
              <a:rPr lang="es-EC" sz="1800" dirty="0" err="1"/>
              <a:t>confirm</a:t>
            </a:r>
            <a:r>
              <a:rPr lang="es-EC" sz="1800" dirty="0"/>
              <a:t>('Do </a:t>
            </a:r>
            <a:r>
              <a:rPr lang="es-EC" sz="1800" dirty="0" err="1"/>
              <a:t>you</a:t>
            </a:r>
            <a:r>
              <a:rPr lang="es-EC" sz="1800" dirty="0"/>
              <a:t> </a:t>
            </a:r>
            <a:r>
              <a:rPr lang="es-EC" sz="1800" dirty="0" err="1"/>
              <a:t>confirm</a:t>
            </a:r>
            <a:r>
              <a:rPr lang="es-EC" sz="1800" dirty="0"/>
              <a:t>?');</a:t>
            </a:r>
          </a:p>
        </p:txBody>
      </p:sp>
    </p:spTree>
    <p:extLst>
      <p:ext uri="{BB962C8B-B14F-4D97-AF65-F5344CB8AC3E}">
        <p14:creationId xmlns:p14="http://schemas.microsoft.com/office/powerpoint/2010/main" val="1019382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Sentencias condicionales</a:t>
            </a:r>
            <a:br>
              <a:rPr lang="es-EC" dirty="0" smtClean="0"/>
            </a:br>
            <a:r>
              <a:rPr lang="es-EC" dirty="0" err="1" smtClean="0"/>
              <a:t>if</a:t>
            </a:r>
            <a:r>
              <a:rPr lang="es-EC" dirty="0" smtClean="0"/>
              <a:t>, </a:t>
            </a:r>
            <a:r>
              <a:rPr lang="es-EC" dirty="0" err="1" smtClean="0"/>
              <a:t>if-else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8" y="1636440"/>
            <a:ext cx="8248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6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Sentencias condicionales</a:t>
            </a:r>
            <a:br>
              <a:rPr lang="es-EC" dirty="0"/>
            </a:br>
            <a:r>
              <a:rPr lang="es-EC" dirty="0" err="1" smtClean="0"/>
              <a:t>switch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45" y="1636440"/>
            <a:ext cx="89058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093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Sentencias de repetición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600" dirty="0" err="1"/>
              <a:t>w</a:t>
            </a:r>
            <a:r>
              <a:rPr lang="es-EC" sz="3600" dirty="0" err="1" smtClean="0"/>
              <a:t>hile</a:t>
            </a:r>
            <a:endParaRPr lang="es-EC" sz="3600" dirty="0" smtClean="0"/>
          </a:p>
          <a:p>
            <a:endParaRPr lang="es-EC" sz="3600" dirty="0"/>
          </a:p>
          <a:p>
            <a:endParaRPr lang="es-EC" sz="3600" dirty="0" smtClean="0"/>
          </a:p>
          <a:p>
            <a:r>
              <a:rPr lang="es-EC" sz="3600" dirty="0" smtClean="0"/>
              <a:t>do-</a:t>
            </a:r>
            <a:r>
              <a:rPr lang="es-EC" sz="3600" dirty="0" err="1" smtClean="0"/>
              <a:t>while</a:t>
            </a:r>
            <a:endParaRPr lang="es-EC" sz="3600" dirty="0" smtClean="0"/>
          </a:p>
          <a:p>
            <a:endParaRPr lang="es-EC" sz="3600" dirty="0"/>
          </a:p>
          <a:p>
            <a:endParaRPr lang="es-EC" sz="3600" dirty="0" smtClean="0"/>
          </a:p>
          <a:p>
            <a:endParaRPr lang="es-EC" sz="3600" dirty="0"/>
          </a:p>
          <a:p>
            <a:endParaRPr lang="es-EC" sz="3600" dirty="0" smtClean="0"/>
          </a:p>
          <a:p>
            <a:r>
              <a:rPr lang="es-EC" sz="3600" dirty="0" err="1" smtClean="0"/>
              <a:t>for</a:t>
            </a:r>
            <a:endParaRPr lang="es-EC" sz="3600" dirty="0"/>
          </a:p>
          <a:p>
            <a:endParaRPr lang="es-EC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92" y="2165492"/>
            <a:ext cx="4352925" cy="1457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92" y="4300736"/>
            <a:ext cx="5153025" cy="2609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92" y="7469050"/>
            <a:ext cx="10229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7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Sentencias de </a:t>
            </a:r>
            <a:r>
              <a:rPr lang="es-EC" dirty="0" smtClean="0"/>
              <a:t>repetición</a:t>
            </a:r>
            <a:br>
              <a:rPr lang="es-EC" dirty="0" smtClean="0"/>
            </a:br>
            <a:r>
              <a:rPr lang="es-EC" dirty="0" smtClean="0"/>
              <a:t>break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2804319"/>
            <a:ext cx="10668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0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Manejo de errores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45" y="2068488"/>
            <a:ext cx="6905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4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Título"/>
          <p:cNvSpPr>
            <a:spLocks noGrp="1"/>
          </p:cNvSpPr>
          <p:nvPr>
            <p:ph type="title"/>
          </p:nvPr>
        </p:nvSpPr>
        <p:spPr>
          <a:xfrm>
            <a:off x="1598613" y="2954338"/>
            <a:ext cx="9971087" cy="1625600"/>
          </a:xfrm>
        </p:spPr>
        <p:txBody>
          <a:bodyPr/>
          <a:lstStyle/>
          <a:p>
            <a:r>
              <a:rPr smtClean="0"/>
              <a:t>Como utilizar Javascript en una pagina?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Javascript</a:t>
            </a:r>
            <a:r>
              <a:rPr dirty="0" smtClean="0"/>
              <a:t> </a:t>
            </a:r>
            <a:r>
              <a:rPr lang="es-ES" dirty="0" smtClean="0"/>
              <a:t>–</a:t>
            </a:r>
            <a:r>
              <a:rPr dirty="0" smtClean="0"/>
              <a:t> En línea (</a:t>
            </a:r>
            <a:r>
              <a:rPr dirty="0" err="1" smtClean="0"/>
              <a:t>Inline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1760" y="1780456"/>
            <a:ext cx="7113960" cy="5740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Javascript</a:t>
            </a:r>
            <a:r>
              <a:rPr dirty="0" smtClean="0"/>
              <a:t> </a:t>
            </a:r>
            <a:r>
              <a:rPr lang="es-ES" dirty="0" smtClean="0"/>
              <a:t>–</a:t>
            </a:r>
            <a:r>
              <a:rPr dirty="0" smtClean="0"/>
              <a:t> Embebido (</a:t>
            </a:r>
            <a:r>
              <a:rPr dirty="0" err="1" smtClean="0"/>
              <a:t>Embedded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744" y="1636440"/>
            <a:ext cx="8716266" cy="741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25925" y="2833688"/>
            <a:ext cx="8345488" cy="28019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DOCUMENT </a:t>
            </a:r>
            <a:r>
              <a:rPr lang="en-US" dirty="0"/>
              <a:t>OBJECT MODEL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err="1" smtClean="0"/>
              <a:t>dom</a:t>
            </a:r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7261225"/>
            <a:ext cx="11704637" cy="534988"/>
          </a:xfrm>
        </p:spPr>
        <p:txBody>
          <a:bodyPr/>
          <a:lstStyle/>
          <a:p>
            <a:pPr>
              <a:defRPr/>
            </a:pPr>
            <a:r>
              <a:rPr dirty="0" smtClean="0"/>
              <a:t>Objetos, propiedades y métodos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6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Javascript</a:t>
            </a:r>
            <a:r>
              <a:rPr dirty="0" smtClean="0"/>
              <a:t> </a:t>
            </a:r>
            <a:r>
              <a:rPr lang="es-ES" dirty="0" smtClean="0"/>
              <a:t>– Archivo externo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36" y="7037040"/>
            <a:ext cx="6867331" cy="2258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36" y="1348408"/>
            <a:ext cx="6374501" cy="5256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Ubicación el elemento &lt;script&gt;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41760" y="1492424"/>
            <a:ext cx="11953328" cy="7272808"/>
          </a:xfrm>
        </p:spPr>
        <p:txBody>
          <a:bodyPr/>
          <a:lstStyle/>
          <a:p>
            <a:r>
              <a:rPr lang="es-EC" sz="2800" dirty="0" smtClean="0"/>
              <a:t>Recomendación inicial era ponerlo al comienzo. </a:t>
            </a:r>
          </a:p>
          <a:p>
            <a:r>
              <a:rPr lang="es-EC" sz="2800" dirty="0" smtClean="0"/>
              <a:t>&lt;head&gt; </a:t>
            </a:r>
          </a:p>
          <a:p>
            <a:pPr lvl="1"/>
            <a:r>
              <a:rPr lang="es-EC" sz="2200" dirty="0" smtClean="0"/>
              <a:t>Para hacer cosas que no se muestran mientras se genera la pagina</a:t>
            </a:r>
          </a:p>
          <a:p>
            <a:pPr lvl="1"/>
            <a:r>
              <a:rPr lang="es-EC" sz="2200" dirty="0" smtClean="0"/>
              <a:t>Por rendimiento es improductivo poner un elemento script</a:t>
            </a:r>
          </a:p>
          <a:p>
            <a:pPr lvl="2"/>
            <a:r>
              <a:rPr lang="es-EC" sz="1600" dirty="0" smtClean="0"/>
              <a:t>El navegador deja de </a:t>
            </a:r>
            <a:r>
              <a:rPr lang="es-EC" sz="1600" dirty="0" smtClean="0"/>
              <a:t>analizar </a:t>
            </a:r>
            <a:r>
              <a:rPr lang="es-EC" sz="1600" dirty="0" smtClean="0"/>
              <a:t>(parsing) para recuperar el archive JavaScript file, y ejecutarlo antes de seguir con el resto del document.</a:t>
            </a:r>
          </a:p>
          <a:p>
            <a:pPr lvl="2"/>
            <a:r>
              <a:rPr lang="es-EC" sz="1600" dirty="0" smtClean="0"/>
              <a:t>La ventana del navegador está vacía mientras el </a:t>
            </a:r>
            <a:r>
              <a:rPr lang="es-EC" sz="1600" dirty="0" smtClean="0"/>
              <a:t>archivo </a:t>
            </a:r>
            <a:r>
              <a:rPr lang="es-EC" sz="1600" dirty="0" smtClean="0"/>
              <a:t>está siendo cargado</a:t>
            </a:r>
          </a:p>
          <a:p>
            <a:pPr lvl="1"/>
            <a:r>
              <a:rPr lang="es-EC" sz="2200" dirty="0" smtClean="0"/>
              <a:t>Poner solo el JavaScript que sea necesario para que la página pueda mostrase correctamente.</a:t>
            </a:r>
          </a:p>
          <a:p>
            <a:endParaRPr lang="es-EC" sz="2800" dirty="0" smtClean="0"/>
          </a:p>
          <a:p>
            <a:r>
              <a:rPr lang="es-EC" sz="2800" dirty="0" smtClean="0"/>
              <a:t>Poner le etiqueta script (JavaScript) al final del documento HTML</a:t>
            </a:r>
          </a:p>
          <a:p>
            <a:pPr lvl="1"/>
            <a:r>
              <a:rPr lang="es-EC" sz="2200" dirty="0" smtClean="0"/>
              <a:t>Ubicar el elemento script bajo el cierre de la etiqueta </a:t>
            </a:r>
            <a:r>
              <a:rPr lang="es-EC" sz="2200" dirty="0" err="1" smtClean="0"/>
              <a:t>body</a:t>
            </a:r>
            <a:endParaRPr lang="es-EC" sz="2200" dirty="0" smtClean="0"/>
          </a:p>
          <a:p>
            <a:pPr lvl="1"/>
            <a:r>
              <a:rPr lang="es-EC" sz="2200" dirty="0" smtClean="0"/>
              <a:t>Garantiza que el DOM esté cargado y visible para el usuario</a:t>
            </a:r>
          </a:p>
          <a:p>
            <a:pPr lvl="1"/>
            <a:r>
              <a:rPr lang="es-EC" sz="2200" dirty="0" smtClean="0"/>
              <a:t>Cualquier elemento presente en el script estará presente en la página</a:t>
            </a:r>
          </a:p>
          <a:p>
            <a:endParaRPr lang="es-EC" sz="2800" dirty="0" smtClean="0"/>
          </a:p>
          <a:p>
            <a:r>
              <a:rPr lang="es-EC" sz="2800" dirty="0" smtClean="0"/>
              <a:t>Localizar las referencias a archivos script externos luego de las referencias a hojas de estilo </a:t>
            </a:r>
          </a:p>
          <a:p>
            <a:pPr lvl="1"/>
            <a:r>
              <a:rPr lang="es-EC" sz="2200" dirty="0" smtClean="0"/>
              <a:t>El navegador atiende la carga de ambas al mismo tiempo</a:t>
            </a:r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6631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Navegando en el DOM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240" y="1564432"/>
            <a:ext cx="11684808" cy="6468078"/>
          </a:xfrm>
        </p:spPr>
        <p:txBody>
          <a:bodyPr/>
          <a:lstStyle/>
          <a:p>
            <a:r>
              <a:rPr lang="en-US" sz="2400" b="1" dirty="0" err="1"/>
              <a:t>getElementById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1800" dirty="0" err="1" smtClean="0"/>
              <a:t>Retorna</a:t>
            </a:r>
            <a:r>
              <a:rPr lang="en-US" sz="1800" dirty="0" smtClean="0"/>
              <a:t> el primer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con el Id </a:t>
            </a:r>
            <a:r>
              <a:rPr lang="en-US" sz="1800" dirty="0" err="1" smtClean="0"/>
              <a:t>buscado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marL="650875" lvl="1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2400" b="1" dirty="0" err="1" smtClean="0"/>
              <a:t>getElementsByTagName</a:t>
            </a:r>
            <a:endParaRPr lang="en-US" sz="2400" dirty="0" smtClean="0"/>
          </a:p>
          <a:p>
            <a:pPr lvl="1"/>
            <a:r>
              <a:rPr lang="en-US" sz="1800" dirty="0" err="1" smtClean="0"/>
              <a:t>Retorna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lista</a:t>
            </a:r>
            <a:r>
              <a:rPr lang="en-US" sz="1800" dirty="0" smtClean="0"/>
              <a:t> (</a:t>
            </a:r>
            <a:r>
              <a:rPr lang="en-US" sz="1800" dirty="0" err="1" smtClean="0"/>
              <a:t>NodeList</a:t>
            </a:r>
            <a:r>
              <a:rPr lang="en-US" sz="1800" dirty="0" smtClean="0"/>
              <a:t>) de </a:t>
            </a:r>
            <a:r>
              <a:rPr lang="en-US" sz="1800" dirty="0" err="1" smtClean="0"/>
              <a:t>elementos</a:t>
            </a:r>
            <a:r>
              <a:rPr lang="en-US" sz="1800" dirty="0" smtClean="0"/>
              <a:t> con el tag </a:t>
            </a:r>
            <a:r>
              <a:rPr lang="en-US" sz="1800" dirty="0" err="1" smtClean="0"/>
              <a:t>especificado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getElementsByName</a:t>
            </a:r>
            <a:endParaRPr lang="en-US" sz="2400" dirty="0" smtClean="0"/>
          </a:p>
          <a:p>
            <a:pPr lvl="1"/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lista</a:t>
            </a:r>
            <a:r>
              <a:rPr lang="en-US" sz="1800" dirty="0"/>
              <a:t> (</a:t>
            </a:r>
            <a:r>
              <a:rPr lang="en-US" sz="1800" dirty="0" err="1"/>
              <a:t>NodeList</a:t>
            </a:r>
            <a:r>
              <a:rPr lang="en-US" sz="1800" dirty="0"/>
              <a:t>) de </a:t>
            </a:r>
            <a:r>
              <a:rPr lang="en-US" sz="1800" dirty="0" err="1"/>
              <a:t>elementos</a:t>
            </a:r>
            <a:r>
              <a:rPr lang="en-US" sz="1800" dirty="0"/>
              <a:t> con </a:t>
            </a:r>
            <a:r>
              <a:rPr lang="en-US" sz="1800" dirty="0" smtClean="0"/>
              <a:t>el valor del </a:t>
            </a:r>
            <a:r>
              <a:rPr lang="en-US" sz="1800" dirty="0" err="1" smtClean="0"/>
              <a:t>atributo</a:t>
            </a:r>
            <a:r>
              <a:rPr lang="en-US" sz="1800" dirty="0" smtClean="0"/>
              <a:t> name </a:t>
            </a:r>
            <a:r>
              <a:rPr lang="en-US" sz="1800" dirty="0" err="1"/>
              <a:t>especificado</a:t>
            </a:r>
            <a:r>
              <a:rPr lang="en-US" sz="1800" dirty="0" smtClean="0"/>
              <a:t> </a:t>
            </a:r>
          </a:p>
          <a:p>
            <a:pPr lvl="1"/>
            <a:endParaRPr lang="en-US" sz="1800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getElementsByClass</a:t>
            </a:r>
            <a:r>
              <a:rPr lang="en-US" sz="2400" b="1" dirty="0" smtClean="0"/>
              <a:t> </a:t>
            </a:r>
          </a:p>
          <a:p>
            <a:pPr lvl="1"/>
            <a:r>
              <a:rPr lang="en-US" sz="1800" dirty="0" err="1" smtClean="0"/>
              <a:t>Retorna</a:t>
            </a:r>
            <a:r>
              <a:rPr lang="en-US" sz="1800" dirty="0" smtClean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lista</a:t>
            </a:r>
            <a:r>
              <a:rPr lang="en-US" sz="1800" dirty="0"/>
              <a:t> (</a:t>
            </a:r>
            <a:r>
              <a:rPr lang="en-US" sz="1800" dirty="0" err="1"/>
              <a:t>NodeList</a:t>
            </a:r>
            <a:r>
              <a:rPr lang="en-US" sz="1800" dirty="0"/>
              <a:t>) de </a:t>
            </a:r>
            <a:r>
              <a:rPr lang="en-US" sz="1800" dirty="0" err="1"/>
              <a:t>elementos</a:t>
            </a:r>
            <a:r>
              <a:rPr lang="en-US" sz="1800" dirty="0"/>
              <a:t> con el valor del </a:t>
            </a:r>
            <a:r>
              <a:rPr lang="en-US" sz="1800" dirty="0" err="1"/>
              <a:t>atributo</a:t>
            </a:r>
            <a:r>
              <a:rPr lang="en-US" sz="1800" dirty="0"/>
              <a:t> class </a:t>
            </a:r>
            <a:r>
              <a:rPr lang="en-US" sz="1800" dirty="0" err="1"/>
              <a:t>especificado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 err="1"/>
              <a:t>Util</a:t>
            </a:r>
            <a:r>
              <a:rPr lang="en-US" sz="1800" dirty="0"/>
              <a:t> </a:t>
            </a:r>
            <a:r>
              <a:rPr lang="en-US" sz="1800" dirty="0" err="1"/>
              <a:t>cuando</a:t>
            </a:r>
            <a:r>
              <a:rPr lang="en-US" sz="1800" dirty="0"/>
              <a:t> se </a:t>
            </a:r>
            <a:r>
              <a:rPr lang="en-US" sz="1800" dirty="0" err="1"/>
              <a:t>tiene</a:t>
            </a:r>
            <a:r>
              <a:rPr lang="en-US" sz="1800" dirty="0"/>
              <a:t> </a:t>
            </a:r>
            <a:r>
              <a:rPr lang="en-US" sz="1800" dirty="0" err="1"/>
              <a:t>varios</a:t>
            </a:r>
            <a:r>
              <a:rPr lang="en-US" sz="1800" dirty="0"/>
              <a:t> </a:t>
            </a:r>
            <a:r>
              <a:rPr lang="en-US" sz="1800" dirty="0" err="1"/>
              <a:t>elementos</a:t>
            </a:r>
            <a:r>
              <a:rPr lang="en-US" sz="1800" dirty="0"/>
              <a:t> y se los </a:t>
            </a:r>
            <a:r>
              <a:rPr lang="en-US" sz="1800" dirty="0" err="1"/>
              <a:t>necesita</a:t>
            </a:r>
            <a:r>
              <a:rPr lang="en-US" sz="1800" dirty="0"/>
              <a:t> </a:t>
            </a:r>
            <a:r>
              <a:rPr lang="en-US" sz="1800" dirty="0" err="1"/>
              <a:t>agrupar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por </a:t>
            </a:r>
            <a:r>
              <a:rPr lang="en-US" sz="1800" dirty="0" err="1"/>
              <a:t>ejemplo</a:t>
            </a:r>
            <a:r>
              <a:rPr lang="en-US" sz="1800" dirty="0"/>
              <a:t> para </a:t>
            </a:r>
            <a:r>
              <a:rPr lang="en-US" sz="1800" dirty="0" err="1"/>
              <a:t>mostrarlos</a:t>
            </a:r>
            <a:r>
              <a:rPr lang="en-US" sz="1800" dirty="0"/>
              <a:t> u </a:t>
            </a:r>
            <a:r>
              <a:rPr lang="en-US" sz="1800" dirty="0" err="1"/>
              <a:t>ocultarlos</a:t>
            </a:r>
            <a:r>
              <a:rPr lang="en-US" sz="1800" dirty="0"/>
              <a:t>. </a:t>
            </a:r>
          </a:p>
          <a:p>
            <a:endParaRPr lang="es-EC" sz="2400" dirty="0"/>
          </a:p>
        </p:txBody>
      </p:sp>
      <p:sp>
        <p:nvSpPr>
          <p:cNvPr id="5" name="Rectángulo 4"/>
          <p:cNvSpPr/>
          <p:nvPr/>
        </p:nvSpPr>
        <p:spPr>
          <a:xfrm>
            <a:off x="3118024" y="2500536"/>
            <a:ext cx="7342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btnSave</a:t>
            </a:r>
            <a:r>
              <a:rPr lang="en-US" sz="2000" dirty="0"/>
              <a:t>');</a:t>
            </a:r>
            <a:endParaRPr lang="es-EC" sz="2000" dirty="0"/>
          </a:p>
        </p:txBody>
      </p:sp>
      <p:sp>
        <p:nvSpPr>
          <p:cNvPr id="6" name="Rectángulo 5"/>
          <p:cNvSpPr/>
          <p:nvPr/>
        </p:nvSpPr>
        <p:spPr>
          <a:xfrm>
            <a:off x="3118023" y="4012704"/>
            <a:ext cx="6912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imagenes</a:t>
            </a:r>
            <a:r>
              <a:rPr lang="en-US" sz="2000" dirty="0"/>
              <a:t> = </a:t>
            </a:r>
            <a:r>
              <a:rPr lang="en-US" sz="2000" dirty="0" err="1"/>
              <a:t>document.getElementsByTagName</a:t>
            </a:r>
            <a:r>
              <a:rPr lang="en-US" sz="2000" dirty="0"/>
              <a:t>('</a:t>
            </a:r>
            <a:r>
              <a:rPr lang="en-US" sz="2000" dirty="0" err="1"/>
              <a:t>img</a:t>
            </a:r>
            <a:r>
              <a:rPr lang="en-US" sz="2000" dirty="0"/>
              <a:t>');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118023" y="5822552"/>
            <a:ext cx="886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pizzaSizes</a:t>
            </a:r>
            <a:r>
              <a:rPr lang="en-US" sz="2000" dirty="0"/>
              <a:t> = </a:t>
            </a:r>
            <a:r>
              <a:rPr lang="en-US" sz="2000" dirty="0" err="1"/>
              <a:t>document.getElementsByName</a:t>
            </a:r>
            <a:r>
              <a:rPr lang="en-US" sz="2000" dirty="0"/>
              <a:t>('</a:t>
            </a:r>
            <a:r>
              <a:rPr lang="en-US" sz="2000" dirty="0" err="1"/>
              <a:t>pizzaSize</a:t>
            </a:r>
            <a:r>
              <a:rPr lang="en-US" sz="2000" dirty="0"/>
              <a:t>');</a:t>
            </a:r>
            <a:endParaRPr lang="es-EC" sz="2000" dirty="0"/>
          </a:p>
        </p:txBody>
      </p:sp>
      <p:sp>
        <p:nvSpPr>
          <p:cNvPr id="8" name="Rectángulo 7"/>
          <p:cNvSpPr/>
          <p:nvPr/>
        </p:nvSpPr>
        <p:spPr>
          <a:xfrm>
            <a:off x="3118022" y="7663178"/>
            <a:ext cx="7128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pizzaParts</a:t>
            </a:r>
            <a:r>
              <a:rPr lang="en-US" sz="2000" dirty="0"/>
              <a:t>= </a:t>
            </a:r>
            <a:r>
              <a:rPr lang="en-US" sz="2000" dirty="0" err="1"/>
              <a:t>document.getElementsByClass</a:t>
            </a:r>
            <a:r>
              <a:rPr lang="en-US" sz="2000" dirty="0"/>
              <a:t>('</a:t>
            </a:r>
            <a:r>
              <a:rPr lang="en-US" sz="2000" dirty="0" err="1"/>
              <a:t>pizzaPart</a:t>
            </a:r>
            <a:r>
              <a:rPr lang="en-US" sz="2000" dirty="0"/>
              <a:t>');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6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Navegando en el DOM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348408"/>
            <a:ext cx="5743787" cy="668410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querySelector</a:t>
            </a:r>
            <a:r>
              <a:rPr lang="es-ES" dirty="0" smtClean="0"/>
              <a:t>()</a:t>
            </a:r>
          </a:p>
          <a:p>
            <a:pPr algn="just"/>
            <a:r>
              <a:rPr lang="es-ES" sz="2400" dirty="0" smtClean="0"/>
              <a:t>Retorna el primer elemento que coincida con el grupo especificado de selectores CSS enviado como </a:t>
            </a:r>
            <a:r>
              <a:rPr lang="es-ES" sz="2400" dirty="0" err="1" smtClean="0"/>
              <a:t>parametro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10773" y="1492424"/>
            <a:ext cx="5743787" cy="6540079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querySelectorAll</a:t>
            </a:r>
            <a:r>
              <a:rPr lang="es-ES" dirty="0" smtClean="0"/>
              <a:t>()</a:t>
            </a:r>
          </a:p>
          <a:p>
            <a:endParaRPr lang="es-E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9712" y="3724672"/>
            <a:ext cx="8945827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8424" y="4670241"/>
            <a:ext cx="6093093" cy="2867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9712" y="6532984"/>
            <a:ext cx="8446616" cy="2946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8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Manejadores de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348408"/>
            <a:ext cx="11900832" cy="7776864"/>
          </a:xfrm>
        </p:spPr>
        <p:txBody>
          <a:bodyPr/>
          <a:lstStyle/>
          <a:p>
            <a:pPr algn="just"/>
            <a:r>
              <a:rPr lang="es-ES" sz="2800" dirty="0" smtClean="0"/>
              <a:t>Existen 3 formas de registrar un evento</a:t>
            </a:r>
          </a:p>
          <a:p>
            <a:pPr lvl="1" algn="just"/>
            <a:r>
              <a:rPr lang="es-ES" sz="2400" dirty="0" smtClean="0"/>
              <a:t>Manejador de evento en línea (</a:t>
            </a:r>
            <a:r>
              <a:rPr lang="es-ES" sz="2400" dirty="0" err="1" smtClean="0"/>
              <a:t>Inline</a:t>
            </a:r>
            <a:r>
              <a:rPr lang="es-ES" sz="2400" dirty="0" smtClean="0"/>
              <a:t>)</a:t>
            </a:r>
          </a:p>
          <a:p>
            <a:pPr lvl="2" algn="just"/>
            <a:r>
              <a:rPr lang="es-ES" sz="2000" dirty="0" smtClean="0"/>
              <a:t>Agregar un nuevo atributo al elemento</a:t>
            </a:r>
          </a:p>
          <a:p>
            <a:pPr lvl="2" algn="just"/>
            <a:endParaRPr lang="es-ES" sz="2000" dirty="0"/>
          </a:p>
          <a:p>
            <a:pPr lvl="2" algn="just"/>
            <a:endParaRPr lang="es-ES" sz="2000" dirty="0" smtClean="0"/>
          </a:p>
          <a:p>
            <a:pPr lvl="2" algn="just"/>
            <a:endParaRPr lang="es-ES" sz="2000" dirty="0"/>
          </a:p>
          <a:p>
            <a:pPr lvl="2" algn="just"/>
            <a:endParaRPr lang="es-ES" sz="2000" dirty="0" smtClean="0"/>
          </a:p>
          <a:p>
            <a:pPr lvl="2" algn="just"/>
            <a:endParaRPr lang="es-ES" sz="2000" dirty="0"/>
          </a:p>
          <a:p>
            <a:pPr lvl="2" algn="just"/>
            <a:endParaRPr lang="es-ES" sz="2000" dirty="0" smtClean="0"/>
          </a:p>
          <a:p>
            <a:pPr lvl="2" algn="just"/>
            <a:endParaRPr lang="es-ES" sz="2000" dirty="0"/>
          </a:p>
          <a:p>
            <a:pPr lvl="2" algn="just"/>
            <a:endParaRPr lang="es-ES" sz="2000" dirty="0" smtClean="0"/>
          </a:p>
          <a:p>
            <a:pPr lvl="2" algn="just"/>
            <a:endParaRPr lang="es-ES" sz="2000" dirty="0" smtClean="0"/>
          </a:p>
          <a:p>
            <a:pPr lvl="2" algn="just"/>
            <a:endParaRPr lang="es-ES" sz="2000" dirty="0" smtClean="0"/>
          </a:p>
          <a:p>
            <a:pPr lvl="2" algn="just"/>
            <a:endParaRPr lang="es-ES" sz="2000" dirty="0"/>
          </a:p>
          <a:p>
            <a:pPr lvl="2" algn="just"/>
            <a:endParaRPr lang="es-ES" sz="2000" dirty="0" smtClean="0"/>
          </a:p>
          <a:p>
            <a:pPr lvl="2" algn="just"/>
            <a:r>
              <a:rPr lang="es-ES" sz="2000" dirty="0" smtClean="0"/>
              <a:t>Esta técnica esta marcada como </a:t>
            </a:r>
            <a:r>
              <a:rPr lang="es-ES" sz="2000" dirty="0" err="1" smtClean="0"/>
              <a:t>deprecate</a:t>
            </a:r>
            <a:endParaRPr lang="es-ES" sz="2000" dirty="0" smtClean="0"/>
          </a:p>
          <a:p>
            <a:pPr lvl="2" algn="just"/>
            <a:endParaRPr lang="es-ES" sz="2000" dirty="0" smtClean="0"/>
          </a:p>
          <a:p>
            <a:pPr lvl="1" algn="just"/>
            <a:r>
              <a:rPr lang="es-ES" sz="2400" dirty="0" smtClean="0"/>
              <a:t>Registrar un manejador de evento como un propiedad del elemento</a:t>
            </a:r>
          </a:p>
          <a:p>
            <a:pPr lvl="1" algn="just"/>
            <a:endParaRPr lang="es-ES" sz="2400" dirty="0" smtClean="0"/>
          </a:p>
          <a:p>
            <a:pPr lvl="1" algn="just"/>
            <a:r>
              <a:rPr lang="es-ES" sz="2400" dirty="0" smtClean="0"/>
              <a:t>Usar el nuevo método estándar </a:t>
            </a:r>
            <a:r>
              <a:rPr lang="es-ES" sz="2400" b="1" i="1" u="sng" dirty="0" err="1" smtClean="0"/>
              <a:t>addEventListener</a:t>
            </a:r>
            <a:r>
              <a:rPr lang="es-ES" sz="2400" b="1" i="1" u="sng" dirty="0" smtClean="0"/>
              <a:t>()</a:t>
            </a:r>
            <a:endParaRPr lang="es-ES" sz="2400" b="1" i="1" u="sng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3928" y="2876781"/>
            <a:ext cx="4809704" cy="3881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Manejadores de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348408"/>
            <a:ext cx="11900832" cy="7776864"/>
          </a:xfrm>
        </p:spPr>
        <p:txBody>
          <a:bodyPr/>
          <a:lstStyle/>
          <a:p>
            <a:pPr algn="just"/>
            <a:r>
              <a:rPr lang="es-ES" sz="2800" dirty="0" smtClean="0"/>
              <a:t>Existen 3 formas de registrar un evento</a:t>
            </a:r>
          </a:p>
          <a:p>
            <a:pPr lvl="1" algn="just"/>
            <a:r>
              <a:rPr lang="es-ES" sz="2400" dirty="0" smtClean="0"/>
              <a:t>Manejador de evento en línea (</a:t>
            </a:r>
            <a:r>
              <a:rPr lang="es-ES" sz="2400" dirty="0" err="1" smtClean="0"/>
              <a:t>Inline</a:t>
            </a:r>
            <a:r>
              <a:rPr lang="es-ES" sz="2400" dirty="0" smtClean="0"/>
              <a:t>)</a:t>
            </a:r>
          </a:p>
          <a:p>
            <a:pPr lvl="1" algn="just"/>
            <a:r>
              <a:rPr lang="es-ES" sz="2400" dirty="0" smtClean="0"/>
              <a:t>Registrar un manejador de evento como un propiedad del elemento</a:t>
            </a:r>
          </a:p>
          <a:p>
            <a:pPr lvl="1" algn="just"/>
            <a:endParaRPr lang="es-ES" sz="2400" dirty="0"/>
          </a:p>
          <a:p>
            <a:pPr lvl="1" algn="just"/>
            <a:endParaRPr lang="es-ES" sz="2400" dirty="0" smtClean="0"/>
          </a:p>
          <a:p>
            <a:pPr lvl="1" algn="just"/>
            <a:endParaRPr lang="es-ES" sz="2400" dirty="0"/>
          </a:p>
          <a:p>
            <a:pPr lvl="1" algn="just"/>
            <a:endParaRPr lang="es-ES" sz="2400" dirty="0" smtClean="0"/>
          </a:p>
          <a:p>
            <a:pPr lvl="1" algn="just"/>
            <a:endParaRPr lang="es-ES" sz="2400" dirty="0"/>
          </a:p>
          <a:p>
            <a:pPr lvl="1" algn="just"/>
            <a:endParaRPr lang="es-ES" sz="2400" dirty="0" smtClean="0"/>
          </a:p>
          <a:p>
            <a:pPr lvl="1" algn="just"/>
            <a:endParaRPr lang="es-ES" sz="2400" dirty="0" smtClean="0"/>
          </a:p>
          <a:p>
            <a:pPr lvl="1" algn="just"/>
            <a:endParaRPr lang="es-ES" sz="2400" dirty="0"/>
          </a:p>
          <a:p>
            <a:pPr lvl="1" algn="just"/>
            <a:endParaRPr lang="es-ES" sz="2400" dirty="0" smtClean="0"/>
          </a:p>
          <a:p>
            <a:pPr lvl="1" algn="just"/>
            <a:endParaRPr lang="es-ES" sz="2400" dirty="0"/>
          </a:p>
          <a:p>
            <a:pPr lvl="1" algn="just"/>
            <a:endParaRPr lang="es-ES" sz="2400" dirty="0" smtClean="0"/>
          </a:p>
          <a:p>
            <a:pPr lvl="1" algn="just"/>
            <a:endParaRPr lang="es-ES" sz="2400" dirty="0" smtClean="0"/>
          </a:p>
          <a:p>
            <a:pPr lvl="2" algn="just"/>
            <a:r>
              <a:rPr lang="es-ES" sz="1800" dirty="0" smtClean="0"/>
              <a:t>Se recomienda esta técnica por compatibilidad con viejos navegadores</a:t>
            </a:r>
            <a:endParaRPr lang="es-ES" sz="2400" dirty="0" smtClean="0"/>
          </a:p>
          <a:p>
            <a:pPr lvl="1" algn="just"/>
            <a:r>
              <a:rPr lang="es-ES" sz="2400" dirty="0" smtClean="0"/>
              <a:t>Usar el nuevo método estándar </a:t>
            </a:r>
            <a:r>
              <a:rPr lang="es-ES" sz="2400" b="1" i="1" u="sng" dirty="0" err="1" smtClean="0"/>
              <a:t>addEventListener</a:t>
            </a:r>
            <a:r>
              <a:rPr lang="es-ES" sz="2400" b="1" i="1" u="sng" dirty="0" smtClean="0"/>
              <a:t>()</a:t>
            </a:r>
            <a:endParaRPr lang="es-ES" sz="2400" b="1" i="1" u="sn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1880" y="2716560"/>
            <a:ext cx="5691930" cy="484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0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Manejadores de eventos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780456"/>
            <a:ext cx="5743787" cy="7632848"/>
          </a:xfrm>
        </p:spPr>
        <p:txBody>
          <a:bodyPr/>
          <a:lstStyle/>
          <a:p>
            <a:pPr algn="just"/>
            <a:r>
              <a:rPr lang="es-ES" sz="2400" dirty="0" smtClean="0"/>
              <a:t>Existen 3 formas de registrar un evento</a:t>
            </a:r>
          </a:p>
          <a:p>
            <a:pPr lvl="1" algn="just"/>
            <a:r>
              <a:rPr lang="es-ES" sz="2000" dirty="0" smtClean="0"/>
              <a:t>Manejador de evento en línea (</a:t>
            </a:r>
            <a:r>
              <a:rPr lang="es-ES" sz="2000" dirty="0" err="1" smtClean="0"/>
              <a:t>Inline</a:t>
            </a:r>
            <a:r>
              <a:rPr lang="es-ES" sz="2000" dirty="0" smtClean="0"/>
              <a:t>)</a:t>
            </a:r>
          </a:p>
          <a:p>
            <a:pPr lvl="1" algn="just"/>
            <a:r>
              <a:rPr lang="es-ES" sz="2000" dirty="0" smtClean="0"/>
              <a:t>Registrar un manejador de evento como un propiedad del elemento</a:t>
            </a:r>
          </a:p>
          <a:p>
            <a:pPr lvl="1" algn="just"/>
            <a:r>
              <a:rPr lang="es-ES" sz="2000" dirty="0" smtClean="0"/>
              <a:t>Usar el nuevo método estándar </a:t>
            </a:r>
            <a:r>
              <a:rPr lang="es-ES" sz="2000" b="1" i="1" u="sng" dirty="0" err="1" smtClean="0"/>
              <a:t>addEventListener</a:t>
            </a:r>
            <a:r>
              <a:rPr lang="es-ES" sz="2000" b="1" i="1" u="sng" dirty="0" smtClean="0"/>
              <a:t>()</a:t>
            </a:r>
          </a:p>
          <a:p>
            <a:pPr lvl="2" algn="just"/>
            <a:r>
              <a:rPr lang="es-ES" sz="1800" dirty="0" smtClean="0"/>
              <a:t>Técnica estándar para la especificación HTML5</a:t>
            </a:r>
          </a:p>
          <a:p>
            <a:pPr lvl="2" algn="just"/>
            <a:r>
              <a:rPr lang="es-ES" sz="1800" dirty="0" smtClean="0"/>
              <a:t>Tiene 3 argumentos</a:t>
            </a:r>
          </a:p>
          <a:p>
            <a:pPr lvl="3" algn="just"/>
            <a:r>
              <a:rPr lang="es-ES" sz="1600" dirty="0" smtClean="0"/>
              <a:t>El tipo de evento</a:t>
            </a:r>
          </a:p>
          <a:p>
            <a:pPr lvl="3" algn="just"/>
            <a:r>
              <a:rPr lang="es-ES" sz="1600" dirty="0" smtClean="0"/>
              <a:t>La función a ser ejecutada</a:t>
            </a:r>
          </a:p>
          <a:p>
            <a:pPr lvl="4" algn="just"/>
            <a:r>
              <a:rPr lang="es-ES" sz="1600" dirty="0" smtClean="0"/>
              <a:t>Funciones</a:t>
            </a:r>
          </a:p>
          <a:p>
            <a:pPr lvl="5" algn="just"/>
            <a:r>
              <a:rPr lang="es-ES" sz="1600" dirty="0" err="1"/>
              <a:t>onmousedown</a:t>
            </a:r>
            <a:endParaRPr lang="es-ES" sz="1600" dirty="0"/>
          </a:p>
          <a:p>
            <a:pPr lvl="5" algn="just"/>
            <a:r>
              <a:rPr lang="es-ES" sz="1600" dirty="0" err="1"/>
              <a:t>onmouseout</a:t>
            </a:r>
            <a:endParaRPr lang="es-ES" sz="1600" dirty="0"/>
          </a:p>
          <a:p>
            <a:pPr lvl="5" algn="just"/>
            <a:r>
              <a:rPr lang="es-ES" sz="1600" dirty="0" err="1"/>
              <a:t>onmousemove</a:t>
            </a:r>
            <a:endParaRPr lang="es-ES" sz="1600" dirty="0"/>
          </a:p>
          <a:p>
            <a:pPr lvl="5" algn="just"/>
            <a:r>
              <a:rPr lang="es-ES" sz="1600" dirty="0" err="1"/>
              <a:t>onmouseover</a:t>
            </a:r>
            <a:endParaRPr lang="es-ES" sz="1600" dirty="0"/>
          </a:p>
          <a:p>
            <a:pPr lvl="5" algn="just"/>
            <a:r>
              <a:rPr lang="es-ES" sz="1600" dirty="0" err="1"/>
              <a:t>onmouseup</a:t>
            </a:r>
            <a:endParaRPr lang="es-ES" sz="1600" dirty="0"/>
          </a:p>
          <a:p>
            <a:pPr lvl="5" algn="just"/>
            <a:r>
              <a:rPr lang="es-ES" sz="1600" dirty="0" err="1"/>
              <a:t>onclick</a:t>
            </a:r>
            <a:endParaRPr lang="es-ES" sz="1600" dirty="0"/>
          </a:p>
          <a:p>
            <a:pPr lvl="5" algn="just"/>
            <a:r>
              <a:rPr lang="es-ES" sz="1600" dirty="0" err="1"/>
              <a:t>ondblclick</a:t>
            </a:r>
            <a:endParaRPr lang="es-ES" sz="1600" dirty="0"/>
          </a:p>
          <a:p>
            <a:pPr lvl="4" algn="just"/>
            <a:r>
              <a:rPr lang="es-ES" sz="1600" dirty="0" smtClean="0"/>
              <a:t>Funciones anónimas</a:t>
            </a:r>
          </a:p>
          <a:p>
            <a:pPr lvl="3" algn="just"/>
            <a:r>
              <a:rPr lang="es-ES" sz="1600" dirty="0" smtClean="0"/>
              <a:t>Un valor bolean </a:t>
            </a:r>
          </a:p>
          <a:p>
            <a:pPr lvl="4" algn="just"/>
            <a:r>
              <a:rPr lang="es-ES" sz="1600" dirty="0" smtClean="0"/>
              <a:t>Lanzando múltiples eventos </a:t>
            </a:r>
          </a:p>
          <a:p>
            <a:pPr marL="1951038" lvl="3" indent="0" algn="just">
              <a:buNone/>
            </a:pPr>
            <a:r>
              <a:rPr lang="es-ES" sz="1600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0392" y="1564432"/>
            <a:ext cx="5846956" cy="528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225925" y="2833688"/>
            <a:ext cx="8345488" cy="2801937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Manipulacion</a:t>
            </a:r>
            <a:r>
              <a:rPr dirty="0" smtClean="0"/>
              <a:t> de nodos en una pagina web</a:t>
            </a:r>
            <a:endParaRPr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1338" y="7261225"/>
            <a:ext cx="11704637" cy="53498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07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Propiedad </a:t>
            </a:r>
            <a:r>
              <a:rPr dirty="0" err="1" smtClean="0"/>
              <a:t>innerHTML</a:t>
            </a:r>
            <a:endParaRPr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Forma </a:t>
            </a:r>
            <a:r>
              <a:rPr lang="en-US" sz="3600" dirty="0" err="1" smtClean="0"/>
              <a:t>más</a:t>
            </a:r>
            <a:r>
              <a:rPr lang="en-US" sz="3600" dirty="0" smtClean="0"/>
              <a:t> </a:t>
            </a:r>
            <a:r>
              <a:rPr lang="en-US" sz="3600" dirty="0" err="1" smtClean="0"/>
              <a:t>facil</a:t>
            </a:r>
            <a:r>
              <a:rPr lang="en-US" sz="3600" dirty="0" smtClean="0"/>
              <a:t> de </a:t>
            </a:r>
            <a:r>
              <a:rPr lang="en-US" sz="3600" dirty="0" err="1" smtClean="0"/>
              <a:t>modificar</a:t>
            </a:r>
            <a:r>
              <a:rPr lang="en-US" sz="3600" dirty="0" smtClean="0"/>
              <a:t> el </a:t>
            </a:r>
            <a:r>
              <a:rPr lang="en-US" sz="3600" dirty="0" err="1" smtClean="0"/>
              <a:t>contenido</a:t>
            </a:r>
            <a:r>
              <a:rPr lang="en-US" sz="3600" dirty="0" smtClean="0"/>
              <a:t> de un </a:t>
            </a:r>
            <a:r>
              <a:rPr lang="en-US" sz="3600" dirty="0" err="1" smtClean="0"/>
              <a:t>elemento</a:t>
            </a:r>
            <a:endParaRPr lang="en-US" sz="3600" dirty="0"/>
          </a:p>
          <a:p>
            <a:pPr>
              <a:defRPr/>
            </a:pPr>
            <a:endParaRPr lang="en-US" sz="3600" dirty="0"/>
          </a:p>
          <a:p>
            <a:pPr>
              <a:defRPr/>
            </a:pPr>
            <a:r>
              <a:rPr lang="en-US" sz="3600" dirty="0" smtClean="0"/>
              <a:t>No </a:t>
            </a:r>
            <a:r>
              <a:rPr lang="en-US" sz="3600" dirty="0" err="1" smtClean="0"/>
              <a:t>es</a:t>
            </a:r>
            <a:r>
              <a:rPr lang="en-US" sz="3600" dirty="0" smtClean="0"/>
              <a:t> parte de la </a:t>
            </a:r>
            <a:r>
              <a:rPr lang="en-US" sz="3600" dirty="0" err="1" smtClean="0"/>
              <a:t>especificación</a:t>
            </a:r>
            <a:r>
              <a:rPr lang="en-US" sz="3600" dirty="0" smtClean="0"/>
              <a:t> del W3C DOM</a:t>
            </a:r>
            <a:endParaRPr lang="en-US" sz="3600" dirty="0"/>
          </a:p>
          <a:p>
            <a:pPr>
              <a:defRPr/>
            </a:pPr>
            <a:endParaRPr lang="en-US" sz="3600" dirty="0"/>
          </a:p>
          <a:p>
            <a:pPr>
              <a:defRPr/>
            </a:pPr>
            <a:r>
              <a:rPr lang="en-US" sz="3600" dirty="0" err="1" smtClean="0"/>
              <a:t>Permite</a:t>
            </a:r>
            <a:r>
              <a:rPr lang="en-US" sz="3600" dirty="0" smtClean="0"/>
              <a:t> </a:t>
            </a:r>
            <a:r>
              <a:rPr lang="en-US" sz="3600" dirty="0" err="1" smtClean="0"/>
              <a:t>obtener</a:t>
            </a:r>
            <a:r>
              <a:rPr lang="en-US" sz="3600" dirty="0" smtClean="0"/>
              <a:t> o </a:t>
            </a:r>
            <a:r>
              <a:rPr lang="en-US" sz="3600" dirty="0" err="1" smtClean="0"/>
              <a:t>establecer</a:t>
            </a:r>
            <a:r>
              <a:rPr lang="en-US" sz="3600" dirty="0" smtClean="0"/>
              <a:t> el </a:t>
            </a:r>
            <a:r>
              <a:rPr lang="en-US" sz="3600" dirty="0" err="1" smtClean="0"/>
              <a:t>contenido</a:t>
            </a:r>
            <a:r>
              <a:rPr lang="en-US" sz="3600" dirty="0" smtClean="0"/>
              <a:t> de los </a:t>
            </a:r>
            <a:r>
              <a:rPr lang="en-US" sz="3600" dirty="0" err="1" smtClean="0"/>
              <a:t>elementos</a:t>
            </a:r>
            <a:r>
              <a:rPr lang="en-US" sz="3600" dirty="0" smtClean="0"/>
              <a:t> HTML (</a:t>
            </a:r>
            <a:r>
              <a:rPr lang="en-US" sz="3600" dirty="0" err="1" smtClean="0"/>
              <a:t>incluyendo</a:t>
            </a:r>
            <a:r>
              <a:rPr lang="en-US" sz="3600" dirty="0" smtClean="0"/>
              <a:t> </a:t>
            </a:r>
            <a:r>
              <a:rPr lang="en-US" sz="3600" dirty="0"/>
              <a:t>&lt;html&gt; </a:t>
            </a:r>
            <a:r>
              <a:rPr lang="en-US" sz="3600" dirty="0" smtClean="0"/>
              <a:t>y </a:t>
            </a:r>
            <a:r>
              <a:rPr lang="en-US" sz="3600" dirty="0"/>
              <a:t>&lt;body</a:t>
            </a:r>
            <a:r>
              <a:rPr lang="en-US" sz="3600" dirty="0" smtClean="0"/>
              <a:t>&gt;)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803255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Propiedad </a:t>
            </a:r>
            <a:r>
              <a:rPr dirty="0" err="1"/>
              <a:t>innerHTML</a:t>
            </a:r>
            <a:endParaRPr dirty="0"/>
          </a:p>
        </p:txBody>
      </p:sp>
      <p:pic>
        <p:nvPicPr>
          <p:cNvPr id="53251" name="Picture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5825" y="2284413"/>
            <a:ext cx="11152188" cy="532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857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DOM</a:t>
            </a:r>
            <a:endParaRPr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650240" y="1604772"/>
            <a:ext cx="5743787" cy="7376484"/>
          </a:xfrm>
        </p:spPr>
        <p:txBody>
          <a:bodyPr/>
          <a:lstStyle/>
          <a:p>
            <a:pPr algn="just">
              <a:defRPr/>
            </a:pPr>
            <a:r>
              <a:rPr lang="es-AR" sz="2800" dirty="0" smtClean="0"/>
              <a:t>Plataforma </a:t>
            </a:r>
            <a:r>
              <a:rPr lang="es-AR" sz="2800" dirty="0"/>
              <a:t>y una interfaz de lenguaje </a:t>
            </a:r>
            <a:r>
              <a:rPr lang="es-AR" sz="2800" dirty="0" smtClean="0"/>
              <a:t>neutral</a:t>
            </a:r>
          </a:p>
          <a:p>
            <a:pPr marL="0" indent="0" algn="just">
              <a:buFont typeface="Arial" pitchFamily="34" charset="0"/>
              <a:buNone/>
              <a:defRPr/>
            </a:pPr>
            <a:r>
              <a:rPr lang="es-AR" sz="3200" dirty="0" smtClean="0"/>
              <a:t> </a:t>
            </a:r>
          </a:p>
          <a:p>
            <a:pPr algn="just">
              <a:defRPr/>
            </a:pPr>
            <a:r>
              <a:rPr lang="es-AR" sz="2800" dirty="0" smtClean="0"/>
              <a:t>Permite </a:t>
            </a:r>
            <a:r>
              <a:rPr lang="es-AR" sz="2800" dirty="0"/>
              <a:t>a </a:t>
            </a:r>
            <a:r>
              <a:rPr lang="es-AR" sz="2800" dirty="0" smtClean="0"/>
              <a:t>programas </a:t>
            </a:r>
            <a:r>
              <a:rPr lang="es-AR" sz="2800" dirty="0"/>
              <a:t>y scripts acceder y actualizar de forma </a:t>
            </a:r>
            <a:r>
              <a:rPr lang="es-AR" sz="2800" dirty="0" smtClean="0"/>
              <a:t>dinámica:</a:t>
            </a:r>
          </a:p>
          <a:p>
            <a:pPr lvl="1" algn="just">
              <a:defRPr/>
            </a:pPr>
            <a:r>
              <a:rPr lang="es-AR" sz="2400" dirty="0" smtClean="0"/>
              <a:t>Contenido,</a:t>
            </a:r>
          </a:p>
          <a:p>
            <a:pPr lvl="1" algn="just">
              <a:defRPr/>
            </a:pPr>
            <a:r>
              <a:rPr lang="es-AR" sz="2400" dirty="0" smtClean="0"/>
              <a:t>Estructura </a:t>
            </a:r>
          </a:p>
          <a:p>
            <a:pPr lvl="1" algn="just">
              <a:defRPr/>
            </a:pPr>
            <a:r>
              <a:rPr lang="es-AR" sz="2400" dirty="0" smtClean="0"/>
              <a:t>Estilo </a:t>
            </a:r>
            <a:r>
              <a:rPr lang="es-AR" sz="2400" dirty="0"/>
              <a:t>de un documento (organizado XML, HTML</a:t>
            </a:r>
            <a:r>
              <a:rPr lang="es-AR" sz="2400" dirty="0" smtClean="0"/>
              <a:t>)</a:t>
            </a:r>
          </a:p>
          <a:p>
            <a:pPr lvl="1" algn="just">
              <a:defRPr/>
            </a:pPr>
            <a:endParaRPr lang="es-AR" sz="2400" dirty="0"/>
          </a:p>
          <a:p>
            <a:pPr algn="just">
              <a:defRPr/>
            </a:pPr>
            <a:r>
              <a:rPr sz="2800" dirty="0" smtClean="0"/>
              <a:t>Define </a:t>
            </a:r>
            <a:r>
              <a:rPr sz="2800" dirty="0"/>
              <a:t>todos los elementos del documentos como objetos con sus respectivas propiedades y métodos (interfaces) para accederlos.</a:t>
            </a:r>
          </a:p>
          <a:p>
            <a:pPr algn="just">
              <a:defRPr/>
            </a:pPr>
            <a:endParaRPr sz="3200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6610773" y="1604767"/>
            <a:ext cx="5743787" cy="5648290"/>
          </a:xfrm>
        </p:spPr>
        <p:txBody>
          <a:bodyPr/>
          <a:lstStyle/>
          <a:p>
            <a:pPr>
              <a:defRPr/>
            </a:pPr>
            <a:r>
              <a:rPr lang="es-ES" sz="3200" dirty="0" err="1"/>
              <a:t>Core</a:t>
            </a:r>
            <a:r>
              <a:rPr lang="es-ES" sz="3200" dirty="0"/>
              <a:t> DOM</a:t>
            </a:r>
          </a:p>
          <a:p>
            <a:pPr lvl="1">
              <a:defRPr/>
            </a:pPr>
            <a:r>
              <a:rPr lang="es-ES" sz="2400" dirty="0"/>
              <a:t>Modelo estándar para cualquier documento estructurado.</a:t>
            </a:r>
          </a:p>
          <a:p>
            <a:pPr>
              <a:defRPr/>
            </a:pPr>
            <a:endParaRPr lang="es-ES" sz="3200" dirty="0"/>
          </a:p>
          <a:p>
            <a:pPr>
              <a:defRPr/>
            </a:pPr>
            <a:r>
              <a:rPr lang="es-ES" sz="3200" dirty="0"/>
              <a:t>XML DOM  </a:t>
            </a:r>
          </a:p>
          <a:p>
            <a:pPr lvl="1">
              <a:defRPr/>
            </a:pPr>
            <a:r>
              <a:rPr lang="es-ES" sz="2400" dirty="0"/>
              <a:t>Modelo estándar </a:t>
            </a:r>
            <a:r>
              <a:rPr lang="es-ES" sz="2400" dirty="0" smtClean="0"/>
              <a:t>para </a:t>
            </a:r>
            <a:r>
              <a:rPr lang="es-ES" sz="2400" dirty="0"/>
              <a:t>documentos XML.</a:t>
            </a:r>
          </a:p>
          <a:p>
            <a:pPr>
              <a:defRPr/>
            </a:pPr>
            <a:endParaRPr lang="es-ES" sz="3200" dirty="0"/>
          </a:p>
          <a:p>
            <a:pPr>
              <a:defRPr/>
            </a:pPr>
            <a:r>
              <a:rPr lang="es-ES" sz="3200" dirty="0"/>
              <a:t>HTML DOM</a:t>
            </a:r>
          </a:p>
          <a:p>
            <a:pPr lvl="1">
              <a:defRPr/>
            </a:pPr>
            <a:r>
              <a:rPr lang="es-ES" sz="2400" dirty="0"/>
              <a:t>Modelo estándar </a:t>
            </a:r>
            <a:r>
              <a:rPr lang="es-ES" sz="2400" dirty="0" smtClean="0"/>
              <a:t>para </a:t>
            </a:r>
            <a:r>
              <a:rPr lang="es-ES" sz="2400" dirty="0"/>
              <a:t>documentos HTML.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3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Propiedad </a:t>
            </a:r>
            <a:r>
              <a:rPr dirty="0" err="1"/>
              <a:t>innerHTML</a:t>
            </a:r>
            <a:endParaRPr dirty="0"/>
          </a:p>
        </p:txBody>
      </p:sp>
      <p:pic>
        <p:nvPicPr>
          <p:cNvPr id="5427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139950"/>
            <a:ext cx="117189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6457950"/>
            <a:ext cx="38862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322388" y="7540625"/>
            <a:ext cx="4594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s-ES" sz="280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Recordar…</a:t>
            </a:r>
          </a:p>
          <a:p>
            <a:pPr eaLnBrk="1"/>
            <a:r>
              <a:rPr lang="es-ES" sz="280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&lt;foo&gt;Hola mundo&lt;/foo&gt;</a:t>
            </a:r>
            <a:endParaRPr lang="es-ES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207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Método Clone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 algn="just">
              <a:defRPr/>
            </a:pPr>
            <a:r>
              <a:rPr sz="2800" dirty="0"/>
              <a:t>Retorna una copia del nodo, e incluye todos sus atributos y </a:t>
            </a:r>
            <a:r>
              <a:rPr sz="2800" dirty="0" smtClean="0"/>
              <a:t>sus hijos.</a:t>
            </a:r>
          </a:p>
          <a:p>
            <a:pPr algn="just">
              <a:defRPr/>
            </a:pPr>
            <a:r>
              <a:rPr sz="2800" dirty="0"/>
              <a:t>Importante recordar que el método </a:t>
            </a:r>
            <a:r>
              <a:rPr sz="2800" dirty="0" err="1"/>
              <a:t>cloneNode</a:t>
            </a:r>
            <a:r>
              <a:rPr sz="2800" dirty="0"/>
              <a:t> crea una copia de todos </a:t>
            </a:r>
            <a:r>
              <a:rPr sz="2800" dirty="0" smtClean="0"/>
              <a:t>sus atributos </a:t>
            </a:r>
            <a:r>
              <a:rPr sz="2800" dirty="0"/>
              <a:t>incluyendo el “id” para lo cual habría que reemplazar el valor de </a:t>
            </a:r>
            <a:r>
              <a:rPr sz="2800" dirty="0" smtClean="0"/>
              <a:t>ese atributo</a:t>
            </a:r>
            <a:r>
              <a:rPr sz="2800" dirty="0"/>
              <a:t>.</a:t>
            </a:r>
          </a:p>
          <a:p>
            <a:pPr lvl="1" algn="just">
              <a:defRPr/>
            </a:pPr>
            <a:r>
              <a:rPr sz="2400" dirty="0" err="1"/>
              <a:t>newNode.getElementsByTagName</a:t>
            </a:r>
            <a:r>
              <a:rPr sz="2400" dirty="0"/>
              <a:t>('a')[0].</a:t>
            </a:r>
            <a:r>
              <a:rPr sz="2400" dirty="0" err="1"/>
              <a:t>removeAttribute</a:t>
            </a:r>
            <a:r>
              <a:rPr sz="2400" dirty="0"/>
              <a:t>('id');</a:t>
            </a:r>
          </a:p>
        </p:txBody>
      </p:sp>
      <p:pic>
        <p:nvPicPr>
          <p:cNvPr id="55300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4503738"/>
            <a:ext cx="98440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4192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225925" y="2833688"/>
            <a:ext cx="8345488" cy="2801937"/>
          </a:xfrm>
        </p:spPr>
        <p:txBody>
          <a:bodyPr/>
          <a:lstStyle/>
          <a:p>
            <a:pPr>
              <a:defRPr/>
            </a:pPr>
            <a:r>
              <a:rPr b="0" dirty="0"/>
              <a:t>Manejo de estilos con DOM</a:t>
            </a:r>
            <a:endParaRPr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1338" y="7261225"/>
            <a:ext cx="11704637" cy="53498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06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Uso del objeto Style</a:t>
            </a:r>
            <a:endParaRPr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600" dirty="0" smtClean="0"/>
              <a:t>Representa el estilo individual de cada elemento HTML</a:t>
            </a:r>
            <a:endParaRPr sz="3600" dirty="0"/>
          </a:p>
        </p:txBody>
      </p:sp>
      <p:pic>
        <p:nvPicPr>
          <p:cNvPr id="57348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665413"/>
            <a:ext cx="6424612" cy="3921125"/>
          </a:xfrm>
          <a:prstGeom prst="rect">
            <a:avLst/>
          </a:prstGeom>
          <a:noFill/>
          <a:ln w="12700">
            <a:solidFill>
              <a:schemeClr val="tx1"/>
            </a:solidFill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150100" y="2665413"/>
            <a:ext cx="54737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s-ES" sz="2800" dirty="0">
                <a:latin typeface="+mn-lt"/>
              </a:rPr>
              <a:t>Uso incorrecto </a:t>
            </a:r>
          </a:p>
          <a:p>
            <a:pPr algn="l">
              <a:defRPr/>
            </a:pPr>
            <a:r>
              <a:rPr lang="es-ES" sz="2800" dirty="0">
                <a:latin typeface="+mn-lt"/>
              </a:rPr>
              <a:t>- </a:t>
            </a:r>
            <a:r>
              <a:rPr lang="es-ES" sz="2800" dirty="0" err="1">
                <a:latin typeface="+mn-lt"/>
              </a:rPr>
              <a:t>element.style</a:t>
            </a:r>
            <a:r>
              <a:rPr lang="es-ES" sz="2800" dirty="0">
                <a:latin typeface="+mn-lt"/>
              </a:rPr>
              <a:t>=“top:10px;”</a:t>
            </a:r>
          </a:p>
          <a:p>
            <a:pPr algn="l">
              <a:defRPr/>
            </a:pPr>
            <a:endParaRPr lang="es-ES" sz="2800" dirty="0">
              <a:latin typeface="+mn-lt"/>
            </a:endParaRPr>
          </a:p>
          <a:p>
            <a:pPr algn="l">
              <a:defRPr/>
            </a:pPr>
            <a:r>
              <a:rPr lang="es-ES" sz="2800" dirty="0">
                <a:latin typeface="+mn-lt"/>
              </a:rPr>
              <a:t>Uso correcto</a:t>
            </a:r>
          </a:p>
          <a:p>
            <a:pPr algn="l">
              <a:defRPr/>
            </a:pPr>
            <a:r>
              <a:rPr lang="es-ES" sz="2800" dirty="0">
                <a:latin typeface="+mn-lt"/>
              </a:rPr>
              <a:t>- </a:t>
            </a:r>
            <a:r>
              <a:rPr lang="es-ES" sz="2800" dirty="0" err="1">
                <a:latin typeface="+mn-lt"/>
              </a:rPr>
              <a:t>element.style.top</a:t>
            </a:r>
            <a:r>
              <a:rPr lang="es-ES" sz="2800" dirty="0">
                <a:latin typeface="+mn-lt"/>
              </a:rPr>
              <a:t>=“10px”;</a:t>
            </a:r>
          </a:p>
          <a:p>
            <a:pPr algn="l">
              <a:defRPr/>
            </a:pPr>
            <a:endParaRPr lang="es-ES" sz="2800" dirty="0">
              <a:latin typeface="+mn-lt"/>
            </a:endParaRPr>
          </a:p>
          <a:p>
            <a:pPr algn="l">
              <a:defRPr/>
            </a:pPr>
            <a:endParaRPr lang="es-ES" sz="2800" dirty="0">
              <a:latin typeface="+mn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41363" y="6740525"/>
            <a:ext cx="1166495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sz="3200" dirty="0">
                <a:latin typeface="+mn-lt"/>
              </a:rPr>
              <a:t>Para cambiar un estilo haciendo uso del DOM se debe utilizar la propiedad </a:t>
            </a:r>
            <a:r>
              <a:rPr lang="es-ES" sz="3200" dirty="0" err="1">
                <a:latin typeface="+mn-lt"/>
              </a:rPr>
              <a:t>style</a:t>
            </a:r>
            <a:r>
              <a:rPr lang="es-ES" sz="3200" dirty="0">
                <a:latin typeface="+mn-lt"/>
              </a:rPr>
              <a:t>, seguida del atributo CSS que deseamos modificar.</a:t>
            </a:r>
          </a:p>
          <a:p>
            <a:pPr algn="just">
              <a:defRPr/>
            </a:pPr>
            <a:endParaRPr lang="es-ES" sz="3200" dirty="0">
              <a:latin typeface="+mn-lt"/>
            </a:endParaRPr>
          </a:p>
          <a:p>
            <a:pPr algn="just">
              <a:defRPr/>
            </a:pPr>
            <a:r>
              <a:rPr lang="es-ES" sz="3200" dirty="0">
                <a:latin typeface="+mn-lt"/>
              </a:rPr>
              <a:t>- </a:t>
            </a:r>
            <a:r>
              <a:rPr lang="es-ES" sz="3200" dirty="0" err="1">
                <a:latin typeface="+mn-lt"/>
              </a:rPr>
              <a:t>elemento.</a:t>
            </a:r>
            <a:r>
              <a:rPr lang="es-ES" sz="3200" b="1" dirty="0" err="1">
                <a:latin typeface="+mn-lt"/>
              </a:rPr>
              <a:t>style.property</a:t>
            </a:r>
            <a:r>
              <a:rPr lang="es-ES" sz="3200" dirty="0">
                <a:latin typeface="+mn-lt"/>
              </a:rPr>
              <a:t>= valor</a:t>
            </a:r>
          </a:p>
        </p:txBody>
      </p:sp>
    </p:spTree>
    <p:extLst>
      <p:ext uri="{BB962C8B-B14F-4D97-AF65-F5344CB8AC3E}">
        <p14:creationId xmlns:p14="http://schemas.microsoft.com/office/powerpoint/2010/main" val="632146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/>
              <a:t>Uso del objeto Style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600" dirty="0"/>
              <a:t>Para aquellas propiedades CSS que contienen guión la </a:t>
            </a:r>
            <a:r>
              <a:rPr sz="3600" dirty="0" smtClean="0"/>
              <a:t>regla de </a:t>
            </a:r>
            <a:r>
              <a:rPr sz="3600" dirty="0"/>
              <a:t>conversión dentro del DOM es la </a:t>
            </a:r>
            <a:r>
              <a:rPr sz="3600" dirty="0" smtClean="0"/>
              <a:t>siguiente:</a:t>
            </a:r>
          </a:p>
          <a:p>
            <a:pPr lvl="1">
              <a:defRPr/>
            </a:pPr>
            <a:r>
              <a:rPr sz="2800" dirty="0" smtClean="0"/>
              <a:t>Se </a:t>
            </a:r>
            <a:r>
              <a:rPr sz="2800" dirty="0"/>
              <a:t>eliminar los </a:t>
            </a:r>
            <a:r>
              <a:rPr sz="2800" dirty="0" smtClean="0"/>
              <a:t>guiones</a:t>
            </a:r>
          </a:p>
          <a:p>
            <a:pPr lvl="1">
              <a:defRPr/>
            </a:pPr>
            <a:r>
              <a:rPr sz="2800" dirty="0" smtClean="0"/>
              <a:t>La </a:t>
            </a:r>
            <a:r>
              <a:rPr sz="2800" dirty="0"/>
              <a:t>letra que va luego del guión se incluye en </a:t>
            </a:r>
            <a:r>
              <a:rPr sz="2800" dirty="0" smtClean="0"/>
              <a:t>mayúscula</a:t>
            </a:r>
          </a:p>
          <a:p>
            <a:pPr lvl="2">
              <a:defRPr/>
            </a:pPr>
            <a:r>
              <a:rPr sz="2400" b="1" dirty="0" err="1" smtClean="0"/>
              <a:t>border</a:t>
            </a:r>
            <a:r>
              <a:rPr sz="2400" b="1" dirty="0" smtClean="0"/>
              <a:t>-top-</a:t>
            </a:r>
            <a:r>
              <a:rPr sz="2400" b="1" dirty="0" err="1" smtClean="0"/>
              <a:t>style</a:t>
            </a:r>
            <a:r>
              <a:rPr sz="2400" b="1" dirty="0" smtClean="0"/>
              <a:t> </a:t>
            </a:r>
            <a:r>
              <a:rPr sz="2400" b="1" dirty="0"/>
              <a:t>-&gt; </a:t>
            </a:r>
            <a:r>
              <a:rPr sz="2400" b="1" dirty="0" err="1" smtClean="0"/>
              <a:t>borderTopStyle</a:t>
            </a:r>
            <a:endParaRPr sz="2400" b="1" dirty="0"/>
          </a:p>
          <a:p>
            <a:pPr lvl="2">
              <a:defRPr/>
            </a:pPr>
            <a:r>
              <a:rPr sz="2400" b="1" dirty="0" err="1" smtClean="0"/>
              <a:t>font-size</a:t>
            </a:r>
            <a:r>
              <a:rPr sz="2400" b="1" dirty="0" smtClean="0"/>
              <a:t> </a:t>
            </a:r>
            <a:r>
              <a:rPr sz="2400" b="1" dirty="0"/>
              <a:t>-&gt; </a:t>
            </a:r>
            <a:r>
              <a:rPr sz="2400" b="1" dirty="0" err="1"/>
              <a:t>fontSize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720744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APIs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HTML5 introduce muchas </a:t>
            </a:r>
            <a:r>
              <a:rPr lang="es-ES" sz="2400" dirty="0" err="1" smtClean="0"/>
              <a:t>APIs</a:t>
            </a:r>
            <a:r>
              <a:rPr lang="es-ES" sz="2400" dirty="0" smtClean="0"/>
              <a:t> para dar acceso a poderosas </a:t>
            </a:r>
            <a:r>
              <a:rPr lang="es-ES" sz="2400" dirty="0" err="1" smtClean="0"/>
              <a:t>librerias</a:t>
            </a:r>
            <a:r>
              <a:rPr lang="es-ES" sz="2400" dirty="0" smtClean="0"/>
              <a:t> de código </a:t>
            </a:r>
            <a:r>
              <a:rPr lang="es-ES" sz="2400" dirty="0" err="1" smtClean="0"/>
              <a:t>Javascript</a:t>
            </a:r>
            <a:endParaRPr lang="es-ES" sz="2400" dirty="0" smtClean="0"/>
          </a:p>
          <a:p>
            <a:pPr lvl="1"/>
            <a:r>
              <a:rPr lang="es-ES" sz="2200" dirty="0" err="1" smtClean="0"/>
              <a:t>Canvas</a:t>
            </a:r>
            <a:r>
              <a:rPr lang="es-ES" sz="2200" dirty="0" smtClean="0"/>
              <a:t> API</a:t>
            </a:r>
          </a:p>
          <a:p>
            <a:pPr lvl="1"/>
            <a:r>
              <a:rPr lang="es-ES" sz="2200" dirty="0" err="1" smtClean="0"/>
              <a:t>Drag</a:t>
            </a:r>
            <a:r>
              <a:rPr lang="es-ES" sz="2200" dirty="0" smtClean="0"/>
              <a:t> and </a:t>
            </a:r>
            <a:r>
              <a:rPr lang="es-ES" sz="2200" dirty="0" err="1" smtClean="0"/>
              <a:t>Drop</a:t>
            </a:r>
            <a:r>
              <a:rPr lang="es-ES" sz="2200" dirty="0" smtClean="0"/>
              <a:t> API</a:t>
            </a:r>
          </a:p>
          <a:p>
            <a:pPr lvl="1"/>
            <a:r>
              <a:rPr lang="es-ES" sz="2200" dirty="0" err="1" smtClean="0"/>
              <a:t>Geolocation</a:t>
            </a:r>
            <a:r>
              <a:rPr lang="es-ES" sz="2200" dirty="0" smtClean="0"/>
              <a:t> API</a:t>
            </a:r>
          </a:p>
          <a:p>
            <a:pPr lvl="1"/>
            <a:r>
              <a:rPr lang="es-ES" sz="2200" dirty="0" smtClean="0"/>
              <a:t>Storage API</a:t>
            </a:r>
          </a:p>
          <a:p>
            <a:pPr lvl="1"/>
            <a:r>
              <a:rPr lang="es-ES" sz="2200" dirty="0" smtClean="0"/>
              <a:t>File </a:t>
            </a:r>
            <a:r>
              <a:rPr lang="es-ES" sz="2200" dirty="0" err="1" smtClean="0"/>
              <a:t>APIs</a:t>
            </a:r>
            <a:endParaRPr lang="es-ES" sz="2200" dirty="0" smtClean="0"/>
          </a:p>
          <a:p>
            <a:pPr lvl="1"/>
            <a:r>
              <a:rPr lang="es-ES" sz="2200" dirty="0" err="1" smtClean="0"/>
              <a:t>Communication</a:t>
            </a:r>
            <a:r>
              <a:rPr lang="es-ES" sz="2200" dirty="0" smtClean="0"/>
              <a:t> </a:t>
            </a:r>
            <a:r>
              <a:rPr lang="es-ES" sz="2200" dirty="0" err="1" smtClean="0"/>
              <a:t>APIs</a:t>
            </a:r>
            <a:endParaRPr lang="es-ES" sz="2200" dirty="0" smtClean="0"/>
          </a:p>
          <a:p>
            <a:pPr lvl="1"/>
            <a:r>
              <a:rPr lang="es-ES" sz="2200" dirty="0" smtClean="0"/>
              <a:t>Web </a:t>
            </a:r>
            <a:r>
              <a:rPr lang="es-ES" sz="2200" dirty="0" err="1" smtClean="0"/>
              <a:t>Workers</a:t>
            </a:r>
            <a:r>
              <a:rPr lang="es-ES" sz="2200" dirty="0" smtClean="0"/>
              <a:t> API</a:t>
            </a:r>
          </a:p>
          <a:p>
            <a:pPr lvl="1"/>
            <a:r>
              <a:rPr lang="es-ES" sz="2200" dirty="0" err="1" smtClean="0"/>
              <a:t>History</a:t>
            </a:r>
            <a:r>
              <a:rPr lang="es-ES" sz="2200" dirty="0" smtClean="0"/>
              <a:t> API</a:t>
            </a:r>
          </a:p>
          <a:p>
            <a:pPr lvl="1"/>
            <a:r>
              <a:rPr lang="es-ES" sz="2200" dirty="0" smtClean="0"/>
              <a:t>Offline API</a:t>
            </a:r>
          </a:p>
          <a:p>
            <a:pPr lvl="1"/>
            <a:r>
              <a:rPr lang="es-ES" sz="2200" dirty="0" err="1" smtClean="0"/>
              <a:t>Librerias</a:t>
            </a:r>
            <a:r>
              <a:rPr lang="es-ES" sz="2200" dirty="0" smtClean="0"/>
              <a:t> externas</a:t>
            </a:r>
          </a:p>
          <a:p>
            <a:pPr lvl="2"/>
            <a:r>
              <a:rPr lang="es-ES" sz="1600" dirty="0" err="1" smtClean="0"/>
              <a:t>Jquery</a:t>
            </a:r>
            <a:endParaRPr lang="es-ES" sz="1600" dirty="0" smtClean="0"/>
          </a:p>
          <a:p>
            <a:pPr lvl="2"/>
            <a:r>
              <a:rPr lang="es-ES" sz="1600" dirty="0" smtClean="0"/>
              <a:t>Google </a:t>
            </a:r>
            <a:r>
              <a:rPr lang="es-ES" sz="1600" dirty="0" err="1" smtClean="0"/>
              <a:t>Maps</a:t>
            </a:r>
            <a:endParaRPr lang="es-ES" sz="1600" dirty="0" smtClean="0"/>
          </a:p>
          <a:p>
            <a:pPr algn="just"/>
            <a:r>
              <a:rPr lang="es-EC" sz="2400" dirty="0" smtClean="0"/>
              <a:t>Detección </a:t>
            </a:r>
            <a:r>
              <a:rPr lang="es-EC" sz="2400" dirty="0"/>
              <a:t>de funciones en lugar de rastrear el </a:t>
            </a:r>
            <a:r>
              <a:rPr lang="es-EC" sz="2400" dirty="0" err="1"/>
              <a:t>user-agent</a:t>
            </a:r>
            <a:r>
              <a:rPr lang="es-EC" sz="2400" dirty="0"/>
              <a:t> del </a:t>
            </a:r>
            <a:r>
              <a:rPr lang="es-EC" sz="2400" dirty="0" smtClean="0"/>
              <a:t>navegador</a:t>
            </a:r>
          </a:p>
          <a:p>
            <a:pPr lvl="1" algn="just"/>
            <a:r>
              <a:rPr lang="es-EC" sz="2200" dirty="0" err="1" smtClean="0"/>
              <a:t>Funcion</a:t>
            </a:r>
            <a:r>
              <a:rPr lang="es-EC" sz="2200" dirty="0" smtClean="0"/>
              <a:t> </a:t>
            </a:r>
            <a:r>
              <a:rPr lang="es-EC" sz="2200" dirty="0" err="1" smtClean="0"/>
              <a:t>Modernizr</a:t>
            </a:r>
            <a:r>
              <a:rPr lang="es-EC" sz="2200" dirty="0" smtClean="0"/>
              <a:t> </a:t>
            </a:r>
            <a:r>
              <a:rPr lang="es-EC" sz="2200" dirty="0"/>
              <a:t>establece una propiedad booleana para cada una de las funciones que comprueba. 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29393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Canvas</a:t>
            </a:r>
            <a:r>
              <a:rPr lang="es-ES" dirty="0" smtClean="0"/>
              <a:t> 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sz="2000" dirty="0" smtClean="0"/>
              <a:t>Es un API para dibujar</a:t>
            </a:r>
          </a:p>
          <a:p>
            <a:r>
              <a:rPr lang="es-ES" sz="2000" dirty="0" smtClean="0"/>
              <a:t>Básicas pero poderosas herramientas de dibujo</a:t>
            </a:r>
          </a:p>
          <a:p>
            <a:r>
              <a:rPr lang="es-ES" sz="2000" dirty="0" smtClean="0"/>
              <a:t>Permite</a:t>
            </a:r>
          </a:p>
          <a:p>
            <a:pPr lvl="1"/>
            <a:r>
              <a:rPr lang="es-ES" sz="1800" dirty="0" smtClean="0"/>
              <a:t>Generar dinámicamente gráficos</a:t>
            </a:r>
          </a:p>
          <a:p>
            <a:pPr lvl="1"/>
            <a:r>
              <a:rPr lang="es-ES" sz="1800" dirty="0" smtClean="0"/>
              <a:t>Crear animaciones</a:t>
            </a:r>
          </a:p>
          <a:p>
            <a:pPr lvl="1"/>
            <a:r>
              <a:rPr lang="es-ES" sz="1800" dirty="0" smtClean="0"/>
              <a:t>Manipular imágenes y videos</a:t>
            </a:r>
          </a:p>
          <a:p>
            <a:pPr lvl="1"/>
            <a:endParaRPr lang="es-ES" sz="1800" dirty="0"/>
          </a:p>
          <a:p>
            <a:r>
              <a:rPr lang="es-ES" sz="1400" dirty="0">
                <a:hlinkClick r:id="rId2"/>
              </a:rPr>
              <a:t>http://www.w3.org/html/wg/drafts/2dcontext/html5_canvas/</a:t>
            </a:r>
            <a:endParaRPr lang="es-ES" sz="1400" dirty="0" smtClean="0"/>
          </a:p>
          <a:p>
            <a:pPr lvl="1"/>
            <a:endParaRPr lang="es-ES" sz="1800" dirty="0"/>
          </a:p>
        </p:txBody>
      </p:sp>
      <p:pic>
        <p:nvPicPr>
          <p:cNvPr id="2050" name="Picture 2" descr="http://www.desarrolloweb.com/articulos/images/html5/coordenadas-de-canva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1492424"/>
            <a:ext cx="4464496" cy="37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spaceman isn't squished using this techniqu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93" y="5812904"/>
            <a:ext cx="5998579" cy="349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Drag</a:t>
            </a:r>
            <a:r>
              <a:rPr lang="es-ES" dirty="0" smtClean="0"/>
              <a:t> and </a:t>
            </a:r>
            <a:r>
              <a:rPr lang="es-ES" dirty="0" err="1" smtClean="0"/>
              <a:t>Drop</a:t>
            </a:r>
            <a:r>
              <a:rPr lang="es-ES" dirty="0" smtClean="0"/>
              <a:t> 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sz="2400" dirty="0" smtClean="0"/>
              <a:t>Simplifica el hacer </a:t>
            </a:r>
            <a:r>
              <a:rPr lang="es-ES" sz="2400" dirty="0" err="1" smtClean="0"/>
              <a:t>drag</a:t>
            </a:r>
            <a:r>
              <a:rPr lang="es-ES" sz="2400" dirty="0" smtClean="0"/>
              <a:t> and </a:t>
            </a:r>
            <a:r>
              <a:rPr lang="es-ES" sz="2400" dirty="0" err="1" smtClean="0"/>
              <a:t>drop</a:t>
            </a:r>
            <a:r>
              <a:rPr lang="es-ES" sz="2400" dirty="0" smtClean="0"/>
              <a:t> en aplicaciones web</a:t>
            </a:r>
          </a:p>
          <a:p>
            <a:pPr lvl="1"/>
            <a:r>
              <a:rPr lang="es-ES" sz="2000" dirty="0" smtClean="0"/>
              <a:t>Gráficos</a:t>
            </a:r>
          </a:p>
          <a:p>
            <a:pPr lvl="1"/>
            <a:r>
              <a:rPr lang="es-ES" sz="2000" dirty="0" smtClean="0"/>
              <a:t>Textos</a:t>
            </a:r>
          </a:p>
          <a:p>
            <a:pPr lvl="1"/>
            <a:r>
              <a:rPr lang="es-ES" sz="2000" dirty="0" smtClean="0"/>
              <a:t>Enlaces</a:t>
            </a:r>
          </a:p>
          <a:p>
            <a:pPr lvl="1"/>
            <a:r>
              <a:rPr lang="es-ES" sz="2000" dirty="0" smtClean="0"/>
              <a:t>Archivos</a:t>
            </a:r>
          </a:p>
          <a:p>
            <a:pPr lvl="1"/>
            <a:r>
              <a:rPr lang="es-ES" sz="2000" dirty="0" smtClean="0"/>
              <a:t>Datos</a:t>
            </a:r>
          </a:p>
          <a:p>
            <a:pPr lvl="1"/>
            <a:endParaRPr lang="es-ES" sz="2000" dirty="0"/>
          </a:p>
          <a:p>
            <a:r>
              <a:rPr lang="es-ES" sz="2400" dirty="0" smtClean="0"/>
              <a:t>Aplicaciones web interactivas</a:t>
            </a:r>
          </a:p>
          <a:p>
            <a:pPr lvl="1"/>
            <a:endParaRPr lang="es-ES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400" dirty="0" smtClean="0"/>
              <a:t>Verificar si el navegador soporta el </a:t>
            </a:r>
            <a:r>
              <a:rPr lang="es-ES" sz="2400" dirty="0" err="1" smtClean="0"/>
              <a:t>DnD</a:t>
            </a:r>
            <a:r>
              <a:rPr lang="es-ES" sz="2400" dirty="0" smtClean="0"/>
              <a:t> API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r>
              <a:rPr lang="es-ES" sz="2400" dirty="0" smtClean="0"/>
              <a:t>Establecer el atributo </a:t>
            </a:r>
            <a:r>
              <a:rPr lang="es-ES" sz="2400" dirty="0" err="1" smtClean="0"/>
              <a:t>draggable</a:t>
            </a:r>
            <a:r>
              <a:rPr lang="es-ES" sz="2400" dirty="0" smtClean="0"/>
              <a:t> en los elementos que se quieren mover</a:t>
            </a:r>
          </a:p>
          <a:p>
            <a:r>
              <a:rPr lang="es-ES" sz="2400" dirty="0" smtClean="0"/>
              <a:t>Establecer los eventos</a:t>
            </a:r>
          </a:p>
          <a:p>
            <a:pPr lvl="1"/>
            <a:r>
              <a:rPr lang="es-EC" sz="1800" dirty="0" err="1"/>
              <a:t>dragstart</a:t>
            </a:r>
            <a:endParaRPr lang="es-EC" sz="1800" dirty="0"/>
          </a:p>
          <a:p>
            <a:pPr lvl="1"/>
            <a:r>
              <a:rPr lang="es-EC" sz="1800" dirty="0" err="1"/>
              <a:t>drag</a:t>
            </a:r>
            <a:endParaRPr lang="es-EC" sz="1800" dirty="0"/>
          </a:p>
          <a:p>
            <a:pPr lvl="1"/>
            <a:r>
              <a:rPr lang="es-EC" sz="1800" dirty="0" err="1"/>
              <a:t>dragenter</a:t>
            </a:r>
            <a:endParaRPr lang="es-EC" sz="1800" dirty="0"/>
          </a:p>
          <a:p>
            <a:pPr lvl="1"/>
            <a:r>
              <a:rPr lang="es-EC" sz="1800" dirty="0" err="1"/>
              <a:t>dragleave</a:t>
            </a:r>
            <a:endParaRPr lang="es-EC" sz="1800" dirty="0"/>
          </a:p>
          <a:p>
            <a:pPr lvl="1"/>
            <a:r>
              <a:rPr lang="es-EC" sz="1800" dirty="0" err="1"/>
              <a:t>dragover</a:t>
            </a:r>
            <a:endParaRPr lang="es-EC" sz="1800" dirty="0"/>
          </a:p>
          <a:p>
            <a:pPr lvl="1"/>
            <a:r>
              <a:rPr lang="es-EC" sz="1800" dirty="0" err="1"/>
              <a:t>drop</a:t>
            </a:r>
            <a:endParaRPr lang="es-EC" sz="1800" dirty="0"/>
          </a:p>
          <a:p>
            <a:pPr lvl="1"/>
            <a:r>
              <a:rPr lang="es-EC" sz="1800" dirty="0" err="1" smtClean="0"/>
              <a:t>dragend</a:t>
            </a:r>
            <a:endParaRPr lang="es-EC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0049" y="3148608"/>
            <a:ext cx="5116100" cy="163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9792" y="5812904"/>
            <a:ext cx="5391807" cy="354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17824" y="9269288"/>
            <a:ext cx="3499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000" dirty="0">
                <a:hlinkClick r:id="rId4"/>
              </a:rPr>
              <a:t>http://html5demos.com/drag#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7558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Geolocation</a:t>
            </a:r>
            <a:r>
              <a:rPr lang="es-EC" dirty="0" smtClean="0"/>
              <a:t> API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C" sz="2400" dirty="0" smtClean="0"/>
              <a:t>Usada para establecer la posición física del dispositivo que accede a la aplicación</a:t>
            </a:r>
          </a:p>
          <a:p>
            <a:pPr lvl="1"/>
            <a:r>
              <a:rPr lang="es-EC" sz="2000" dirty="0" smtClean="0"/>
              <a:t>Direcciones IP</a:t>
            </a:r>
          </a:p>
          <a:p>
            <a:pPr lvl="1"/>
            <a:r>
              <a:rPr lang="es-EC" sz="2000" dirty="0" smtClean="0"/>
              <a:t>Sistema de Posicionamiento Global</a:t>
            </a:r>
          </a:p>
          <a:p>
            <a:pPr lvl="1"/>
            <a:r>
              <a:rPr lang="es-EC" sz="2000" dirty="0" smtClean="0"/>
              <a:t>Obtiene la latitud y longitud (coordenadas terrestres)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2400" y="2356520"/>
            <a:ext cx="63862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2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HTML DOM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780461"/>
            <a:ext cx="7292320" cy="5648292"/>
          </a:xfrm>
        </p:spPr>
        <p:txBody>
          <a:bodyPr/>
          <a:lstStyle/>
          <a:p>
            <a:pPr algn="just">
              <a:defRPr/>
            </a:pPr>
            <a:r>
              <a:rPr sz="2400" dirty="0" smtClean="0"/>
              <a:t>Es un modelo estándar de objetos para HTML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sz="2400" dirty="0" smtClean="0"/>
              <a:t>Una interface de programación estándar para HTML</a:t>
            </a:r>
          </a:p>
          <a:p>
            <a:pPr algn="just">
              <a:defRPr/>
            </a:pPr>
            <a:endParaRPr sz="2400" dirty="0" smtClean="0"/>
          </a:p>
          <a:p>
            <a:pPr algn="just">
              <a:defRPr/>
            </a:pPr>
            <a:r>
              <a:rPr sz="2400" dirty="0" smtClean="0"/>
              <a:t>Es una plataforma y lenguaje independiente</a:t>
            </a:r>
          </a:p>
          <a:p>
            <a:pPr algn="just">
              <a:defRPr/>
            </a:pPr>
            <a:endParaRPr sz="2400" dirty="0" smtClean="0"/>
          </a:p>
          <a:p>
            <a:pPr algn="just">
              <a:defRPr/>
            </a:pPr>
            <a:r>
              <a:rPr sz="2400" dirty="0" smtClean="0"/>
              <a:t>Es un estándar</a:t>
            </a:r>
            <a:r>
              <a:rPr lang="en-US" sz="2400" dirty="0" smtClean="0"/>
              <a:t> de la W3C</a:t>
            </a:r>
            <a:endParaRPr sz="2400" dirty="0"/>
          </a:p>
        </p:txBody>
      </p:sp>
      <p:pic>
        <p:nvPicPr>
          <p:cNvPr id="5" name="Picture 2" descr="http://www.w3schools.com/htmldom/htmltre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351" y="5661021"/>
            <a:ext cx="7104250" cy="3888730"/>
          </a:xfr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601" y="6460976"/>
            <a:ext cx="5585198" cy="31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0552" y="1420416"/>
            <a:ext cx="4893280" cy="44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7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Storage API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C" sz="3200" dirty="0" smtClean="0"/>
              <a:t>Web </a:t>
            </a:r>
            <a:r>
              <a:rPr lang="es-EC" sz="3200" dirty="0" err="1" smtClean="0"/>
              <a:t>storage</a:t>
            </a:r>
            <a:endParaRPr lang="es-EC" sz="2600" dirty="0" smtClean="0"/>
          </a:p>
          <a:p>
            <a:pPr lvl="1" algn="just"/>
            <a:r>
              <a:rPr lang="es-EC" sz="2400" dirty="0" smtClean="0"/>
              <a:t>Atributo </a:t>
            </a:r>
            <a:r>
              <a:rPr lang="es-EC" sz="2400" dirty="0" err="1" smtClean="0"/>
              <a:t>sessionStorage</a:t>
            </a:r>
            <a:endParaRPr lang="es-EC" sz="2400" dirty="0" smtClean="0"/>
          </a:p>
          <a:p>
            <a:pPr lvl="2" algn="just"/>
            <a:r>
              <a:rPr lang="es-EC" sz="2200" dirty="0" smtClean="0"/>
              <a:t>Mantener consistencia mientras dura la sesión de la pagina</a:t>
            </a:r>
          </a:p>
          <a:p>
            <a:pPr lvl="2" algn="just"/>
            <a:r>
              <a:rPr lang="es-EC" sz="2200" dirty="0" smtClean="0"/>
              <a:t>Mantiene temporalmente información como la de un carrito de compras</a:t>
            </a:r>
          </a:p>
          <a:p>
            <a:pPr lvl="1" algn="just"/>
            <a:r>
              <a:rPr lang="es-EC" sz="2400" dirty="0" smtClean="0"/>
              <a:t>Atributo </a:t>
            </a:r>
            <a:r>
              <a:rPr lang="es-EC" sz="2400" dirty="0" err="1" smtClean="0"/>
              <a:t>localStorage</a:t>
            </a:r>
            <a:endParaRPr lang="es-EC" sz="2400" dirty="0" smtClean="0"/>
          </a:p>
          <a:p>
            <a:pPr lvl="2" algn="just"/>
            <a:r>
              <a:rPr lang="es-EC" sz="2200" dirty="0" smtClean="0"/>
              <a:t>Permite almacenar archivos largos en el computador cliente</a:t>
            </a:r>
          </a:p>
          <a:p>
            <a:pPr lvl="2" algn="just"/>
            <a:r>
              <a:rPr lang="es-EC" sz="2200" dirty="0" smtClean="0"/>
              <a:t>Información persistente y nunca expira (depende de la configuración de seguridad)</a:t>
            </a:r>
          </a:p>
          <a:p>
            <a:pPr lvl="1" algn="just"/>
            <a:endParaRPr lang="es-EC" sz="2400" dirty="0" smtClean="0"/>
          </a:p>
          <a:p>
            <a:pPr lvl="1" algn="just"/>
            <a:r>
              <a:rPr lang="es-EC" sz="2400" dirty="0" err="1" smtClean="0"/>
              <a:t>SessionStorage</a:t>
            </a:r>
            <a:r>
              <a:rPr lang="es-EC" sz="2400" dirty="0" smtClean="0"/>
              <a:t> y </a:t>
            </a:r>
            <a:r>
              <a:rPr lang="es-EC" sz="2400" dirty="0" err="1" smtClean="0"/>
              <a:t>localStorage</a:t>
            </a:r>
            <a:r>
              <a:rPr lang="es-EC" sz="2400" dirty="0" smtClean="0"/>
              <a:t> son funciones que reemplazan a las cookies y sus limitaciones</a:t>
            </a:r>
            <a:endParaRPr lang="es-EC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 err="1" smtClean="0"/>
              <a:t>Indexed</a:t>
            </a:r>
            <a:r>
              <a:rPr lang="es-EC" dirty="0" smtClean="0"/>
              <a:t> </a:t>
            </a:r>
            <a:r>
              <a:rPr lang="es-EC" dirty="0" err="1" smtClean="0"/>
              <a:t>database</a:t>
            </a:r>
            <a:r>
              <a:rPr lang="es-EC" dirty="0" smtClean="0"/>
              <a:t> </a:t>
            </a:r>
          </a:p>
          <a:p>
            <a:pPr lvl="1"/>
            <a:r>
              <a:rPr lang="es-EC" dirty="0" err="1" smtClean="0"/>
              <a:t>IndexedDb</a:t>
            </a:r>
            <a:endParaRPr lang="es-EC" dirty="0" smtClean="0"/>
          </a:p>
          <a:p>
            <a:pPr lvl="1"/>
            <a:r>
              <a:rPr lang="es-EC" dirty="0" smtClean="0"/>
              <a:t>Para almacenar </a:t>
            </a:r>
            <a:r>
              <a:rPr lang="es-EC" dirty="0" err="1" smtClean="0"/>
              <a:t>informacion</a:t>
            </a:r>
            <a:r>
              <a:rPr lang="es-EC" dirty="0" smtClean="0"/>
              <a:t> indexada</a:t>
            </a:r>
          </a:p>
          <a:p>
            <a:pPr lvl="1"/>
            <a:r>
              <a:rPr lang="es-EC" dirty="0" smtClean="0"/>
              <a:t>Sustituye al API Web SQL </a:t>
            </a:r>
            <a:r>
              <a:rPr lang="es-EC" dirty="0" err="1" smtClean="0"/>
              <a:t>Database</a:t>
            </a:r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741760" y="1420416"/>
            <a:ext cx="7584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 smtClean="0"/>
              <a:t>Manejan los datos entre el servidor y el cliente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1918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File </a:t>
            </a:r>
            <a:r>
              <a:rPr lang="es-EC" dirty="0" err="1" smtClean="0"/>
              <a:t>APIs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276400"/>
            <a:ext cx="11324768" cy="6756110"/>
          </a:xfrm>
        </p:spPr>
        <p:txBody>
          <a:bodyPr/>
          <a:lstStyle/>
          <a:p>
            <a:r>
              <a:rPr lang="es-EC" sz="2800" dirty="0" smtClean="0"/>
              <a:t>Permite crear, leer y procesar archivos en la computadora cliente</a:t>
            </a:r>
          </a:p>
          <a:p>
            <a:pPr lvl="1"/>
            <a:r>
              <a:rPr lang="es-EC" sz="2200" dirty="0" smtClean="0"/>
              <a:t>File API</a:t>
            </a:r>
          </a:p>
          <a:p>
            <a:pPr lvl="1"/>
            <a:r>
              <a:rPr lang="es-EC" sz="2200" dirty="0" smtClean="0"/>
              <a:t>File API: </a:t>
            </a:r>
            <a:r>
              <a:rPr lang="es-EC" sz="2200" dirty="0" err="1" smtClean="0"/>
              <a:t>Directory</a:t>
            </a:r>
            <a:r>
              <a:rPr lang="es-EC" sz="2200" dirty="0" smtClean="0"/>
              <a:t> &amp; </a:t>
            </a:r>
            <a:r>
              <a:rPr lang="es-EC" sz="2200" dirty="0" err="1" smtClean="0"/>
              <a:t>systems</a:t>
            </a:r>
            <a:endParaRPr lang="es-EC" sz="2200" dirty="0" smtClean="0"/>
          </a:p>
          <a:p>
            <a:pPr lvl="1"/>
            <a:r>
              <a:rPr lang="es-EC" sz="2200" dirty="0" smtClean="0"/>
              <a:t>File API: </a:t>
            </a:r>
            <a:r>
              <a:rPr lang="es-EC" sz="2200" dirty="0" err="1" smtClean="0"/>
              <a:t>Writer</a:t>
            </a:r>
            <a:endParaRPr lang="es-EC" sz="2200" dirty="0" smtClean="0"/>
          </a:p>
          <a:p>
            <a:endParaRPr lang="es-EC" sz="2800" dirty="0"/>
          </a:p>
          <a:p>
            <a:endParaRPr lang="es-EC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7515" y="3292624"/>
            <a:ext cx="804735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6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APIs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C" sz="2800" dirty="0" err="1" smtClean="0"/>
              <a:t>Communication</a:t>
            </a:r>
            <a:r>
              <a:rPr lang="es-EC" sz="2800" dirty="0" smtClean="0"/>
              <a:t> </a:t>
            </a:r>
            <a:r>
              <a:rPr lang="es-EC" sz="2800" dirty="0" err="1" smtClean="0"/>
              <a:t>APIs</a:t>
            </a:r>
            <a:endParaRPr lang="es-EC" sz="2800" dirty="0" smtClean="0"/>
          </a:p>
          <a:p>
            <a:pPr lvl="1"/>
            <a:r>
              <a:rPr lang="es-EC" sz="2400" dirty="0" err="1" smtClean="0"/>
              <a:t>XMLHttpRequestAPI</a:t>
            </a:r>
            <a:r>
              <a:rPr lang="es-EC" sz="2400" dirty="0" smtClean="0"/>
              <a:t> </a:t>
            </a:r>
            <a:r>
              <a:rPr lang="es-EC" sz="2400" dirty="0" err="1" smtClean="0"/>
              <a:t>Level</a:t>
            </a:r>
            <a:r>
              <a:rPr lang="es-EC" sz="2400" dirty="0" smtClean="0"/>
              <a:t> 2</a:t>
            </a:r>
          </a:p>
          <a:p>
            <a:pPr lvl="1"/>
            <a:r>
              <a:rPr lang="es-EC" sz="2400" dirty="0" smtClean="0"/>
              <a:t>Cross </a:t>
            </a:r>
            <a:r>
              <a:rPr lang="es-EC" sz="2400" dirty="0" err="1" smtClean="0"/>
              <a:t>Document</a:t>
            </a:r>
            <a:r>
              <a:rPr lang="es-EC" sz="2400" dirty="0" smtClean="0"/>
              <a:t> </a:t>
            </a:r>
            <a:r>
              <a:rPr lang="es-EC" sz="2400" dirty="0" err="1" smtClean="0"/>
              <a:t>Messaging</a:t>
            </a:r>
            <a:r>
              <a:rPr lang="es-EC" sz="2400" dirty="0" smtClean="0"/>
              <a:t> API</a:t>
            </a:r>
          </a:p>
          <a:p>
            <a:pPr lvl="1"/>
            <a:r>
              <a:rPr lang="es-EC" sz="2400" dirty="0" smtClean="0"/>
              <a:t>Web Socket API</a:t>
            </a:r>
          </a:p>
          <a:p>
            <a:r>
              <a:rPr lang="es-EC" sz="2800" dirty="0" smtClean="0"/>
              <a:t>Web </a:t>
            </a:r>
            <a:r>
              <a:rPr lang="es-EC" sz="2800" dirty="0" err="1" smtClean="0"/>
              <a:t>Workers</a:t>
            </a:r>
            <a:r>
              <a:rPr lang="es-EC" sz="2800" dirty="0" smtClean="0"/>
              <a:t> API</a:t>
            </a:r>
          </a:p>
          <a:p>
            <a:pPr lvl="1"/>
            <a:r>
              <a:rPr lang="es-EC" sz="2400" dirty="0" smtClean="0"/>
              <a:t>Procesamiento de </a:t>
            </a:r>
            <a:r>
              <a:rPr lang="es-EC" sz="2400" dirty="0" err="1" smtClean="0"/>
              <a:t>codigo</a:t>
            </a:r>
            <a:r>
              <a:rPr lang="es-EC" sz="2400" dirty="0" smtClean="0"/>
              <a:t> en </a:t>
            </a:r>
            <a:r>
              <a:rPr lang="es-EC" sz="2400" dirty="0" err="1" smtClean="0"/>
              <a:t>background</a:t>
            </a:r>
            <a:r>
              <a:rPr lang="es-EC" sz="2400" dirty="0" smtClean="0"/>
              <a:t> en un hilo separado</a:t>
            </a:r>
          </a:p>
          <a:p>
            <a:pPr lvl="1"/>
            <a:r>
              <a:rPr lang="es-EC" sz="2400" dirty="0" err="1" smtClean="0"/>
              <a:t>Multitasking</a:t>
            </a:r>
            <a:endParaRPr lang="es-EC" sz="2400" dirty="0" smtClean="0"/>
          </a:p>
          <a:p>
            <a:r>
              <a:rPr lang="es-EC" sz="3000" dirty="0" err="1"/>
              <a:t>History</a:t>
            </a:r>
            <a:r>
              <a:rPr lang="es-EC" sz="3000" dirty="0"/>
              <a:t> API</a:t>
            </a:r>
          </a:p>
          <a:p>
            <a:r>
              <a:rPr lang="es-EC" sz="3000" dirty="0"/>
              <a:t>Offline API</a:t>
            </a:r>
          </a:p>
          <a:p>
            <a:endParaRPr lang="es-EC" sz="3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167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Forms</a:t>
            </a:r>
            <a:r>
              <a:rPr lang="es-EC" dirty="0" smtClean="0"/>
              <a:t> api</a:t>
            </a:r>
            <a:endParaRPr lang="es-EC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40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setCustomValidity</a:t>
            </a:r>
            <a:r>
              <a:rPr lang="es-EC" dirty="0" smtClean="0"/>
              <a:t>()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7704" y="1348408"/>
            <a:ext cx="11978894" cy="69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533387"/>
            <a:ext cx="10462840" cy="916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2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setCustomValidity</a:t>
            </a:r>
            <a:r>
              <a:rPr lang="es-EC" dirty="0" smtClean="0"/>
              <a:t>()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728" y="1708448"/>
            <a:ext cx="13899855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867" y="1649817"/>
            <a:ext cx="12205797" cy="711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6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225925" y="2833688"/>
            <a:ext cx="8345488" cy="2801937"/>
          </a:xfrm>
        </p:spPr>
        <p:txBody>
          <a:bodyPr/>
          <a:lstStyle/>
          <a:p>
            <a:pPr>
              <a:defRPr/>
            </a:pPr>
            <a:r>
              <a:rPr dirty="0" smtClean="0"/>
              <a:t>Ejercicios</a:t>
            </a:r>
            <a:endParaRPr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1338" y="7261225"/>
            <a:ext cx="11704637" cy="53498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dirty="0"/>
              <a:t>Cambio de regla de estilos</a:t>
            </a:r>
          </a:p>
          <a:p>
            <a:pPr>
              <a:defRPr/>
            </a:pPr>
            <a:r>
              <a:rPr dirty="0" smtClean="0"/>
              <a:t>Manejo </a:t>
            </a:r>
            <a:r>
              <a:rPr dirty="0"/>
              <a:t>de formularios</a:t>
            </a:r>
          </a:p>
          <a:p>
            <a:pPr>
              <a:defRPr/>
            </a:pPr>
            <a:r>
              <a:rPr dirty="0" smtClean="0"/>
              <a:t>Manejo </a:t>
            </a:r>
            <a:r>
              <a:rPr dirty="0"/>
              <a:t>de </a:t>
            </a:r>
            <a:r>
              <a:rPr dirty="0" smtClean="0"/>
              <a:t>Ventana</a:t>
            </a:r>
          </a:p>
          <a:p>
            <a:pPr>
              <a:defRPr/>
            </a:pPr>
            <a:r>
              <a:rPr dirty="0"/>
              <a:t>Manejo de eventos</a:t>
            </a:r>
          </a:p>
          <a:p>
            <a:pPr>
              <a:defRPr/>
            </a:pPr>
            <a:r>
              <a:rPr dirty="0" err="1" smtClean="0"/>
              <a:t>Innerhtml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225925" y="2833688"/>
            <a:ext cx="8345488" cy="2801937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jquery</a:t>
            </a:r>
            <a:endParaRPr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1338" y="7261225"/>
            <a:ext cx="11704637" cy="53498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jQuery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La </a:t>
            </a:r>
            <a:r>
              <a:rPr sz="3200" dirty="0"/>
              <a:t>librería JavaScript para escribir menos y hacer </a:t>
            </a:r>
            <a:r>
              <a:rPr sz="3200" dirty="0" smtClean="0"/>
              <a:t>más</a:t>
            </a:r>
          </a:p>
          <a:p>
            <a:pPr>
              <a:defRPr/>
            </a:pPr>
            <a:endParaRPr sz="3200" dirty="0"/>
          </a:p>
          <a:p>
            <a:pPr>
              <a:defRPr/>
            </a:pPr>
            <a:r>
              <a:rPr sz="3200" dirty="0" smtClean="0"/>
              <a:t>Hace que el </a:t>
            </a:r>
            <a:r>
              <a:rPr sz="3200" dirty="0"/>
              <a:t>desarrollo de la parte de cliente de una aplicación web </a:t>
            </a:r>
            <a:r>
              <a:rPr sz="3200" dirty="0" smtClean="0"/>
              <a:t>sea </a:t>
            </a:r>
            <a:r>
              <a:rPr sz="3200" dirty="0"/>
              <a:t>más </a:t>
            </a:r>
            <a:r>
              <a:rPr sz="3200" dirty="0" smtClean="0"/>
              <a:t>rápido </a:t>
            </a:r>
            <a:r>
              <a:rPr sz="3200" dirty="0"/>
              <a:t>y </a:t>
            </a:r>
            <a:r>
              <a:rPr sz="3200" dirty="0" smtClean="0"/>
              <a:t>sencillo</a:t>
            </a:r>
          </a:p>
          <a:p>
            <a:pPr>
              <a:defRPr/>
            </a:pPr>
            <a:endParaRPr sz="3200" dirty="0"/>
          </a:p>
          <a:p>
            <a:pPr>
              <a:defRPr/>
            </a:pPr>
            <a:r>
              <a:rPr sz="3200" dirty="0" smtClean="0"/>
              <a:t>Facilita </a:t>
            </a:r>
            <a:r>
              <a:rPr sz="3200" dirty="0"/>
              <a:t>la interacción con los elementos del árbol de documento, el manejo de eventos, el uso de animaciones, etc</a:t>
            </a:r>
            <a:r>
              <a:rPr sz="3200" dirty="0" smtClean="0"/>
              <a:t>.</a:t>
            </a:r>
          </a:p>
          <a:p>
            <a:pPr>
              <a:defRPr/>
            </a:pPr>
            <a:endParaRPr sz="3200" dirty="0"/>
          </a:p>
          <a:p>
            <a:pPr>
              <a:defRPr/>
            </a:pPr>
            <a:r>
              <a:rPr sz="3200" dirty="0" smtClean="0"/>
              <a:t>Es </a:t>
            </a:r>
            <a:r>
              <a:rPr sz="3200" dirty="0"/>
              <a:t>gratuita, de código abierto (bajo licencia MIT y GPL v2) e </a:t>
            </a:r>
            <a:r>
              <a:rPr sz="3200" dirty="0" smtClean="0"/>
              <a:t>ligera</a:t>
            </a:r>
            <a:r>
              <a:rPr sz="3200" dirty="0"/>
              <a:t>. </a:t>
            </a:r>
            <a:endParaRPr sz="3200" dirty="0" smtClean="0"/>
          </a:p>
          <a:p>
            <a:pPr>
              <a:defRPr/>
            </a:pPr>
            <a:r>
              <a:rPr sz="3200" dirty="0" smtClean="0"/>
              <a:t>Quienes la usan?</a:t>
            </a:r>
          </a:p>
          <a:p>
            <a:pPr lvl="1">
              <a:defRPr/>
            </a:pPr>
            <a:r>
              <a:rPr sz="2600" dirty="0" smtClean="0"/>
              <a:t>Google</a:t>
            </a:r>
            <a:r>
              <a:rPr sz="2600" dirty="0"/>
              <a:t>, Microsoft, IBM, Amazon, </a:t>
            </a:r>
            <a:r>
              <a:rPr sz="2600" dirty="0" err="1"/>
              <a:t>Twitter</a:t>
            </a:r>
            <a:r>
              <a:rPr sz="2600" dirty="0"/>
              <a:t>, </a:t>
            </a:r>
            <a:r>
              <a:rPr sz="2600" dirty="0" err="1"/>
              <a:t>WordPress</a:t>
            </a:r>
            <a:r>
              <a:rPr sz="2600" dirty="0"/>
              <a:t>, Mozilla o </a:t>
            </a:r>
            <a:r>
              <a:rPr sz="2600" dirty="0" err="1"/>
              <a:t>Drupal</a:t>
            </a:r>
            <a:r>
              <a:rPr sz="2600" dirty="0" smtClean="0"/>
              <a:t>.</a:t>
            </a:r>
            <a:endParaRPr sz="2600" dirty="0"/>
          </a:p>
        </p:txBody>
      </p:sp>
      <p:pic>
        <p:nvPicPr>
          <p:cNvPr id="65540" name="Picture 6" descr="http://nexxuz.com/wp-content/uploads/2010/10/jquer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8899525"/>
            <a:ext cx="2552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Jerarquía del DOM HTML</a:t>
            </a:r>
            <a:endParaRPr lang="en-US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500313"/>
            <a:ext cx="11588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7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smtClean="0"/>
              <a:t>Cómo utilizar la librería </a:t>
            </a:r>
            <a:r>
              <a:rPr dirty="0" err="1" smtClean="0"/>
              <a:t>jQuery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Bajar el script de la </a:t>
            </a:r>
            <a:r>
              <a:rPr sz="3200" dirty="0" err="1" smtClean="0"/>
              <a:t>libreria</a:t>
            </a:r>
            <a:endParaRPr sz="3200" dirty="0" smtClean="0"/>
          </a:p>
          <a:p>
            <a:pPr marL="650875" lvl="1" indent="0">
              <a:buFont typeface="Arial" pitchFamily="34" charset="0"/>
              <a:buNone/>
              <a:defRPr/>
            </a:pPr>
            <a:r>
              <a:rPr sz="2400" dirty="0" smtClean="0"/>
              <a:t>&lt;</a:t>
            </a:r>
            <a:r>
              <a:rPr sz="2400" dirty="0"/>
              <a:t>script </a:t>
            </a:r>
            <a:r>
              <a:rPr sz="2400" dirty="0" err="1"/>
              <a:t>type</a:t>
            </a:r>
            <a:r>
              <a:rPr sz="2400" dirty="0"/>
              <a:t>="</a:t>
            </a:r>
            <a:r>
              <a:rPr sz="2400" dirty="0" err="1"/>
              <a:t>text</a:t>
            </a:r>
            <a:r>
              <a:rPr sz="2400" dirty="0"/>
              <a:t>/</a:t>
            </a:r>
            <a:r>
              <a:rPr sz="2400" dirty="0" err="1"/>
              <a:t>javascript</a:t>
            </a:r>
            <a:r>
              <a:rPr sz="2400" dirty="0"/>
              <a:t>" </a:t>
            </a:r>
            <a:r>
              <a:rPr sz="2400" dirty="0" err="1"/>
              <a:t>src</a:t>
            </a:r>
            <a:r>
              <a:rPr sz="2400" dirty="0"/>
              <a:t>="jquery.js"&gt;&lt;/script</a:t>
            </a:r>
            <a:r>
              <a:rPr sz="2400" dirty="0" smtClean="0"/>
              <a:t>&gt;</a:t>
            </a:r>
          </a:p>
          <a:p>
            <a:pPr lvl="1">
              <a:defRPr/>
            </a:pPr>
            <a:endParaRPr sz="2400" dirty="0"/>
          </a:p>
          <a:p>
            <a:pPr>
              <a:defRPr/>
            </a:pPr>
            <a:r>
              <a:rPr sz="3200" dirty="0" smtClean="0"/>
              <a:t>Usar la publicada por Google </a:t>
            </a:r>
          </a:p>
          <a:p>
            <a:pPr marL="650875" lvl="1" indent="0">
              <a:buFont typeface="Arial" pitchFamily="34" charset="0"/>
              <a:buNone/>
              <a:defRPr/>
            </a:pPr>
            <a:r>
              <a:rPr sz="2400" dirty="0"/>
              <a:t>&lt;script </a:t>
            </a:r>
            <a:r>
              <a:rPr sz="2400" dirty="0" err="1"/>
              <a:t>type</a:t>
            </a:r>
            <a:r>
              <a:rPr sz="2400" dirty="0"/>
              <a:t>="</a:t>
            </a:r>
            <a:r>
              <a:rPr sz="2400" dirty="0" err="1"/>
              <a:t>text</a:t>
            </a:r>
            <a:r>
              <a:rPr sz="2400" dirty="0"/>
              <a:t>/</a:t>
            </a:r>
            <a:r>
              <a:rPr sz="2400" dirty="0" err="1"/>
              <a:t>javascript</a:t>
            </a:r>
            <a:r>
              <a:rPr sz="2400" dirty="0"/>
              <a:t>" </a:t>
            </a:r>
            <a:r>
              <a:rPr sz="2400" dirty="0" err="1"/>
              <a:t>src</a:t>
            </a:r>
            <a:r>
              <a:rPr sz="2400" dirty="0"/>
              <a:t>="http://ajax.googleapis.com/</a:t>
            </a:r>
            <a:r>
              <a:rPr sz="2400" dirty="0" err="1"/>
              <a:t>ajax</a:t>
            </a:r>
            <a:r>
              <a:rPr sz="2400" dirty="0"/>
              <a:t>/</a:t>
            </a:r>
            <a:r>
              <a:rPr sz="2400" dirty="0" err="1"/>
              <a:t>libs</a:t>
            </a:r>
            <a:r>
              <a:rPr sz="2400" dirty="0"/>
              <a:t>/</a:t>
            </a:r>
            <a:r>
              <a:rPr sz="2400" dirty="0" err="1"/>
              <a:t>jquery</a:t>
            </a:r>
            <a:r>
              <a:rPr sz="2400" dirty="0"/>
              <a:t>/1.4.2/jquery.min.js</a:t>
            </a:r>
            <a:r>
              <a:rPr sz="2400" dirty="0" smtClean="0"/>
              <a:t>"&gt;</a:t>
            </a:r>
          </a:p>
          <a:p>
            <a:pPr marL="650875" lvl="1" indent="0">
              <a:buFont typeface="Arial" pitchFamily="34" charset="0"/>
              <a:buNone/>
              <a:defRPr/>
            </a:pPr>
            <a:r>
              <a:rPr sz="2400" dirty="0" smtClean="0"/>
              <a:t>&lt;/</a:t>
            </a:r>
            <a:r>
              <a:rPr sz="2400" dirty="0"/>
              <a:t>script</a:t>
            </a:r>
            <a:r>
              <a:rPr sz="2400" dirty="0" smtClean="0"/>
              <a:t>&gt;</a:t>
            </a:r>
          </a:p>
          <a:p>
            <a:pPr marL="650875" lvl="1" indent="0">
              <a:buFont typeface="Arial" pitchFamily="34" charset="0"/>
              <a:buNone/>
              <a:defRPr/>
            </a:pPr>
            <a:endParaRPr sz="2400" dirty="0"/>
          </a:p>
          <a:p>
            <a:pPr marL="487363" lvl="1" indent="-487363">
              <a:buFont typeface="Arial" pitchFamily="34" charset="0"/>
              <a:buChar char="•"/>
              <a:defRPr/>
            </a:pPr>
            <a:r>
              <a:rPr sz="3200" dirty="0"/>
              <a:t>Usar la publicada por Microsoft</a:t>
            </a:r>
          </a:p>
          <a:p>
            <a:pPr marL="650875" lvl="1" indent="0">
              <a:buFont typeface="Arial" pitchFamily="34" charset="0"/>
              <a:buNone/>
              <a:defRPr/>
            </a:pPr>
            <a:r>
              <a:rPr sz="2400" dirty="0"/>
              <a:t>&lt;script </a:t>
            </a:r>
            <a:r>
              <a:rPr sz="2400" dirty="0" err="1"/>
              <a:t>type</a:t>
            </a:r>
            <a:r>
              <a:rPr sz="2400" dirty="0"/>
              <a:t>="</a:t>
            </a:r>
            <a:r>
              <a:rPr sz="2400" dirty="0" err="1"/>
              <a:t>text</a:t>
            </a:r>
            <a:r>
              <a:rPr sz="2400" dirty="0"/>
              <a:t>/</a:t>
            </a:r>
            <a:r>
              <a:rPr sz="2400" dirty="0" err="1"/>
              <a:t>javascript</a:t>
            </a:r>
            <a:r>
              <a:rPr sz="2400" dirty="0"/>
              <a:t>" </a:t>
            </a:r>
            <a:r>
              <a:rPr sz="2400" dirty="0" err="1"/>
              <a:t>src</a:t>
            </a:r>
            <a:r>
              <a:rPr sz="2400" dirty="0"/>
              <a:t>="http://ajax.microsoft.com/</a:t>
            </a:r>
            <a:r>
              <a:rPr sz="2400" dirty="0" err="1"/>
              <a:t>ajax</a:t>
            </a:r>
            <a:r>
              <a:rPr sz="2400" dirty="0"/>
              <a:t>/</a:t>
            </a:r>
            <a:r>
              <a:rPr sz="2400" dirty="0" err="1"/>
              <a:t>jquery</a:t>
            </a:r>
            <a:r>
              <a:rPr sz="2400" dirty="0"/>
              <a:t>/jquery-1.4.2.min.js"&gt;&lt;/script</a:t>
            </a:r>
            <a:r>
              <a:rPr sz="2400" dirty="0" smtClean="0"/>
              <a:t>&gt;</a:t>
            </a:r>
          </a:p>
          <a:p>
            <a:pPr marL="650875" lvl="1" indent="0">
              <a:buFont typeface="Arial" pitchFamily="34" charset="0"/>
              <a:buNone/>
              <a:defRPr/>
            </a:pPr>
            <a:endParaRPr sz="2400" dirty="0"/>
          </a:p>
          <a:p>
            <a:pPr marL="487363" lvl="1" indent="-487363">
              <a:buFont typeface="Arial" pitchFamily="34" charset="0"/>
              <a:buChar char="•"/>
              <a:defRPr/>
            </a:pPr>
            <a:r>
              <a:rPr sz="3200" dirty="0"/>
              <a:t>Usar la publicada por </a:t>
            </a:r>
            <a:r>
              <a:rPr sz="3200" dirty="0" err="1" smtClean="0"/>
              <a:t>jQuery</a:t>
            </a:r>
            <a:r>
              <a:rPr sz="3200" dirty="0" smtClean="0"/>
              <a:t> (</a:t>
            </a:r>
            <a:r>
              <a:rPr sz="3200" dirty="0">
                <a:hlinkClick r:id="rId2"/>
              </a:rPr>
              <a:t>http://jquery.com</a:t>
            </a:r>
            <a:r>
              <a:rPr sz="3200" dirty="0" smtClean="0">
                <a:hlinkClick r:id="rId2"/>
              </a:rPr>
              <a:t>/</a:t>
            </a:r>
            <a:r>
              <a:rPr sz="3200" dirty="0" smtClean="0"/>
              <a:t>)</a:t>
            </a:r>
            <a:endParaRPr sz="3200" dirty="0"/>
          </a:p>
          <a:p>
            <a:pPr marL="650875" lvl="1" indent="0">
              <a:buFont typeface="Arial" pitchFamily="34" charset="0"/>
              <a:buNone/>
              <a:defRPr/>
            </a:pPr>
            <a:r>
              <a:rPr sz="2400" dirty="0"/>
              <a:t>&lt;script </a:t>
            </a:r>
            <a:r>
              <a:rPr sz="2400" dirty="0" err="1"/>
              <a:t>type</a:t>
            </a:r>
            <a:r>
              <a:rPr sz="2400" dirty="0"/>
              <a:t>="</a:t>
            </a:r>
            <a:r>
              <a:rPr sz="2400" dirty="0" err="1"/>
              <a:t>text</a:t>
            </a:r>
            <a:r>
              <a:rPr sz="2400" dirty="0"/>
              <a:t>/</a:t>
            </a:r>
            <a:r>
              <a:rPr sz="2400" dirty="0" err="1"/>
              <a:t>javascript</a:t>
            </a:r>
            <a:r>
              <a:rPr sz="2400" dirty="0"/>
              <a:t>" </a:t>
            </a:r>
            <a:r>
              <a:rPr sz="2400" dirty="0" err="1"/>
              <a:t>src</a:t>
            </a:r>
            <a:r>
              <a:rPr sz="2400" dirty="0"/>
              <a:t>="http://code.jquery.com/jquery-1.4.2.min.js"&gt;&lt;/script&gt;  </a:t>
            </a:r>
          </a:p>
        </p:txBody>
      </p:sp>
      <p:sp>
        <p:nvSpPr>
          <p:cNvPr id="66564" name="3 CuadroTexto"/>
          <p:cNvSpPr txBox="1">
            <a:spLocks noChangeArrowheads="1"/>
          </p:cNvSpPr>
          <p:nvPr/>
        </p:nvSpPr>
        <p:spPr bwMode="auto">
          <a:xfrm>
            <a:off x="-1778000" y="2139950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endParaRPr lang="es-EC"/>
          </a:p>
        </p:txBody>
      </p:sp>
      <p:pic>
        <p:nvPicPr>
          <p:cNvPr id="66565" name="Picture 6" descr="http://nexxuz.com/wp-content/uploads/2010/10/jquery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8899525"/>
            <a:ext cx="2552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jQuery</a:t>
            </a:r>
            <a:r>
              <a:rPr dirty="0" smtClean="0"/>
              <a:t> - $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600" dirty="0" smtClean="0"/>
              <a:t>La base de </a:t>
            </a:r>
            <a:r>
              <a:rPr sz="3600" dirty="0" err="1" smtClean="0"/>
              <a:t>jQuery</a:t>
            </a:r>
            <a:r>
              <a:rPr sz="3600" dirty="0" smtClean="0"/>
              <a:t> </a:t>
            </a:r>
            <a:r>
              <a:rPr sz="3600" dirty="0"/>
              <a:t>es la función </a:t>
            </a:r>
            <a:r>
              <a:rPr sz="3600" dirty="0" smtClean="0"/>
              <a:t>del </a:t>
            </a:r>
            <a:r>
              <a:rPr sz="3600" dirty="0"/>
              <a:t>mismo </a:t>
            </a:r>
            <a:r>
              <a:rPr sz="3600" dirty="0" smtClean="0"/>
              <a:t>nombre </a:t>
            </a:r>
            <a:r>
              <a:rPr sz="3600" dirty="0" err="1" smtClean="0"/>
              <a:t>jQuery</a:t>
            </a:r>
            <a:endParaRPr sz="3600" dirty="0" smtClean="0"/>
          </a:p>
          <a:p>
            <a:pPr lvl="1">
              <a:defRPr/>
            </a:pPr>
            <a:r>
              <a:rPr sz="3000" dirty="0" smtClean="0"/>
              <a:t>Función sobrecargada que ofrece distinta </a:t>
            </a:r>
            <a:r>
              <a:rPr sz="3000" dirty="0"/>
              <a:t>funcionalidad dependiendo de los parámetros </a:t>
            </a:r>
            <a:r>
              <a:rPr sz="3000" dirty="0" smtClean="0"/>
              <a:t>utilizados </a:t>
            </a:r>
          </a:p>
          <a:p>
            <a:pPr>
              <a:defRPr/>
            </a:pPr>
            <a:endParaRPr sz="3600" dirty="0" smtClean="0"/>
          </a:p>
          <a:p>
            <a:pPr>
              <a:defRPr/>
            </a:pPr>
            <a:r>
              <a:rPr sz="3600" dirty="0" smtClean="0"/>
              <a:t>La </a:t>
            </a:r>
            <a:r>
              <a:rPr sz="3600" dirty="0"/>
              <a:t>función </a:t>
            </a:r>
            <a:r>
              <a:rPr sz="3600" dirty="0" err="1"/>
              <a:t>jQuery</a:t>
            </a:r>
            <a:r>
              <a:rPr sz="3600" dirty="0"/>
              <a:t> cuenta </a:t>
            </a:r>
            <a:r>
              <a:rPr sz="3600" dirty="0" smtClean="0"/>
              <a:t>con </a:t>
            </a:r>
            <a:r>
              <a:rPr sz="3600" dirty="0"/>
              <a:t>distintas propiedades y métodos. </a:t>
            </a:r>
            <a:endParaRPr sz="3600" dirty="0" smtClean="0"/>
          </a:p>
          <a:p>
            <a:pPr lvl="1">
              <a:defRPr/>
            </a:pPr>
            <a:r>
              <a:rPr sz="3000" dirty="0"/>
              <a:t>Para </a:t>
            </a:r>
            <a:r>
              <a:rPr sz="3000" dirty="0" err="1"/>
              <a:t>Javascript</a:t>
            </a:r>
            <a:r>
              <a:rPr sz="3000" dirty="0"/>
              <a:t> todo es un objeto incluyendo las </a:t>
            </a:r>
            <a:r>
              <a:rPr sz="3000" dirty="0" smtClean="0"/>
              <a:t>funciones</a:t>
            </a:r>
          </a:p>
          <a:p>
            <a:pPr lvl="1">
              <a:defRPr/>
            </a:pPr>
            <a:r>
              <a:rPr sz="3000" dirty="0" smtClean="0"/>
              <a:t>Se </a:t>
            </a:r>
            <a:r>
              <a:rPr sz="3000" dirty="0"/>
              <a:t>puede utilizar el alias $ en sustitución de </a:t>
            </a:r>
            <a:r>
              <a:rPr sz="3000" dirty="0" err="1"/>
              <a:t>jQuery</a:t>
            </a:r>
            <a:r>
              <a:rPr sz="3000" dirty="0"/>
              <a:t> </a:t>
            </a:r>
            <a:r>
              <a:rPr sz="3000" dirty="0" smtClean="0"/>
              <a:t>siempre que no se utilice ninguna </a:t>
            </a:r>
            <a:r>
              <a:rPr sz="3000" dirty="0"/>
              <a:t>otra librería que pueda </a:t>
            </a:r>
            <a:r>
              <a:rPr sz="3000" dirty="0" smtClean="0"/>
              <a:t>causar conflicto </a:t>
            </a:r>
            <a:r>
              <a:rPr sz="3000" dirty="0"/>
              <a:t>con este </a:t>
            </a:r>
            <a:r>
              <a:rPr sz="3000" dirty="0" smtClean="0"/>
              <a:t>símbolo.</a:t>
            </a:r>
            <a:endParaRPr sz="3000" dirty="0"/>
          </a:p>
        </p:txBody>
      </p:sp>
      <p:pic>
        <p:nvPicPr>
          <p:cNvPr id="67588" name="Picture 6" descr="http://nexxuz.com/wp-content/uploads/2010/10/jquer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8899525"/>
            <a:ext cx="2552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jQuery</a:t>
            </a:r>
            <a:r>
              <a:rPr dirty="0" smtClean="0"/>
              <a:t> - Selectores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Universal </a:t>
            </a:r>
            <a:r>
              <a:rPr sz="2800" dirty="0"/>
              <a:t>(CSS 2)</a:t>
            </a:r>
            <a:endParaRPr sz="2800" dirty="0" smtClean="0"/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("*")  </a:t>
            </a:r>
          </a:p>
          <a:p>
            <a:pPr>
              <a:defRPr/>
            </a:pPr>
            <a:endParaRPr sz="2800" dirty="0" smtClean="0"/>
          </a:p>
          <a:p>
            <a:pPr marL="487363" lvl="1" indent="-487363">
              <a:buFont typeface="Arial" pitchFamily="34" charset="0"/>
              <a:buChar char="•"/>
              <a:defRPr/>
            </a:pPr>
            <a:r>
              <a:rPr sz="2800" dirty="0" smtClean="0"/>
              <a:t>Tipo </a:t>
            </a:r>
            <a:r>
              <a:rPr sz="2800" dirty="0"/>
              <a:t>o </a:t>
            </a:r>
            <a:r>
              <a:rPr sz="2800" dirty="0" smtClean="0"/>
              <a:t>etiqueta </a:t>
            </a:r>
            <a:r>
              <a:rPr sz="2800" dirty="0"/>
              <a:t>(CSS 1)</a:t>
            </a:r>
            <a:endParaRPr sz="2200" dirty="0"/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("div")  </a:t>
            </a:r>
          </a:p>
          <a:p>
            <a:pPr>
              <a:defRPr/>
            </a:pPr>
            <a:endParaRPr sz="2800" dirty="0" smtClean="0"/>
          </a:p>
          <a:p>
            <a:pPr>
              <a:defRPr/>
            </a:pPr>
            <a:r>
              <a:rPr sz="2800" dirty="0" smtClean="0"/>
              <a:t>Selector </a:t>
            </a:r>
            <a:r>
              <a:rPr sz="2800" dirty="0"/>
              <a:t>de clase (atributo </a:t>
            </a:r>
            <a:r>
              <a:rPr sz="2800" dirty="0" err="1" smtClean="0"/>
              <a:t>class</a:t>
            </a:r>
            <a:r>
              <a:rPr sz="2800" dirty="0" smtClean="0"/>
              <a:t> - CSS </a:t>
            </a:r>
            <a:r>
              <a:rPr sz="2800" dirty="0"/>
              <a:t>1)</a:t>
            </a:r>
            <a:endParaRPr sz="2800" dirty="0" smtClean="0"/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</a:t>
            </a:r>
            <a:r>
              <a:rPr sz="2800" dirty="0" err="1"/>
              <a:t>div.entrada</a:t>
            </a:r>
            <a:r>
              <a:rPr sz="2800" dirty="0"/>
              <a:t>")  </a:t>
            </a:r>
          </a:p>
          <a:p>
            <a:pPr>
              <a:defRPr/>
            </a:pPr>
            <a:endParaRPr sz="2800" dirty="0" smtClean="0"/>
          </a:p>
          <a:p>
            <a:pPr>
              <a:defRPr/>
            </a:pPr>
            <a:r>
              <a:rPr sz="2800" dirty="0" smtClean="0"/>
              <a:t>Selector de identificador</a:t>
            </a:r>
            <a:r>
              <a:rPr lang="pt-BR" sz="2800" dirty="0"/>
              <a:t>(atributo </a:t>
            </a:r>
            <a:r>
              <a:rPr lang="pt-BR" sz="2800" dirty="0" smtClean="0"/>
              <a:t>id - CSS </a:t>
            </a:r>
            <a:r>
              <a:rPr lang="pt-BR" sz="2800" dirty="0"/>
              <a:t>1)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 smtClean="0"/>
              <a:t>("</a:t>
            </a:r>
            <a:r>
              <a:rPr sz="2800" dirty="0" err="1" smtClean="0"/>
              <a:t>div#cabecera</a:t>
            </a:r>
            <a:r>
              <a:rPr sz="2800" dirty="0" smtClean="0"/>
              <a:t>")  </a:t>
            </a:r>
          </a:p>
          <a:p>
            <a:pPr>
              <a:defRPr/>
            </a:pPr>
            <a:endParaRPr sz="2800" dirty="0" smtClean="0"/>
          </a:p>
          <a:p>
            <a:pPr>
              <a:defRPr/>
            </a:pPr>
            <a:r>
              <a:rPr sz="2800" dirty="0" smtClean="0"/>
              <a:t>Grupos de selectores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</a:t>
            </a:r>
            <a:r>
              <a:rPr sz="2800" dirty="0" err="1"/>
              <a:t>p,div,a</a:t>
            </a:r>
            <a:r>
              <a:rPr sz="2800" dirty="0"/>
              <a:t>")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err="1"/>
              <a:t>jQuery</a:t>
            </a:r>
            <a:r>
              <a:rPr dirty="0"/>
              <a:t> - </a:t>
            </a:r>
            <a:r>
              <a:rPr dirty="0" smtClean="0"/>
              <a:t>Selectores </a:t>
            </a:r>
            <a:r>
              <a:rPr dirty="0"/>
              <a:t>de </a:t>
            </a:r>
            <a:r>
              <a:rPr dirty="0" smtClean="0"/>
              <a:t>atributos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Para seleccionar </a:t>
            </a:r>
            <a:r>
              <a:rPr sz="3200" dirty="0"/>
              <a:t>elementos que tengan un cierto </a:t>
            </a:r>
            <a:r>
              <a:rPr sz="3200" dirty="0" smtClean="0"/>
              <a:t>atributo</a:t>
            </a:r>
          </a:p>
          <a:p>
            <a:pPr lvl="1">
              <a:defRPr/>
            </a:pPr>
            <a:r>
              <a:rPr sz="2600" dirty="0" err="1" smtClean="0"/>
              <a:t>jQuery</a:t>
            </a:r>
            <a:r>
              <a:rPr sz="2600" dirty="0"/>
              <a:t>("a[</a:t>
            </a:r>
            <a:r>
              <a:rPr sz="2600" dirty="0" err="1"/>
              <a:t>rel</a:t>
            </a:r>
            <a:r>
              <a:rPr sz="2600" dirty="0"/>
              <a:t>]") </a:t>
            </a:r>
            <a:r>
              <a:rPr sz="2600" dirty="0" smtClean="0"/>
              <a:t> -  (</a:t>
            </a:r>
            <a:r>
              <a:rPr sz="2600" dirty="0"/>
              <a:t>CSS 2)</a:t>
            </a:r>
          </a:p>
          <a:p>
            <a:pPr lvl="1">
              <a:defRPr/>
            </a:pPr>
            <a:r>
              <a:rPr sz="2600" dirty="0" err="1" smtClean="0"/>
              <a:t>jQuery</a:t>
            </a:r>
            <a:r>
              <a:rPr sz="2600" dirty="0"/>
              <a:t>("a[</a:t>
            </a:r>
            <a:r>
              <a:rPr sz="2600" dirty="0" err="1"/>
              <a:t>rel</a:t>
            </a:r>
            <a:r>
              <a:rPr sz="2600" dirty="0"/>
              <a:t>=</a:t>
            </a:r>
            <a:r>
              <a:rPr sz="2600" dirty="0" smtClean="0"/>
              <a:t>'</a:t>
            </a:r>
            <a:r>
              <a:rPr sz="2600" dirty="0" err="1" smtClean="0"/>
              <a:t>nofollow</a:t>
            </a:r>
            <a:r>
              <a:rPr sz="2600" dirty="0" smtClean="0"/>
              <a:t>']")  -   (</a:t>
            </a:r>
            <a:r>
              <a:rPr sz="2600" dirty="0"/>
              <a:t>CSS 2)</a:t>
            </a:r>
          </a:p>
          <a:p>
            <a:pPr lvl="1">
              <a:defRPr/>
            </a:pPr>
            <a:r>
              <a:rPr sz="2600" dirty="0" err="1" smtClean="0"/>
              <a:t>jQuery</a:t>
            </a:r>
            <a:r>
              <a:rPr sz="2600" dirty="0"/>
              <a:t>("a[</a:t>
            </a:r>
            <a:r>
              <a:rPr sz="2600" dirty="0" err="1"/>
              <a:t>rel</a:t>
            </a:r>
            <a:r>
              <a:rPr sz="2600" dirty="0"/>
              <a:t>!='</a:t>
            </a:r>
            <a:r>
              <a:rPr sz="2600" dirty="0" err="1"/>
              <a:t>nofollow</a:t>
            </a:r>
            <a:r>
              <a:rPr sz="2600" dirty="0"/>
              <a:t>']")  </a:t>
            </a:r>
          </a:p>
          <a:p>
            <a:pPr lvl="1">
              <a:defRPr/>
            </a:pPr>
            <a:r>
              <a:rPr sz="2600" dirty="0" err="1" smtClean="0"/>
              <a:t>jQuery</a:t>
            </a:r>
            <a:r>
              <a:rPr sz="2600" dirty="0"/>
              <a:t>("a[</a:t>
            </a:r>
            <a:r>
              <a:rPr sz="2600" dirty="0" err="1"/>
              <a:t>href</a:t>
            </a:r>
            <a:r>
              <a:rPr sz="2600" dirty="0"/>
              <a:t>^='http://mundogeek.net/']") </a:t>
            </a:r>
            <a:r>
              <a:rPr sz="2600" dirty="0" smtClean="0"/>
              <a:t>- (</a:t>
            </a:r>
            <a:r>
              <a:rPr sz="2600" dirty="0"/>
              <a:t>CSS 3)</a:t>
            </a:r>
          </a:p>
          <a:p>
            <a:pPr lvl="1">
              <a:defRPr/>
            </a:pPr>
            <a:r>
              <a:rPr sz="2600" dirty="0" err="1" smtClean="0"/>
              <a:t>jQuery</a:t>
            </a:r>
            <a:r>
              <a:rPr sz="2600" dirty="0"/>
              <a:t>("a[</a:t>
            </a:r>
            <a:r>
              <a:rPr sz="2600" dirty="0" err="1"/>
              <a:t>href</a:t>
            </a:r>
            <a:r>
              <a:rPr sz="2600" dirty="0"/>
              <a:t>$='.</a:t>
            </a:r>
            <a:r>
              <a:rPr sz="2600" dirty="0" err="1"/>
              <a:t>com</a:t>
            </a:r>
            <a:r>
              <a:rPr sz="2600" dirty="0"/>
              <a:t>']")  </a:t>
            </a:r>
          </a:p>
          <a:p>
            <a:pPr lvl="1">
              <a:defRPr/>
            </a:pPr>
            <a:r>
              <a:rPr sz="2600" dirty="0" err="1" smtClean="0"/>
              <a:t>jQuery</a:t>
            </a:r>
            <a:r>
              <a:rPr sz="2600" dirty="0"/>
              <a:t>("a[</a:t>
            </a:r>
            <a:r>
              <a:rPr sz="2600" dirty="0" err="1"/>
              <a:t>href</a:t>
            </a:r>
            <a:r>
              <a:rPr sz="2600" dirty="0"/>
              <a:t>*='</a:t>
            </a:r>
            <a:r>
              <a:rPr sz="2600" dirty="0" err="1"/>
              <a:t>geek</a:t>
            </a:r>
            <a:r>
              <a:rPr sz="2600" dirty="0"/>
              <a:t>']")  </a:t>
            </a:r>
            <a:r>
              <a:rPr sz="2600" dirty="0" smtClean="0"/>
              <a:t>- </a:t>
            </a:r>
            <a:r>
              <a:rPr sz="2600" dirty="0"/>
              <a:t>(CSS 3)</a:t>
            </a:r>
          </a:p>
          <a:p>
            <a:pPr lvl="1">
              <a:defRPr/>
            </a:pPr>
            <a:r>
              <a:rPr sz="2600" dirty="0" err="1" smtClean="0"/>
              <a:t>jQuery</a:t>
            </a:r>
            <a:r>
              <a:rPr sz="2600" dirty="0"/>
              <a:t>("a[</a:t>
            </a:r>
            <a:r>
              <a:rPr sz="2600" dirty="0" err="1"/>
              <a:t>rel</a:t>
            </a:r>
            <a:r>
              <a:rPr sz="2600" dirty="0"/>
              <a:t>='</a:t>
            </a:r>
            <a:r>
              <a:rPr sz="2600" dirty="0" err="1"/>
              <a:t>nofollow</a:t>
            </a:r>
            <a:r>
              <a:rPr sz="2600" dirty="0"/>
              <a:t>'][</a:t>
            </a:r>
            <a:r>
              <a:rPr sz="2600" dirty="0" err="1"/>
              <a:t>href</a:t>
            </a:r>
            <a:r>
              <a:rPr sz="2600" dirty="0"/>
              <a:t>]") </a:t>
            </a:r>
            <a:r>
              <a:rPr sz="2600" dirty="0" smtClean="0"/>
              <a:t> - </a:t>
            </a:r>
            <a:r>
              <a:rPr sz="2800" dirty="0"/>
              <a:t>(CSS 2)</a:t>
            </a:r>
            <a:endParaRPr sz="2600" dirty="0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Título"/>
          <p:cNvSpPr>
            <a:spLocks noGrp="1"/>
          </p:cNvSpPr>
          <p:nvPr>
            <p:ph type="title"/>
          </p:nvPr>
        </p:nvSpPr>
        <p:spPr>
          <a:xfrm>
            <a:off x="541338" y="0"/>
            <a:ext cx="10052050" cy="1192213"/>
          </a:xfrm>
        </p:spPr>
        <p:txBody>
          <a:bodyPr/>
          <a:lstStyle/>
          <a:p>
            <a:r>
              <a:rPr smtClean="0"/>
              <a:t>jQuery - Selectores de widgets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2384425"/>
            <a:ext cx="5743575" cy="5648325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Para seleccionar </a:t>
            </a:r>
            <a:r>
              <a:rPr sz="2800" dirty="0" err="1" smtClean="0"/>
              <a:t>pseudo</a:t>
            </a:r>
            <a:r>
              <a:rPr sz="2800" dirty="0" smtClean="0"/>
              <a:t> clases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</a:t>
            </a:r>
            <a:r>
              <a:rPr sz="2800" dirty="0" err="1"/>
              <a:t>button</a:t>
            </a:r>
            <a:r>
              <a:rPr sz="2800" dirty="0" smtClean="0"/>
              <a:t>")</a:t>
            </a:r>
            <a:endParaRPr sz="2800" dirty="0"/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</a:t>
            </a:r>
            <a:r>
              <a:rPr sz="2800" dirty="0" err="1"/>
              <a:t>checkbox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(":file")  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</a:t>
            </a:r>
            <a:r>
              <a:rPr sz="2800" dirty="0" err="1"/>
              <a:t>header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</a:t>
            </a:r>
            <a:r>
              <a:rPr sz="2800" dirty="0" err="1"/>
              <a:t>image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(":input")  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</a:t>
            </a:r>
            <a:r>
              <a:rPr sz="2800" dirty="0" err="1"/>
              <a:t>password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(":radio")  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10350" y="2384425"/>
            <a:ext cx="6156325" cy="5648325"/>
          </a:xfrm>
        </p:spPr>
        <p:txBody>
          <a:bodyPr/>
          <a:lstStyle/>
          <a:p>
            <a:pPr lvl="1">
              <a:defRPr/>
            </a:pPr>
            <a:endParaRPr sz="2800" dirty="0" smtClean="0"/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(":</a:t>
            </a:r>
            <a:r>
              <a:rPr sz="2800" dirty="0" err="1"/>
              <a:t>reset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(":</a:t>
            </a:r>
            <a:r>
              <a:rPr sz="2800" dirty="0" err="1"/>
              <a:t>select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(":</a:t>
            </a:r>
            <a:r>
              <a:rPr sz="2800" dirty="0" err="1"/>
              <a:t>submit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(":</a:t>
            </a:r>
            <a:r>
              <a:rPr sz="2800" dirty="0" err="1"/>
              <a:t>text</a:t>
            </a:r>
            <a:r>
              <a:rPr sz="2800" dirty="0"/>
              <a:t>")  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(":</a:t>
            </a:r>
            <a:r>
              <a:rPr sz="2800" dirty="0" err="1"/>
              <a:t>checked</a:t>
            </a:r>
            <a:r>
              <a:rPr sz="2800" dirty="0"/>
              <a:t>") (CSS 3)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</a:t>
            </a:r>
            <a:r>
              <a:rPr sz="2800" dirty="0" err="1"/>
              <a:t>input:enabled</a:t>
            </a:r>
            <a:r>
              <a:rPr sz="2800" dirty="0"/>
              <a:t>") (CSS 3)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</a:t>
            </a:r>
            <a:r>
              <a:rPr sz="2800" dirty="0" err="1"/>
              <a:t>input:disabled</a:t>
            </a:r>
            <a:r>
              <a:rPr sz="2800" dirty="0"/>
              <a:t>") (CSS 3)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(":</a:t>
            </a:r>
            <a:r>
              <a:rPr sz="2800" dirty="0" err="1"/>
              <a:t>hidden</a:t>
            </a:r>
            <a:r>
              <a:rPr sz="2800" dirty="0"/>
              <a:t>") (CSS 3)</a:t>
            </a:r>
          </a:p>
          <a:p>
            <a:pPr lvl="1">
              <a:defRPr/>
            </a:pPr>
            <a:r>
              <a:rPr sz="2800" dirty="0" err="1"/>
              <a:t>jQuery</a:t>
            </a:r>
            <a:r>
              <a:rPr sz="2800" dirty="0"/>
              <a:t>(":visible") (CSS 3)</a:t>
            </a:r>
          </a:p>
          <a:p>
            <a:pPr>
              <a:defRPr/>
            </a:pPr>
            <a:endParaRPr dirty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20713" y="107950"/>
            <a:ext cx="11950700" cy="976313"/>
          </a:xfrm>
        </p:spPr>
        <p:txBody>
          <a:bodyPr/>
          <a:lstStyle/>
          <a:p>
            <a:pPr>
              <a:defRPr/>
            </a:pPr>
            <a:r>
              <a:rPr dirty="0" err="1"/>
              <a:t>jQuery</a:t>
            </a:r>
            <a:r>
              <a:rPr dirty="0"/>
              <a:t> - Selectores </a:t>
            </a:r>
            <a:r>
              <a:rPr dirty="0" smtClean="0"/>
              <a:t>de </a:t>
            </a:r>
            <a:r>
              <a:rPr dirty="0"/>
              <a:t>jerarquía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50875" y="1497013"/>
            <a:ext cx="11703050" cy="7215187"/>
          </a:xfrm>
        </p:spPr>
        <p:txBody>
          <a:bodyPr/>
          <a:lstStyle/>
          <a:p>
            <a:pPr>
              <a:defRPr/>
            </a:pPr>
            <a:r>
              <a:rPr sz="3600" dirty="0" smtClean="0"/>
              <a:t>Selector </a:t>
            </a:r>
            <a:r>
              <a:rPr sz="3600" dirty="0"/>
              <a:t>de descendientes: selecciona elementos que desciendan de otro elemento (CSS 1)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</a:t>
            </a:r>
            <a:r>
              <a:rPr sz="2800" dirty="0" err="1"/>
              <a:t>div.entrada</a:t>
            </a:r>
            <a:r>
              <a:rPr sz="2800" dirty="0"/>
              <a:t> h2")  </a:t>
            </a:r>
          </a:p>
          <a:p>
            <a:pPr>
              <a:defRPr/>
            </a:pPr>
            <a:endParaRPr sz="3600" dirty="0" smtClean="0"/>
          </a:p>
          <a:p>
            <a:pPr>
              <a:defRPr/>
            </a:pPr>
            <a:r>
              <a:rPr sz="3600" dirty="0" smtClean="0"/>
              <a:t>Selector </a:t>
            </a:r>
            <a:r>
              <a:rPr sz="3600" dirty="0"/>
              <a:t>de hijos: selecciona elementos que sean hijos directos de otro elemento (CSS 2)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</a:t>
            </a:r>
            <a:r>
              <a:rPr sz="2800" dirty="0" err="1"/>
              <a:t>div.entrada</a:t>
            </a:r>
            <a:r>
              <a:rPr sz="2800" dirty="0"/>
              <a:t> &gt; h2")  </a:t>
            </a:r>
          </a:p>
          <a:p>
            <a:pPr>
              <a:defRPr/>
            </a:pPr>
            <a:endParaRPr sz="3600" dirty="0" smtClean="0"/>
          </a:p>
          <a:p>
            <a:pPr>
              <a:defRPr/>
            </a:pPr>
            <a:r>
              <a:rPr sz="3600" dirty="0" err="1" smtClean="0"/>
              <a:t>Pseudo</a:t>
            </a:r>
            <a:r>
              <a:rPr sz="3600" dirty="0" smtClean="0"/>
              <a:t> </a:t>
            </a:r>
            <a:r>
              <a:rPr sz="3600" dirty="0"/>
              <a:t>clase hijo: selecciona el enésimo hijo de un elemento (CSS 3)</a:t>
            </a:r>
          </a:p>
          <a:p>
            <a:pPr lvl="1">
              <a:defRPr/>
            </a:pPr>
            <a:r>
              <a:rPr sz="2800" dirty="0" err="1" smtClean="0"/>
              <a:t>jquery</a:t>
            </a:r>
            <a:r>
              <a:rPr sz="2800" dirty="0"/>
              <a:t>("</a:t>
            </a:r>
            <a:r>
              <a:rPr sz="2800" dirty="0" err="1"/>
              <a:t>tr:nth-child</a:t>
            </a:r>
            <a:r>
              <a:rPr sz="2800" dirty="0"/>
              <a:t>(1</a:t>
            </a:r>
            <a:r>
              <a:rPr sz="2800"/>
              <a:t>)")  </a:t>
            </a:r>
            <a:endParaRPr sz="28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HTML DOM </a:t>
            </a:r>
            <a:r>
              <a:rPr dirty="0" err="1" smtClean="0"/>
              <a:t>Nodes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780456"/>
            <a:ext cx="13052960" cy="6252054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En un documento HTML todo es un nodo</a:t>
            </a:r>
          </a:p>
          <a:p>
            <a:pPr lvl="1">
              <a:defRPr/>
            </a:pPr>
            <a:r>
              <a:rPr sz="2000" dirty="0" smtClean="0"/>
              <a:t>El documento es un nodo</a:t>
            </a:r>
          </a:p>
          <a:p>
            <a:pPr lvl="1">
              <a:defRPr/>
            </a:pPr>
            <a:r>
              <a:rPr sz="2000" dirty="0" smtClean="0"/>
              <a:t>Cada elemento HTML es un elemento nodo</a:t>
            </a:r>
          </a:p>
          <a:p>
            <a:pPr lvl="1">
              <a:defRPr/>
            </a:pPr>
            <a:r>
              <a:rPr sz="2000" dirty="0" smtClean="0"/>
              <a:t>El texto en los elementos HTML son texto de los nodos</a:t>
            </a:r>
          </a:p>
          <a:p>
            <a:pPr lvl="1">
              <a:defRPr/>
            </a:pPr>
            <a:r>
              <a:rPr sz="2000" dirty="0" smtClean="0"/>
              <a:t>Los atributos de un elemento HTML son atributos del nodo</a:t>
            </a:r>
          </a:p>
          <a:p>
            <a:pPr lvl="1">
              <a:defRPr/>
            </a:pPr>
            <a:r>
              <a:rPr sz="2000" dirty="0" smtClean="0"/>
              <a:t>Los comentarios son comentarios del nodo</a:t>
            </a:r>
          </a:p>
          <a:p>
            <a:pPr lvl="1">
              <a:defRPr/>
            </a:pPr>
            <a:endParaRPr sz="20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56" y="4537896"/>
            <a:ext cx="7012733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5CC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4178621" y="5563188"/>
            <a:ext cx="3898768" cy="9790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178621" y="6542239"/>
            <a:ext cx="3898768" cy="1194753"/>
          </a:xfrm>
          <a:prstGeom prst="rect">
            <a:avLst/>
          </a:prstGeom>
          <a:solidFill>
            <a:srgbClr val="0020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498088" y="5973024"/>
            <a:ext cx="3435285" cy="32595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4469869" y="7139615"/>
            <a:ext cx="3015753" cy="301984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469870" y="6868788"/>
            <a:ext cx="3015753" cy="270827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35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Node Parents, Children, and Siblings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 smtClean="0"/>
              <a:t>El primer </a:t>
            </a:r>
            <a:r>
              <a:rPr lang="en-US" sz="2400" dirty="0" err="1" smtClean="0"/>
              <a:t>nodo</a:t>
            </a:r>
            <a:r>
              <a:rPr lang="en-US" sz="2400" dirty="0" smtClean="0"/>
              <a:t> del </a:t>
            </a:r>
            <a:r>
              <a:rPr lang="en-US" sz="2400" dirty="0" err="1" smtClean="0"/>
              <a:t>arbol</a:t>
            </a:r>
            <a:r>
              <a:rPr lang="en-US" sz="2400" dirty="0" smtClean="0"/>
              <a:t> se </a:t>
            </a:r>
            <a:r>
              <a:rPr lang="en-US" sz="2400" dirty="0" err="1" smtClean="0"/>
              <a:t>conoce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raíz</a:t>
            </a:r>
            <a:endParaRPr lang="en-US" sz="2400" dirty="0" smtClean="0"/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nodo</a:t>
            </a:r>
            <a:r>
              <a:rPr lang="en-US" sz="2400" dirty="0" smtClean="0"/>
              <a:t>, </a:t>
            </a:r>
            <a:r>
              <a:rPr lang="en-US" sz="2400" dirty="0" err="1" smtClean="0"/>
              <a:t>excepto</a:t>
            </a:r>
            <a:r>
              <a:rPr lang="en-US" sz="2400" dirty="0" smtClean="0"/>
              <a:t> la </a:t>
            </a:r>
            <a:r>
              <a:rPr lang="en-US" sz="2400" dirty="0" err="1" smtClean="0"/>
              <a:t>raíz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un solo padre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 smtClean="0"/>
              <a:t>Un </a:t>
            </a:r>
            <a:r>
              <a:rPr lang="en-US" sz="2400" dirty="0" err="1" smtClean="0"/>
              <a:t>nodo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tener</a:t>
            </a:r>
            <a:r>
              <a:rPr lang="en-US" sz="2400" dirty="0" smtClean="0"/>
              <a:t>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</a:t>
            </a:r>
            <a:r>
              <a:rPr lang="en-US" sz="2400" dirty="0" err="1" smtClean="0"/>
              <a:t>cantidad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hijos</a:t>
            </a:r>
            <a:endParaRPr lang="en-US" sz="2400" dirty="0" smtClean="0"/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hoja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nodo</a:t>
            </a:r>
            <a:r>
              <a:rPr lang="en-US" sz="2400" dirty="0" smtClean="0"/>
              <a:t> sin </a:t>
            </a:r>
            <a:r>
              <a:rPr lang="en-US" sz="2400" dirty="0" err="1" smtClean="0"/>
              <a:t>hijos</a:t>
            </a:r>
            <a:endParaRPr lang="en-US" sz="2400" dirty="0" smtClean="0"/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Siblings </a:t>
            </a:r>
            <a:r>
              <a:rPr lang="en-US" sz="2400" dirty="0" smtClean="0"/>
              <a:t>son </a:t>
            </a:r>
            <a:r>
              <a:rPr lang="en-US" sz="2400" dirty="0" err="1" smtClean="0"/>
              <a:t>nodos</a:t>
            </a:r>
            <a:r>
              <a:rPr lang="en-US" sz="2400" dirty="0" smtClean="0"/>
              <a:t> con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padre</a:t>
            </a:r>
            <a:endParaRPr lang="en-US" sz="2400" dirty="0"/>
          </a:p>
          <a:p>
            <a:pPr algn="just">
              <a:defRPr/>
            </a:pPr>
            <a:endParaRPr sz="2400" dirty="0"/>
          </a:p>
        </p:txBody>
      </p:sp>
      <p:pic>
        <p:nvPicPr>
          <p:cNvPr id="46084" name="Picture 2" descr="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24" y="2428528"/>
            <a:ext cx="5832648" cy="410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5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HTML DOM – Propiedades y Métodos</a:t>
            </a:r>
            <a:endParaRPr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240" y="1492250"/>
            <a:ext cx="5743787" cy="654026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Las </a:t>
            </a:r>
            <a:r>
              <a:rPr lang="en-US" sz="2800" dirty="0" err="1" smtClean="0"/>
              <a:t>propiedades</a:t>
            </a:r>
            <a:r>
              <a:rPr lang="en-US" sz="2800" dirty="0" smtClean="0"/>
              <a:t> y los </a:t>
            </a:r>
            <a:r>
              <a:rPr lang="en-US" sz="2800" dirty="0" err="1" smtClean="0"/>
              <a:t>métodos</a:t>
            </a:r>
            <a:r>
              <a:rPr lang="en-US" sz="2800" dirty="0" smtClean="0"/>
              <a:t> </a:t>
            </a:r>
            <a:r>
              <a:rPr lang="en-US" sz="2800" dirty="0" err="1" smtClean="0"/>
              <a:t>definen</a:t>
            </a:r>
            <a:r>
              <a:rPr lang="en-US" sz="2800" dirty="0" smtClean="0"/>
              <a:t> la </a:t>
            </a:r>
            <a:r>
              <a:rPr lang="en-US" sz="2800" dirty="0" err="1" smtClean="0"/>
              <a:t>interfaz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programación</a:t>
            </a:r>
            <a:r>
              <a:rPr lang="en-US" sz="2800" dirty="0" smtClean="0"/>
              <a:t> del DOM</a:t>
            </a:r>
          </a:p>
          <a:p>
            <a:pPr lvl="1">
              <a:defRPr/>
            </a:pPr>
            <a:r>
              <a:rPr lang="en-US" sz="2400" dirty="0" smtClean="0"/>
              <a:t>Los </a:t>
            </a:r>
            <a:r>
              <a:rPr lang="en-US" sz="2400" dirty="0" err="1" smtClean="0"/>
              <a:t>nodos</a:t>
            </a:r>
            <a:r>
              <a:rPr lang="en-US" sz="2400" dirty="0" smtClean="0"/>
              <a:t>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accesado</a:t>
            </a:r>
            <a:r>
              <a:rPr lang="en-US" sz="2400" dirty="0" smtClean="0"/>
              <a:t> con JavaScript u </a:t>
            </a:r>
            <a:r>
              <a:rPr lang="en-US" sz="2400" dirty="0" err="1" smtClean="0"/>
              <a:t>otro</a:t>
            </a:r>
            <a:r>
              <a:rPr lang="en-US" sz="2400" dirty="0" smtClean="0"/>
              <a:t> </a:t>
            </a:r>
            <a:r>
              <a:rPr lang="en-US" sz="2400" dirty="0" err="1" smtClean="0"/>
              <a:t>lenguaje</a:t>
            </a:r>
            <a:r>
              <a:rPr lang="en-US" sz="2400" dirty="0" smtClean="0"/>
              <a:t> de </a:t>
            </a:r>
            <a:r>
              <a:rPr lang="en-US" sz="2400" dirty="0" err="1" smtClean="0"/>
              <a:t>programación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800" dirty="0" smtClean="0"/>
              <a:t>Properties</a:t>
            </a:r>
          </a:p>
          <a:p>
            <a:pPr lvl="1">
              <a:defRPr/>
            </a:pPr>
            <a:r>
              <a:rPr lang="en-US" sz="2400" dirty="0" smtClean="0"/>
              <a:t>Son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características</a:t>
            </a:r>
            <a:r>
              <a:rPr lang="en-US" sz="2400" dirty="0" smtClean="0"/>
              <a:t> de un </a:t>
            </a:r>
            <a:r>
              <a:rPr lang="en-US" sz="2400" dirty="0" err="1" smtClean="0"/>
              <a:t>nodo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(name).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800" dirty="0" err="1" smtClean="0"/>
              <a:t>Métodos</a:t>
            </a:r>
            <a:endParaRPr lang="en-US" sz="2800" dirty="0" smtClean="0"/>
          </a:p>
          <a:p>
            <a:pPr lvl="1">
              <a:defRPr/>
            </a:pPr>
            <a:r>
              <a:rPr lang="en-US" sz="2400" dirty="0" smtClean="0"/>
              <a:t>Se </a:t>
            </a:r>
            <a:r>
              <a:rPr lang="en-US" sz="2400" dirty="0" err="1" smtClean="0"/>
              <a:t>refiere</a:t>
            </a:r>
            <a:r>
              <a:rPr lang="en-US" sz="2400" dirty="0" smtClean="0"/>
              <a:t> a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hacer</a:t>
            </a:r>
            <a:r>
              <a:rPr lang="en-US" sz="2400" dirty="0" smtClean="0"/>
              <a:t> (remover un </a:t>
            </a:r>
            <a:r>
              <a:rPr lang="en-US" sz="2400" dirty="0" err="1" smtClean="0"/>
              <a:t>nodo</a:t>
            </a:r>
            <a:r>
              <a:rPr lang="en-US" sz="2400" dirty="0" smtClean="0"/>
              <a:t>).</a:t>
            </a:r>
            <a:endParaRPr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1492250"/>
            <a:ext cx="4751388" cy="712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de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6346</TotalTime>
  <Words>2411</Words>
  <Application>Microsoft Macintosh PowerPoint</Application>
  <PresentationFormat>Personalizado</PresentationFormat>
  <Paragraphs>498</Paragraphs>
  <Slides>65</Slides>
  <Notes>0</Notes>
  <HiddenSlides>9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2" baseType="lpstr">
      <vt:lpstr>Calibri</vt:lpstr>
      <vt:lpstr>Consolas</vt:lpstr>
      <vt:lpstr>Georgia</vt:lpstr>
      <vt:lpstr>Helvetica Light</vt:lpstr>
      <vt:lpstr>Noteworthy Bold</vt:lpstr>
      <vt:lpstr>Arial</vt:lpstr>
      <vt:lpstr>Presentación de PowerPoint 2010</vt:lpstr>
      <vt:lpstr>Estandar de comportamiento</vt:lpstr>
      <vt:lpstr>Agenda</vt:lpstr>
      <vt:lpstr>DOCUMENT OBJECT MODEL  dom</vt:lpstr>
      <vt:lpstr>DOM</vt:lpstr>
      <vt:lpstr>HTML DOM</vt:lpstr>
      <vt:lpstr>Jerarquía del DOM HTML</vt:lpstr>
      <vt:lpstr>HTML DOM Nodes</vt:lpstr>
      <vt:lpstr>Node Parents, Children, and Siblings</vt:lpstr>
      <vt:lpstr>HTML DOM – Propiedades y Métodos</vt:lpstr>
      <vt:lpstr>HTML DOM Propiedades</vt:lpstr>
      <vt:lpstr>HTML DOM - Métodos</vt:lpstr>
      <vt:lpstr>Introducción a Javascript</vt:lpstr>
      <vt:lpstr>Qué es Javascript?</vt:lpstr>
      <vt:lpstr>Javascript</vt:lpstr>
      <vt:lpstr>Qué es ECMAScript?</vt:lpstr>
      <vt:lpstr>Qué es ECMAScript?</vt:lpstr>
      <vt:lpstr>Características de Javascript</vt:lpstr>
      <vt:lpstr>Sintaxis JavaScript</vt:lpstr>
      <vt:lpstr>Sintaxis</vt:lpstr>
      <vt:lpstr>Sintaxis</vt:lpstr>
      <vt:lpstr>Presentando y obteniendo datos</vt:lpstr>
      <vt:lpstr>Sentencias condicionales if, if-else</vt:lpstr>
      <vt:lpstr>Sentencias condicionales switch</vt:lpstr>
      <vt:lpstr>Sentencias de repetición</vt:lpstr>
      <vt:lpstr>Sentencias de repetición break</vt:lpstr>
      <vt:lpstr>Manejo de errores</vt:lpstr>
      <vt:lpstr>Como utilizar Javascript en una pagina?</vt:lpstr>
      <vt:lpstr>Javascript – En línea (Inline)</vt:lpstr>
      <vt:lpstr>Javascript – Embebido (Embedded)</vt:lpstr>
      <vt:lpstr>Javascript – Archivo externo</vt:lpstr>
      <vt:lpstr>Ubicación el elemento &lt;script&gt;</vt:lpstr>
      <vt:lpstr>Navegando en el DOM</vt:lpstr>
      <vt:lpstr>Navegando en el DOM</vt:lpstr>
      <vt:lpstr>Manejadores de eventos</vt:lpstr>
      <vt:lpstr>Manejadores de eventos</vt:lpstr>
      <vt:lpstr>Manejadores de eventos</vt:lpstr>
      <vt:lpstr>Manipulacion de nodos en una pagina web</vt:lpstr>
      <vt:lpstr>Propiedad innerHTML</vt:lpstr>
      <vt:lpstr>Propiedad innerHTML</vt:lpstr>
      <vt:lpstr>Propiedad innerHTML</vt:lpstr>
      <vt:lpstr>Método Clone</vt:lpstr>
      <vt:lpstr>Manejo de estilos con DOM</vt:lpstr>
      <vt:lpstr>Uso del objeto Style</vt:lpstr>
      <vt:lpstr>Uso del objeto Style</vt:lpstr>
      <vt:lpstr>Api</vt:lpstr>
      <vt:lpstr>APIs</vt:lpstr>
      <vt:lpstr>Canvas API</vt:lpstr>
      <vt:lpstr>Drag and Drop API</vt:lpstr>
      <vt:lpstr>Geolocation API</vt:lpstr>
      <vt:lpstr>Storage API</vt:lpstr>
      <vt:lpstr>File APIs</vt:lpstr>
      <vt:lpstr>APIs</vt:lpstr>
      <vt:lpstr>Forms api</vt:lpstr>
      <vt:lpstr>setCustomValidity()</vt:lpstr>
      <vt:lpstr>setCustomValidity()</vt:lpstr>
      <vt:lpstr>Ejercicios</vt:lpstr>
      <vt:lpstr>Presentación de PowerPoint</vt:lpstr>
      <vt:lpstr>jquery</vt:lpstr>
      <vt:lpstr>jQuery</vt:lpstr>
      <vt:lpstr>Cómo utilizar la librería jQuery</vt:lpstr>
      <vt:lpstr>jQuery - $</vt:lpstr>
      <vt:lpstr>jQuery - Selectores</vt:lpstr>
      <vt:lpstr>jQuery - Selectores de atributos</vt:lpstr>
      <vt:lpstr>jQuery - Selectores de widgets</vt:lpstr>
      <vt:lpstr>jQuery - Selectores de jerarquía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</dc:title>
  <dc:subject/>
  <dc:creator>Jorge Rodriguez</dc:creator>
  <cp:keywords/>
  <dc:description/>
  <cp:lastModifiedBy>Marco Antonio Calderon  Arguello</cp:lastModifiedBy>
  <cp:revision>198</cp:revision>
  <dcterms:modified xsi:type="dcterms:W3CDTF">2016-05-25T14:03:25Z</dcterms:modified>
  <cp:category/>
</cp:coreProperties>
</file>