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0" r:id="rId3"/>
    <p:sldId id="274" r:id="rId4"/>
    <p:sldId id="376" r:id="rId5"/>
    <p:sldId id="371" r:id="rId6"/>
    <p:sldId id="372" r:id="rId7"/>
    <p:sldId id="373" r:id="rId8"/>
    <p:sldId id="3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A2548D-BFBD-403B-8190-357FEEA88A5F}">
          <p14:sldIdLst>
            <p14:sldId id="256"/>
            <p14:sldId id="370"/>
            <p14:sldId id="274"/>
            <p14:sldId id="376"/>
            <p14:sldId id="371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48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" y="20092"/>
            <a:ext cx="3499322" cy="28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7" y="20092"/>
            <a:ext cx="5624587" cy="28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" y="2817318"/>
            <a:ext cx="7669486" cy="22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89" y="2819549"/>
            <a:ext cx="1461120" cy="229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" y="5089922"/>
            <a:ext cx="9098236" cy="17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/>
          <p:nvPr userDrawn="1"/>
        </p:nvSpPr>
        <p:spPr>
          <a:xfrm>
            <a:off x="8755559" y="2470175"/>
            <a:ext cx="304726" cy="152921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3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887738-88C5-4734-99A1-BE50DABF9D85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9AA1F1-D572-4549-8E37-76E88E43E65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1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4941" y="4800824"/>
            <a:ext cx="4874493" cy="685354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r>
              <a:rPr lang="es-ES" noProof="0" smtClean="0"/>
              <a:t>Haga clic en el icono para agregar medios</a:t>
            </a:r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5677B0A-D61A-452A-9FBC-7FB501176F21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A303AB-9F27-4046-AF86-05B3216F46BA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70108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635" y="4800824"/>
            <a:ext cx="5500688" cy="685354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130" indent="0" eaLnBrk="1" latinLnBrk="0" hangingPunct="1">
              <a:buNone/>
              <a:defRPr kumimoji="0" lang="es-ES" sz="2800"/>
            </a:lvl2pPr>
            <a:lvl3pPr marL="914259" indent="0" eaLnBrk="1" latinLnBrk="0" hangingPunct="1">
              <a:buNone/>
              <a:defRPr kumimoji="0" lang="es-ES" sz="2400"/>
            </a:lvl3pPr>
            <a:lvl4pPr marL="1371390" indent="0" eaLnBrk="1" latinLnBrk="0" hangingPunct="1">
              <a:buNone/>
              <a:defRPr kumimoji="0" lang="es-ES" sz="2000"/>
            </a:lvl4pPr>
            <a:lvl5pPr marL="1828519" indent="0" eaLnBrk="1" latinLnBrk="0" hangingPunct="1">
              <a:buNone/>
              <a:defRPr kumimoji="0" lang="es-ES" sz="2000"/>
            </a:lvl5pPr>
            <a:lvl6pPr marL="2285649" indent="0" eaLnBrk="1" latinLnBrk="0" hangingPunct="1">
              <a:buNone/>
              <a:defRPr kumimoji="0" lang="es-ES" sz="2000"/>
            </a:lvl6pPr>
            <a:lvl7pPr marL="2742780" indent="0" eaLnBrk="1" latinLnBrk="0" hangingPunct="1">
              <a:buNone/>
              <a:defRPr kumimoji="0" lang="es-ES" sz="2000"/>
            </a:lvl7pPr>
            <a:lvl8pPr marL="3199908" indent="0" eaLnBrk="1" latinLnBrk="0" hangingPunct="1">
              <a:buNone/>
              <a:defRPr kumimoji="0" lang="es-ES" sz="2000"/>
            </a:lvl8pPr>
            <a:lvl9pPr marL="3657039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130" indent="0" eaLnBrk="1" latinLnBrk="0" hangingPunct="1">
              <a:buNone/>
              <a:defRPr kumimoji="0" lang="es-ES" sz="1200"/>
            </a:lvl2pPr>
            <a:lvl3pPr marL="914259" indent="0" eaLnBrk="1" latinLnBrk="0" hangingPunct="1">
              <a:buNone/>
              <a:defRPr kumimoji="0" lang="es-ES" sz="1000"/>
            </a:lvl3pPr>
            <a:lvl4pPr marL="1371390" indent="0" eaLnBrk="1" latinLnBrk="0" hangingPunct="1">
              <a:buNone/>
              <a:defRPr kumimoji="0" lang="es-ES" sz="900"/>
            </a:lvl4pPr>
            <a:lvl5pPr marL="1828519" indent="0" eaLnBrk="1" latinLnBrk="0" hangingPunct="1">
              <a:buNone/>
              <a:defRPr kumimoji="0" lang="es-ES" sz="900"/>
            </a:lvl5pPr>
            <a:lvl6pPr marL="2285649" indent="0" eaLnBrk="1" latinLnBrk="0" hangingPunct="1">
              <a:buNone/>
              <a:defRPr kumimoji="0" lang="es-ES" sz="900"/>
            </a:lvl6pPr>
            <a:lvl7pPr marL="2742780" indent="0" eaLnBrk="1" latinLnBrk="0" hangingPunct="1">
              <a:buNone/>
              <a:defRPr kumimoji="0" lang="es-ES" sz="900"/>
            </a:lvl7pPr>
            <a:lvl8pPr marL="3199908" indent="0" eaLnBrk="1" latinLnBrk="0" hangingPunct="1">
              <a:buNone/>
              <a:defRPr kumimoji="0" lang="es-ES" sz="900"/>
            </a:lvl8pPr>
            <a:lvl9pPr marL="3657039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648BE1-71D1-4B2A-B819-1088600A3F83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81257F-E81F-4C5B-810B-ED45288A5CA5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49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6CBA-C46C-4767-A4A6-3849714E7A5D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7DCE-2163-4302-B915-B075D7BD745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77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5105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B9725EC-9633-4ABE-9867-3B557B537A9C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953EA9D-6921-4454-A97F-861E8759B3ED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19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349" y="5867921"/>
            <a:ext cx="9144000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AE22-3432-43E6-B41F-34355E1256F8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292FF-1C7F-475B-8E1D-8B2E1C7AD399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045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AB115-1A50-4C23-92CD-1323751AED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A92A7-5082-4655-AF3C-28FC8F6004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F89C8-8039-44E9-88B6-A59CDD441B2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354" y="5266284"/>
            <a:ext cx="457646" cy="9599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r>
              <a:rPr lang="es-ES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5105403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3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5EC3D8E-37BC-4AF1-BA88-756CD0F8389D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1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349" y="5867921"/>
            <a:ext cx="9144000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9"/>
            <a:ext cx="8229600" cy="5073427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BB40E55-BB9C-485E-AD9E-347B42D838A5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D1B68B6-AD23-4C41-8349-C6D1F654C286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917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80D8DB8-AEC8-4E84-BD24-1D9437F82CD7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B0E328D-F834-4C7C-BC1A-257DEA74610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5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3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EF08-0601-429A-B055-9195590BBF2E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DCD80-84B6-4EFD-BE3C-CE8C0B0CE109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5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372"/>
            <a:ext cx="244450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1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5F357-603E-45B2-AAC8-41FB3818955A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C0D8FA-4D50-489E-BFEE-2CDB545BC1B8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6701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1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130" indent="0" eaLnBrk="1" latinLnBrk="0" hangingPunct="1">
              <a:buNone/>
              <a:defRPr kumimoji="0" lang="es-ES" sz="2000" b="1"/>
            </a:lvl2pPr>
            <a:lvl3pPr marL="914259" indent="0" eaLnBrk="1" latinLnBrk="0" hangingPunct="1">
              <a:buNone/>
              <a:defRPr kumimoji="0" lang="es-ES" sz="1800" b="1"/>
            </a:lvl3pPr>
            <a:lvl4pPr marL="1371390" indent="0" eaLnBrk="1" latinLnBrk="0" hangingPunct="1">
              <a:buNone/>
              <a:defRPr kumimoji="0" lang="es-ES" sz="1600" b="1"/>
            </a:lvl4pPr>
            <a:lvl5pPr marL="1828519" indent="0" eaLnBrk="1" latinLnBrk="0" hangingPunct="1">
              <a:buNone/>
              <a:defRPr kumimoji="0" lang="es-ES" sz="1600" b="1"/>
            </a:lvl5pPr>
            <a:lvl6pPr marL="2285649" indent="0" eaLnBrk="1" latinLnBrk="0" hangingPunct="1">
              <a:buNone/>
              <a:defRPr kumimoji="0" lang="es-ES" sz="1600" b="1"/>
            </a:lvl6pPr>
            <a:lvl7pPr marL="2742780" indent="0" eaLnBrk="1" latinLnBrk="0" hangingPunct="1">
              <a:buNone/>
              <a:defRPr kumimoji="0" lang="es-ES" sz="1600" b="1"/>
            </a:lvl7pPr>
            <a:lvl8pPr marL="3199908" indent="0" eaLnBrk="1" latinLnBrk="0" hangingPunct="1">
              <a:buNone/>
              <a:defRPr kumimoji="0" lang="es-ES" sz="1600" b="1"/>
            </a:lvl8pPr>
            <a:lvl9pPr marL="3657039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D014-B4BE-4646-821D-E3FB498C916D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1248-2349-45B9-B5BC-E83D5210209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9513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259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1" y="664781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3D918C-4024-443A-882B-C861571E6452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0BA2F9-1541-4647-A5D5-B171A8389999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914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1435104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30" indent="0" eaLnBrk="1" latinLnBrk="0" hangingPunct="1">
              <a:buNone/>
              <a:defRPr kumimoji="0" lang="es-ES" sz="1200"/>
            </a:lvl2pPr>
            <a:lvl3pPr marL="914259" indent="0" eaLnBrk="1" latinLnBrk="0" hangingPunct="1">
              <a:buNone/>
              <a:defRPr kumimoji="0" lang="es-ES" sz="1000"/>
            </a:lvl3pPr>
            <a:lvl4pPr marL="1371390" indent="0" eaLnBrk="1" latinLnBrk="0" hangingPunct="1">
              <a:buNone/>
              <a:defRPr kumimoji="0" lang="es-ES" sz="900"/>
            </a:lvl4pPr>
            <a:lvl5pPr marL="1828519" indent="0" eaLnBrk="1" latinLnBrk="0" hangingPunct="1">
              <a:buNone/>
              <a:defRPr kumimoji="0" lang="es-ES" sz="900"/>
            </a:lvl5pPr>
            <a:lvl6pPr marL="2285649" indent="0" eaLnBrk="1" latinLnBrk="0" hangingPunct="1">
              <a:buNone/>
              <a:defRPr kumimoji="0" lang="es-ES" sz="900"/>
            </a:lvl6pPr>
            <a:lvl7pPr marL="2742780" indent="0" eaLnBrk="1" latinLnBrk="0" hangingPunct="1">
              <a:buNone/>
              <a:defRPr kumimoji="0" lang="es-ES" sz="900"/>
            </a:lvl7pPr>
            <a:lvl8pPr marL="3199908" indent="0" eaLnBrk="1" latinLnBrk="0" hangingPunct="1">
              <a:buNone/>
              <a:defRPr kumimoji="0" lang="es-ES" sz="900"/>
            </a:lvl8pPr>
            <a:lvl9pPr marL="3657039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B961D7-34BA-42E5-AD1B-860F1C9BF97C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3CFD1F-2547-4534-B993-0B68D7B49EF7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3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r="5875" b="5263"/>
          <a:stretch>
            <a:fillRect/>
          </a:stretch>
        </p:blipFill>
        <p:spPr bwMode="auto">
          <a:xfrm>
            <a:off x="3349" y="5867921"/>
            <a:ext cx="9144000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647" y="274588"/>
            <a:ext cx="822870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7" y="6356821"/>
            <a:ext cx="2133079" cy="36500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E011D2-EBB7-46BE-87CC-81ECB59292FD}" type="datetimeFigureOut">
              <a:rPr lang="es-ES"/>
              <a:pPr>
                <a:defRPr/>
              </a:pPr>
              <a:t>25/7/16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75" y="6356821"/>
            <a:ext cx="2895451" cy="36500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75" y="6356821"/>
            <a:ext cx="2133079" cy="36500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76A870-DBD1-4947-8E4D-7B0601C3B5AD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143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665" indent="-34266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54" indent="-28462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44" indent="-2276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4" indent="-2276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4" indent="-2276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C" dirty="0"/>
              <a:t>Aplicaciones del lado del servidor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err="1" smtClean="0"/>
              <a:t>Modelo</a:t>
            </a:r>
            <a:r>
              <a:rPr lang="en-US" sz="4800" dirty="0" smtClean="0"/>
              <a:t> MVC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Patrón</a:t>
            </a:r>
            <a:r>
              <a:rPr lang="en-US" dirty="0" smtClean="0"/>
              <a:t> MVC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 smtClean="0"/>
              <a:t>Problema</a:t>
            </a:r>
          </a:p>
          <a:p>
            <a:pPr lvl="1"/>
            <a:r>
              <a:rPr lang="es-EC" sz="2000" dirty="0" smtClean="0"/>
              <a:t>Resolver </a:t>
            </a:r>
            <a:r>
              <a:rPr lang="es-EC" sz="2000" dirty="0"/>
              <a:t>un problema parecido a algo que ya tenemos hecho, mejorar el aspecto de un programa, mejorar su algoritmo, etc</a:t>
            </a:r>
            <a:r>
              <a:rPr lang="es-EC" sz="2000" dirty="0" smtClean="0"/>
              <a:t>.</a:t>
            </a:r>
          </a:p>
          <a:p>
            <a:pPr lvl="2"/>
            <a:r>
              <a:rPr lang="es-EC" sz="1800" dirty="0"/>
              <a:t>Reutilización del código</a:t>
            </a:r>
          </a:p>
          <a:p>
            <a:pPr marL="514555" lvl="1" indent="0">
              <a:buNone/>
            </a:pPr>
            <a:r>
              <a:rPr lang="es-EC" sz="2000" dirty="0" smtClean="0"/>
              <a:t> </a:t>
            </a:r>
          </a:p>
          <a:p>
            <a:r>
              <a:rPr lang="es-EC" sz="2400" dirty="0" smtClean="0"/>
              <a:t>Solución</a:t>
            </a:r>
          </a:p>
          <a:p>
            <a:pPr lvl="1"/>
            <a:r>
              <a:rPr lang="es-EC" sz="2000" dirty="0" smtClean="0"/>
              <a:t>Separar </a:t>
            </a:r>
            <a:r>
              <a:rPr lang="es-EC" sz="2000" dirty="0"/>
              <a:t>el código en varias partes que sean susceptibles de ser reutilizadas sin </a:t>
            </a:r>
            <a:r>
              <a:rPr lang="es-EC" sz="2000" dirty="0" smtClean="0"/>
              <a:t>modificaciones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955294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Patrón</a:t>
            </a:r>
            <a:r>
              <a:rPr lang="en-US" dirty="0" smtClean="0"/>
              <a:t> MVC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76403"/>
            <a:ext cx="8382000" cy="3971455"/>
          </a:xfrm>
        </p:spPr>
        <p:txBody>
          <a:bodyPr/>
          <a:lstStyle/>
          <a:p>
            <a:r>
              <a:rPr lang="es-EC" sz="2000" dirty="0"/>
              <a:t>MVC: Modelo-Vista-Controlador</a:t>
            </a:r>
          </a:p>
          <a:p>
            <a:pPr lvl="1"/>
            <a:r>
              <a:rPr lang="es-EC" sz="1800" dirty="0" smtClean="0"/>
              <a:t>Es </a:t>
            </a:r>
            <a:r>
              <a:rPr lang="es-EC" sz="1800" dirty="0"/>
              <a:t>un patrón de arquitectura de las aplicaciones software</a:t>
            </a:r>
          </a:p>
          <a:p>
            <a:pPr lvl="1"/>
            <a:r>
              <a:rPr lang="es-EC" sz="1800" dirty="0" smtClean="0"/>
              <a:t>Separa </a:t>
            </a:r>
            <a:r>
              <a:rPr lang="es-EC" sz="1800" dirty="0"/>
              <a:t>la lógica de negocio de la interfaz de usuario</a:t>
            </a:r>
          </a:p>
          <a:p>
            <a:pPr marL="342665" lvl="1" indent="-342665">
              <a:buFont typeface="Arial" pitchFamily="34" charset="0"/>
              <a:buChar char="•"/>
            </a:pPr>
            <a:r>
              <a:rPr lang="es-EC" sz="2000" dirty="0" smtClean="0"/>
              <a:t>Descrito </a:t>
            </a:r>
            <a:r>
              <a:rPr lang="es-EC" sz="2000" dirty="0"/>
              <a:t>por primera vez en 1979 para </a:t>
            </a:r>
            <a:r>
              <a:rPr lang="es-EC" sz="2000" dirty="0" err="1"/>
              <a:t>Smalltalk</a:t>
            </a:r>
            <a:endParaRPr lang="es-EC" sz="2000" dirty="0"/>
          </a:p>
          <a:p>
            <a:r>
              <a:rPr lang="es-EC" sz="2000" dirty="0" smtClean="0"/>
              <a:t>Facilita </a:t>
            </a:r>
            <a:r>
              <a:rPr lang="es-EC" sz="2000" dirty="0"/>
              <a:t>la evolución por separado de </a:t>
            </a:r>
            <a:r>
              <a:rPr lang="es-EC" sz="2000" dirty="0" smtClean="0"/>
              <a:t>la lógica de negocios y la interfaz de usuario</a:t>
            </a:r>
          </a:p>
          <a:p>
            <a:r>
              <a:rPr lang="es-EC" sz="2000" dirty="0" smtClean="0"/>
              <a:t>Incrementa </a:t>
            </a:r>
            <a:r>
              <a:rPr lang="es-EC" sz="2000" dirty="0"/>
              <a:t>reutilización y flexibilidad</a:t>
            </a:r>
            <a:endParaRPr lang="es-EC" sz="1800" dirty="0" smtClean="0"/>
          </a:p>
        </p:txBody>
      </p:sp>
      <p:pic>
        <p:nvPicPr>
          <p:cNvPr id="7" name="Picture 2" descr="Invoking a controller action that expects a parameter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810000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MVC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Determina que un sistema sea separado en tres capas</a:t>
            </a:r>
          </a:p>
          <a:p>
            <a:pPr lvl="1"/>
            <a:r>
              <a:rPr lang="es-EC" sz="1800" dirty="0" smtClean="0"/>
              <a:t>Modelo </a:t>
            </a:r>
          </a:p>
          <a:p>
            <a:pPr lvl="1"/>
            <a:r>
              <a:rPr lang="es-EC" sz="1800" dirty="0" smtClean="0"/>
              <a:t>Vista</a:t>
            </a:r>
          </a:p>
          <a:p>
            <a:pPr lvl="1"/>
            <a:r>
              <a:rPr lang="es-EC" sz="1800" dirty="0" smtClean="0"/>
              <a:t>Controlador</a:t>
            </a:r>
          </a:p>
          <a:p>
            <a:r>
              <a:rPr lang="es-EC" sz="2000" dirty="0" smtClean="0"/>
              <a:t>Su objetivo no es definir como separa las capas sino como deben interactuar</a:t>
            </a:r>
          </a:p>
          <a:p>
            <a:pPr lvl="1"/>
            <a:r>
              <a:rPr lang="es-EC" sz="1800" dirty="0" smtClean="0"/>
              <a:t>Separar responsabilidades</a:t>
            </a:r>
          </a:p>
          <a:p>
            <a:pPr lvl="2"/>
            <a:r>
              <a:rPr lang="es-EC" sz="1400" dirty="0" smtClean="0"/>
              <a:t>El modelo no conoce la vista</a:t>
            </a:r>
          </a:p>
          <a:p>
            <a:pPr lvl="2"/>
            <a:r>
              <a:rPr lang="es-EC" sz="1400" dirty="0" smtClean="0"/>
              <a:t>La vista no conoce al modelo</a:t>
            </a:r>
          </a:p>
          <a:p>
            <a:pPr lvl="2"/>
            <a:r>
              <a:rPr lang="es-EC" sz="1400" dirty="0" smtClean="0"/>
              <a:t>El controlador es el responsable de su comunicación</a:t>
            </a:r>
            <a:endParaRPr lang="es-ES" sz="1400" dirty="0"/>
          </a:p>
        </p:txBody>
      </p:sp>
      <p:pic>
        <p:nvPicPr>
          <p:cNvPr id="7" name="Picture 2" descr="Invoking a controller action that expects a parameter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08" y="3276600"/>
            <a:ext cx="2559192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49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Frameworks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Java </a:t>
            </a:r>
            <a:r>
              <a:rPr lang="es-EC" sz="2000" dirty="0"/>
              <a:t>Swing</a:t>
            </a:r>
          </a:p>
          <a:p>
            <a:r>
              <a:rPr lang="es-EC" sz="2000" dirty="0" smtClean="0"/>
              <a:t>Java </a:t>
            </a:r>
            <a:r>
              <a:rPr lang="es-EC" sz="2000" dirty="0"/>
              <a:t>Enterprise </a:t>
            </a:r>
            <a:r>
              <a:rPr lang="es-EC" sz="2000" dirty="0" err="1"/>
              <a:t>Edition</a:t>
            </a:r>
            <a:r>
              <a:rPr lang="es-EC" sz="2000" dirty="0"/>
              <a:t> (J2EE)</a:t>
            </a:r>
          </a:p>
          <a:p>
            <a:r>
              <a:rPr lang="es-EC" sz="2000" dirty="0" err="1" smtClean="0"/>
              <a:t>XForms</a:t>
            </a:r>
            <a:r>
              <a:rPr lang="es-EC" sz="2000" dirty="0" smtClean="0"/>
              <a:t> </a:t>
            </a:r>
            <a:r>
              <a:rPr lang="es-EC" sz="2000" dirty="0"/>
              <a:t>(Formato XML estándar del W3C para la especificación </a:t>
            </a:r>
            <a:r>
              <a:rPr lang="es-EC" sz="2000" dirty="0" smtClean="0"/>
              <a:t>de </a:t>
            </a:r>
            <a:r>
              <a:rPr lang="es-EC" sz="2000" dirty="0"/>
              <a:t>un modelo de proceso de datos XML e interfaces de usuario </a:t>
            </a:r>
            <a:r>
              <a:rPr lang="es-EC" sz="2000" dirty="0" smtClean="0"/>
              <a:t>como </a:t>
            </a:r>
            <a:r>
              <a:rPr lang="es-EC" sz="2000" dirty="0"/>
              <a:t>formularios web)</a:t>
            </a:r>
          </a:p>
          <a:p>
            <a:r>
              <a:rPr lang="es-EC" sz="2000" dirty="0" smtClean="0"/>
              <a:t>GTK</a:t>
            </a:r>
            <a:r>
              <a:rPr lang="es-EC" sz="2000" dirty="0"/>
              <a:t>+ (escrito en C, </a:t>
            </a:r>
            <a:r>
              <a:rPr lang="es-EC" sz="2000" dirty="0" err="1"/>
              <a:t>toolkit</a:t>
            </a:r>
            <a:r>
              <a:rPr lang="es-EC" sz="2000" dirty="0"/>
              <a:t> creado por </a:t>
            </a:r>
            <a:r>
              <a:rPr lang="es-EC" sz="2000" dirty="0" err="1"/>
              <a:t>Gnome</a:t>
            </a:r>
            <a:r>
              <a:rPr lang="es-EC" sz="2000" dirty="0"/>
              <a:t> para construir </a:t>
            </a:r>
            <a:r>
              <a:rPr lang="es-EC" sz="2000" dirty="0" smtClean="0"/>
              <a:t>aplicaciones </a:t>
            </a:r>
            <a:r>
              <a:rPr lang="es-EC" sz="2000" dirty="0"/>
              <a:t>gráficas, inicialmente para el sistema X </a:t>
            </a:r>
            <a:r>
              <a:rPr lang="es-EC" sz="2000" dirty="0" err="1"/>
              <a:t>Window</a:t>
            </a:r>
            <a:r>
              <a:rPr lang="es-EC" sz="2000" dirty="0"/>
              <a:t>)</a:t>
            </a:r>
          </a:p>
          <a:p>
            <a:r>
              <a:rPr lang="es-EC" sz="2000" dirty="0" smtClean="0"/>
              <a:t>ASP.NET </a:t>
            </a:r>
            <a:r>
              <a:rPr lang="es-EC" sz="2000" dirty="0"/>
              <a:t>MVC Framework (Microsoft)</a:t>
            </a:r>
          </a:p>
          <a:p>
            <a:r>
              <a:rPr lang="es-EC" sz="2000" dirty="0" smtClean="0"/>
              <a:t>Google </a:t>
            </a:r>
            <a:r>
              <a:rPr lang="es-EC" sz="2000" dirty="0"/>
              <a:t>Web </a:t>
            </a:r>
            <a:r>
              <a:rPr lang="es-EC" sz="2000" dirty="0" err="1"/>
              <a:t>Toolkit</a:t>
            </a:r>
            <a:r>
              <a:rPr lang="es-EC" sz="2000" dirty="0"/>
              <a:t> (GWT, para crear aplicaciones Ajax con Java)</a:t>
            </a:r>
          </a:p>
          <a:p>
            <a:r>
              <a:rPr lang="es-EC" sz="2000" dirty="0" smtClean="0"/>
              <a:t>Apache </a:t>
            </a:r>
            <a:r>
              <a:rPr lang="es-EC" sz="2000" dirty="0" err="1"/>
              <a:t>Struts</a:t>
            </a:r>
            <a:r>
              <a:rPr lang="es-EC" sz="2000" dirty="0"/>
              <a:t> (</a:t>
            </a:r>
            <a:r>
              <a:rPr lang="es-EC" sz="2000" dirty="0" err="1"/>
              <a:t>framework</a:t>
            </a:r>
            <a:r>
              <a:rPr lang="es-EC" sz="2000" dirty="0"/>
              <a:t> para aplicaciones web J2EE)</a:t>
            </a:r>
          </a:p>
          <a:p>
            <a:r>
              <a:rPr lang="es-EC" sz="2000" dirty="0" smtClean="0"/>
              <a:t>Ruby </a:t>
            </a:r>
            <a:r>
              <a:rPr lang="es-EC" sz="2000" dirty="0" err="1"/>
              <a:t>on</a:t>
            </a:r>
            <a:r>
              <a:rPr lang="es-EC" sz="2000" dirty="0"/>
              <a:t> </a:t>
            </a:r>
            <a:r>
              <a:rPr lang="es-EC" sz="2000" dirty="0" err="1"/>
              <a:t>Rails</a:t>
            </a:r>
            <a:r>
              <a:rPr lang="es-EC" sz="2000" dirty="0"/>
              <a:t> (</a:t>
            </a:r>
            <a:r>
              <a:rPr lang="es-EC" sz="2000" dirty="0" err="1"/>
              <a:t>framework</a:t>
            </a:r>
            <a:r>
              <a:rPr lang="es-EC" sz="2000" dirty="0"/>
              <a:t> para aplicaciones web con Ruby</a:t>
            </a:r>
            <a:r>
              <a:rPr lang="es-EC" sz="2000" dirty="0" smtClean="0"/>
              <a:t>)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7756367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s-EC" dirty="0"/>
              <a:t>Modelo-Vista-Controlador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1800" dirty="0" smtClean="0"/>
              <a:t>Modelo (Modelo de datos)</a:t>
            </a:r>
          </a:p>
          <a:p>
            <a:pPr lvl="1"/>
            <a:r>
              <a:rPr lang="es-EC" sz="1600" dirty="0" smtClean="0"/>
              <a:t>Capa de acceso a dato</a:t>
            </a:r>
          </a:p>
          <a:p>
            <a:pPr lvl="1"/>
            <a:r>
              <a:rPr lang="es-EC" sz="1600" dirty="0" smtClean="0"/>
              <a:t>Reglas de negocio</a:t>
            </a:r>
          </a:p>
          <a:p>
            <a:pPr lvl="1"/>
            <a:endParaRPr lang="es-EC" sz="1800" dirty="0"/>
          </a:p>
          <a:p>
            <a:r>
              <a:rPr lang="es-EC" sz="1800" dirty="0" smtClean="0"/>
              <a:t>Vista</a:t>
            </a:r>
          </a:p>
          <a:p>
            <a:pPr lvl="1"/>
            <a:r>
              <a:rPr lang="en-US" sz="1600" dirty="0" err="1" smtClean="0"/>
              <a:t>Cualquier</a:t>
            </a:r>
            <a:r>
              <a:rPr lang="en-US" sz="1600" dirty="0" smtClean="0"/>
              <a:t> comp</a:t>
            </a:r>
            <a:r>
              <a:rPr lang="es-EC" sz="1600" dirty="0" err="1" smtClean="0"/>
              <a:t>onente</a:t>
            </a:r>
            <a:r>
              <a:rPr lang="es-EC" sz="1600" dirty="0" smtClean="0"/>
              <a:t> de la interfaz de un sistema que muestra o permite el ingreso de datos</a:t>
            </a:r>
          </a:p>
          <a:p>
            <a:pPr lvl="1"/>
            <a:r>
              <a:rPr lang="es-EC" sz="1600" dirty="0" smtClean="0"/>
              <a:t>Muestra la información generada por el Modelo</a:t>
            </a:r>
          </a:p>
          <a:p>
            <a:pPr lvl="1"/>
            <a:r>
              <a:rPr lang="es-EC" sz="1600" dirty="0" smtClean="0"/>
              <a:t>Java Server Faces: JSP o XHTML</a:t>
            </a:r>
          </a:p>
          <a:p>
            <a:pPr lvl="1"/>
            <a:r>
              <a:rPr lang="es-EC" sz="1600" dirty="0" smtClean="0"/>
              <a:t>ASP.NET : </a:t>
            </a:r>
            <a:r>
              <a:rPr lang="es-EC" sz="1600" dirty="0" err="1" smtClean="0"/>
              <a:t>aspx</a:t>
            </a:r>
            <a:r>
              <a:rPr lang="es-EC" sz="1600" dirty="0" smtClean="0"/>
              <a:t>, </a:t>
            </a:r>
            <a:r>
              <a:rPr lang="es-EC" sz="1600" dirty="0" err="1" smtClean="0"/>
              <a:t>cshtml</a:t>
            </a:r>
            <a:r>
              <a:rPr lang="es-EC" sz="1600" dirty="0" smtClean="0"/>
              <a:t>, </a:t>
            </a:r>
            <a:r>
              <a:rPr lang="es-EC" sz="1600" dirty="0" err="1" smtClean="0"/>
              <a:t>vbhtml</a:t>
            </a:r>
            <a:endParaRPr lang="es-EC" sz="1600" dirty="0" smtClean="0"/>
          </a:p>
          <a:p>
            <a:pPr lvl="1"/>
            <a:endParaRPr lang="es-EC" sz="1800" dirty="0" smtClean="0"/>
          </a:p>
          <a:p>
            <a:r>
              <a:rPr lang="es-EC" sz="1800" dirty="0" smtClean="0"/>
              <a:t>Controlador</a:t>
            </a:r>
          </a:p>
          <a:p>
            <a:pPr lvl="1"/>
            <a:r>
              <a:rPr lang="es-EC" sz="1600" dirty="0" smtClean="0"/>
              <a:t>Conecta la vista y el modelo</a:t>
            </a:r>
          </a:p>
          <a:p>
            <a:pPr lvl="1"/>
            <a:r>
              <a:rPr lang="es-EC" sz="1600" dirty="0" smtClean="0"/>
              <a:t>Busca la información en el Modelo para generar la Vista</a:t>
            </a:r>
          </a:p>
          <a:p>
            <a:pPr lvl="1"/>
            <a:r>
              <a:rPr lang="es-EC" sz="1600" dirty="0" err="1" smtClean="0"/>
              <a:t>Envia</a:t>
            </a:r>
            <a:r>
              <a:rPr lang="es-EC" sz="1600" dirty="0" smtClean="0"/>
              <a:t> la información de la vista al modelo</a:t>
            </a:r>
          </a:p>
          <a:p>
            <a:pPr lvl="1"/>
            <a:r>
              <a:rPr lang="es-EC" sz="1600" dirty="0" smtClean="0"/>
              <a:t>Java Server Faces: </a:t>
            </a:r>
            <a:r>
              <a:rPr lang="es-EC" sz="1600" dirty="0" err="1" smtClean="0"/>
              <a:t>Managed</a:t>
            </a:r>
            <a:r>
              <a:rPr lang="es-EC" sz="1600" dirty="0" smtClean="0"/>
              <a:t> </a:t>
            </a:r>
            <a:r>
              <a:rPr lang="es-EC" sz="1600" dirty="0" err="1" smtClean="0"/>
              <a:t>Beans</a:t>
            </a:r>
            <a:r>
              <a:rPr lang="es-EC" sz="1600" dirty="0" smtClean="0"/>
              <a:t> del sistema y las clases propias de JSF</a:t>
            </a:r>
            <a:endParaRPr lang="es-EC" sz="1600" dirty="0"/>
          </a:p>
          <a:p>
            <a:endParaRPr lang="es-EC" sz="1800" dirty="0" smtClean="0"/>
          </a:p>
        </p:txBody>
      </p:sp>
    </p:spTree>
    <p:extLst>
      <p:ext uri="{BB962C8B-B14F-4D97-AF65-F5344CB8AC3E}">
        <p14:creationId xmlns:p14="http://schemas.microsoft.com/office/powerpoint/2010/main" val="2208177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</a:t>
            </a:r>
            <a:r>
              <a:rPr lang="en-US" dirty="0" err="1" smtClean="0"/>
              <a:t>Aplicaciones</a:t>
            </a:r>
            <a:r>
              <a:rPr lang="en-US" dirty="0" smtClean="0"/>
              <a:t> Web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/>
          <a:p>
            <a:r>
              <a:rPr lang="es-EC" sz="1800" dirty="0"/>
              <a:t> </a:t>
            </a:r>
            <a:r>
              <a:rPr lang="es-EC" sz="1800" dirty="0" smtClean="0"/>
              <a:t>Vista </a:t>
            </a:r>
            <a:endParaRPr lang="es-EC" sz="1800" dirty="0"/>
          </a:p>
          <a:p>
            <a:pPr lvl="1"/>
            <a:r>
              <a:rPr lang="es-EC" sz="1600" dirty="0" smtClean="0"/>
              <a:t>La </a:t>
            </a:r>
            <a:r>
              <a:rPr lang="es-EC" sz="1600" dirty="0"/>
              <a:t>página </a:t>
            </a:r>
            <a:r>
              <a:rPr lang="es-EC" sz="1600" dirty="0" smtClean="0"/>
              <a:t>HTML (</a:t>
            </a:r>
            <a:r>
              <a:rPr lang="es-EC" sz="1600" dirty="0" err="1" smtClean="0"/>
              <a:t>jsp</a:t>
            </a:r>
            <a:r>
              <a:rPr lang="es-EC" sz="1600" dirty="0" smtClean="0"/>
              <a:t>, </a:t>
            </a:r>
            <a:r>
              <a:rPr lang="es-EC" sz="1600" dirty="0" err="1" smtClean="0"/>
              <a:t>aspx</a:t>
            </a:r>
            <a:r>
              <a:rPr lang="es-EC" sz="1600" dirty="0" smtClean="0"/>
              <a:t>, etc.)</a:t>
            </a:r>
            <a:endParaRPr lang="es-EC" sz="1600" dirty="0"/>
          </a:p>
          <a:p>
            <a:endParaRPr lang="es-EC" sz="1800" dirty="0"/>
          </a:p>
          <a:p>
            <a:r>
              <a:rPr lang="es-EC" sz="1800" dirty="0" smtClean="0"/>
              <a:t>Controlador </a:t>
            </a:r>
            <a:endParaRPr lang="es-EC" sz="1800" dirty="0"/>
          </a:p>
          <a:p>
            <a:pPr lvl="1"/>
            <a:r>
              <a:rPr lang="es-EC" sz="1600" dirty="0" smtClean="0"/>
              <a:t>Código </a:t>
            </a:r>
            <a:r>
              <a:rPr lang="es-EC" sz="1600" dirty="0"/>
              <a:t>que obtiene datos dinámicamente y genera el </a:t>
            </a:r>
            <a:r>
              <a:rPr lang="es-EC" sz="1600" dirty="0" smtClean="0"/>
              <a:t>contenido HTML</a:t>
            </a:r>
          </a:p>
          <a:p>
            <a:pPr lvl="1"/>
            <a:r>
              <a:rPr lang="en-US" sz="1600" dirty="0" smtClean="0"/>
              <a:t>Servlets</a:t>
            </a:r>
            <a:endParaRPr lang="es-EC" sz="1600" dirty="0"/>
          </a:p>
          <a:p>
            <a:endParaRPr lang="es-EC" sz="1800" dirty="0"/>
          </a:p>
          <a:p>
            <a:r>
              <a:rPr lang="es-EC" sz="1800" dirty="0" smtClean="0"/>
              <a:t>Modelo</a:t>
            </a:r>
            <a:endParaRPr lang="es-EC" sz="1800" dirty="0"/>
          </a:p>
          <a:p>
            <a:pPr lvl="1"/>
            <a:r>
              <a:rPr lang="es-EC" sz="1600" dirty="0" smtClean="0"/>
              <a:t>La </a:t>
            </a:r>
            <a:r>
              <a:rPr lang="es-EC" sz="1600" dirty="0"/>
              <a:t>información almacenada en una base de datos o en </a:t>
            </a:r>
            <a:r>
              <a:rPr lang="es-EC" sz="1600" dirty="0" smtClean="0"/>
              <a:t>XML </a:t>
            </a:r>
          </a:p>
          <a:p>
            <a:pPr lvl="1"/>
            <a:r>
              <a:rPr lang="es-EC" sz="1600" dirty="0" smtClean="0"/>
              <a:t>Las </a:t>
            </a:r>
            <a:r>
              <a:rPr lang="es-EC" sz="1600" dirty="0"/>
              <a:t>reglas de negocio que transforman esa </a:t>
            </a:r>
            <a:r>
              <a:rPr lang="es-EC" sz="1600" dirty="0" smtClean="0"/>
              <a:t>información</a:t>
            </a:r>
          </a:p>
          <a:p>
            <a:pPr lvl="1"/>
            <a:r>
              <a:rPr lang="en-US" sz="1600" dirty="0"/>
              <a:t>Enterprise </a:t>
            </a:r>
            <a:r>
              <a:rPr lang="en-US" sz="1600" dirty="0" smtClean="0"/>
              <a:t>JavaBeans</a:t>
            </a:r>
            <a:endParaRPr lang="es-EC" sz="1600" dirty="0"/>
          </a:p>
        </p:txBody>
      </p:sp>
      <p:pic>
        <p:nvPicPr>
          <p:cNvPr id="4098" name="Picture 2" descr="learning.quickstart.intro.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58646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MVC: Java Swing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600" dirty="0" smtClean="0"/>
              <a:t>Modelo</a:t>
            </a:r>
            <a:endParaRPr lang="es-EC" sz="2600" dirty="0"/>
          </a:p>
          <a:p>
            <a:pPr lvl="1"/>
            <a:r>
              <a:rPr lang="es-EC" sz="1800" dirty="0" smtClean="0"/>
              <a:t>El </a:t>
            </a:r>
            <a:r>
              <a:rPr lang="es-EC" sz="1800" dirty="0"/>
              <a:t>modelo lo realiza el </a:t>
            </a:r>
            <a:r>
              <a:rPr lang="es-EC" sz="1800" dirty="0" smtClean="0"/>
              <a:t>desarrollador</a:t>
            </a:r>
          </a:p>
          <a:p>
            <a:pPr lvl="1"/>
            <a:endParaRPr lang="es-EC" sz="2000" dirty="0"/>
          </a:p>
          <a:p>
            <a:r>
              <a:rPr lang="es-EC" sz="2600" dirty="0" smtClean="0"/>
              <a:t>Vista </a:t>
            </a:r>
            <a:endParaRPr lang="es-EC" sz="2600" dirty="0"/>
          </a:p>
          <a:p>
            <a:pPr lvl="1"/>
            <a:r>
              <a:rPr lang="es-EC" sz="1800" dirty="0" smtClean="0"/>
              <a:t>Conjunto </a:t>
            </a:r>
            <a:r>
              <a:rPr lang="es-EC" sz="1800" dirty="0"/>
              <a:t>de objetos de clases que heredan de </a:t>
            </a:r>
            <a:r>
              <a:rPr lang="es-EC" sz="1800" dirty="0" err="1" smtClean="0"/>
              <a:t>java.awt.Component</a:t>
            </a:r>
            <a:endParaRPr lang="es-EC" sz="1800" dirty="0"/>
          </a:p>
          <a:p>
            <a:endParaRPr lang="es-EC" sz="2000" dirty="0" smtClean="0"/>
          </a:p>
          <a:p>
            <a:r>
              <a:rPr lang="es-EC" sz="2600" dirty="0" smtClean="0"/>
              <a:t>Controlador </a:t>
            </a:r>
            <a:endParaRPr lang="es-EC" sz="2600" dirty="0"/>
          </a:p>
          <a:p>
            <a:pPr lvl="1"/>
            <a:r>
              <a:rPr lang="es-EC" sz="1800" dirty="0" smtClean="0"/>
              <a:t>El </a:t>
            </a:r>
            <a:r>
              <a:rPr lang="es-EC" sz="1800" dirty="0"/>
              <a:t>controlador es el </a:t>
            </a:r>
            <a:r>
              <a:rPr lang="es-EC" sz="1800" dirty="0" err="1"/>
              <a:t>thread</a:t>
            </a:r>
            <a:r>
              <a:rPr lang="es-EC" sz="1800" dirty="0"/>
              <a:t> de tratamiento de eventos, que </a:t>
            </a:r>
            <a:r>
              <a:rPr lang="es-EC" sz="1800" dirty="0" smtClean="0"/>
              <a:t>captura </a:t>
            </a:r>
            <a:r>
              <a:rPr lang="es-EC" sz="1800" dirty="0"/>
              <a:t>y propaga los eventos a la vista y al modelo</a:t>
            </a:r>
          </a:p>
          <a:p>
            <a:pPr lvl="1"/>
            <a:endParaRPr lang="es-EC" sz="1800" dirty="0" smtClean="0"/>
          </a:p>
          <a:p>
            <a:pPr lvl="1"/>
            <a:r>
              <a:rPr lang="es-EC" sz="1800" dirty="0" smtClean="0"/>
              <a:t>Clases </a:t>
            </a:r>
            <a:r>
              <a:rPr lang="es-EC" sz="1800" dirty="0"/>
              <a:t>de tratamiento de los eventos </a:t>
            </a:r>
            <a:endParaRPr lang="es-EC" sz="1800" dirty="0" smtClean="0"/>
          </a:p>
          <a:p>
            <a:pPr lvl="2"/>
            <a:r>
              <a:rPr lang="es-EC" sz="1800" dirty="0" smtClean="0"/>
              <a:t>Clases anónimas que </a:t>
            </a:r>
            <a:r>
              <a:rPr lang="es-EC" sz="1800" dirty="0"/>
              <a:t>implementan interfaces </a:t>
            </a:r>
            <a:r>
              <a:rPr lang="es-EC" sz="1800" dirty="0" err="1" smtClean="0"/>
              <a:t>EventListener</a:t>
            </a:r>
            <a:r>
              <a:rPr lang="es-EC" sz="1800" dirty="0" smtClean="0"/>
              <a:t> </a:t>
            </a:r>
          </a:p>
          <a:p>
            <a:pPr lvl="3"/>
            <a:r>
              <a:rPr lang="es-EC" sz="1600" dirty="0" err="1" smtClean="0"/>
              <a:t>ActionListener</a:t>
            </a:r>
            <a:r>
              <a:rPr lang="es-EC" sz="1600" dirty="0"/>
              <a:t>, </a:t>
            </a:r>
            <a:r>
              <a:rPr lang="es-EC" sz="1600" dirty="0" err="1"/>
              <a:t>MouseListener</a:t>
            </a:r>
            <a:r>
              <a:rPr lang="es-EC" sz="1600" dirty="0"/>
              <a:t>, </a:t>
            </a:r>
            <a:r>
              <a:rPr lang="es-EC" sz="1600" dirty="0" err="1"/>
              <a:t>WindowListener</a:t>
            </a:r>
            <a:r>
              <a:rPr lang="es-EC" sz="1600" dirty="0"/>
              <a:t>, </a:t>
            </a:r>
            <a:r>
              <a:rPr lang="es-EC" sz="1600" dirty="0" err="1" smtClean="0"/>
              <a:t>etc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5652520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460</Words>
  <Application>Microsoft Macintosh PowerPoint</Application>
  <PresentationFormat>Presentación en pantalla (4:3)</PresentationFormat>
  <Paragraphs>76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Georgia</vt:lpstr>
      <vt:lpstr>Arial</vt:lpstr>
      <vt:lpstr>Calibri</vt:lpstr>
      <vt:lpstr>Presentación de PowerPoint 2010</vt:lpstr>
      <vt:lpstr>Modelo MVC</vt:lpstr>
      <vt:lpstr>Patrón MVC</vt:lpstr>
      <vt:lpstr>Patrón MVC</vt:lpstr>
      <vt:lpstr>Patrón MVC</vt:lpstr>
      <vt:lpstr>MVC: Frameworks</vt:lpstr>
      <vt:lpstr>MVC: Modelo-Vista-Controlador</vt:lpstr>
      <vt:lpstr>MVC: Aplicaciones Web</vt:lpstr>
      <vt:lpstr>MVC: Java Swing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del lado del servidor Java servlets</dc:title>
  <dc:creator>Gonzalo</dc:creator>
  <cp:lastModifiedBy>Marco Antonio Calderon  Arguello</cp:lastModifiedBy>
  <cp:revision>164</cp:revision>
  <dcterms:created xsi:type="dcterms:W3CDTF">2011-07-12T02:35:44Z</dcterms:created>
  <dcterms:modified xsi:type="dcterms:W3CDTF">2016-07-29T08:57:03Z</dcterms:modified>
</cp:coreProperties>
</file>