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73" r:id="rId6"/>
    <p:sldId id="275" r:id="rId7"/>
    <p:sldId id="277" r:id="rId8"/>
    <p:sldId id="279" r:id="rId9"/>
    <p:sldId id="280" r:id="rId10"/>
    <p:sldId id="287" r:id="rId11"/>
    <p:sldId id="289" r:id="rId12"/>
    <p:sldId id="290" r:id="rId13"/>
    <p:sldId id="259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9CBB30-D99D-4B7D-AA06-777AAE7B5B70}">
          <p14:sldIdLst>
            <p14:sldId id="256"/>
            <p14:sldId id="257"/>
            <p14:sldId id="268"/>
            <p14:sldId id="270"/>
            <p14:sldId id="273"/>
            <p14:sldId id="275"/>
            <p14:sldId id="277"/>
            <p14:sldId id="279"/>
            <p14:sldId id="280"/>
            <p14:sldId id="287"/>
            <p14:sldId id="289"/>
            <p14:sldId id="29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Rodriguez Echeverria" initials="JRE" lastIdx="1" clrIdx="0">
    <p:extLst>
      <p:ext uri="{19B8F6BF-5375-455C-9EA6-DF929625EA0E}">
        <p15:presenceInfo xmlns:p15="http://schemas.microsoft.com/office/powerpoint/2012/main" userId="fe34a0a46d7367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22" autoAdjust="0"/>
  </p:normalViewPr>
  <p:slideViewPr>
    <p:cSldViewPr snapToGrid="0">
      <p:cViewPr varScale="1">
        <p:scale>
          <a:sx n="73" d="100"/>
          <a:sy n="73" d="100"/>
        </p:scale>
        <p:origin x="96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003D-3E98-46A5-92E4-299A7D4FD5BF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4C38C-157A-4017-8EC2-DA61ECCE72A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23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243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23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941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32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02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74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978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936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09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649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72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42CA-67B2-4C1D-97A1-1F2484942EB7}" type="datetimeFigureOut">
              <a:rPr lang="es-EC" smtClean="0"/>
              <a:t>28/01/2015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6043-E251-4128-AC27-905527B2556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470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.../servlet/Rewritten?sessionid=688" TargetMode="External"/><Relationship Id="rId2" Type="http://schemas.openxmlformats.org/officeDocument/2006/relationships/hyperlink" Target="http://.../servlet/Rewritten/68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Programación web en el servidor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581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Cookies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Ventajas</a:t>
            </a:r>
          </a:p>
          <a:p>
            <a:pPr lvl="1"/>
            <a:r>
              <a:rPr lang="es-EC" dirty="0"/>
              <a:t>No son visibles por el usuario</a:t>
            </a:r>
          </a:p>
          <a:p>
            <a:pPr lvl="1"/>
            <a:r>
              <a:rPr lang="es-EC" dirty="0"/>
              <a:t>No requieren del uso de </a:t>
            </a:r>
            <a:r>
              <a:rPr lang="es-EC" dirty="0" smtClean="0"/>
              <a:t>formularios</a:t>
            </a:r>
          </a:p>
          <a:p>
            <a:pPr lvl="1"/>
            <a:endParaRPr lang="es-EC" dirty="0"/>
          </a:p>
          <a:p>
            <a:r>
              <a:rPr lang="es-EC" dirty="0" smtClean="0"/>
              <a:t>Desventajas</a:t>
            </a:r>
          </a:p>
          <a:p>
            <a:pPr lvl="1"/>
            <a:r>
              <a:rPr lang="es-EC" dirty="0" smtClean="0"/>
              <a:t>El usuario puede deshabilitar cookies para no aceptar cookies</a:t>
            </a:r>
          </a:p>
          <a:p>
            <a:pPr lvl="1"/>
            <a:r>
              <a:rPr lang="es-EC" dirty="0" smtClean="0"/>
              <a:t>Existen algunos navegadores que no las soportan</a:t>
            </a:r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762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Session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400" dirty="0"/>
              <a:t>M</a:t>
            </a:r>
            <a:r>
              <a:rPr lang="es-EC" sz="2400" dirty="0" smtClean="0"/>
              <a:t>étodo para hacer que variables estén disponibles en múltiples páginas sin tener que pasarlas como parámetro. </a:t>
            </a:r>
          </a:p>
          <a:p>
            <a:r>
              <a:rPr lang="es-EC" sz="2400" dirty="0" smtClean="0"/>
              <a:t>Se almacenan en el servidor y tienen un tiempo limitado de existencia (por defecto 20 minutos)</a:t>
            </a:r>
          </a:p>
          <a:p>
            <a:r>
              <a:rPr lang="es-EC" sz="2400" dirty="0" smtClean="0"/>
              <a:t>El servidor genera una clave única que es enviada al navegador y almacenada en una cookie para identificar el cliente. </a:t>
            </a:r>
          </a:p>
          <a:p>
            <a:pPr lvl="1"/>
            <a:r>
              <a:rPr lang="es-EC" sz="2000" dirty="0" smtClean="0"/>
              <a:t>Cada vez que el navegador solicita otra página al mismo sitio, envía esta cookie (clave única) con la cual el servidor identifica de qué navegador proviene la petición y puede rescatar las variables de sesión que se han creado. </a:t>
            </a:r>
          </a:p>
          <a:p>
            <a:pPr lvl="1"/>
            <a:r>
              <a:rPr lang="es-EC" sz="2000" dirty="0" smtClean="0"/>
              <a:t>Pasado 20 minutos sin peticiones por parte de un cliente (navegador) las variables de sesión son eliminadas automáticamente (se puede configurar para variar este tiempo)</a:t>
            </a:r>
          </a:p>
          <a:p>
            <a:endParaRPr lang="es-EC" sz="2400" dirty="0" smtClean="0"/>
          </a:p>
        </p:txBody>
      </p:sp>
    </p:spTree>
    <p:extLst>
      <p:ext uri="{BB962C8B-B14F-4D97-AF65-F5344CB8AC3E}">
        <p14:creationId xmlns:p14="http://schemas.microsoft.com/office/powerpoint/2010/main" val="2430657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Session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400" dirty="0" smtClean="0"/>
              <a:t>Ventajas</a:t>
            </a:r>
          </a:p>
          <a:p>
            <a:pPr lvl="1"/>
            <a:r>
              <a:rPr lang="es-EC" sz="2000" dirty="0" smtClean="0"/>
              <a:t>Son más seguras que el uso de cookies</a:t>
            </a:r>
          </a:p>
          <a:p>
            <a:pPr lvl="1"/>
            <a:r>
              <a:rPr lang="es-EC" sz="2000" dirty="0" smtClean="0"/>
              <a:t>No tiene que estar enviándose continuamente como sucede con las cookies.</a:t>
            </a:r>
          </a:p>
          <a:p>
            <a:endParaRPr lang="es-EC" sz="2400" dirty="0" smtClean="0"/>
          </a:p>
          <a:p>
            <a:r>
              <a:rPr lang="es-EC" sz="2400" dirty="0" smtClean="0"/>
              <a:t>Desventajas</a:t>
            </a:r>
          </a:p>
          <a:p>
            <a:pPr lvl="1"/>
            <a:r>
              <a:rPr lang="es-EC" sz="2000" dirty="0" smtClean="0"/>
              <a:t>Ocupan espacio en el servidor y el procesamiento de la página es más lento.</a:t>
            </a:r>
          </a:p>
        </p:txBody>
      </p:sp>
    </p:spTree>
    <p:extLst>
      <p:ext uri="{BB962C8B-B14F-4D97-AF65-F5344CB8AC3E}">
        <p14:creationId xmlns:p14="http://schemas.microsoft.com/office/powerpoint/2010/main" val="1108881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Programación web en el servidor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dirty="0" smtClean="0"/>
              <a:t>Lenguajes de tecnologías estáticas</a:t>
            </a:r>
          </a:p>
          <a:p>
            <a:pPr lvl="1" algn="just"/>
            <a:r>
              <a:rPr lang="es-EC" dirty="0" smtClean="0"/>
              <a:t>HTML</a:t>
            </a:r>
          </a:p>
          <a:p>
            <a:pPr lvl="1" algn="just"/>
            <a:r>
              <a:rPr lang="es-EC" dirty="0" smtClean="0"/>
              <a:t>XHTML</a:t>
            </a:r>
          </a:p>
          <a:p>
            <a:pPr lvl="1" algn="just"/>
            <a:r>
              <a:rPr lang="es-EC" dirty="0" smtClean="0"/>
              <a:t>CSS</a:t>
            </a:r>
          </a:p>
          <a:p>
            <a:pPr lvl="1" algn="just"/>
            <a:r>
              <a:rPr lang="es-EC" dirty="0" smtClean="0"/>
              <a:t>JavaScript</a:t>
            </a:r>
          </a:p>
          <a:p>
            <a:pPr lvl="1" algn="just"/>
            <a:r>
              <a:rPr lang="es-EC" dirty="0" smtClean="0"/>
              <a:t>XML. </a:t>
            </a:r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s-EC" dirty="0" smtClean="0"/>
          </a:p>
          <a:p>
            <a:pPr algn="just"/>
            <a:endParaRPr lang="es-EC" dirty="0"/>
          </a:p>
          <a:p>
            <a:pPr algn="just"/>
            <a:endParaRPr lang="es-EC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C" dirty="0" smtClean="0"/>
              <a:t>Lenguajes del lado del servidor</a:t>
            </a:r>
          </a:p>
          <a:p>
            <a:pPr lvl="1" algn="just"/>
            <a:r>
              <a:rPr lang="en-US" dirty="0" smtClean="0"/>
              <a:t>PHP</a:t>
            </a:r>
          </a:p>
          <a:p>
            <a:pPr lvl="1" algn="just"/>
            <a:r>
              <a:rPr lang="en-US" dirty="0" smtClean="0"/>
              <a:t>ASP.NET</a:t>
            </a:r>
          </a:p>
          <a:p>
            <a:pPr lvl="1" algn="just"/>
            <a:r>
              <a:rPr lang="en-US" dirty="0" smtClean="0"/>
              <a:t>Ruby on Rails</a:t>
            </a:r>
          </a:p>
          <a:p>
            <a:pPr lvl="1" algn="just"/>
            <a:r>
              <a:rPr lang="en-US" dirty="0" smtClean="0"/>
              <a:t>Perl</a:t>
            </a:r>
          </a:p>
          <a:p>
            <a:pPr lvl="1" algn="just"/>
            <a:r>
              <a:rPr lang="en-US" dirty="0" smtClean="0"/>
              <a:t>ASP classic</a:t>
            </a:r>
          </a:p>
          <a:p>
            <a:pPr lvl="1" algn="just"/>
            <a:r>
              <a:rPr lang="en-US" dirty="0" smtClean="0"/>
              <a:t>Python</a:t>
            </a:r>
          </a:p>
          <a:p>
            <a:pPr lvl="1" algn="just"/>
            <a:r>
              <a:rPr lang="en-US" dirty="0" smtClean="0"/>
              <a:t>JSP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601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Programación web en el servidor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C" dirty="0" smtClean="0"/>
              <a:t>Programar es darle al computador un conjunto de instrucciones lógicas y ordenadas que deberá ejecutar.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La programación Web es lo mismo solo que escribimos aplicaciones o paginas que se muestran a través del navegador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Aplicaciones que se ejecutan en un servidor web y usadas por muchas personas</a:t>
            </a:r>
          </a:p>
          <a:p>
            <a:pPr algn="just"/>
            <a:endParaRPr lang="es-EC" dirty="0" smtClean="0"/>
          </a:p>
          <a:p>
            <a:pPr algn="just"/>
            <a:r>
              <a:rPr lang="es-EC" dirty="0" smtClean="0"/>
              <a:t>Aplicaciones Web: </a:t>
            </a:r>
            <a:r>
              <a:rPr lang="es-EC" dirty="0" err="1" smtClean="0"/>
              <a:t>Flickr</a:t>
            </a:r>
            <a:r>
              <a:rPr lang="es-EC" dirty="0" smtClean="0"/>
              <a:t>, </a:t>
            </a:r>
            <a:r>
              <a:rPr lang="es-EC" dirty="0" err="1" smtClean="0"/>
              <a:t>Gmail</a:t>
            </a:r>
            <a:r>
              <a:rPr lang="es-EC" dirty="0" smtClean="0"/>
              <a:t>, Google </a:t>
            </a:r>
            <a:r>
              <a:rPr lang="es-EC" dirty="0" err="1" smtClean="0"/>
              <a:t>Maps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266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Programación web en el servidor</a:t>
            </a:r>
            <a:br>
              <a:rPr lang="es-EC" dirty="0" smtClean="0"/>
            </a:b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/>
              <a:t>Re-escritura de URL</a:t>
            </a:r>
          </a:p>
          <a:p>
            <a:r>
              <a:rPr lang="es-EC" sz="2400" dirty="0"/>
              <a:t>Uso de campos ocultos en formularios</a:t>
            </a:r>
          </a:p>
          <a:p>
            <a:r>
              <a:rPr lang="es-EC" sz="2400" dirty="0"/>
              <a:t>Cookies</a:t>
            </a:r>
          </a:p>
          <a:p>
            <a:r>
              <a:rPr lang="es-EC" sz="2400" dirty="0"/>
              <a:t>Variables de sesión</a:t>
            </a:r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1294112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Manejo</a:t>
            </a:r>
            <a:r>
              <a:rPr lang="en-US" sz="3200" dirty="0" smtClean="0"/>
              <a:t> de </a:t>
            </a:r>
            <a:r>
              <a:rPr lang="en-US" sz="3200" dirty="0" err="1" smtClean="0"/>
              <a:t>estado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s-EC" sz="3200" dirty="0" smtClean="0"/>
              <a:t>Re-escritura </a:t>
            </a:r>
            <a:r>
              <a:rPr lang="es-EC" sz="3200" dirty="0"/>
              <a:t>de URL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400" dirty="0"/>
              <a:t>El URL puede ser re-escrita o codificada para incluir la información del estado o sesión.</a:t>
            </a:r>
          </a:p>
          <a:p>
            <a:endParaRPr lang="es-ES" sz="2400" dirty="0"/>
          </a:p>
          <a:p>
            <a:r>
              <a:rPr lang="es-ES" sz="2400" dirty="0"/>
              <a:t>La </a:t>
            </a:r>
            <a:r>
              <a:rPr lang="es-ES" sz="2400" dirty="0" err="1"/>
              <a:t>reescritura</a:t>
            </a:r>
            <a:r>
              <a:rPr lang="es-ES" sz="2400" dirty="0"/>
              <a:t> de </a:t>
            </a:r>
            <a:r>
              <a:rPr lang="es-ES" sz="2400" dirty="0" err="1"/>
              <a:t>url</a:t>
            </a:r>
            <a:r>
              <a:rPr lang="es-ES" sz="2400" dirty="0"/>
              <a:t> contiene la información del id de sesión. </a:t>
            </a:r>
          </a:p>
          <a:p>
            <a:pPr lvl="1"/>
            <a:r>
              <a:rPr lang="es-EC" sz="2000" dirty="0">
                <a:hlinkClick r:id="rId2"/>
              </a:rPr>
              <a:t>http://.../</a:t>
            </a:r>
            <a:r>
              <a:rPr lang="es-EC" sz="2000" dirty="0" err="1">
                <a:hlinkClick r:id="rId2"/>
              </a:rPr>
              <a:t>servlet</a:t>
            </a:r>
            <a:r>
              <a:rPr lang="es-EC" sz="2000" dirty="0">
                <a:hlinkClick r:id="rId2"/>
              </a:rPr>
              <a:t>/</a:t>
            </a:r>
            <a:r>
              <a:rPr lang="es-EC" sz="2000" dirty="0" err="1">
                <a:hlinkClick r:id="rId2"/>
              </a:rPr>
              <a:t>Rewritten</a:t>
            </a:r>
            <a:r>
              <a:rPr lang="es-EC" sz="2000" dirty="0">
                <a:hlinkClick r:id="rId2"/>
              </a:rPr>
              <a:t>/688</a:t>
            </a:r>
            <a:r>
              <a:rPr lang="es-EC" sz="2000" dirty="0"/>
              <a:t> (Extra </a:t>
            </a:r>
            <a:r>
              <a:rPr lang="es-EC" sz="2000" dirty="0" err="1"/>
              <a:t>path</a:t>
            </a:r>
            <a:r>
              <a:rPr lang="es-EC" sz="2000" dirty="0"/>
              <a:t>)</a:t>
            </a:r>
          </a:p>
          <a:p>
            <a:pPr lvl="1"/>
            <a:r>
              <a:rPr lang="es-EC" sz="2000" dirty="0">
                <a:hlinkClick r:id="rId3"/>
              </a:rPr>
              <a:t>http://.../</a:t>
            </a:r>
            <a:r>
              <a:rPr lang="es-EC" sz="2000" dirty="0" err="1">
                <a:hlinkClick r:id="rId3"/>
              </a:rPr>
              <a:t>servlet</a:t>
            </a:r>
            <a:r>
              <a:rPr lang="es-EC" sz="2000" dirty="0">
                <a:hlinkClick r:id="rId3"/>
              </a:rPr>
              <a:t>/</a:t>
            </a:r>
            <a:r>
              <a:rPr lang="es-EC" sz="2000" dirty="0" err="1">
                <a:hlinkClick r:id="rId3"/>
              </a:rPr>
              <a:t>Rewritten?sessionid</a:t>
            </a:r>
            <a:r>
              <a:rPr lang="es-EC" sz="2000" dirty="0">
                <a:hlinkClick r:id="rId3"/>
              </a:rPr>
              <a:t>=688</a:t>
            </a:r>
            <a:r>
              <a:rPr lang="es-EC" sz="2000" dirty="0"/>
              <a:t> (Parámetro)</a:t>
            </a:r>
          </a:p>
          <a:p>
            <a:endParaRPr lang="es-ES" sz="2400" dirty="0"/>
          </a:p>
          <a:p>
            <a:r>
              <a:rPr lang="es-ES" sz="2400" dirty="0"/>
              <a:t>Problemas de seguridad </a:t>
            </a:r>
          </a:p>
          <a:p>
            <a:pPr lvl="1"/>
            <a:r>
              <a:rPr lang="es-ES" sz="2000" dirty="0"/>
              <a:t>Información visible para el usuario </a:t>
            </a:r>
          </a:p>
          <a:p>
            <a:pPr lvl="1"/>
            <a:r>
              <a:rPr lang="es-ES" sz="2000" dirty="0"/>
              <a:t>Tamaño máximo soportado para una URL.</a:t>
            </a:r>
          </a:p>
          <a:p>
            <a:endParaRPr lang="es-ES" sz="2400" dirty="0"/>
          </a:p>
          <a:p>
            <a:r>
              <a:rPr lang="es-ES" sz="2400" dirty="0"/>
              <a:t>Muy utilizado en aplicaciones desarrolladas para dispositivos móviles</a:t>
            </a:r>
            <a:endParaRPr lang="es-EC" sz="2400" dirty="0"/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528649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Manejo</a:t>
            </a:r>
            <a:r>
              <a:rPr lang="en-US" sz="3200" dirty="0" smtClean="0"/>
              <a:t> de </a:t>
            </a:r>
            <a:r>
              <a:rPr lang="en-US" sz="3200" dirty="0" err="1" smtClean="0"/>
              <a:t>estado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s-EC" sz="3200" dirty="0" smtClean="0"/>
              <a:t>Uso </a:t>
            </a:r>
            <a:r>
              <a:rPr lang="es-EC" sz="3200" dirty="0"/>
              <a:t>de campos ocultos en formularios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No son mostrados por el browser</a:t>
            </a:r>
          </a:p>
          <a:p>
            <a:pPr lvl="1"/>
            <a:r>
              <a:rPr lang="es-ES" sz="2000" dirty="0"/>
              <a:t>Si son enviados  hacia el servidor durante el SUBMIT</a:t>
            </a:r>
          </a:p>
          <a:p>
            <a:endParaRPr lang="es-ES" sz="2400" dirty="0"/>
          </a:p>
          <a:p>
            <a:r>
              <a:rPr lang="es-ES" sz="2400" dirty="0"/>
              <a:t>Pueden tener una identificación o algún nombre que recuerde su uso. </a:t>
            </a:r>
          </a:p>
          <a:p>
            <a:endParaRPr lang="es-ES" sz="2400" dirty="0"/>
          </a:p>
          <a:p>
            <a:r>
              <a:rPr lang="es-ES" sz="2400" dirty="0"/>
              <a:t>La información de los campos ocultos puede ser leída </a:t>
            </a:r>
            <a:r>
              <a:rPr lang="es-EC" sz="2400" dirty="0" smtClean="0"/>
              <a:t>en el servidor</a:t>
            </a:r>
            <a:endParaRPr lang="es-EC" sz="2000" dirty="0">
              <a:latin typeface="Consolas" pitchFamily="49" charset="0"/>
              <a:cs typeface="Consolas" pitchFamily="49" charset="0"/>
            </a:endParaRPr>
          </a:p>
          <a:p>
            <a:endParaRPr lang="es-EC" sz="24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838200" y="4479925"/>
            <a:ext cx="7753350" cy="237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s-EC" sz="1600" smtClean="0">
                <a:latin typeface="Consolas" pitchFamily="49" charset="0"/>
                <a:cs typeface="Consolas" pitchFamily="49" charset="0"/>
              </a:rPr>
              <a:t>&lt;FORM ACTION="/servlet/ShowParameters“ METHOD="POST"&gt;</a:t>
            </a:r>
          </a:p>
          <a:p>
            <a:pPr>
              <a:buFont typeface="Arial" panose="020B0604020202020204" pitchFamily="34" charset="0"/>
              <a:buNone/>
            </a:pPr>
            <a:r>
              <a:rPr lang="es-EC" sz="160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200" smtClean="0">
                <a:latin typeface="Consolas" pitchFamily="49" charset="0"/>
                <a:cs typeface="Consolas" pitchFamily="49" charset="0"/>
              </a:rPr>
              <a:t>&lt;INPUT TYPE="HIDDEN" NAME="OCCUPATION"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s-EC" sz="1200" smtClean="0">
                <a:latin typeface="Consolas" pitchFamily="49" charset="0"/>
                <a:cs typeface="Consolas" pitchFamily="49" charset="0"/>
              </a:rPr>
              <a:t>VALUE="ENGINEER"&gt;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200" smtClean="0">
                <a:latin typeface="Consolas" pitchFamily="49" charset="0"/>
                <a:cs typeface="Consolas" pitchFamily="49" charset="0"/>
              </a:rPr>
              <a:t>&lt;INPUT TYPE="HIDDEN" NAME="SESSIONID"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s-EC" sz="1200" smtClean="0">
                <a:latin typeface="Consolas" pitchFamily="49" charset="0"/>
                <a:cs typeface="Consolas" pitchFamily="49" charset="0"/>
              </a:rPr>
              <a:t>VALUE="194043"&gt;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s-EC" sz="12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Arial" panose="020B0604020202020204" pitchFamily="34" charset="0"/>
              <a:buNone/>
            </a:pPr>
            <a:r>
              <a:rPr lang="es-EC" sz="1600" smtClean="0">
                <a:latin typeface="Consolas" pitchFamily="49" charset="0"/>
                <a:cs typeface="Consolas" pitchFamily="49" charset="0"/>
              </a:rPr>
              <a:t>&lt;/FORM&gt;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37929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s-EC" dirty="0" smtClean="0"/>
              <a:t>Uso </a:t>
            </a:r>
            <a:r>
              <a:rPr lang="es-EC" dirty="0"/>
              <a:t>de campos ocultos en formularios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/>
              <a:t>Ventajas</a:t>
            </a:r>
          </a:p>
          <a:p>
            <a:pPr lvl="1"/>
            <a:r>
              <a:rPr lang="es-ES" sz="2000" dirty="0"/>
              <a:t>Soportado por todas las tecnologías</a:t>
            </a:r>
          </a:p>
          <a:p>
            <a:pPr lvl="1"/>
            <a:r>
              <a:rPr lang="es-EC" sz="2000" dirty="0"/>
              <a:t>Permite usuarios </a:t>
            </a:r>
            <a:r>
              <a:rPr lang="es-EC" sz="2000" dirty="0" smtClean="0"/>
              <a:t>anónimos</a:t>
            </a:r>
          </a:p>
          <a:p>
            <a:pPr lvl="1"/>
            <a:endParaRPr lang="es-EC" sz="2000" dirty="0"/>
          </a:p>
          <a:p>
            <a:r>
              <a:rPr lang="es-EC" sz="2400" dirty="0" smtClean="0"/>
              <a:t>Desventajas</a:t>
            </a:r>
          </a:p>
          <a:p>
            <a:pPr lvl="1"/>
            <a:r>
              <a:rPr lang="es-AR" sz="2000" dirty="0" smtClean="0"/>
              <a:t>Información accesible viendo el código de la página</a:t>
            </a:r>
            <a:endParaRPr lang="es-EC" sz="2000" dirty="0" smtClean="0"/>
          </a:p>
          <a:p>
            <a:pPr lvl="1"/>
            <a:r>
              <a:rPr lang="es-EC" sz="2000" dirty="0" smtClean="0"/>
              <a:t>Solo funciona para formularios generados dinámicamente</a:t>
            </a:r>
          </a:p>
          <a:p>
            <a:pPr lvl="1"/>
            <a:r>
              <a:rPr lang="es-EC" sz="2000" dirty="0" smtClean="0"/>
              <a:t>No soporta reinicio del browser</a:t>
            </a:r>
          </a:p>
          <a:p>
            <a:pPr lvl="1"/>
            <a:r>
              <a:rPr lang="es-AR" sz="2000" dirty="0" smtClean="0"/>
              <a:t>Controlado por el navegador y no por el contenedor</a:t>
            </a:r>
            <a:endParaRPr lang="es-EC" sz="2000" dirty="0" smtClean="0"/>
          </a:p>
          <a:p>
            <a:pPr marL="457200" lvl="1" indent="0">
              <a:buNone/>
            </a:pPr>
            <a:endParaRPr lang="es-EC" sz="2000" dirty="0"/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4924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Cookie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/>
              <a:t>Una cookie es un fragmento de información que se almacena en el disco duro del visitante de una página web a través de su navegador, a petición del servidor de la página. </a:t>
            </a:r>
          </a:p>
          <a:p>
            <a:endParaRPr lang="es-EC" sz="2000" dirty="0"/>
          </a:p>
          <a:p>
            <a:r>
              <a:rPr lang="es-EC" sz="2000" dirty="0"/>
              <a:t>Esta información puede ser luego recuperada por el servidor en posteriores visitas.</a:t>
            </a:r>
          </a:p>
          <a:p>
            <a:endParaRPr lang="en-US" sz="2000" dirty="0"/>
          </a:p>
          <a:p>
            <a:r>
              <a:rPr lang="es-EC" sz="2000" dirty="0"/>
              <a:t>Una de las formas más sencillas de mantener información ante diversas sesiones.</a:t>
            </a:r>
          </a:p>
          <a:p>
            <a:endParaRPr lang="es-EC" sz="20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838200" y="4262439"/>
            <a:ext cx="4572000" cy="240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s-EC" sz="1600" smtClean="0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>
              <a:buFont typeface="Arial" panose="020B0604020202020204" pitchFamily="34" charset="0"/>
              <a:buNone/>
            </a:pPr>
            <a:r>
              <a:rPr lang="es-EC" sz="1600" smtClean="0">
                <a:latin typeface="Consolas" pitchFamily="49" charset="0"/>
                <a:cs typeface="Consolas" pitchFamily="49" charset="0"/>
              </a:rPr>
              <a:t>Server: Microsoft-IIS/5.0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Date: Wed, 24 Oct 2001 14:12:37 GMT</a:t>
            </a:r>
          </a:p>
          <a:p>
            <a:pPr>
              <a:buFont typeface="Arial" panose="020B0604020202020204" pitchFamily="34" charset="0"/>
              <a:buNone/>
            </a:pPr>
            <a:r>
              <a:rPr lang="es-EC" sz="1600" smtClean="0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>
              <a:buFont typeface="Arial" panose="020B0604020202020204" pitchFamily="34" charset="0"/>
              <a:buNone/>
            </a:pPr>
            <a:r>
              <a:rPr lang="es-EC" sz="1600" smtClean="0">
                <a:latin typeface="Consolas" pitchFamily="49" charset="0"/>
                <a:cs typeface="Consolas" pitchFamily="49" charset="0"/>
              </a:rPr>
              <a:t>Content-Length: 46</a:t>
            </a:r>
          </a:p>
          <a:p>
            <a:pPr>
              <a:buFont typeface="Arial" panose="020B0604020202020204" pitchFamily="34" charset="0"/>
              <a:buNone/>
            </a:pPr>
            <a:r>
              <a:rPr lang="es-EC" sz="1600" smtClean="0">
                <a:latin typeface="Consolas" pitchFamily="49" charset="0"/>
                <a:cs typeface="Consolas" pitchFamily="49" charset="0"/>
              </a:rPr>
              <a:t> . . .</a:t>
            </a:r>
          </a:p>
          <a:p>
            <a:pPr>
              <a:buFont typeface="Arial" panose="020B0604020202020204" pitchFamily="34" charset="0"/>
              <a:buNone/>
            </a:pPr>
            <a:r>
              <a:rPr lang="es-EC" sz="1600" smtClean="0">
                <a:latin typeface="Consolas" pitchFamily="49" charset="0"/>
                <a:cs typeface="Consolas" pitchFamily="49" charset="0"/>
              </a:rPr>
              <a:t>Set-Cookie: FavoriteColor=Blue; path=/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794345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Cookie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/>
              <a:t>Son pequeñas piezas de información que se pasan de ida y vuelta en cada petición HTTP</a:t>
            </a:r>
          </a:p>
          <a:p>
            <a:endParaRPr lang="es-AR" sz="2400" dirty="0"/>
          </a:p>
          <a:p>
            <a:r>
              <a:rPr lang="es-AR" sz="2400" dirty="0"/>
              <a:t>Se envían y reciben en forma de cabecera</a:t>
            </a:r>
          </a:p>
          <a:p>
            <a:endParaRPr lang="es-AR" sz="2400" dirty="0"/>
          </a:p>
          <a:p>
            <a:r>
              <a:rPr lang="es-AR" sz="2400" dirty="0"/>
              <a:t>El contenedor y navegador son los encargados de mantener la sesión sin ayuda por parte del programador</a:t>
            </a:r>
          </a:p>
          <a:p>
            <a:endParaRPr lang="es-AR" sz="2400" dirty="0"/>
          </a:p>
          <a:p>
            <a:r>
              <a:rPr lang="es-AR" sz="2400" dirty="0"/>
              <a:t>El valor de una cookie identifica únicamente a un usuario y su tamaño máximo es de 4KB</a:t>
            </a:r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8157255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Cookies - </a:t>
            </a:r>
            <a:r>
              <a:rPr lang="en-US" dirty="0" err="1" smtClean="0"/>
              <a:t>Usos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/>
              <a:t>Llevar el control de usuarios</a:t>
            </a:r>
          </a:p>
          <a:p>
            <a:pPr lvl="1"/>
            <a:r>
              <a:rPr lang="es-EC" sz="2000" dirty="0"/>
              <a:t>Cuando un usuario introduce su nombre de usuario y contraseña, se almacena una cookie para que no tenga que estar introduciéndolas para cada página del servidor. Sin embargo una cookie no identifica a una persona, sino a una combinación de computador-navegador-usuario.</a:t>
            </a:r>
          </a:p>
          <a:p>
            <a:endParaRPr lang="es-EC" sz="2400" dirty="0"/>
          </a:p>
          <a:p>
            <a:r>
              <a:rPr lang="es-EC" sz="2400" dirty="0"/>
              <a:t>Conseguir información sobre los hábitos de navegación del usuario, e intentos de spyware, por parte de agencias de publicidad y otros. </a:t>
            </a:r>
          </a:p>
          <a:p>
            <a:pPr lvl="1"/>
            <a:r>
              <a:rPr lang="es-EC" sz="2000" dirty="0"/>
              <a:t>Esto puede causar problemas de privacidad y es una de las razones por la que las cookies tienen sus detractores.</a:t>
            </a:r>
          </a:p>
        </p:txBody>
      </p:sp>
    </p:spTree>
    <p:extLst>
      <p:ext uri="{BB962C8B-B14F-4D97-AF65-F5344CB8AC3E}">
        <p14:creationId xmlns:p14="http://schemas.microsoft.com/office/powerpoint/2010/main" val="895284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766</Words>
  <Application>Microsoft Office PowerPoint</Application>
  <PresentationFormat>Panorámica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Programación web en el servidor</vt:lpstr>
      <vt:lpstr>Programación web en el servidor</vt:lpstr>
      <vt:lpstr>Programación web en el servidor Manejo de estado</vt:lpstr>
      <vt:lpstr>Manejo de estado Re-escritura de URL</vt:lpstr>
      <vt:lpstr>Manejo de estado  Uso de campos ocultos en formularios</vt:lpstr>
      <vt:lpstr>Manejo de estado  Uso de campos ocultos en formularios</vt:lpstr>
      <vt:lpstr>Manejo de estado  Cookie</vt:lpstr>
      <vt:lpstr>Manejo de estado  Cookie</vt:lpstr>
      <vt:lpstr>Manejo de estado  Cookies - Usos</vt:lpstr>
      <vt:lpstr>Manejo de estado  Cookies</vt:lpstr>
      <vt:lpstr>Manejo de estado  Session</vt:lpstr>
      <vt:lpstr>Manejo de estado  Session</vt:lpstr>
      <vt:lpstr>Programación web en el servidor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Rodriguez Echeverria</dc:creator>
  <cp:lastModifiedBy>Jorge Rodríguez Echeverría</cp:lastModifiedBy>
  <cp:revision>68</cp:revision>
  <dcterms:created xsi:type="dcterms:W3CDTF">2013-07-17T06:34:05Z</dcterms:created>
  <dcterms:modified xsi:type="dcterms:W3CDTF">2015-01-28T16:37:47Z</dcterms:modified>
</cp:coreProperties>
</file>