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</p:sldMasterIdLst>
  <p:notesMasterIdLst>
    <p:notesMasterId r:id="rId18"/>
  </p:notesMasterIdLst>
  <p:sldIdLst>
    <p:sldId id="256" r:id="rId2"/>
    <p:sldId id="362" r:id="rId3"/>
    <p:sldId id="352" r:id="rId4"/>
    <p:sldId id="351" r:id="rId5"/>
    <p:sldId id="350" r:id="rId6"/>
    <p:sldId id="353" r:id="rId7"/>
    <p:sldId id="356" r:id="rId8"/>
    <p:sldId id="363" r:id="rId9"/>
    <p:sldId id="358" r:id="rId10"/>
    <p:sldId id="365" r:id="rId11"/>
    <p:sldId id="360" r:id="rId12"/>
    <p:sldId id="364" r:id="rId13"/>
    <p:sldId id="359" r:id="rId14"/>
    <p:sldId id="366" r:id="rId15"/>
    <p:sldId id="367" r:id="rId16"/>
    <p:sldId id="368" r:id="rId17"/>
  </p:sldIdLst>
  <p:sldSz cx="13004800" cy="9753600"/>
  <p:notesSz cx="6858000" cy="9144000"/>
  <p:defaultTextStyle>
    <a:defPPr>
      <a:defRPr lang="es-E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829" autoAdjust="0"/>
  </p:normalViewPr>
  <p:slideViewPr>
    <p:cSldViewPr>
      <p:cViewPr>
        <p:scale>
          <a:sx n="50" d="100"/>
          <a:sy n="50" d="100"/>
        </p:scale>
        <p:origin x="-1350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Noteworthy Bold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Noteworthy Bold" charset="0"/>
              </a:rPr>
              <a:t>Second level</a:t>
            </a:r>
          </a:p>
          <a:p>
            <a:pPr lvl="2"/>
            <a:r>
              <a:rPr lang="es-ES" noProof="0" smtClean="0">
                <a:sym typeface="Noteworthy Bold" charset="0"/>
              </a:rPr>
              <a:t>Third level</a:t>
            </a:r>
          </a:p>
          <a:p>
            <a:pPr lvl="3"/>
            <a:r>
              <a:rPr lang="es-ES" noProof="0" smtClean="0">
                <a:sym typeface="Noteworthy Bold" charset="0"/>
              </a:rPr>
              <a:t>Fourth level</a:t>
            </a:r>
          </a:p>
          <a:p>
            <a:pPr lvl="4"/>
            <a:r>
              <a:rPr lang="es-ES" noProof="0" smtClean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823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8575"/>
            <a:ext cx="49768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28575"/>
            <a:ext cx="799941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06850"/>
            <a:ext cx="109077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188" y="4010025"/>
            <a:ext cx="20780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239000"/>
            <a:ext cx="1293971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/>
          <p:nvPr userDrawn="1"/>
        </p:nvSpPr>
        <p:spPr>
          <a:xfrm>
            <a:off x="12452350" y="3513138"/>
            <a:ext cx="433388" cy="217487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93547" y="1842349"/>
            <a:ext cx="7261013" cy="201424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31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5" y="5852160"/>
            <a:ext cx="10403840" cy="130048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51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67D1E3-7719-408F-AF5F-423ABCD08235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AEBF4E-8725-459F-A224-B65CCAAF2A5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32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846138" y="6827838"/>
            <a:ext cx="6932612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2652" y="6827520"/>
            <a:ext cx="6839814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34876" y="1192107"/>
            <a:ext cx="6931558" cy="5422680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r>
              <a:rPr lang="es-ES" noProof="0" smtClean="0"/>
              <a:t>Haga clic en el icono para agregar medios</a:t>
            </a:r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215983" y="1192107"/>
            <a:ext cx="4009813" cy="6594718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BCAB85-9ACA-4C85-B81A-C27D1183DCC0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881D1B-ADF5-408B-AFA2-9E76ADF8205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01353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549525" y="6827838"/>
            <a:ext cx="7823200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4600"/>
            </a:lvl1pPr>
            <a:lvl2pPr marL="650197" indent="0" eaLnBrk="1" latinLnBrk="0" hangingPunct="1">
              <a:buNone/>
              <a:defRPr kumimoji="0" lang="es-ES" sz="4000"/>
            </a:lvl2pPr>
            <a:lvl3pPr marL="1300393" indent="0" eaLnBrk="1" latinLnBrk="0" hangingPunct="1">
              <a:buNone/>
              <a:defRPr kumimoji="0" lang="es-ES" sz="3400"/>
            </a:lvl3pPr>
            <a:lvl4pPr marL="1950590" indent="0" eaLnBrk="1" latinLnBrk="0" hangingPunct="1">
              <a:buNone/>
              <a:defRPr kumimoji="0" lang="es-ES" sz="2800"/>
            </a:lvl4pPr>
            <a:lvl5pPr marL="2600786" indent="0" eaLnBrk="1" latinLnBrk="0" hangingPunct="1">
              <a:buNone/>
              <a:defRPr kumimoji="0" lang="es-ES" sz="2800"/>
            </a:lvl5pPr>
            <a:lvl6pPr marL="3250983" indent="0" eaLnBrk="1" latinLnBrk="0" hangingPunct="1">
              <a:buNone/>
              <a:defRPr kumimoji="0" lang="es-ES" sz="2800"/>
            </a:lvl6pPr>
            <a:lvl7pPr marL="3901180" indent="0" eaLnBrk="1" latinLnBrk="0" hangingPunct="1">
              <a:buNone/>
              <a:defRPr kumimoji="0" lang="es-ES" sz="2800"/>
            </a:lvl7pPr>
            <a:lvl8pPr marL="4551376" indent="0" eaLnBrk="1" latinLnBrk="0" hangingPunct="1">
              <a:buNone/>
              <a:defRPr kumimoji="0" lang="es-ES" sz="2800"/>
            </a:lvl8pPr>
            <a:lvl9pPr marL="5201573" indent="0" eaLnBrk="1" latinLnBrk="0" hangingPunct="1">
              <a:buNone/>
              <a:defRPr kumimoji="0" lang="es-ES" sz="28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911253"/>
            <a:ext cx="7802880" cy="866987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2000"/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34CF96-88AF-473C-8762-8115407FB99F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907389B-3219-4C1F-B753-3D16AFCC29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38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590033"/>
            <a:ext cx="7152640" cy="65024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4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CC91-C5E0-45E6-A8E4-D86B46F65004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75E0D-AD07-410D-B697-D4382788029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043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0" y="390598"/>
            <a:ext cx="2926080" cy="832216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7261013" cy="832216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E52D4580-C60A-4695-A451-79605B05A6A8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524753C-E93E-40A2-B257-3CEB8AAAA0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833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9B062-CA63-4C00-80FC-D6D455A3A3A2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083B2-96D4-451B-BBA6-AC0C3DF2EE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47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10773" y="2817707"/>
            <a:ext cx="5418667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34CB-A948-4AC3-8319-0DD6454CDA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5360" y="2817707"/>
            <a:ext cx="11054080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9912-BEAB-4BC6-A70C-D7CBAB975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B008-DA1B-4951-8B9A-3C5295606A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83733" y="2767942"/>
            <a:ext cx="2926080" cy="292608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2353925" y="7489825"/>
            <a:ext cx="650875" cy="1365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432644" y="2833570"/>
            <a:ext cx="2252049" cy="1842347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0" y="2833570"/>
            <a:ext cx="8344747" cy="2801843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9" y="7261015"/>
            <a:ext cx="11704321" cy="534453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eaLnBrk="1" latinLnBrk="0" hangingPunct="1">
              <a:buNone/>
              <a:defRPr kumimoji="0" lang="es-ES"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6106B78-BD91-4013-8AEE-6E8A70E0F4B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89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45" y="108373"/>
            <a:ext cx="11950962" cy="97536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497226"/>
            <a:ext cx="11704320" cy="7215541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B477E4C9-EC4C-46A7-8391-EDE008C52A3C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66C3B0C-C831-4B70-AC3A-1760311FDB9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9474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0240" y="2275842"/>
            <a:ext cx="11704320" cy="6436925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0563422-0A37-4E0D-9972-445971DC4A3E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A10A862-51DD-495A-ACFA-F02E778477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3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"/>
            <a:ext cx="10052288" cy="1192107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4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84218"/>
            <a:ext cx="5743787" cy="5648292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84213"/>
            <a:ext cx="5743787" cy="5648290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4A9-71B4-4CEE-87C5-7ECB3A55AEE1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7FF86-7810-424E-81F2-D289EFCADC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5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34766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148" y="2954240"/>
            <a:ext cx="9970347" cy="16256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789882-6451-4CD6-831B-C955D79896A7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F4AC90-C084-4152-B457-A6AC8928423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5423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3013" y="4381868"/>
            <a:ext cx="12354560" cy="1558187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6500" b="1" kern="1200" spc="-213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03843" y="3448536"/>
            <a:ext cx="12364800" cy="909884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40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650197" indent="0" eaLnBrk="1" latinLnBrk="0" hangingPunct="1">
              <a:buNone/>
              <a:defRPr kumimoji="0" lang="es-ES" sz="2800" b="1"/>
            </a:lvl2pPr>
            <a:lvl3pPr marL="1300393" indent="0" eaLnBrk="1" latinLnBrk="0" hangingPunct="1">
              <a:buNone/>
              <a:defRPr kumimoji="0" lang="es-ES" sz="2600" b="1"/>
            </a:lvl3pPr>
            <a:lvl4pPr marL="1950590" indent="0" eaLnBrk="1" latinLnBrk="0" hangingPunct="1">
              <a:buNone/>
              <a:defRPr kumimoji="0" lang="es-ES" sz="2300" b="1"/>
            </a:lvl4pPr>
            <a:lvl5pPr marL="2600786" indent="0" eaLnBrk="1" latinLnBrk="0" hangingPunct="1">
              <a:buNone/>
              <a:defRPr kumimoji="0" lang="es-ES" sz="2300" b="1"/>
            </a:lvl5pPr>
            <a:lvl6pPr marL="3250983" indent="0" eaLnBrk="1" latinLnBrk="0" hangingPunct="1">
              <a:buNone/>
              <a:defRPr kumimoji="0" lang="es-ES" sz="2300" b="1"/>
            </a:lvl6pPr>
            <a:lvl7pPr marL="3901180" indent="0" eaLnBrk="1" latinLnBrk="0" hangingPunct="1">
              <a:buNone/>
              <a:defRPr kumimoji="0" lang="es-ES" sz="2300" b="1"/>
            </a:lvl7pPr>
            <a:lvl8pPr marL="4551376" indent="0" eaLnBrk="1" latinLnBrk="0" hangingPunct="1">
              <a:buNone/>
              <a:defRPr kumimoji="0" lang="es-ES" sz="2300" b="1"/>
            </a:lvl8pPr>
            <a:lvl9pPr marL="5201573" indent="0" eaLnBrk="1" latinLnBrk="0" hangingPunct="1">
              <a:buNone/>
              <a:defRPr kumimoji="0" lang="es-ES" sz="2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A376-9F04-48BE-9CB0-968FE3E87F08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5CEF8-0B75-4B32-9859-BDEFA8FEAB3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6170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4118187"/>
            <a:ext cx="10728960" cy="3034453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0033" y="4551680"/>
            <a:ext cx="9970347" cy="2384213"/>
          </a:xfrm>
        </p:spPr>
        <p:txBody>
          <a:bodyPr>
            <a:normAutofit/>
          </a:bodyPr>
          <a:lstStyle>
            <a:lvl1pPr marL="0" algn="l" defTabSz="1300393" rtl="0" eaLnBrk="1" latinLnBrk="0" hangingPunct="1">
              <a:defRPr kumimoji="0" lang="es-ES" sz="5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610775" y="945466"/>
            <a:ext cx="5960533" cy="541867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26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77CA7-C49B-4D8B-A46F-8FDE58711B54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B31ED5E-CC8C-40D5-B9E4-8A284628279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891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2" y="866987"/>
            <a:ext cx="4278490" cy="1174044"/>
          </a:xfrm>
        </p:spPr>
        <p:txBody>
          <a:bodyPr anchor="b"/>
          <a:lstStyle>
            <a:lvl1pPr algn="l" eaLnBrk="1" latinLnBrk="0" hangingPunct="1">
              <a:defRPr kumimoji="0" lang="es-ES" sz="28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636" y="866987"/>
            <a:ext cx="7270044" cy="7586133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40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3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8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8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800"/>
            </a:lvl6pPr>
            <a:lvl7pPr eaLnBrk="1" latinLnBrk="0" hangingPunct="1">
              <a:defRPr kumimoji="0" lang="es-ES" sz="2800"/>
            </a:lvl7pPr>
            <a:lvl8pPr eaLnBrk="1" latinLnBrk="0" hangingPunct="1">
              <a:defRPr kumimoji="0" lang="es-ES" sz="2800"/>
            </a:lvl8pPr>
            <a:lvl9pPr eaLnBrk="1" latinLnBrk="0" hangingPunct="1">
              <a:defRPr kumimoji="0" lang="es-ES"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122" y="2041035"/>
            <a:ext cx="4278490" cy="5436727"/>
          </a:xfrm>
        </p:spPr>
        <p:txBody>
          <a:bodyPr/>
          <a:lstStyle>
            <a:lvl1pPr marL="0" indent="0" eaLnBrk="1" latinLnBrk="0" hangingPunct="1">
              <a:buNone/>
              <a:defRPr kumimoji="0" lang="es-E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F6B53D-F13F-40C5-87F3-5EED6A6D6E25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4DD6AB-2C94-49BD-BBC6-32201AB777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7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FECCE1-8879-4347-8FDC-92059BE51977}" type="datetimeFigureOut">
              <a:rPr/>
              <a:pPr>
                <a:defRPr/>
              </a:pPr>
              <a:t>09/06/2013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777D69-43B1-4A09-8AA5-05893D7D950A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  <p:sldLayoutId id="2147484335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sz="quarter" idx="14"/>
          </p:nvPr>
        </p:nvSpPr>
        <p:spPr>
          <a:xfrm>
            <a:off x="5094288" y="1843088"/>
            <a:ext cx="7259637" cy="2012950"/>
          </a:xfrm>
        </p:spPr>
        <p:txBody>
          <a:bodyPr/>
          <a:lstStyle/>
          <a:p>
            <a:pPr marL="0" indent="0">
              <a:defRPr/>
            </a:pPr>
            <a:r>
              <a:rPr dirty="0" smtClean="0"/>
              <a:t>Programación Web en el Cliente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5851525"/>
            <a:ext cx="10404475" cy="1301750"/>
          </a:xfrm>
        </p:spPr>
        <p:txBody>
          <a:bodyPr/>
          <a:lstStyle/>
          <a:p>
            <a:pPr algn="l">
              <a:defRPr/>
            </a:pPr>
            <a:r>
              <a:rPr dirty="0" smtClean="0"/>
              <a:t>AJAX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 smtClean="0"/>
              <a:t>Eventos</a:t>
            </a:r>
            <a:endParaRPr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3445"/>
              </p:ext>
            </p:extLst>
          </p:nvPr>
        </p:nvGraphicFramePr>
        <p:xfrm>
          <a:off x="525736" y="2428528"/>
          <a:ext cx="11703050" cy="4320480"/>
        </p:xfrm>
        <a:graphic>
          <a:graphicData uri="http://schemas.openxmlformats.org/drawingml/2006/table">
            <a:tbl>
              <a:tblPr/>
              <a:tblGrid>
                <a:gridCol w="2627215"/>
                <a:gridCol w="9075835"/>
              </a:tblGrid>
              <a:tr h="361600">
                <a:tc>
                  <a:txBody>
                    <a:bodyPr/>
                    <a:lstStyle/>
                    <a:p>
                      <a:pPr algn="ctr" fontAlgn="t"/>
                      <a:r>
                        <a:rPr lang="es-ES" sz="1600" b="1" u="sng" dirty="0" smtClean="0">
                          <a:effectLst/>
                          <a:latin typeface="verdana"/>
                        </a:rPr>
                        <a:t>Propiedad</a:t>
                      </a:r>
                      <a:endParaRPr lang="es-ES" sz="1600" b="1" u="sng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600" b="1" u="sng" dirty="0" smtClean="0">
                          <a:effectLst/>
                          <a:latin typeface="verdana"/>
                        </a:rPr>
                        <a:t>Descripción</a:t>
                      </a:r>
                      <a:endParaRPr lang="es-ES" sz="1600" b="1" u="sng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450122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 smtClean="0">
                          <a:effectLst/>
                          <a:latin typeface="verdana"/>
                        </a:rPr>
                        <a:t>loadstart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Evento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que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se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ejecuta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inicia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requerimiento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4536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 smtClean="0">
                          <a:effectLst/>
                          <a:latin typeface="verdana"/>
                        </a:rPr>
                        <a:t>progress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Evento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que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ocurre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periodicamente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mientras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se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envia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o se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recibe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datos</a:t>
                      </a:r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966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 smtClean="0">
                          <a:effectLst/>
                          <a:latin typeface="verdana"/>
                        </a:rPr>
                        <a:t>abort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Evento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que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ocurre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es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abortado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smtClean="0">
                          <a:effectLst/>
                          <a:latin typeface="verdana"/>
                        </a:rPr>
                        <a:t>error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Evento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que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se genera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ocurre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un error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durante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496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smtClean="0">
                          <a:effectLst/>
                          <a:latin typeface="verdana"/>
                        </a:rPr>
                        <a:t>load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Ocurre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ha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sido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completado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 smtClean="0">
                          <a:effectLst/>
                          <a:latin typeface="verdana"/>
                        </a:rPr>
                        <a:t>timeout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Si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un valor de timeout ha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sido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especificado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, se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lanza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este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evento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no se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completa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en el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tiempo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maximo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indicado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 smtClean="0">
                          <a:effectLst/>
                          <a:latin typeface="verdana"/>
                        </a:rPr>
                        <a:t>loadend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Ocurre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ha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sido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completado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, sea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exitoso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o no.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713" name="Rectangle 1"/>
          <p:cNvSpPr>
            <a:spLocks/>
          </p:cNvSpPr>
          <p:nvPr/>
        </p:nvSpPr>
        <p:spPr bwMode="auto">
          <a:xfrm>
            <a:off x="3487738" y="383063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/>
            <a:r>
              <a:rPr lang="es-ES"/>
              <a:t/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45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Estados</a:t>
            </a:r>
            <a:endParaRPr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25463" y="1708150"/>
          <a:ext cx="12025312" cy="5472113"/>
        </p:xfrm>
        <a:graphic>
          <a:graphicData uri="http://schemas.openxmlformats.org/drawingml/2006/table">
            <a:tbl>
              <a:tblPr/>
              <a:tblGrid>
                <a:gridCol w="3384369"/>
                <a:gridCol w="8640943"/>
              </a:tblGrid>
              <a:tr h="576012"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 b="1" u="sng" dirty="0" smtClean="0">
                          <a:effectLst/>
                          <a:latin typeface="verdana"/>
                        </a:rPr>
                        <a:t>Propiedad</a:t>
                      </a:r>
                      <a:endParaRPr lang="es-ES" sz="2400" b="1" u="sng" dirty="0">
                        <a:effectLst/>
                        <a:latin typeface="verdana"/>
                      </a:endParaRP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 b="1" u="sng" dirty="0" smtClean="0">
                          <a:effectLst/>
                          <a:latin typeface="verdana"/>
                        </a:rPr>
                        <a:t>Descripción</a:t>
                      </a:r>
                      <a:endParaRPr lang="es-ES" sz="2400" b="1" u="sng" dirty="0">
                        <a:effectLst/>
                        <a:latin typeface="verdana"/>
                      </a:endParaRP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1297847">
                <a:tc>
                  <a:txBody>
                    <a:bodyPr/>
                    <a:lstStyle/>
                    <a:p>
                      <a:pPr fontAlgn="t"/>
                      <a:r>
                        <a:rPr lang="es-ES" sz="2400" dirty="0" err="1">
                          <a:effectLst/>
                          <a:latin typeface="verdana"/>
                        </a:rPr>
                        <a:t>onreadystatechange</a:t>
                      </a:r>
                      <a:endParaRPr lang="es-ES" sz="2400" dirty="0">
                        <a:effectLst/>
                        <a:latin typeface="verdana"/>
                      </a:endParaRP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verdana"/>
                        </a:rPr>
                        <a:t>Stores a function (or the name of a function) to be called automatically each time the </a:t>
                      </a:r>
                      <a:r>
                        <a:rPr lang="en-US" sz="2400" dirty="0" err="1">
                          <a:effectLst/>
                          <a:latin typeface="verdana"/>
                        </a:rPr>
                        <a:t>readyState</a:t>
                      </a:r>
                      <a:r>
                        <a:rPr lang="en-US" sz="2400" dirty="0">
                          <a:effectLst/>
                          <a:latin typeface="verdana"/>
                        </a:rPr>
                        <a:t> property changes</a:t>
                      </a: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057">
                <a:tc>
                  <a:txBody>
                    <a:bodyPr/>
                    <a:lstStyle/>
                    <a:p>
                      <a:pPr fontAlgn="t"/>
                      <a:r>
                        <a:rPr lang="es-ES" sz="2400">
                          <a:effectLst/>
                          <a:latin typeface="verdana"/>
                        </a:rPr>
                        <a:t>readyState</a:t>
                      </a: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verdana"/>
                        </a:rPr>
                        <a:t>Holds the status of the </a:t>
                      </a:r>
                      <a:r>
                        <a:rPr lang="en-US" sz="2400" dirty="0" err="1">
                          <a:effectLst/>
                          <a:latin typeface="verdana"/>
                        </a:rPr>
                        <a:t>XMLHttpRequest</a:t>
                      </a:r>
                      <a:r>
                        <a:rPr lang="en-US" sz="2400" dirty="0">
                          <a:effectLst/>
                          <a:latin typeface="verdana"/>
                        </a:rPr>
                        <a:t>. Changes from 0 to 4: 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0: request not initialized 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1: server connection established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2: request received 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3: processing request 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4: request finished and response is ready</a:t>
                      </a: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0197">
                <a:tc>
                  <a:txBody>
                    <a:bodyPr/>
                    <a:lstStyle/>
                    <a:p>
                      <a:pPr fontAlgn="t"/>
                      <a:r>
                        <a:rPr lang="es-ES" sz="2400">
                          <a:effectLst/>
                          <a:latin typeface="verdana"/>
                        </a:rPr>
                        <a:t>status</a:t>
                      </a: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verdana"/>
                        </a:rPr>
                        <a:t>200: "OK"</a:t>
                      </a:r>
                      <a:br>
                        <a:rPr lang="en-US" sz="2400" dirty="0">
                          <a:effectLst/>
                          <a:latin typeface="verdana"/>
                        </a:rPr>
                      </a:br>
                      <a:r>
                        <a:rPr lang="en-US" sz="2400" dirty="0">
                          <a:effectLst/>
                          <a:latin typeface="verdana"/>
                        </a:rPr>
                        <a:t>404: Page not found</a:t>
                      </a:r>
                    </a:p>
                  </a:txBody>
                  <a:tcPr marL="26579" marR="26579" marT="26577" marB="2657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Eventos</a:t>
            </a:r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7904" y="1348408"/>
            <a:ext cx="8077944" cy="79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949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 smtClean="0"/>
              <a:t>Envío de datos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s-EC" sz="2800" dirty="0" smtClean="0"/>
              <a:t>Envío</a:t>
            </a:r>
            <a:r>
              <a:rPr lang="en-US" sz="2800" dirty="0" smtClean="0"/>
              <a:t> de </a:t>
            </a:r>
            <a:r>
              <a:rPr lang="es-EC" sz="2800" dirty="0" smtClean="0"/>
              <a:t>datos</a:t>
            </a:r>
            <a:r>
              <a:rPr lang="en-US" sz="2800" dirty="0" smtClean="0"/>
              <a:t> con </a:t>
            </a:r>
            <a:r>
              <a:rPr lang="es-EC" sz="2800" dirty="0" smtClean="0"/>
              <a:t>método</a:t>
            </a:r>
            <a:r>
              <a:rPr lang="en-US" sz="2800" dirty="0" smtClean="0"/>
              <a:t> GET</a:t>
            </a:r>
          </a:p>
          <a:p>
            <a:pPr lvl="1">
              <a:defRPr/>
            </a:pPr>
            <a:r>
              <a:rPr lang="es-EC" sz="2800" dirty="0" smtClean="0"/>
              <a:t>Se envían a través del </a:t>
            </a:r>
            <a:r>
              <a:rPr lang="es-EC" sz="2800" dirty="0" err="1" smtClean="0"/>
              <a:t>queryString</a:t>
            </a:r>
            <a:endParaRPr lang="es-EC" sz="2800" dirty="0" smtClean="0"/>
          </a:p>
          <a:p>
            <a:pPr lvl="2">
              <a:defRPr/>
            </a:pPr>
            <a:r>
              <a:rPr lang="es-EC" sz="2800" dirty="0" smtClean="0"/>
              <a:t>textfile.txt?val1=1&amp;val2=2</a:t>
            </a:r>
          </a:p>
          <a:p>
            <a:pPr lvl="1">
              <a:defRPr/>
            </a:pPr>
            <a:r>
              <a:rPr lang="es-EC" sz="2800" dirty="0" smtClean="0"/>
              <a:t>Variables GET en el servidor</a:t>
            </a:r>
          </a:p>
          <a:p>
            <a:pPr lvl="2">
              <a:defRPr/>
            </a:pPr>
            <a:r>
              <a:rPr lang="es-EC" sz="2800" dirty="0" smtClean="0"/>
              <a:t>Val1</a:t>
            </a:r>
          </a:p>
          <a:p>
            <a:pPr lvl="2">
              <a:defRPr/>
            </a:pPr>
            <a:r>
              <a:rPr lang="es-EC" sz="2800" dirty="0" smtClean="0"/>
              <a:t>Val2</a:t>
            </a:r>
          </a:p>
          <a:p>
            <a:pPr lvl="1">
              <a:defRPr/>
            </a:pPr>
            <a:r>
              <a:rPr lang="es-EC" sz="2800" dirty="0" smtClean="0"/>
              <a:t>Un script procesa el requerimiento en el servidor </a:t>
            </a:r>
            <a:r>
              <a:rPr lang="en-US" sz="2800" dirty="0" smtClean="0"/>
              <a:t>(PHP)</a:t>
            </a:r>
          </a:p>
          <a:p>
            <a:pPr>
              <a:defRPr/>
            </a:pPr>
            <a:r>
              <a:rPr lang="es-EC" sz="2800" dirty="0" smtClean="0"/>
              <a:t>Envío de datos con método POST</a:t>
            </a:r>
          </a:p>
          <a:p>
            <a:pPr lvl="1">
              <a:defRPr/>
            </a:pPr>
            <a:r>
              <a:rPr lang="es-EC" sz="2800" dirty="0" smtClean="0"/>
              <a:t>Requerimiento post incluye la misma información envida mediante GET pero también incluye un mensaje</a:t>
            </a:r>
          </a:p>
          <a:p>
            <a:pPr lvl="1">
              <a:defRPr/>
            </a:pPr>
            <a:r>
              <a:rPr lang="es-EC" sz="2800" dirty="0" smtClean="0"/>
              <a:t>El mensaje sirve para enviar información de cualquier tipo y longitud</a:t>
            </a:r>
          </a:p>
          <a:p>
            <a:pPr lvl="1">
              <a:defRPr/>
            </a:pPr>
            <a:r>
              <a:rPr lang="es-EC" sz="2800" dirty="0" smtClean="0"/>
              <a:t>Interface </a:t>
            </a:r>
            <a:r>
              <a:rPr lang="es-EC" sz="2800" dirty="0" err="1" smtClean="0"/>
              <a:t>FormData</a:t>
            </a:r>
            <a:endParaRPr lang="es-EC" sz="2800" dirty="0" smtClean="0"/>
          </a:p>
          <a:p>
            <a:pPr lvl="2">
              <a:defRPr/>
            </a:pPr>
            <a:r>
              <a:rPr lang="es-EC" sz="2200" dirty="0" err="1" smtClean="0"/>
              <a:t>FormData</a:t>
            </a:r>
            <a:r>
              <a:rPr lang="es-EC" sz="2200" dirty="0" smtClean="0"/>
              <a:t>()</a:t>
            </a:r>
          </a:p>
          <a:p>
            <a:pPr lvl="2">
              <a:defRPr/>
            </a:pPr>
            <a:r>
              <a:rPr lang="es-EC" sz="2200" dirty="0" err="1"/>
              <a:t>a</a:t>
            </a:r>
            <a:r>
              <a:rPr lang="es-EC" sz="2200" dirty="0" err="1" smtClean="0"/>
              <a:t>ppend</a:t>
            </a:r>
            <a:r>
              <a:rPr lang="es-EC" sz="2200" dirty="0" smtClean="0"/>
              <a:t>(</a:t>
            </a:r>
            <a:r>
              <a:rPr lang="es-EC" sz="2200" dirty="0" err="1" smtClean="0"/>
              <a:t>name,value</a:t>
            </a:r>
            <a:r>
              <a:rPr lang="es-EC" sz="2200" dirty="0" smtClean="0"/>
              <a:t>)</a:t>
            </a:r>
            <a:endParaRPr lang="es-EC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Envío de datos</a:t>
            </a:r>
          </a:p>
        </p:txBody>
      </p:sp>
      <p:pic>
        <p:nvPicPr>
          <p:cNvPr id="53250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943" y="1420416"/>
            <a:ext cx="8361400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3252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8189168"/>
            <a:ext cx="7145328" cy="163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3254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5328" y="7963564"/>
            <a:ext cx="5859471" cy="18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73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Cross-</a:t>
            </a:r>
            <a:r>
              <a:rPr lang="es-EC" dirty="0" err="1" smtClean="0"/>
              <a:t>origin</a:t>
            </a:r>
            <a:r>
              <a:rPr lang="es-EC" dirty="0" smtClean="0"/>
              <a:t> </a:t>
            </a:r>
            <a:r>
              <a:rPr lang="es-EC" dirty="0" err="1" smtClean="0"/>
              <a:t>request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200" dirty="0" err="1" smtClean="0"/>
              <a:t>XMLHttpRequest</a:t>
            </a:r>
            <a:r>
              <a:rPr lang="es-EC" sz="3200" dirty="0" smtClean="0"/>
              <a:t> </a:t>
            </a:r>
            <a:r>
              <a:rPr lang="es-EC" sz="3200" dirty="0" err="1" smtClean="0"/>
              <a:t>Level</a:t>
            </a:r>
            <a:r>
              <a:rPr lang="es-EC" sz="3200" dirty="0" smtClean="0"/>
              <a:t> 2 permite interactuar con diferentes servidores desde la misma aplicación</a:t>
            </a:r>
          </a:p>
          <a:p>
            <a:pPr lvl="1"/>
            <a:r>
              <a:rPr lang="es-EC" sz="2400" dirty="0" smtClean="0"/>
              <a:t>Accesos de un servidor a otro debe ser autorizado en el servidor</a:t>
            </a:r>
          </a:p>
          <a:p>
            <a:pPr lvl="1"/>
            <a:r>
              <a:rPr lang="es-EC" sz="2400" dirty="0" smtClean="0"/>
              <a:t>La autorización se hace declarando los orígenes permitidos para acceder a la aplicación</a:t>
            </a:r>
          </a:p>
          <a:p>
            <a:pPr lvl="1"/>
            <a:endParaRPr lang="es-EC" sz="2400" dirty="0"/>
          </a:p>
        </p:txBody>
      </p:sp>
      <p:pic>
        <p:nvPicPr>
          <p:cNvPr id="5427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7824" y="4012704"/>
            <a:ext cx="69703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0178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Cargar archivos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200" dirty="0" smtClean="0"/>
              <a:t>AJAX </a:t>
            </a:r>
            <a:r>
              <a:rPr lang="es-EC" sz="3200" dirty="0" err="1" smtClean="0"/>
              <a:t>Level</a:t>
            </a:r>
            <a:r>
              <a:rPr lang="es-EC" sz="3200" dirty="0" smtClean="0"/>
              <a:t> 2 incorpora la propiedad </a:t>
            </a:r>
            <a:r>
              <a:rPr lang="es-EC" sz="3200" dirty="0" err="1" smtClean="0"/>
              <a:t>XMLHttpRequestUpload</a:t>
            </a:r>
            <a:endParaRPr lang="es-EC" sz="3200" dirty="0" smtClean="0"/>
          </a:p>
          <a:p>
            <a:pPr lvl="1"/>
            <a:r>
              <a:rPr lang="es-EC" sz="2400" dirty="0" smtClean="0"/>
              <a:t>Objeto para acceder a métodos, propiedades y eventos para controlar el proceso de cargar un archivo</a:t>
            </a:r>
          </a:p>
          <a:p>
            <a:pPr lvl="1"/>
            <a:endParaRPr lang="es-EC" sz="2400" dirty="0"/>
          </a:p>
          <a:p>
            <a:pPr lvl="1"/>
            <a:r>
              <a:rPr lang="es-EC" sz="2400" dirty="0" smtClean="0"/>
              <a:t>El atributo </a:t>
            </a:r>
            <a:r>
              <a:rPr lang="es-EC" sz="2400" dirty="0" err="1" smtClean="0"/>
              <a:t>upload</a:t>
            </a:r>
            <a:r>
              <a:rPr lang="es-EC" sz="2400" dirty="0" smtClean="0"/>
              <a:t> del objeto </a:t>
            </a:r>
            <a:r>
              <a:rPr lang="es-EC" sz="2400" dirty="0" err="1" smtClean="0"/>
              <a:t>XMLHttpRequest</a:t>
            </a:r>
            <a:r>
              <a:rPr lang="es-EC" sz="2400" dirty="0" smtClean="0"/>
              <a:t> retorna una referencia a un objeto </a:t>
            </a:r>
            <a:r>
              <a:rPr lang="es-EC" sz="2400" dirty="0" err="1" smtClean="0"/>
              <a:t>XMLHttpRequestUpload</a:t>
            </a:r>
            <a:endParaRPr lang="es-EC" sz="2400" dirty="0" smtClean="0"/>
          </a:p>
          <a:p>
            <a:pPr lvl="1"/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485253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AJAX - Introducción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 smtClean="0"/>
              <a:t>Antiguo modelo web</a:t>
            </a:r>
          </a:p>
          <a:p>
            <a:pPr lvl="1"/>
            <a:r>
              <a:rPr lang="es-EC" sz="2000" dirty="0" smtClean="0"/>
              <a:t>Acceder al servidor y proveer toda la información de una sola vez</a:t>
            </a:r>
          </a:p>
          <a:p>
            <a:pPr lvl="1"/>
            <a:r>
              <a:rPr lang="es-EC" sz="2000" dirty="0" smtClean="0"/>
              <a:t>Navegador debe de acceder al servidor y remplazar la información por la nueva</a:t>
            </a:r>
          </a:p>
          <a:p>
            <a:pPr lvl="1"/>
            <a:r>
              <a:rPr lang="es-EC" sz="2000" dirty="0" smtClean="0"/>
              <a:t>Paginas se tornaron libros</a:t>
            </a:r>
          </a:p>
          <a:p>
            <a:pPr lvl="1"/>
            <a:endParaRPr lang="es-EC" sz="2000" dirty="0"/>
          </a:p>
          <a:p>
            <a:r>
              <a:rPr lang="es-EC" sz="2400" dirty="0" err="1"/>
              <a:t>XMLHttpRequest</a:t>
            </a:r>
            <a:endParaRPr lang="es-EC" sz="2400" dirty="0"/>
          </a:p>
          <a:p>
            <a:pPr lvl="1"/>
            <a:r>
              <a:rPr lang="es-EC" sz="2000" dirty="0"/>
              <a:t>Microsoft y Mozilla</a:t>
            </a:r>
          </a:p>
          <a:p>
            <a:pPr lvl="1"/>
            <a:r>
              <a:rPr lang="es-EC" sz="2000" dirty="0"/>
              <a:t>Recupera información del servidor con </a:t>
            </a:r>
            <a:r>
              <a:rPr lang="es-EC" sz="2000" dirty="0" smtClean="0"/>
              <a:t>JavaScript </a:t>
            </a:r>
            <a:r>
              <a:rPr lang="es-EC" sz="2000" dirty="0"/>
              <a:t>sin recargar el documento HTML visible en el </a:t>
            </a:r>
            <a:r>
              <a:rPr lang="es-EC" sz="2000" dirty="0" smtClean="0"/>
              <a:t>navegador (AJAX – 2005)</a:t>
            </a:r>
            <a:endParaRPr lang="es-EC" sz="2000" dirty="0"/>
          </a:p>
          <a:p>
            <a:pPr algn="just">
              <a:defRPr/>
            </a:pPr>
            <a:endParaRPr lang="es-EC" sz="2400" dirty="0" smtClean="0"/>
          </a:p>
          <a:p>
            <a:pPr algn="just">
              <a:defRPr/>
            </a:pPr>
            <a:r>
              <a:rPr lang="es-EC" sz="2400" dirty="0" smtClean="0"/>
              <a:t>AJAX - </a:t>
            </a:r>
            <a:r>
              <a:rPr lang="es-EC" sz="2400" dirty="0" err="1" smtClean="0"/>
              <a:t>Asynchronous</a:t>
            </a:r>
            <a:r>
              <a:rPr lang="es-EC" sz="2400" dirty="0" smtClean="0"/>
              <a:t> </a:t>
            </a:r>
            <a:r>
              <a:rPr lang="es-EC" sz="2400" dirty="0"/>
              <a:t>JavaScript and XML.</a:t>
            </a:r>
          </a:p>
          <a:p>
            <a:pPr lvl="1" algn="just">
              <a:defRPr/>
            </a:pPr>
            <a:r>
              <a:rPr lang="es-EC" sz="1800" dirty="0" smtClean="0"/>
              <a:t>Es </a:t>
            </a:r>
            <a:r>
              <a:rPr lang="es-EC" sz="1800" dirty="0"/>
              <a:t>una </a:t>
            </a:r>
            <a:r>
              <a:rPr lang="es-EC" sz="1800" dirty="0" smtClean="0"/>
              <a:t>forma </a:t>
            </a:r>
            <a:r>
              <a:rPr lang="es-EC" sz="1800" dirty="0"/>
              <a:t>de utilizar un </a:t>
            </a:r>
            <a:r>
              <a:rPr lang="es-EC" sz="1800" dirty="0" smtClean="0"/>
              <a:t>estándar </a:t>
            </a:r>
            <a:r>
              <a:rPr lang="es-EC" sz="1800" dirty="0"/>
              <a:t>existente</a:t>
            </a:r>
          </a:p>
          <a:p>
            <a:pPr lvl="1" algn="just">
              <a:defRPr/>
            </a:pPr>
            <a:r>
              <a:rPr lang="es-EC" sz="2000" dirty="0"/>
              <a:t>No es un nuevo lenguaje de programación</a:t>
            </a:r>
          </a:p>
          <a:p>
            <a:pPr algn="just">
              <a:defRPr/>
            </a:pPr>
            <a:endParaRPr lang="es-EC" sz="2400" dirty="0"/>
          </a:p>
          <a:p>
            <a:pPr algn="just">
              <a:defRPr/>
            </a:pPr>
            <a:r>
              <a:rPr lang="es-EC" sz="2400" dirty="0"/>
              <a:t>Utilizado para intercambiar datos entre el cliente y el servidor</a:t>
            </a:r>
          </a:p>
          <a:p>
            <a:pPr lvl="1" algn="just">
              <a:defRPr/>
            </a:pPr>
            <a:r>
              <a:rPr lang="es-EC" sz="2000" dirty="0"/>
              <a:t>Actualiza partes de una pagina Web</a:t>
            </a:r>
          </a:p>
          <a:p>
            <a:pPr lvl="1" algn="just">
              <a:defRPr/>
            </a:pPr>
            <a:r>
              <a:rPr lang="es-EC" sz="2000" dirty="0"/>
              <a:t>No realiza recargas (post-backs)</a:t>
            </a:r>
          </a:p>
          <a:p>
            <a:pPr lvl="1"/>
            <a:endParaRPr lang="es-EC" sz="2000" dirty="0" smtClean="0"/>
          </a:p>
        </p:txBody>
      </p:sp>
    </p:spTree>
    <p:extLst>
      <p:ext uri="{BB962C8B-B14F-4D97-AF65-F5344CB8AC3E}">
        <p14:creationId xmlns:p14="http://schemas.microsoft.com/office/powerpoint/2010/main" val="260902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AJAX </a:t>
            </a:r>
            <a:r>
              <a:rPr dirty="0" smtClean="0"/>
              <a:t>– Introducción – Estándares utilizados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XMLHttpRequest</a:t>
            </a:r>
            <a:endParaRPr lang="en-US" sz="2400" dirty="0" smtClean="0"/>
          </a:p>
          <a:p>
            <a:pPr lvl="1">
              <a:defRPr/>
            </a:pPr>
            <a:r>
              <a:rPr sz="1800" dirty="0" smtClean="0"/>
              <a:t>Para intercambiar datos </a:t>
            </a:r>
            <a:r>
              <a:rPr sz="1800" dirty="0" err="1" smtClean="0"/>
              <a:t>asincronicamente</a:t>
            </a:r>
            <a:r>
              <a:rPr sz="1800" dirty="0" smtClean="0"/>
              <a:t> con un servidor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JavaScript/DOM </a:t>
            </a:r>
          </a:p>
          <a:p>
            <a:pPr lvl="1">
              <a:defRPr/>
            </a:pPr>
            <a:r>
              <a:rPr sz="1800" dirty="0" smtClean="0"/>
              <a:t>Para mostrar e interactuar con la información recibida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CSS </a:t>
            </a:r>
          </a:p>
          <a:p>
            <a:pPr lvl="1">
              <a:defRPr/>
            </a:pPr>
            <a:r>
              <a:rPr lang="en-US" sz="1800" dirty="0" smtClean="0"/>
              <a:t>Para </a:t>
            </a:r>
            <a:r>
              <a:rPr lang="en-US" sz="1800" dirty="0" err="1" smtClean="0"/>
              <a:t>dar</a:t>
            </a:r>
            <a:r>
              <a:rPr lang="en-US" sz="1800" dirty="0" smtClean="0"/>
              <a:t>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a los </a:t>
            </a:r>
            <a:r>
              <a:rPr lang="en-US" sz="1800" dirty="0" err="1" smtClean="0"/>
              <a:t>datos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XML</a:t>
            </a:r>
          </a:p>
          <a:p>
            <a:pPr lvl="1">
              <a:defRPr/>
            </a:pPr>
            <a:r>
              <a:rPr lang="en-US" sz="1800" dirty="0" err="1" smtClean="0"/>
              <a:t>Formato</a:t>
            </a:r>
            <a:r>
              <a:rPr lang="en-US" sz="1800" dirty="0" smtClean="0"/>
              <a:t> en el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</a:t>
            </a:r>
            <a:r>
              <a:rPr lang="en-US" sz="1800" dirty="0" err="1" smtClean="0"/>
              <a:t>transfieren</a:t>
            </a:r>
            <a:r>
              <a:rPr lang="en-US" sz="1800" dirty="0" smtClean="0"/>
              <a:t> los </a:t>
            </a:r>
            <a:r>
              <a:rPr lang="en-US" sz="1800" dirty="0" err="1" smtClean="0"/>
              <a:t>datos</a:t>
            </a:r>
            <a:r>
              <a:rPr lang="en-US" sz="1800" dirty="0" smtClean="0"/>
              <a:t> entre el </a:t>
            </a:r>
            <a:r>
              <a:rPr lang="en-US" sz="1800" dirty="0" err="1" smtClean="0"/>
              <a:t>cliente</a:t>
            </a:r>
            <a:r>
              <a:rPr lang="en-US" sz="1800" dirty="0" smtClean="0"/>
              <a:t> y el </a:t>
            </a:r>
            <a:r>
              <a:rPr lang="en-US" sz="1800" dirty="0" err="1" smtClean="0"/>
              <a:t>servidor</a:t>
            </a:r>
            <a:endParaRPr lang="en-US" sz="1800" dirty="0"/>
          </a:p>
        </p:txBody>
      </p:sp>
      <p:pic>
        <p:nvPicPr>
          <p:cNvPr id="23556" name="Picture 5" descr=" Tecnologías agrupadas bajo el concepto de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88" y="4660776"/>
            <a:ext cx="5976938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AJAX - Introducción</a:t>
            </a:r>
          </a:p>
        </p:txBody>
      </p:sp>
      <p:pic>
        <p:nvPicPr>
          <p:cNvPr id="22532" name="Picture 5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109788"/>
            <a:ext cx="10663237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AJAX - 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páginas</a:t>
            </a:r>
            <a:r>
              <a:rPr lang="en-US" sz="2400" dirty="0" smtClean="0"/>
              <a:t> Web de forma </a:t>
            </a:r>
            <a:r>
              <a:rPr lang="en-US" sz="2400" dirty="0" err="1" smtClean="0"/>
              <a:t>rápida</a:t>
            </a:r>
            <a:r>
              <a:rPr lang="en-US" sz="2400" dirty="0" smtClean="0"/>
              <a:t> y </a:t>
            </a:r>
            <a:r>
              <a:rPr lang="en-US" sz="2400" dirty="0" err="1" smtClean="0"/>
              <a:t>dinámica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actualizar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páginas</a:t>
            </a:r>
            <a:r>
              <a:rPr lang="en-US" sz="2400" dirty="0" smtClean="0"/>
              <a:t> Web de forma </a:t>
            </a:r>
            <a:r>
              <a:rPr lang="en-US" sz="2400" dirty="0" err="1" smtClean="0"/>
              <a:t>asincronica</a:t>
            </a:r>
            <a:endParaRPr lang="en-US" sz="2400" dirty="0"/>
          </a:p>
          <a:p>
            <a:pPr lvl="1">
              <a:defRPr/>
            </a:pPr>
            <a:r>
              <a:rPr lang="en-US" sz="1800" dirty="0" err="1" smtClean="0"/>
              <a:t>Intercambia</a:t>
            </a:r>
            <a:r>
              <a:rPr lang="en-US" sz="1800" dirty="0" smtClean="0"/>
              <a:t> </a:t>
            </a:r>
            <a:r>
              <a:rPr lang="en-US" sz="1800" dirty="0" err="1" smtClean="0"/>
              <a:t>pequeñas</a:t>
            </a:r>
            <a:r>
              <a:rPr lang="en-US" sz="1800" dirty="0" smtClean="0"/>
              <a:t> </a:t>
            </a:r>
            <a:r>
              <a:rPr lang="en-US" sz="1800" dirty="0" err="1" smtClean="0"/>
              <a:t>cantidades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datos</a:t>
            </a:r>
            <a:r>
              <a:rPr lang="en-US" sz="1800" dirty="0" smtClean="0"/>
              <a:t> con el </a:t>
            </a:r>
            <a:r>
              <a:rPr lang="en-US" sz="1800" dirty="0" err="1" smtClean="0"/>
              <a:t>servidor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</a:t>
            </a:r>
            <a:r>
              <a:rPr lang="en-US" sz="1800" dirty="0" err="1" smtClean="0"/>
              <a:t>conecta</a:t>
            </a:r>
            <a:endParaRPr lang="en-US" sz="18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Las </a:t>
            </a:r>
            <a:r>
              <a:rPr lang="en-US" sz="2400" dirty="0" err="1" smtClean="0"/>
              <a:t>aplicaciones</a:t>
            </a:r>
            <a:r>
              <a:rPr lang="en-US" sz="2400" dirty="0" smtClean="0"/>
              <a:t> AJAX son </a:t>
            </a:r>
            <a:r>
              <a:rPr lang="en-US" sz="2400" dirty="0" err="1" smtClean="0"/>
              <a:t>independientes</a:t>
            </a:r>
            <a:r>
              <a:rPr lang="en-US" sz="2400" dirty="0" smtClean="0"/>
              <a:t> del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y de la </a:t>
            </a:r>
            <a:r>
              <a:rPr lang="en-US" sz="2400" dirty="0" err="1" smtClean="0"/>
              <a:t>plataforma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utilice</a:t>
            </a: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 smtClean="0"/>
              <a:t>Aplicaciones</a:t>
            </a:r>
            <a:r>
              <a:rPr lang="en-US" sz="2400" dirty="0" smtClean="0"/>
              <a:t> AJAX</a:t>
            </a:r>
          </a:p>
          <a:p>
            <a:pPr lvl="1">
              <a:defRPr/>
            </a:pPr>
            <a:r>
              <a:rPr lang="en-US" sz="1800" dirty="0"/>
              <a:t>Google Suggest </a:t>
            </a:r>
            <a:r>
              <a:rPr lang="en-US" sz="1800" dirty="0" smtClean="0"/>
              <a:t>(</a:t>
            </a:r>
            <a:r>
              <a:rPr sz="1800" dirty="0" smtClean="0"/>
              <a:t>popularizo</a:t>
            </a:r>
            <a:r>
              <a:rPr lang="en-US" sz="1800" dirty="0" smtClean="0"/>
              <a:t> AJAX en 2005)</a:t>
            </a:r>
            <a:endParaRPr lang="en-US" sz="1800" dirty="0"/>
          </a:p>
          <a:p>
            <a:pPr lvl="1">
              <a:defRPr/>
            </a:pPr>
            <a:r>
              <a:rPr lang="en-US" sz="1800" dirty="0" smtClean="0"/>
              <a:t>Google Maps</a:t>
            </a:r>
          </a:p>
          <a:p>
            <a:pPr lvl="1">
              <a:defRPr/>
            </a:pPr>
            <a:r>
              <a:rPr lang="en-US" sz="1800" dirty="0" smtClean="0"/>
              <a:t>Gmail</a:t>
            </a:r>
          </a:p>
          <a:p>
            <a:pPr lvl="1">
              <a:defRPr/>
            </a:pPr>
            <a:r>
              <a:rPr lang="en-US" sz="1800" dirty="0" err="1" smtClean="0"/>
              <a:t>Youtube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Facebook tabs</a:t>
            </a:r>
            <a:endParaRPr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AJAX - </a:t>
            </a:r>
            <a:r>
              <a:rPr sz="4400" dirty="0" err="1"/>
              <a:t>XMLHttpRequest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El elemento mas importante de AJAX es el objeto </a:t>
            </a:r>
            <a:r>
              <a:rPr sz="2800" dirty="0" err="1" smtClean="0"/>
              <a:t>XMLHttpRequest</a:t>
            </a:r>
            <a:endParaRPr sz="2800" dirty="0" smtClean="0"/>
          </a:p>
          <a:p>
            <a:pPr>
              <a:defRPr/>
            </a:pPr>
            <a:endParaRPr lang="es-ES" sz="2800" dirty="0"/>
          </a:p>
          <a:p>
            <a:pPr>
              <a:defRPr/>
            </a:pPr>
            <a:r>
              <a:rPr lang="es-ES" sz="2800" dirty="0" err="1" smtClean="0"/>
              <a:t>XMLHttpRequest</a:t>
            </a:r>
            <a:r>
              <a:rPr lang="es-ES" sz="2800" dirty="0" smtClean="0"/>
              <a:t> </a:t>
            </a:r>
            <a:r>
              <a:rPr lang="es-ES" sz="2800" dirty="0" err="1" smtClean="0"/>
              <a:t>Level</a:t>
            </a:r>
            <a:r>
              <a:rPr lang="es-ES" sz="2800" dirty="0" smtClean="0"/>
              <a:t> 2</a:t>
            </a:r>
          </a:p>
          <a:p>
            <a:pPr lvl="1">
              <a:defRPr/>
            </a:pPr>
            <a:r>
              <a:rPr lang="es-ES" sz="2200" dirty="0" smtClean="0"/>
              <a:t>Comunicación </a:t>
            </a:r>
          </a:p>
          <a:p>
            <a:pPr lvl="1">
              <a:defRPr/>
            </a:pPr>
            <a:r>
              <a:rPr lang="es-ES" sz="2200" dirty="0" smtClean="0"/>
              <a:t>Eventos para controlar la evolución del requerimiento hecho al servidor</a:t>
            </a:r>
          </a:p>
          <a:p>
            <a:pPr lvl="1">
              <a:defRPr/>
            </a:pPr>
            <a:r>
              <a:rPr lang="es-ES" sz="2200" dirty="0" smtClean="0"/>
              <a:t>Trabajar con múltiples servidores de la misma aplicación</a:t>
            </a:r>
          </a:p>
          <a:p>
            <a:pPr lvl="1">
              <a:defRPr/>
            </a:pPr>
            <a:r>
              <a:rPr lang="es-ES" sz="2200" dirty="0" smtClean="0"/>
              <a:t>Trabajar con pequeñas piezas de datos de grandes archivos</a:t>
            </a:r>
            <a:endParaRPr sz="2200" dirty="0" smtClean="0"/>
          </a:p>
          <a:p>
            <a:pPr>
              <a:defRPr/>
            </a:pPr>
            <a:endParaRPr sz="2800" dirty="0"/>
          </a:p>
          <a:p>
            <a:pPr>
              <a:defRPr/>
            </a:pPr>
            <a:r>
              <a:rPr sz="2800" dirty="0" smtClean="0"/>
              <a:t>Constructor</a:t>
            </a:r>
          </a:p>
          <a:p>
            <a:pPr lvl="1">
              <a:defRPr/>
            </a:pPr>
            <a:r>
              <a:rPr lang="es-ES" sz="2200" dirty="0" err="1" smtClean="0"/>
              <a:t>XMLHttpRequest</a:t>
            </a:r>
            <a:r>
              <a:rPr lang="es-ES" sz="2200" dirty="0" smtClean="0"/>
              <a:t>()</a:t>
            </a:r>
            <a:endParaRPr sz="2200" dirty="0" smtClean="0"/>
          </a:p>
          <a:p>
            <a:pPr>
              <a:defRPr/>
            </a:pPr>
            <a:endParaRPr sz="2800" dirty="0"/>
          </a:p>
          <a:p>
            <a:pPr>
              <a:defRPr/>
            </a:pPr>
            <a:r>
              <a:rPr sz="2800" dirty="0" err="1" smtClean="0"/>
              <a:t>Metodos</a:t>
            </a:r>
            <a:endParaRPr sz="2800" dirty="0" smtClean="0"/>
          </a:p>
          <a:p>
            <a:pPr lvl="1">
              <a:defRPr/>
            </a:pPr>
            <a:r>
              <a:rPr lang="es-EC" sz="2400" dirty="0" smtClean="0"/>
              <a:t>o</a:t>
            </a:r>
            <a:r>
              <a:rPr sz="2400" dirty="0" smtClean="0"/>
              <a:t>pen(</a:t>
            </a:r>
            <a:r>
              <a:rPr sz="2400" dirty="0" err="1" smtClean="0"/>
              <a:t>method</a:t>
            </a:r>
            <a:r>
              <a:rPr sz="2400" dirty="0" smtClean="0"/>
              <a:t>, </a:t>
            </a:r>
            <a:r>
              <a:rPr sz="2400" dirty="0" err="1" smtClean="0"/>
              <a:t>url</a:t>
            </a:r>
            <a:r>
              <a:rPr sz="2400" dirty="0" smtClean="0"/>
              <a:t>, </a:t>
            </a:r>
            <a:r>
              <a:rPr sz="2400" dirty="0" err="1" smtClean="0"/>
              <a:t>async</a:t>
            </a:r>
            <a:r>
              <a:rPr sz="2400" dirty="0" smtClean="0"/>
              <a:t>)</a:t>
            </a:r>
          </a:p>
          <a:p>
            <a:pPr lvl="1">
              <a:defRPr/>
            </a:pPr>
            <a:r>
              <a:rPr lang="es-ES" sz="2400" dirty="0" err="1" smtClean="0"/>
              <a:t>send</a:t>
            </a:r>
            <a:r>
              <a:rPr lang="es-ES" sz="2400" dirty="0" smtClean="0"/>
              <a:t>(data)</a:t>
            </a:r>
          </a:p>
          <a:p>
            <a:pPr lvl="1">
              <a:defRPr/>
            </a:pPr>
            <a:r>
              <a:rPr lang="es-ES" sz="2400" dirty="0" err="1" smtClean="0"/>
              <a:t>abort</a:t>
            </a:r>
            <a:r>
              <a:rPr lang="es-ES" sz="2400" dirty="0" smtClean="0"/>
              <a:t>()</a:t>
            </a:r>
            <a:endParaRPr sz="2400" dirty="0" smtClean="0"/>
          </a:p>
          <a:p>
            <a:pPr>
              <a:defRPr/>
            </a:pPr>
            <a:endParaRPr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AJAX </a:t>
            </a:r>
            <a:r>
              <a:rPr dirty="0" smtClean="0"/>
              <a:t>– Intercambio de datos cliente-servidor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4701116"/>
            <a:ext cx="5743787" cy="464018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Para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un </a:t>
            </a:r>
            <a:r>
              <a:rPr lang="en-US" sz="2400" dirty="0" err="1" smtClean="0"/>
              <a:t>requerimiento</a:t>
            </a:r>
            <a:r>
              <a:rPr lang="en-US" sz="2400" dirty="0" smtClean="0"/>
              <a:t> se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los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 open</a:t>
            </a:r>
            <a:r>
              <a:rPr lang="en-US" sz="2400" dirty="0"/>
              <a:t>() </a:t>
            </a:r>
            <a:r>
              <a:rPr lang="en-US" sz="2400" dirty="0" smtClean="0"/>
              <a:t>y send</a:t>
            </a:r>
            <a:r>
              <a:rPr lang="en-US" sz="2400" dirty="0"/>
              <a:t>() </a:t>
            </a:r>
            <a:r>
              <a:rPr lang="en-US" sz="2400" dirty="0" smtClean="0"/>
              <a:t>del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</a:t>
            </a:r>
            <a:r>
              <a:rPr lang="en-US" sz="2400" dirty="0" err="1" smtClean="0"/>
              <a:t>XMLHttpRequest</a:t>
            </a:r>
            <a:endParaRPr lang="en-US" sz="2400" dirty="0"/>
          </a:p>
          <a:p>
            <a:pPr>
              <a:defRPr/>
            </a:pPr>
            <a:r>
              <a:rPr lang="es-EC" sz="2400" dirty="0"/>
              <a:t>GET más simple y rápido que POST</a:t>
            </a:r>
          </a:p>
          <a:p>
            <a:pPr>
              <a:defRPr/>
            </a:pPr>
            <a:endParaRPr lang="es-EC" sz="105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6610773" y="4732784"/>
            <a:ext cx="5743787" cy="4608512"/>
          </a:xfrm>
        </p:spPr>
        <p:txBody>
          <a:bodyPr/>
          <a:lstStyle/>
          <a:p>
            <a:pPr>
              <a:defRPr/>
            </a:pPr>
            <a:r>
              <a:rPr lang="es-EC" sz="2400" dirty="0"/>
              <a:t>Usar requerimientos POST cuando:</a:t>
            </a:r>
          </a:p>
          <a:p>
            <a:pPr lvl="1">
              <a:defRPr/>
            </a:pPr>
            <a:r>
              <a:rPr lang="es-EC" sz="2000" dirty="0"/>
              <a:t>Almacenar un archivo en cache no es una opción</a:t>
            </a:r>
          </a:p>
          <a:p>
            <a:pPr lvl="2">
              <a:defRPr/>
            </a:pPr>
            <a:r>
              <a:rPr lang="es-EC" sz="1800" dirty="0"/>
              <a:t>Actualizar un archivo  o base de datos en el servidor</a:t>
            </a:r>
          </a:p>
          <a:p>
            <a:pPr lvl="1">
              <a:defRPr/>
            </a:pPr>
            <a:r>
              <a:rPr lang="es-EC" sz="2000" dirty="0"/>
              <a:t>Se requiere enviar una gran cantidad de datos al servidor</a:t>
            </a:r>
          </a:p>
          <a:p>
            <a:pPr lvl="2">
              <a:defRPr/>
            </a:pPr>
            <a:r>
              <a:rPr lang="es-EC" sz="1800" dirty="0"/>
              <a:t>POST no tiene limitaciones de tamaño</a:t>
            </a:r>
          </a:p>
          <a:p>
            <a:pPr lvl="1">
              <a:defRPr/>
            </a:pPr>
            <a:r>
              <a:rPr lang="es-EC" sz="2000" dirty="0"/>
              <a:t>Se requiere enviar entradas de usuario</a:t>
            </a:r>
          </a:p>
          <a:p>
            <a:pPr lvl="2">
              <a:defRPr/>
            </a:pPr>
            <a:r>
              <a:rPr lang="es-EC" sz="1800" dirty="0"/>
              <a:t>Pueden contener caracteres desconocidos</a:t>
            </a:r>
          </a:p>
          <a:p>
            <a:pPr lvl="2">
              <a:defRPr/>
            </a:pPr>
            <a:r>
              <a:rPr lang="es-EC" sz="1800" dirty="0"/>
              <a:t>POST es mas robusto y seguro que GET</a:t>
            </a:r>
          </a:p>
          <a:p>
            <a:pPr>
              <a:defRPr/>
            </a:pPr>
            <a:endParaRPr lang="es-EC" sz="2400" dirty="0"/>
          </a:p>
          <a:p>
            <a:endParaRPr lang="es-EC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99206"/>
              </p:ext>
            </p:extLst>
          </p:nvPr>
        </p:nvGraphicFramePr>
        <p:xfrm>
          <a:off x="725488" y="1420416"/>
          <a:ext cx="11723687" cy="3138488"/>
        </p:xfrm>
        <a:graphic>
          <a:graphicData uri="http://schemas.openxmlformats.org/drawingml/2006/table">
            <a:tbl>
              <a:tblPr/>
              <a:tblGrid>
                <a:gridCol w="3517107"/>
                <a:gridCol w="8206580"/>
              </a:tblGrid>
              <a:tr h="383034"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1" u="sng" dirty="0" smtClean="0">
                          <a:effectLst/>
                          <a:latin typeface="verdana"/>
                        </a:rPr>
                        <a:t>Método</a:t>
                      </a:r>
                      <a:endParaRPr lang="es-ES" sz="1800" b="1" u="sng" dirty="0">
                        <a:effectLst/>
                        <a:latin typeface="verdana"/>
                      </a:endParaRP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1" u="sng" dirty="0" smtClean="0">
                          <a:effectLst/>
                          <a:latin typeface="verdana"/>
                        </a:rPr>
                        <a:t>Descripción</a:t>
                      </a:r>
                      <a:endParaRPr lang="es-ES" sz="1800" b="1" u="sng" dirty="0">
                        <a:effectLst/>
                        <a:latin typeface="verdana"/>
                      </a:endParaRP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1701870"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 smtClean="0">
                          <a:effectLst/>
                          <a:latin typeface="verdana"/>
                        </a:rPr>
                        <a:t>open(</a:t>
                      </a:r>
                      <a:r>
                        <a:rPr lang="es-ES" sz="1800" i="1" dirty="0" err="1" smtClean="0">
                          <a:effectLst/>
                          <a:latin typeface="verdana"/>
                        </a:rPr>
                        <a:t>metodo,url,async</a:t>
                      </a:r>
                      <a:r>
                        <a:rPr lang="es-ES" sz="180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 dirty="0" err="1" smtClean="0">
                          <a:effectLst/>
                          <a:latin typeface="verdana"/>
                        </a:rPr>
                        <a:t>metodo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: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Tipo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de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GET ó 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>POST</a:t>
                      </a:r>
                      <a:br>
                        <a:rPr lang="en-US" sz="1800" dirty="0">
                          <a:effectLst/>
                          <a:latin typeface="verdana"/>
                        </a:rPr>
                      </a:br>
                      <a:r>
                        <a:rPr lang="en-US" sz="1800" i="1" dirty="0">
                          <a:effectLst/>
                          <a:latin typeface="verdana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>: 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La </a:t>
                      </a:r>
                      <a:r>
                        <a:rPr lang="es-ES" sz="1800" noProof="0" dirty="0" smtClean="0">
                          <a:effectLst/>
                          <a:latin typeface="verdana"/>
                        </a:rPr>
                        <a:t>localización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del </a:t>
                      </a:r>
                      <a:r>
                        <a:rPr lang="es-ES" sz="1800" noProof="0" dirty="0" smtClean="0">
                          <a:effectLst/>
                          <a:latin typeface="verdana"/>
                        </a:rPr>
                        <a:t>archivo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en el </a:t>
                      </a:r>
                      <a:r>
                        <a:rPr lang="es-ES" sz="1800" noProof="0" dirty="0" smtClean="0">
                          <a:effectLst/>
                          <a:latin typeface="verdana"/>
                        </a:rPr>
                        <a:t>servidor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/>
                      </a:r>
                      <a:br>
                        <a:rPr lang="en-US" sz="1800" dirty="0">
                          <a:effectLst/>
                          <a:latin typeface="verdana"/>
                        </a:rPr>
                      </a:br>
                      <a:r>
                        <a:rPr lang="en-US" sz="1800" i="1" dirty="0" err="1">
                          <a:effectLst/>
                          <a:latin typeface="verdana"/>
                        </a:rPr>
                        <a:t>async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>: 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Si la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llamada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debe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ser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asincronica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el valor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debe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ser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true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caso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contrario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es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false (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llamada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sincronica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)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3584"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 err="1">
                          <a:effectLst/>
                          <a:latin typeface="verdana"/>
                        </a:rPr>
                        <a:t>send</a:t>
                      </a:r>
                      <a:r>
                        <a:rPr lang="es-ES" sz="1800" dirty="0">
                          <a:effectLst/>
                          <a:latin typeface="verdana"/>
                        </a:rPr>
                        <a:t>(</a:t>
                      </a:r>
                      <a:r>
                        <a:rPr lang="es-ES" sz="1800" i="1" dirty="0" err="1">
                          <a:effectLst/>
                          <a:latin typeface="verdana"/>
                        </a:rPr>
                        <a:t>string</a:t>
                      </a:r>
                      <a:r>
                        <a:rPr lang="es-ES" sz="180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effectLst/>
                          <a:latin typeface="verdana"/>
                        </a:rPr>
                        <a:t>Enví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al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servidor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/>
                      </a:r>
                      <a:br>
                        <a:rPr lang="en-US" sz="1800" dirty="0">
                          <a:effectLst/>
                          <a:latin typeface="verdana"/>
                        </a:rPr>
                      </a:br>
                      <a:r>
                        <a:rPr lang="en-US" sz="1800" dirty="0">
                          <a:effectLst/>
                          <a:latin typeface="verdana"/>
                        </a:rPr>
                        <a:t/>
                      </a:r>
                      <a:br>
                        <a:rPr lang="en-US" sz="1800" dirty="0">
                          <a:effectLst/>
                          <a:latin typeface="verdana"/>
                        </a:rPr>
                      </a:br>
                      <a:r>
                        <a:rPr lang="en-US" sz="1800" i="1" dirty="0">
                          <a:effectLst/>
                          <a:latin typeface="verdana"/>
                        </a:rPr>
                        <a:t>string</a:t>
                      </a:r>
                      <a:r>
                        <a:rPr lang="en-US" sz="1800" dirty="0">
                          <a:effectLst/>
                          <a:latin typeface="verdana"/>
                        </a:rPr>
                        <a:t>: </a:t>
                      </a:r>
                      <a:r>
                        <a:rPr lang="en-US" sz="1800" dirty="0" err="1" smtClean="0">
                          <a:effectLst/>
                          <a:latin typeface="verdana"/>
                        </a:rPr>
                        <a:t>Utilizado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cuando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el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requerimiento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verdana"/>
                        </a:rPr>
                        <a:t>usa</a:t>
                      </a:r>
                      <a:r>
                        <a:rPr lang="en-US" sz="1800" baseline="0" dirty="0" smtClean="0">
                          <a:effectLst/>
                          <a:latin typeface="verdana"/>
                        </a:rPr>
                        <a:t> POST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 marL="23882" marR="23882" marT="23880" marB="2388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AJAX - </a:t>
            </a:r>
            <a:r>
              <a:rPr lang="es-EC" sz="4000" dirty="0" err="1"/>
              <a:t>XMLHttpRequest</a:t>
            </a:r>
            <a:endParaRPr lang="es-EC" dirty="0"/>
          </a:p>
        </p:txBody>
      </p:sp>
      <p:pic>
        <p:nvPicPr>
          <p:cNvPr id="51202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50" y="1348408"/>
            <a:ext cx="56007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03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181800"/>
            <a:ext cx="3910112" cy="366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0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2320" y="1492424"/>
            <a:ext cx="703454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05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0112" y="7181056"/>
            <a:ext cx="913818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1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 smtClean="0"/>
              <a:t>P</a:t>
            </a:r>
            <a:r>
              <a:rPr dirty="0" err="1" smtClean="0"/>
              <a:t>ropiedades</a:t>
            </a:r>
            <a:r>
              <a:rPr dirty="0" smtClean="0"/>
              <a:t> Response</a:t>
            </a:r>
            <a:endParaRPr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829845"/>
              </p:ext>
            </p:extLst>
          </p:nvPr>
        </p:nvGraphicFramePr>
        <p:xfrm>
          <a:off x="650875" y="1497013"/>
          <a:ext cx="11703050" cy="6678931"/>
        </p:xfrm>
        <a:graphic>
          <a:graphicData uri="http://schemas.openxmlformats.org/drawingml/2006/table">
            <a:tbl>
              <a:tblPr/>
              <a:tblGrid>
                <a:gridCol w="2627215"/>
                <a:gridCol w="9075835"/>
              </a:tblGrid>
              <a:tr h="432330">
                <a:tc>
                  <a:txBody>
                    <a:bodyPr/>
                    <a:lstStyle/>
                    <a:p>
                      <a:pPr algn="ctr" fontAlgn="t"/>
                      <a:r>
                        <a:rPr lang="es-ES" sz="1600" b="1" u="sng" dirty="0" smtClean="0">
                          <a:effectLst/>
                          <a:latin typeface="verdana"/>
                        </a:rPr>
                        <a:t>Propiedad</a:t>
                      </a:r>
                      <a:endParaRPr lang="es-ES" sz="1600" b="1" u="sng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600" b="1" u="sng" dirty="0" smtClean="0">
                          <a:effectLst/>
                          <a:latin typeface="verdana"/>
                        </a:rPr>
                        <a:t>Descripción</a:t>
                      </a:r>
                      <a:endParaRPr lang="es-ES" sz="1600" b="1" u="sng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859225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smtClean="0">
                          <a:effectLst/>
                          <a:latin typeface="verdana"/>
                        </a:rPr>
                        <a:t>response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Propiedad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de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proposito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general. </a:t>
                      </a:r>
                    </a:p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Regresa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la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respuesta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acorde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al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atributo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responseType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4530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>
                          <a:effectLst/>
                          <a:latin typeface="verdana"/>
                        </a:rPr>
                        <a:t>responseText</a:t>
                      </a: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Obtiene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los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datos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de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respuesta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como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un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texto</a:t>
                      </a:r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846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 err="1">
                          <a:effectLst/>
                          <a:latin typeface="verdana"/>
                        </a:rPr>
                        <a:t>responseXML</a:t>
                      </a:r>
                      <a:endParaRPr lang="es-E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  <a:latin typeface="verdana"/>
                        </a:rPr>
                        <a:t>Obtiene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la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respuesta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verdana"/>
                        </a:rPr>
                        <a:t>como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XML</a:t>
                      </a: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baseline="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31593" marR="31593" marT="28578" marB="2857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713" name="Rectangle 1"/>
          <p:cNvSpPr>
            <a:spLocks/>
          </p:cNvSpPr>
          <p:nvPr/>
        </p:nvSpPr>
        <p:spPr bwMode="auto">
          <a:xfrm>
            <a:off x="3487738" y="383063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/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29714" name="5 CuadroTexto"/>
          <p:cNvSpPr txBox="1">
            <a:spLocks noChangeArrowheads="1"/>
          </p:cNvSpPr>
          <p:nvPr/>
        </p:nvSpPr>
        <p:spPr bwMode="auto">
          <a:xfrm>
            <a:off x="3340282" y="3252554"/>
            <a:ext cx="5106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s-ES" sz="2000" dirty="0" err="1" smtClean="0"/>
              <a:t>databox.innerHTML</a:t>
            </a:r>
            <a:r>
              <a:rPr lang="es-ES" sz="2000" dirty="0" smtClean="0"/>
              <a:t>=</a:t>
            </a:r>
            <a:r>
              <a:rPr lang="es-ES" sz="2000" dirty="0" err="1" smtClean="0"/>
              <a:t>request.responseText</a:t>
            </a:r>
            <a:r>
              <a:rPr lang="es-ES" sz="2000" dirty="0"/>
              <a:t>;</a:t>
            </a:r>
          </a:p>
        </p:txBody>
      </p:sp>
      <p:sp>
        <p:nvSpPr>
          <p:cNvPr id="29715" name="6 CuadroTexto"/>
          <p:cNvSpPr txBox="1">
            <a:spLocks noChangeArrowheads="1"/>
          </p:cNvSpPr>
          <p:nvPr/>
        </p:nvSpPr>
        <p:spPr bwMode="auto">
          <a:xfrm>
            <a:off x="3313907" y="4876800"/>
            <a:ext cx="8851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s-ES" sz="2000" dirty="0" err="1" smtClean="0"/>
              <a:t>xmlDoc</a:t>
            </a:r>
            <a:r>
              <a:rPr lang="es-ES" sz="2000" dirty="0"/>
              <a:t> </a:t>
            </a:r>
            <a:r>
              <a:rPr lang="es-ES" sz="2000" dirty="0" smtClean="0"/>
              <a:t>=  </a:t>
            </a:r>
            <a:r>
              <a:rPr lang="es-ES" sz="2000" dirty="0" err="1" smtClean="0"/>
              <a:t>request.responseXML</a:t>
            </a:r>
            <a:r>
              <a:rPr lang="es-ES" sz="2000" dirty="0" smtClean="0"/>
              <a:t>;</a:t>
            </a:r>
            <a:endParaRPr lang="es-E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714</Words>
  <Application>Microsoft Office PowerPoint</Application>
  <PresentationFormat>Personalizado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Presentación de PowerPoint 2010</vt:lpstr>
      <vt:lpstr>AJAX</vt:lpstr>
      <vt:lpstr>AJAX - Introducción</vt:lpstr>
      <vt:lpstr>AJAX – Introducción – Estándares utilizados</vt:lpstr>
      <vt:lpstr>AJAX - Introducción</vt:lpstr>
      <vt:lpstr>AJAX - Introducción</vt:lpstr>
      <vt:lpstr>AJAX - XMLHttpRequest</vt:lpstr>
      <vt:lpstr>AJAX – Intercambio de datos cliente-servidor</vt:lpstr>
      <vt:lpstr>AJAX - XMLHttpRequest</vt:lpstr>
      <vt:lpstr>Propiedades Response</vt:lpstr>
      <vt:lpstr>Eventos</vt:lpstr>
      <vt:lpstr>Estados</vt:lpstr>
      <vt:lpstr>Eventos</vt:lpstr>
      <vt:lpstr>Envío de datos</vt:lpstr>
      <vt:lpstr>Envío de datos</vt:lpstr>
      <vt:lpstr>Cross-origin request</vt:lpstr>
      <vt:lpstr>Cargar archivos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creator>Jorge Rodriguez</dc:creator>
  <cp:lastModifiedBy>Jorge Rodriguez E.</cp:lastModifiedBy>
  <cp:revision>221</cp:revision>
  <dcterms:modified xsi:type="dcterms:W3CDTF">2013-06-12T17:08:06Z</dcterms:modified>
</cp:coreProperties>
</file>