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ES"/>
          </a:p>
        </p:txBody>
      </p:sp>
      <p:sp>
        <p:nvSpPr>
          <p:cNvPr id="4" name="Marcador de fecha 3"/>
          <p:cNvSpPr>
            <a:spLocks noGrp="1"/>
          </p:cNvSpPr>
          <p:nvPr>
            <p:ph type="dt" sz="half" idx="10"/>
          </p:nvPr>
        </p:nvSpPr>
        <p:spPr/>
        <p:txBody>
          <a:bodyPr/>
          <a:lstStyle/>
          <a:p>
            <a:fld id="{D659B61B-3974-4DC3-A860-B4D58E4220AD}" type="datetimeFigureOut">
              <a:rPr lang="es-ES" smtClean="0"/>
              <a:t>30/05/2016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145855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fecha 3"/>
          <p:cNvSpPr>
            <a:spLocks noGrp="1"/>
          </p:cNvSpPr>
          <p:nvPr>
            <p:ph type="dt" sz="half" idx="10"/>
          </p:nvPr>
        </p:nvSpPr>
        <p:spPr/>
        <p:txBody>
          <a:bodyPr/>
          <a:lstStyle/>
          <a:p>
            <a:fld id="{D659B61B-3974-4DC3-A860-B4D58E4220AD}" type="datetimeFigureOut">
              <a:rPr lang="es-ES" smtClean="0"/>
              <a:t>30/05/2016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163904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fecha 3"/>
          <p:cNvSpPr>
            <a:spLocks noGrp="1"/>
          </p:cNvSpPr>
          <p:nvPr>
            <p:ph type="dt" sz="half" idx="10"/>
          </p:nvPr>
        </p:nvSpPr>
        <p:spPr/>
        <p:txBody>
          <a:bodyPr/>
          <a:lstStyle/>
          <a:p>
            <a:fld id="{D659B61B-3974-4DC3-A860-B4D58E4220AD}" type="datetimeFigureOut">
              <a:rPr lang="es-ES" smtClean="0"/>
              <a:t>30/05/2016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349727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fecha 3"/>
          <p:cNvSpPr>
            <a:spLocks noGrp="1"/>
          </p:cNvSpPr>
          <p:nvPr>
            <p:ph type="dt" sz="half" idx="10"/>
          </p:nvPr>
        </p:nvSpPr>
        <p:spPr/>
        <p:txBody>
          <a:bodyPr/>
          <a:lstStyle/>
          <a:p>
            <a:fld id="{D659B61B-3974-4DC3-A860-B4D58E4220AD}" type="datetimeFigureOut">
              <a:rPr lang="es-ES" smtClean="0"/>
              <a:t>30/05/2016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75154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659B61B-3974-4DC3-A860-B4D58E4220AD}" type="datetimeFigureOut">
              <a:rPr lang="es-ES" smtClean="0"/>
              <a:t>30/05/2016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347156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5" name="Marcador de fecha 4"/>
          <p:cNvSpPr>
            <a:spLocks noGrp="1"/>
          </p:cNvSpPr>
          <p:nvPr>
            <p:ph type="dt" sz="half" idx="10"/>
          </p:nvPr>
        </p:nvSpPr>
        <p:spPr/>
        <p:txBody>
          <a:bodyPr/>
          <a:lstStyle/>
          <a:p>
            <a:fld id="{D659B61B-3974-4DC3-A860-B4D58E4220AD}" type="datetimeFigureOut">
              <a:rPr lang="es-ES" smtClean="0"/>
              <a:t>30/05/2016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237959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7" name="Marcador de fecha 6"/>
          <p:cNvSpPr>
            <a:spLocks noGrp="1"/>
          </p:cNvSpPr>
          <p:nvPr>
            <p:ph type="dt" sz="half" idx="10"/>
          </p:nvPr>
        </p:nvSpPr>
        <p:spPr/>
        <p:txBody>
          <a:bodyPr/>
          <a:lstStyle/>
          <a:p>
            <a:fld id="{D659B61B-3974-4DC3-A860-B4D58E4220AD}" type="datetimeFigureOut">
              <a:rPr lang="es-ES" smtClean="0"/>
              <a:t>30/05/2016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155243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
          </a:p>
        </p:txBody>
      </p:sp>
      <p:sp>
        <p:nvSpPr>
          <p:cNvPr id="3" name="Marcador de fecha 2"/>
          <p:cNvSpPr>
            <a:spLocks noGrp="1"/>
          </p:cNvSpPr>
          <p:nvPr>
            <p:ph type="dt" sz="half" idx="10"/>
          </p:nvPr>
        </p:nvSpPr>
        <p:spPr/>
        <p:txBody>
          <a:bodyPr/>
          <a:lstStyle/>
          <a:p>
            <a:fld id="{D659B61B-3974-4DC3-A860-B4D58E4220AD}" type="datetimeFigureOut">
              <a:rPr lang="es-ES" smtClean="0"/>
              <a:t>30/05/2016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238594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59B61B-3974-4DC3-A860-B4D58E4220AD}" type="datetimeFigureOut">
              <a:rPr lang="es-ES" smtClean="0"/>
              <a:t>30/05/2016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365942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659B61B-3974-4DC3-A860-B4D58E4220AD}" type="datetimeFigureOut">
              <a:rPr lang="es-ES" smtClean="0"/>
              <a:t>30/05/2016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22325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659B61B-3974-4DC3-A860-B4D58E4220AD}" type="datetimeFigureOut">
              <a:rPr lang="es-ES" smtClean="0"/>
              <a:t>30/05/2016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DDB34C2-4107-4C68-9E68-8A89400BFD46}" type="slidenum">
              <a:rPr lang="es-ES" smtClean="0"/>
              <a:t>‹Nº›</a:t>
            </a:fld>
            <a:endParaRPr lang="es-ES"/>
          </a:p>
        </p:txBody>
      </p:sp>
    </p:spTree>
    <p:extLst>
      <p:ext uri="{BB962C8B-B14F-4D97-AF65-F5344CB8AC3E}">
        <p14:creationId xmlns:p14="http://schemas.microsoft.com/office/powerpoint/2010/main" val="208564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9B61B-3974-4DC3-A860-B4D58E4220AD}" type="datetimeFigureOut">
              <a:rPr lang="es-ES" smtClean="0"/>
              <a:t>30/05/2016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B34C2-4107-4C68-9E68-8A89400BFD46}" type="slidenum">
              <a:rPr lang="es-ES" smtClean="0"/>
              <a:t>‹Nº›</a:t>
            </a:fld>
            <a:endParaRPr lang="es-ES"/>
          </a:p>
        </p:txBody>
      </p:sp>
    </p:spTree>
    <p:extLst>
      <p:ext uri="{BB962C8B-B14F-4D97-AF65-F5344CB8AC3E}">
        <p14:creationId xmlns:p14="http://schemas.microsoft.com/office/powerpoint/2010/main" val="299484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a:t>Universidad de Corea del sur entregará becas de pregrado para estudiantes ecuatorianos</a:t>
            </a:r>
          </a:p>
        </p:txBody>
      </p:sp>
      <p:sp>
        <p:nvSpPr>
          <p:cNvPr id="3" name="Subtítulo 2"/>
          <p:cNvSpPr>
            <a:spLocks noGrp="1"/>
          </p:cNvSpPr>
          <p:nvPr>
            <p:ph type="subTitle" idx="1"/>
          </p:nvPr>
        </p:nvSpPr>
        <p:spPr/>
        <p:txBody>
          <a:bodyPr>
            <a:normAutofit lnSpcReduction="10000"/>
          </a:bodyPr>
          <a:lstStyle/>
          <a:p>
            <a:r>
              <a:rPr lang="es-ES" dirty="0"/>
              <a:t>La Secretaría Nacional de Educación Superior, Ciencia, Tecnología e Innovación (</a:t>
            </a:r>
            <a:r>
              <a:rPr lang="es-ES" dirty="0" err="1"/>
              <a:t>Senescyt</a:t>
            </a:r>
            <a:r>
              <a:rPr lang="es-ES" dirty="0"/>
              <a:t>), de Ecuador, suscribió un convenio de cooperación interinstitucional con la Universidad de Corea del Sur, institución que otorgará becas de tercer nivel para estudiantes ecuatorianos.</a:t>
            </a:r>
          </a:p>
          <a:p>
            <a:endParaRPr lang="es-ES" dirty="0"/>
          </a:p>
        </p:txBody>
      </p:sp>
    </p:spTree>
    <p:extLst>
      <p:ext uri="{BB962C8B-B14F-4D97-AF65-F5344CB8AC3E}">
        <p14:creationId xmlns:p14="http://schemas.microsoft.com/office/powerpoint/2010/main" val="243830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75861" y="536713"/>
            <a:ext cx="10644809" cy="5078313"/>
          </a:xfrm>
          <a:prstGeom prst="rect">
            <a:avLst/>
          </a:prstGeom>
          <a:noFill/>
        </p:spPr>
        <p:txBody>
          <a:bodyPr wrap="square" rtlCol="0">
            <a:spAutoFit/>
          </a:bodyPr>
          <a:lstStyle/>
          <a:p>
            <a:r>
              <a:rPr lang="es-ES" dirty="0"/>
              <a:t>En el acto participaron la subsecretaria General de Ciencia, Tecnología e Innovación, Rina Pazos, y el presidente de la Universidad de Corea, </a:t>
            </a:r>
            <a:r>
              <a:rPr lang="es-ES" dirty="0" err="1"/>
              <a:t>Jaeho</a:t>
            </a:r>
            <a:r>
              <a:rPr lang="es-ES" dirty="0"/>
              <a:t> </a:t>
            </a:r>
            <a:r>
              <a:rPr lang="es-ES" dirty="0" err="1"/>
              <a:t>Yeom</a:t>
            </a:r>
            <a:r>
              <a:rPr lang="es-ES" dirty="0"/>
              <a:t>. Las becas se enmarcan en el Programa Becas Globales Amistosas de la Universidad de Corea, a través de las cuales se financiará carreras de educación superior.</a:t>
            </a:r>
          </a:p>
          <a:p>
            <a:endParaRPr lang="es-ES" dirty="0"/>
          </a:p>
          <a:p>
            <a:r>
              <a:rPr lang="es-ES" dirty="0"/>
              <a:t>“El proceso de transformación que ha mantenido Corea es un ejemplo a seguir. Hemos mantenido una cooperación muy cercana y creemos que este convenio es de gran importancia para seguir los pasos que ustedes marcaron hace varias décadas, en el fomento de la educación superior y de la investigación”, indicó Pazos.</a:t>
            </a:r>
          </a:p>
          <a:p>
            <a:endParaRPr lang="es-ES" dirty="0"/>
          </a:p>
          <a:p>
            <a:r>
              <a:rPr lang="es-ES" dirty="0"/>
              <a:t>El convenio suscrito establece que la </a:t>
            </a:r>
            <a:r>
              <a:rPr lang="es-ES" dirty="0" err="1"/>
              <a:t>Senescyt</a:t>
            </a:r>
            <a:r>
              <a:rPr lang="es-ES" dirty="0"/>
              <a:t> llevará a cabo el proceso de selección de los candidatos que postulen a este programa, además asumirá la compra de pasajes aéreos al lugar de estudio y de su posterior retorno al Ecuador. En tanto, Corea cubrirá el costo de la matrícula, gastos de residencia, así como un estipendio mensual para los candidatos seleccionados durante el tiempo que dure la carrera universitaria.</a:t>
            </a:r>
          </a:p>
          <a:p>
            <a:endParaRPr lang="es-ES" dirty="0"/>
          </a:p>
          <a:p>
            <a:r>
              <a:rPr lang="es-ES" dirty="0"/>
              <a:t>La cooperación entre estos países ha impulsado que los ecuatorianos se interesen en estudiar en Corea del Sur. Entre el 2014 y 2015, un total de 150 personas se han formado académicamente en universidades de excelencia.</a:t>
            </a:r>
            <a:br>
              <a:rPr lang="es-ES" dirty="0"/>
            </a:br>
            <a:br>
              <a:rPr lang="es-ES" dirty="0"/>
            </a:br>
            <a:br>
              <a:rPr lang="es-ES" dirty="0"/>
            </a:br>
            <a:endParaRPr lang="es-ES" dirty="0"/>
          </a:p>
        </p:txBody>
      </p:sp>
    </p:spTree>
    <p:extLst>
      <p:ext uri="{BB962C8B-B14F-4D97-AF65-F5344CB8AC3E}">
        <p14:creationId xmlns:p14="http://schemas.microsoft.com/office/powerpoint/2010/main" val="370390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29559" y="414779"/>
            <a:ext cx="10501460" cy="6186309"/>
          </a:xfrm>
          <a:prstGeom prst="rect">
            <a:avLst/>
          </a:prstGeom>
          <a:noFill/>
        </p:spPr>
        <p:txBody>
          <a:bodyPr wrap="square" rtlCol="0">
            <a:spAutoFit/>
          </a:bodyPr>
          <a:lstStyle/>
          <a:p>
            <a:r>
              <a:rPr lang="es-ES" dirty="0"/>
              <a:t>La Universidad de Corea posee una amplia oferta académica y una moderna infraestructura: 100 departamentos en 23 colegios y escuelas, 24 escuelas de posgrado, 130 institutos de investigación, 33 equipamientos auxiliares y médicos. Posee más de 1.607 profesores, 27.259 estudiantes de pregrado y 10.541 estudiantes de posgrado.</a:t>
            </a:r>
          </a:p>
          <a:p>
            <a:endParaRPr lang="es-ES" dirty="0"/>
          </a:p>
          <a:p>
            <a:r>
              <a:rPr lang="es-ES" dirty="0" err="1"/>
              <a:t>Jaeho</a:t>
            </a:r>
            <a:r>
              <a:rPr lang="es-ES" dirty="0"/>
              <a:t> </a:t>
            </a:r>
            <a:r>
              <a:rPr lang="es-ES" dirty="0" err="1"/>
              <a:t>Yeom</a:t>
            </a:r>
            <a:r>
              <a:rPr lang="es-ES" dirty="0"/>
              <a:t>, presidente de esta institución, afirmó que requieren talento humano que domine el idioma coreano, español o inglés, para que a futuro pueda acceder a oportunidades laborales en sus empresas. “La meta para el 2020 es contar con al menos 200 estudiantes graduados, provenientes de países latinoamericanos”, acotó.     </a:t>
            </a:r>
          </a:p>
          <a:p>
            <a:endParaRPr lang="es-ES" dirty="0"/>
          </a:p>
          <a:p>
            <a:r>
              <a:rPr lang="es-ES" dirty="0"/>
              <a:t>Los ecuatorianos interesados en acceder a estas becas deben haber alcanzado suficiencia en el idioma inglés (examen conocido como 'TOELF') o coreano ('TOPIK'), además de una carta de recomendación académica de la máxima autoridad de la institución en donde obtuvieron el bachillerato.</a:t>
            </a:r>
          </a:p>
          <a:p>
            <a:r>
              <a:rPr lang="es-ES" dirty="0"/>
              <a:t>Desde 2007, el gobierno ecuatoriano, a través de la </a:t>
            </a:r>
            <a:r>
              <a:rPr lang="es-ES" dirty="0" err="1"/>
              <a:t>Senescyt</a:t>
            </a:r>
            <a:r>
              <a:rPr lang="es-ES" dirty="0"/>
              <a:t>, ha entregado 11.770 becas a estudiantes nacionales con el objetivo de que se formen en las mejores universidades del mundo y regresen al país para aportar con sus conocimientos.</a:t>
            </a:r>
          </a:p>
          <a:p>
            <a:endParaRPr lang="es-ES" dirty="0"/>
          </a:p>
          <a:p>
            <a:r>
              <a:rPr lang="es-ES" dirty="0"/>
              <a:t>Hasta el momento 3.177 han retornado a Ecuador y de ellos el 99% se encuentra trabajando principalmente en los sectores de educación y salud.</a:t>
            </a:r>
            <a:br>
              <a:rPr lang="es-ES" dirty="0"/>
            </a:br>
            <a:br>
              <a:rPr lang="es-ES" dirty="0"/>
            </a:br>
            <a:endParaRPr lang="es-ES" dirty="0"/>
          </a:p>
          <a:p>
            <a:endParaRPr lang="es-ES" dirty="0"/>
          </a:p>
        </p:txBody>
      </p:sp>
    </p:spTree>
    <p:extLst>
      <p:ext uri="{BB962C8B-B14F-4D97-AF65-F5344CB8AC3E}">
        <p14:creationId xmlns:p14="http://schemas.microsoft.com/office/powerpoint/2010/main" val="3193071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Words>
  <Application>Microsoft Office PowerPoint</Application>
  <PresentationFormat>Panorámica</PresentationFormat>
  <Paragraphs>17</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Universidad de Corea del sur entregará becas de pregrado para estudiantes ecuatorianos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de Corea del sur entregará becas de pregrado para estudiantes ecuatorianos</dc:title>
  <dc:creator>user</dc:creator>
  <cp:lastModifiedBy>user</cp:lastModifiedBy>
  <cp:revision>1</cp:revision>
  <dcterms:created xsi:type="dcterms:W3CDTF">2016-05-31T03:24:12Z</dcterms:created>
  <dcterms:modified xsi:type="dcterms:W3CDTF">2016-05-31T03:24:28Z</dcterms:modified>
</cp:coreProperties>
</file>