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6"/>
  </p:notesMasterIdLst>
  <p:sldIdLst>
    <p:sldId id="278" r:id="rId2"/>
    <p:sldId id="279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80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066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MUSCL</a:t>
            </a:r>
          </a:p>
          <a:p>
            <a:pPr lvl="1"/>
            <a:r>
              <a:rPr lang="en-US" dirty="0"/>
              <a:t>ACM – Slope limiter method for sharpening discontinuities.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10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15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Streamline 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  <a:p>
            <a:pPr lvl="1"/>
            <a:r>
              <a:rPr lang="en-US" dirty="0"/>
              <a:t>Finite Element approach</a:t>
            </a:r>
          </a:p>
          <a:p>
            <a:pPr lvl="1"/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pPr lvl="1"/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pPr lvl="1"/>
            <a:r>
              <a:rPr lang="en-US" dirty="0" smtClean="0"/>
              <a:t>Is neither </a:t>
            </a:r>
            <a:r>
              <a:rPr lang="en-US" dirty="0"/>
              <a:t>TVD </a:t>
            </a:r>
            <a:r>
              <a:rPr lang="en-US" dirty="0" smtClean="0"/>
              <a:t>nor conservative</a:t>
            </a:r>
            <a:endParaRPr lang="en-US" dirty="0"/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11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654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Theory of the Streamline Upwind Petrov-Galerkin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>
                <a:ea typeface="ＭＳ Ｐゴシック" pitchFamily="-108" charset="-128"/>
              </a:rPr>
              <a:t>Trial functions </a:t>
            </a:r>
            <a:r>
              <a:rPr lang="en-US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>
                <a:ea typeface="ＭＳ Ｐゴシック" pitchFamily="-108" charset="-128"/>
              </a:rPr>
              <a:t>Test functions </a:t>
            </a:r>
            <a:r>
              <a:rPr lang="en-US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>
                <a:ea typeface="ＭＳ Ｐゴシック" pitchFamily="-108" charset="-128"/>
              </a:rPr>
              <a:t>Petrov-Galerkin</a:t>
            </a:r>
            <a:r>
              <a:rPr lang="en-US">
                <a:ea typeface="ＭＳ Ｐゴシック" pitchFamily="-108" charset="-128"/>
              </a:rPr>
              <a:t> – Test functions </a:t>
            </a:r>
            <a:r>
              <a:rPr lang="en-US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>
                <a:ea typeface="ＭＳ Ｐゴシック" pitchFamily="-108" charset="-128"/>
              </a:rPr>
              <a:t> </a:t>
            </a:r>
          </a:p>
          <a:p>
            <a:r>
              <a:rPr lang="en-US" u="sng">
                <a:ea typeface="ＭＳ Ｐゴシック" pitchFamily="-108" charset="-128"/>
              </a:rPr>
              <a:t>SUPG</a:t>
            </a:r>
            <a:r>
              <a:rPr lang="en-US">
                <a:ea typeface="ＭＳ Ｐゴシック" pitchFamily="-108" charset="-128"/>
              </a:rPr>
              <a:t> – Choose test functions to be: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12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9608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2D Wave 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>
                <a:ea typeface="ＭＳ Ｐゴシック" pitchFamily="-108" charset="-128"/>
              </a:rPr>
              <a:t>Lax-Wendroff with slope limiters</a:t>
            </a:r>
          </a:p>
          <a:p>
            <a:pPr lvl="1"/>
            <a:r>
              <a:rPr lang="en-US"/>
              <a:t>Effective for sharp discontinuities</a:t>
            </a:r>
          </a:p>
          <a:p>
            <a:pPr lvl="1"/>
            <a:r>
              <a:rPr lang="en-US"/>
              <a:t>Overly dissipative for thin waves (cuts off the top of the triangular/gaussian waves)</a:t>
            </a:r>
          </a:p>
          <a:p>
            <a:pPr lvl="1"/>
            <a:r>
              <a:rPr lang="en-US"/>
              <a:t>more dissipative than other methods</a:t>
            </a:r>
          </a:p>
          <a:p>
            <a:r>
              <a:rPr lang="en-US" b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/>
              <a:t>most effective for problems with discontinuities</a:t>
            </a:r>
          </a:p>
          <a:p>
            <a:pPr lvl="1"/>
            <a:r>
              <a:rPr lang="en-US"/>
              <a:t>Unnaturally sharpens the solution</a:t>
            </a:r>
          </a:p>
          <a:p>
            <a:r>
              <a:rPr lang="en-US" b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/>
              <a:t>Balances well between diffusion and discontinuity sharpness </a:t>
            </a:r>
          </a:p>
          <a:p>
            <a:pPr lvl="1"/>
            <a:r>
              <a:rPr lang="en-US"/>
              <a:t>Doesn’t introduce unnatural sharpening</a:t>
            </a:r>
          </a:p>
          <a:p>
            <a:pPr lvl="1"/>
            <a:r>
              <a:rPr lang="en-US"/>
              <a:t>Requires matrix operations</a:t>
            </a:r>
          </a:p>
          <a:p>
            <a:pPr lvl="1"/>
            <a:r>
              <a:rPr lang="en-US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Derivation of Lax-Wendroff for advection equation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ＭＳ Ｐゴシック" pitchFamily="-108" charset="-128"/>
              </a:rPr>
              <a:t>Advection Equation: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Note that: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Replace the first two time derivatives with spatial derivatives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Remove 3</a:t>
            </a:r>
            <a:r>
              <a:rPr lang="en-US" baseline="30000">
                <a:ea typeface="ＭＳ Ｐゴシック" pitchFamily="-108" charset="-128"/>
              </a:rPr>
              <a:t>rd</a:t>
            </a:r>
            <a:r>
              <a:rPr lang="en-US">
                <a:ea typeface="ＭＳ Ｐゴシック" pitchFamily="-108" charset="-128"/>
              </a:rPr>
              <a:t> order terms and above, and use central difference formulas: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840725-C1B0-BC4F-91C5-548B59C832A8}" type="slidenum">
              <a:rPr lang="en-US"/>
              <a:pPr/>
              <a:t>15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14600"/>
            <a:ext cx="268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76962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3429000"/>
            <a:ext cx="8143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828800"/>
            <a:ext cx="187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r>
              <a:rPr lang="en-US" dirty="0" smtClean="0"/>
              <a:t>First order methods – often lead to large numerical diffusion</a:t>
            </a:r>
          </a:p>
          <a:p>
            <a:r>
              <a:rPr lang="en-US" dirty="0" smtClean="0"/>
              <a:t>Solution: Limiters (a nonlinear scheme)</a:t>
            </a:r>
          </a:p>
          <a:p>
            <a:pPr lvl="1"/>
            <a:r>
              <a:rPr lang="en-US" dirty="0" smtClean="0"/>
              <a:t>First order at discontinuities</a:t>
            </a:r>
          </a:p>
          <a:p>
            <a:pPr lvl="1"/>
            <a:r>
              <a:rPr lang="en-US" dirty="0" smtClean="0"/>
              <a:t>Higher order where solution is smooth</a:t>
            </a:r>
          </a:p>
          <a:p>
            <a:pPr lvl="1"/>
            <a:r>
              <a:rPr lang="en-US" dirty="0" smtClean="0"/>
              <a:t>For certain linear problems can be shown to be TVD.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Derivation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One-sided bias donor cell approach</a:t>
            </a:r>
          </a:p>
          <a:p>
            <a:pPr lvl="1"/>
            <a:r>
              <a:rPr lang="en-US"/>
              <a:t>Using a modified equation analysis, find an extra diffusive term</a:t>
            </a:r>
          </a:p>
          <a:p>
            <a:pPr lvl="1"/>
            <a:r>
              <a:rPr lang="en-US"/>
              <a:t>Subtract out diffusive error using an anti-diffusive velocity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Conclusions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Options to control total variation (FCT) and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higher FLOPS (floating points operations per second) per dollar than CPUs.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architecture from a CPU.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low throughput processing units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Cores on the same card have shared global memory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Warp/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Wavefront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Similar to vector processor except much larger (SIMD)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use a language compiled for GPU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Open programming language that can make use of multiple CPUs (on the same node) and a GPU. Can combine with MPI for multiple nodes.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–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Nvidia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Project: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 dirty="0"/>
              <a:t>Available to entire device</a:t>
            </a:r>
          </a:p>
          <a:p>
            <a:r>
              <a:rPr lang="en-US" dirty="0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 dirty="0"/>
              <a:t>Available to the work group only</a:t>
            </a:r>
          </a:p>
          <a:p>
            <a:pPr lvl="1"/>
            <a:r>
              <a:rPr lang="en-US" dirty="0"/>
              <a:t>***I think this isn’t well defined in </a:t>
            </a:r>
            <a:r>
              <a:rPr lang="en-US" dirty="0" err="1"/>
              <a:t>OpenCL</a:t>
            </a:r>
            <a:r>
              <a:rPr lang="en-US" dirty="0"/>
              <a:t> and can spill over to Global without warning</a:t>
            </a:r>
          </a:p>
          <a:p>
            <a:r>
              <a:rPr lang="en-US" dirty="0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 dirty="0"/>
              <a:t>Available to work item only</a:t>
            </a:r>
          </a:p>
          <a:p>
            <a:r>
              <a:rPr lang="en-US" dirty="0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 dirty="0"/>
              <a:t>Read only, can be faster than global</a:t>
            </a:r>
          </a:p>
          <a:p>
            <a:r>
              <a:rPr lang="en-US" dirty="0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 dirty="0" err="1"/>
              <a:t>Nvidia</a:t>
            </a:r>
            <a:r>
              <a:rPr lang="en-US" dirty="0"/>
              <a:t> – Warp </a:t>
            </a:r>
            <a:r>
              <a:rPr lang="en-US" dirty="0" smtClean="0"/>
              <a:t>= 32 cores</a:t>
            </a:r>
            <a:endParaRPr lang="en-US" dirty="0"/>
          </a:p>
          <a:p>
            <a:pPr lvl="1"/>
            <a:r>
              <a:rPr lang="en-US" dirty="0"/>
              <a:t>ATI – </a:t>
            </a:r>
            <a:r>
              <a:rPr lang="en-US" dirty="0" err="1" smtClean="0"/>
              <a:t>Wavefront</a:t>
            </a:r>
            <a:r>
              <a:rPr lang="en-US" dirty="0" smtClean="0"/>
              <a:t> = 64 cores</a:t>
            </a:r>
            <a:endParaRPr lang="en-US" dirty="0"/>
          </a:p>
          <a:p>
            <a:pPr lvl="1"/>
            <a:r>
              <a:rPr lang="en-US" dirty="0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 dirty="0"/>
              <a:t>Uniform Fluid Density</a:t>
            </a:r>
          </a:p>
          <a:p>
            <a:pPr lvl="1"/>
            <a:r>
              <a:rPr lang="en-US" dirty="0"/>
              <a:t>Wavelengths are much longer than fluid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21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2"/>
          <a:srcRect t="-2097" b="-2097"/>
          <a:stretch>
            <a:fillRect/>
          </a:stretch>
        </p:blipFill>
        <p:spPr bwMode="auto">
          <a:xfrm>
            <a:off x="3048000" y="25908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4102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22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 dirty="0">
                <a:ea typeface="ＭＳ Ｐゴシック" pitchFamily="-108" charset="-128"/>
              </a:rPr>
              <a:t>Implement schemes for advection on the GPU (include in CLAMR)</a:t>
            </a:r>
          </a:p>
          <a:p>
            <a:r>
              <a:rPr lang="en-US" dirty="0">
                <a:ea typeface="ＭＳ Ｐゴシック" pitchFamily="-108" charset="-128"/>
              </a:rPr>
              <a:t>Implement these schemes to solve the full Euler Equations</a:t>
            </a:r>
          </a:p>
          <a:p>
            <a:r>
              <a:rPr lang="en-US" dirty="0">
                <a:ea typeface="ＭＳ Ｐゴシック" pitchFamily="-108" charset="-128"/>
              </a:rPr>
              <a:t>Alternative numerical </a:t>
            </a:r>
            <a:r>
              <a:rPr lang="en-US" dirty="0" smtClean="0">
                <a:ea typeface="ＭＳ Ｐゴシック" pitchFamily="-108" charset="-128"/>
              </a:rPr>
              <a:t>methods</a:t>
            </a:r>
            <a:r>
              <a:rPr lang="en-US" dirty="0" smtClean="0">
                <a:ea typeface="ＭＳ Ｐゴシック" pitchFamily="-108" charset="-128"/>
              </a:rPr>
              <a:t> (WENO, Discontinuous </a:t>
            </a:r>
            <a:r>
              <a:rPr lang="en-US" dirty="0" err="1" smtClean="0">
                <a:ea typeface="ＭＳ Ｐゴシック" pitchFamily="-108" charset="-128"/>
              </a:rPr>
              <a:t>Galerkin</a:t>
            </a:r>
            <a:r>
              <a:rPr lang="en-US" dirty="0" smtClean="0">
                <a:ea typeface="ＭＳ Ｐゴシック" pitchFamily="-108" charset="-128"/>
              </a:rPr>
              <a:t>, etc.)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Motivation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Discontinuities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Problems observed in numerical methods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Description of methods reviewed</a:t>
            </a:r>
          </a:p>
          <a:p>
            <a:pPr lvl="1" eaLnBrk="1" hangingPunct="1"/>
            <a:r>
              <a:rPr lang="en-US"/>
              <a:t>Lax-Wendroff with limiters</a:t>
            </a:r>
          </a:p>
          <a:p>
            <a:pPr lvl="1" eaLnBrk="1" hangingPunct="1"/>
            <a:r>
              <a:rPr lang="en-US"/>
              <a:t>MPDATA</a:t>
            </a:r>
          </a:p>
          <a:p>
            <a:pPr lvl="1" eaLnBrk="1" hangingPunct="1"/>
            <a:r>
              <a:rPr lang="en-US"/>
              <a:t>MUSCL</a:t>
            </a:r>
          </a:p>
          <a:p>
            <a:pPr lvl="1" eaLnBrk="1" hangingPunct="1"/>
            <a:r>
              <a:rPr lang="en-US"/>
              <a:t>SUPG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Results</a:t>
            </a:r>
          </a:p>
          <a:p>
            <a:pPr lvl="1" eaLnBrk="1" hangingPunct="1"/>
            <a:r>
              <a:rPr lang="en-US"/>
              <a:t>2D Advection Equations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GPU Programming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pic>
        <p:nvPicPr>
          <p:cNvPr id="17411" name="Content Placeholder 4" descr="Vortex_initi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211" r="-25211"/>
          <a:stretch>
            <a:fillRect/>
          </a:stretch>
        </p:blipFill>
        <p:spPr>
          <a:xfrm>
            <a:off x="990600" y="1371600"/>
            <a:ext cx="7196138" cy="3581400"/>
          </a:xfrm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57200" y="503713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radioactive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Contact discontinuities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A discontinuity that occurs in density but other quantities like pressure, velocity, and specific internal energy are continuous.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2AE0D7D-194E-4948-A8DB-205102AE649C}" type="slidenum">
              <a:rPr lang="en-US"/>
              <a:pPr/>
              <a:t>5</a:t>
            </a:fld>
            <a:endParaRPr lang="en-US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28733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3352800" y="5721350"/>
            <a:ext cx="2743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</a:pPr>
            <a:r>
              <a:rPr lang="en-US" sz="1600" dirty="0" smtClean="0">
                <a:ea typeface="ＭＳ Ｐゴシック" pitchFamily="-108" charset="-128"/>
                <a:cs typeface="ＭＳ Ｐゴシック" pitchFamily="-108" charset="-128"/>
              </a:rPr>
              <a:t>From Harlow and </a:t>
            </a:r>
            <a:r>
              <a:rPr lang="en-US" sz="1600" dirty="0" err="1" smtClean="0">
                <a:ea typeface="ＭＳ Ｐゴシック" pitchFamily="-108" charset="-128"/>
                <a:cs typeface="ＭＳ Ｐゴシック" pitchFamily="-108" charset="-128"/>
              </a:rPr>
              <a:t>Amsden</a:t>
            </a:r>
            <a:r>
              <a:rPr lang="en-US" sz="1600" dirty="0" smtClean="0">
                <a:ea typeface="ＭＳ Ｐゴシック" pitchFamily="-108" charset="-128"/>
                <a:cs typeface="ＭＳ Ｐゴシック" pitchFamily="-108" charset="-128"/>
              </a:rPr>
              <a:t> - “Fluid Dynamics”</a:t>
            </a:r>
            <a:endParaRPr lang="en-US" sz="1600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Problems observed in numerical methods for equations with discontinuities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495800"/>
          </a:xfrm>
        </p:spPr>
        <p:txBody>
          <a:bodyPr/>
          <a:lstStyle/>
          <a:p>
            <a:r>
              <a:rPr lang="en-US">
                <a:ea typeface="ＭＳ Ｐゴシック" pitchFamily="-108" charset="-128"/>
              </a:rPr>
              <a:t>Oscillations – High Order schemes</a:t>
            </a:r>
          </a:p>
          <a:p>
            <a:pPr lvl="1"/>
            <a:r>
              <a:rPr lang="en-US"/>
              <a:t>Ex) Lax-Wendroff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Large dissipation – First Order Schemes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34DCAB5-275C-0B47-B0A7-7CF862727573}" type="slidenum">
              <a:rPr lang="en-US"/>
              <a:pPr/>
              <a:t>6</a:t>
            </a:fld>
            <a:endParaRPr lang="en-US"/>
          </a:p>
        </p:txBody>
      </p:sp>
      <p:pic>
        <p:nvPicPr>
          <p:cNvPr id="19461" name="Picture 59" descr="Statistics_Lax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2133600"/>
            <a:ext cx="70231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9" descr="Statistics_La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4260850"/>
            <a:ext cx="697865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to information propagation.</a:t>
            </a:r>
          </a:p>
          <a:p>
            <a:pPr lvl="1"/>
            <a:r>
              <a:rPr lang="en-US" dirty="0" smtClean="0"/>
              <a:t>Numerical solution should not move faster than analytic. </a:t>
            </a:r>
          </a:p>
          <a:p>
            <a:pPr lvl="1"/>
            <a:r>
              <a:rPr lang="en-US" dirty="0" smtClean="0"/>
              <a:t>This means: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some methods CFL = 1 means a perfect propagation speed. </a:t>
            </a:r>
          </a:p>
          <a:p>
            <a:pPr lvl="1"/>
            <a:r>
              <a:rPr lang="en-US" dirty="0" smtClean="0"/>
              <a:t>Easy proof that Lax-</a:t>
            </a:r>
            <a:r>
              <a:rPr lang="en-US" dirty="0" err="1" smtClean="0"/>
              <a:t>Wendroff</a:t>
            </a:r>
            <a:r>
              <a:rPr lang="en-US" dirty="0" smtClean="0"/>
              <a:t> and Upwind converge to the exact solution when CFL =1.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200400"/>
            <a:ext cx="2438400" cy="78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Descriptions of methods reviewed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w/o Limiters</a:t>
            </a:r>
          </a:p>
          <a:p>
            <a:pPr lvl="1"/>
            <a:r>
              <a:rPr lang="en-US" dirty="0"/>
              <a:t>Conservative 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pPr lvl="1"/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8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w</a:t>
            </a:r>
            <a:r>
              <a:rPr lang="en-US" dirty="0">
                <a:ea typeface="ＭＳ Ｐゴシック" pitchFamily="-108" charset="-128"/>
              </a:rPr>
              <a:t>/ Limiters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pPr lvl="1"/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9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228</TotalTime>
  <Words>956</Words>
  <Application>Microsoft Office PowerPoint</Application>
  <PresentationFormat>On-screen Show (4:3)</PresentationFormat>
  <Paragraphs>178</Paragraphs>
  <Slides>24</Slides>
  <Notes>2</Notes>
  <HiddenSlides>0</HiddenSlides>
  <MMClips>6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Comparison of Methods for Capturing Material Discontinuities</vt:lpstr>
      <vt:lpstr>Acknowledgements</vt:lpstr>
      <vt:lpstr>Outline</vt:lpstr>
      <vt:lpstr>Motivation</vt:lpstr>
      <vt:lpstr>Contact discontinuities</vt:lpstr>
      <vt:lpstr>Problems observed in numerical methods for equations with discontinuities</vt:lpstr>
      <vt:lpstr>CFL condition</vt:lpstr>
      <vt:lpstr>Descriptions of methods reviewed</vt:lpstr>
      <vt:lpstr>Description of methods reviewed</vt:lpstr>
      <vt:lpstr>Description of methods reviewed</vt:lpstr>
      <vt:lpstr>Description of methods reviewed</vt:lpstr>
      <vt:lpstr>Theory of the Streamline Upwind Petrov-Galerkin (SUPG)</vt:lpstr>
      <vt:lpstr>Results for 1D Advection in a 2D Code after 10 Periods</vt:lpstr>
      <vt:lpstr>2D Wave Advection Test Conclusions</vt:lpstr>
      <vt:lpstr>Derivation of Lax-Wendroff for advection equation</vt:lpstr>
      <vt:lpstr>Limiters</vt:lpstr>
      <vt:lpstr>MPDATA - Derivation</vt:lpstr>
      <vt:lpstr>MPDATA - Conclusions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20</cp:revision>
  <dcterms:created xsi:type="dcterms:W3CDTF">2012-08-14T17:35:25Z</dcterms:created>
  <dcterms:modified xsi:type="dcterms:W3CDTF">2012-08-14T18:53:21Z</dcterms:modified>
</cp:coreProperties>
</file>