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24"/>
  </p:notesMasterIdLst>
  <p:sldIdLst>
    <p:sldId id="278" r:id="rId2"/>
    <p:sldId id="279" r:id="rId3"/>
    <p:sldId id="258" r:id="rId4"/>
    <p:sldId id="259" r:id="rId5"/>
    <p:sldId id="286" r:id="rId6"/>
    <p:sldId id="262" r:id="rId7"/>
    <p:sldId id="283" r:id="rId8"/>
    <p:sldId id="263" r:id="rId9"/>
    <p:sldId id="264" r:id="rId10"/>
    <p:sldId id="282" r:id="rId11"/>
    <p:sldId id="289" r:id="rId12"/>
    <p:sldId id="268" r:id="rId13"/>
    <p:sldId id="280" r:id="rId14"/>
    <p:sldId id="287" r:id="rId15"/>
    <p:sldId id="288" r:id="rId16"/>
    <p:sldId id="271" r:id="rId17"/>
    <p:sldId id="272" r:id="rId18"/>
    <p:sldId id="273" r:id="rId19"/>
    <p:sldId id="281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0" d="100"/>
          <a:sy n="90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4FE15-F6B3-874B-B378-F652C1F4788C}" type="datetimeFigureOut">
              <a:rPr lang="en-US" smtClean="0"/>
              <a:pPr/>
              <a:t>8/14/12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80F3D-82C6-1B48-9FBF-2DBFC87DC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67F63C-7414-6D4D-99CA-CB1A09A91702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800" dirty="0">
              <a:latin typeface="Arial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order at discontinuities</a:t>
            </a:r>
            <a:endParaRPr lang="en-US" baseline="0" dirty="0" smtClean="0"/>
          </a:p>
          <a:p>
            <a:r>
              <a:rPr lang="en-US" baseline="0" dirty="0" smtClean="0"/>
              <a:t>Doesn’t affect the solution when it is smooth</a:t>
            </a:r>
          </a:p>
          <a:p>
            <a:r>
              <a:rPr lang="en-US" baseline="0" dirty="0" smtClean="0"/>
              <a:t>Discuss TVD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80F3D-82C6-1B48-9FBF-2DBFC87DC5F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Only show the last column.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C27285-5AD8-F245-B8F6-860494824A9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a modified equation analysis.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80F3D-82C6-1B48-9FBF-2DBFC87DC5F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 about the simplifications and that the tracer equation is simply an</a:t>
            </a:r>
            <a:r>
              <a:rPr lang="en-US" baseline="0" dirty="0" smtClean="0"/>
              <a:t> advection equation.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80F3D-82C6-1B48-9FBF-2DBFC87DC5F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8/14/12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fld id="{4BDB84C0-9A3A-884B-883E-F7760F12E0B8}" type="datetimeFigureOut">
              <a:rPr lang="en-US" smtClean="0"/>
              <a:pPr/>
              <a:t>8/14/12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Sean/Movies/Any%20Video%20Converter%20Ultimate/Common%20Used%20Video%20Formats/FEM.avi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Sean/Desktop/Github/summer_LANL/Final%20Research%20Presentation/Working%20videos/MPDATA_noFCT.avi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Sean/Desktop/Github/summer_LANL/Final%20Research%20Presentation/Working%20videos/MPDATA_FCT.avi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video" Target="file://localhost/Users/Sean/Desktop/Github/summer_LANL/Final%20Research%20Presentation/Working%20videos/H_movie.avi" TargetMode="External"/><Relationship Id="rId2" Type="http://schemas.openxmlformats.org/officeDocument/2006/relationships/video" Target="file://localhost/Users/Sean/Desktop/Github/summer_LANL/Final%20Research%20Presentation/Working%20videos/phi_movie.avi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Sean/Desktop/Github/summer_LANL/Final%20Research%20Presentation/Working%20videos/Pacific.avi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Sean/Desktop/Github/summer_LANL/Final%20Research%20Presentation/Working%20videos/Upwind.avi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Sean/Movies/Any%20Video%20Converter%20Ultimate/Common%20Used%20Video%20Formats/Lax_movie_noTVD.avi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Sean/Movies/Any%20Video%20Converter%20Ultimate/Common%20Used%20Video%20Formats/Lax_movie_TVD.avi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Sean/Movies/Any%20Video%20Converter%20Ultimate/Common%20Used%20Video%20Formats/MUSCL.avi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1066800" y="1447800"/>
            <a:ext cx="8001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ea typeface="ＭＳ Ｐゴシック" pitchFamily="-108" charset="-128"/>
              </a:rPr>
              <a:t>Comparison of Methods for Capturing Material Discontinuities</a:t>
            </a:r>
          </a:p>
        </p:txBody>
      </p:sp>
      <p:sp>
        <p:nvSpPr>
          <p:cNvPr id="14340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/>
          <a:p>
            <a:pPr eaLnBrk="1" hangingPunct="1">
              <a:buFont typeface="Wingdings" pitchFamily="-108" charset="2"/>
              <a:buNone/>
            </a:pPr>
            <a:r>
              <a:rPr lang="en-US" dirty="0" smtClean="0">
                <a:ea typeface="ＭＳ Ｐゴシック" pitchFamily="-108" charset="-128"/>
              </a:rPr>
              <a:t>Sean Davis and Will </a:t>
            </a:r>
            <a:r>
              <a:rPr lang="en-US" dirty="0" err="1" smtClean="0">
                <a:ea typeface="ＭＳ Ｐゴシック" pitchFamily="-108" charset="-128"/>
              </a:rPr>
              <a:t>Matern</a:t>
            </a:r>
            <a:endParaRPr lang="en-US" dirty="0" smtClean="0">
              <a:ea typeface="ＭＳ Ｐゴシック" pitchFamily="-108" charset="-128"/>
            </a:endParaRPr>
          </a:p>
        </p:txBody>
      </p:sp>
      <p:sp>
        <p:nvSpPr>
          <p:cNvPr id="14338" name="Rectangle 22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B52CCDA-6EC0-214E-97B4-EC1CE56A40D5}" type="slidenum">
              <a:rPr lang="en-US"/>
              <a:pPr/>
              <a:t>1</a:t>
            </a:fld>
            <a:endParaRPr lang="en-US"/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1447800" y="2743200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buFont typeface="Wingdings" pitchFamily="-108" charset="2"/>
              <a:buNone/>
            </a:pPr>
            <a:r>
              <a:rPr lang="en-US" sz="2400" dirty="0">
                <a:solidFill>
                  <a:srgbClr val="000090"/>
                </a:solidFill>
              </a:rPr>
              <a:t>With an Introduction to GPU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ＭＳ Ｐゴシック" pitchFamily="-108" charset="-128"/>
              </a:rPr>
              <a:t>Streamline </a:t>
            </a:r>
            <a:r>
              <a:rPr lang="en-US" dirty="0">
                <a:ea typeface="ＭＳ Ｐゴシック" pitchFamily="-108" charset="-128"/>
              </a:rPr>
              <a:t>Upwind </a:t>
            </a:r>
            <a:r>
              <a:rPr lang="en-US" dirty="0" err="1">
                <a:ea typeface="ＭＳ Ｐゴシック" pitchFamily="-108" charset="-128"/>
              </a:rPr>
              <a:t>Petrov-Galerkin</a:t>
            </a:r>
            <a:r>
              <a:rPr lang="en-US" dirty="0">
                <a:ea typeface="ＭＳ Ｐゴシック" pitchFamily="-108" charset="-128"/>
              </a:rPr>
              <a:t> (SUPG)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u="sng" dirty="0">
                <a:ea typeface="ＭＳ Ｐゴシック" pitchFamily="-108" charset="-128"/>
              </a:rPr>
              <a:t>Trial functions </a:t>
            </a:r>
            <a:r>
              <a:rPr lang="en-US" dirty="0">
                <a:ea typeface="ＭＳ Ｐゴシック" pitchFamily="-108" charset="-128"/>
              </a:rPr>
              <a:t>– a set of functions assumed to approximate the underlying solution. The trial functions have degrees of freedom that must be solved for.</a:t>
            </a:r>
          </a:p>
          <a:p>
            <a:r>
              <a:rPr lang="en-US" u="sng" dirty="0">
                <a:ea typeface="ＭＳ Ｐゴシック" pitchFamily="-108" charset="-128"/>
              </a:rPr>
              <a:t>Test functions </a:t>
            </a:r>
            <a:r>
              <a:rPr lang="en-US" dirty="0">
                <a:ea typeface="ＭＳ Ｐゴシック" pitchFamily="-108" charset="-128"/>
              </a:rPr>
              <a:t>– a set of functions used to solve for the degrees of freedom of the trial functions.  Uses the weak formulation of the governing equation.</a:t>
            </a:r>
          </a:p>
          <a:p>
            <a:r>
              <a:rPr lang="en-US" u="sng" dirty="0" err="1">
                <a:ea typeface="ＭＳ Ｐゴシック" pitchFamily="-108" charset="-128"/>
              </a:rPr>
              <a:t>Petrov-Galerkin</a:t>
            </a:r>
            <a:r>
              <a:rPr lang="en-US" dirty="0">
                <a:ea typeface="ＭＳ Ｐゴシック" pitchFamily="-108" charset="-128"/>
              </a:rPr>
              <a:t> – Test functions </a:t>
            </a:r>
            <a:r>
              <a:rPr lang="en-US" dirty="0">
                <a:ea typeface="Arial" pitchFamily="-108" charset="0"/>
                <a:cs typeface="Arial" pitchFamily="-108" charset="0"/>
              </a:rPr>
              <a:t>≠ Trial functions</a:t>
            </a:r>
            <a:r>
              <a:rPr lang="en-US" dirty="0">
                <a:ea typeface="ＭＳ Ｐゴシック" pitchFamily="-108" charset="-128"/>
              </a:rPr>
              <a:t> </a:t>
            </a:r>
          </a:p>
          <a:p>
            <a:r>
              <a:rPr lang="en-US" u="sng" dirty="0">
                <a:ea typeface="ＭＳ Ｐゴシック" pitchFamily="-108" charset="-128"/>
              </a:rPr>
              <a:t>SUPG</a:t>
            </a:r>
            <a:r>
              <a:rPr lang="en-US" dirty="0">
                <a:ea typeface="ＭＳ Ｐゴシック" pitchFamily="-108" charset="-128"/>
              </a:rPr>
              <a:t> – Choose test functions to be</a:t>
            </a:r>
            <a:r>
              <a:rPr lang="en-US" dirty="0" smtClean="0">
                <a:ea typeface="ＭＳ Ｐゴシック" pitchFamily="-108" charset="-128"/>
              </a:rPr>
              <a:t>:</a:t>
            </a:r>
          </a:p>
          <a:p>
            <a:endParaRPr lang="en-US" dirty="0" smtClean="0">
              <a:ea typeface="ＭＳ Ｐゴシック" pitchFamily="-108" charset="-128"/>
            </a:endParaRPr>
          </a:p>
          <a:p>
            <a:endParaRPr lang="en-US" dirty="0" smtClean="0">
              <a:ea typeface="ＭＳ Ｐゴシック" pitchFamily="-108" charset="-128"/>
            </a:endParaRPr>
          </a:p>
          <a:p>
            <a:pPr>
              <a:buFont typeface="Wingdings" pitchFamily="-108" charset="2"/>
              <a:buNone/>
            </a:pPr>
            <a:r>
              <a:rPr lang="en-US" dirty="0">
                <a:ea typeface="ＭＳ Ｐゴシック" pitchFamily="-108" charset="-128"/>
              </a:rPr>
              <a:t>	</a:t>
            </a:r>
          </a:p>
          <a:p>
            <a:pPr>
              <a:buFont typeface="Wingdings" pitchFamily="-108" charset="2"/>
              <a:buNone/>
            </a:pPr>
            <a:r>
              <a:rPr lang="en-US" dirty="0">
                <a:ea typeface="ＭＳ Ｐゴシック" pitchFamily="-108" charset="-128"/>
              </a:rPr>
              <a:t>				where N is a trial function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C0C6800-C07A-B840-9F81-62616F777194}" type="slidenum">
              <a:rPr lang="en-US"/>
              <a:pPr/>
              <a:t>10</a:t>
            </a:fld>
            <a:endParaRPr lang="en-US"/>
          </a:p>
        </p:txBody>
      </p:sp>
      <p:pic>
        <p:nvPicPr>
          <p:cNvPr id="24581" name="Picture 4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4495800"/>
            <a:ext cx="492536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ＭＳ Ｐゴシック" pitchFamily="-108" charset="-128"/>
              </a:rPr>
              <a:t>SUPG</a:t>
            </a:r>
            <a:endParaRPr lang="en-US" dirty="0">
              <a:ea typeface="ＭＳ Ｐゴシック" pitchFamily="-108" charset="-128"/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295400" y="1295400"/>
            <a:ext cx="7315200" cy="1752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Finite </a:t>
            </a:r>
            <a:r>
              <a:rPr lang="en-US" dirty="0"/>
              <a:t>Element approach</a:t>
            </a:r>
          </a:p>
          <a:p>
            <a:r>
              <a:rPr lang="en-US" dirty="0"/>
              <a:t>Inspired by finite difference methods (</a:t>
            </a:r>
            <a:r>
              <a:rPr lang="en-US" dirty="0" err="1"/>
              <a:t>upwinding</a:t>
            </a:r>
            <a:r>
              <a:rPr lang="en-US" dirty="0"/>
              <a:t> and artificial diffusion)</a:t>
            </a:r>
          </a:p>
          <a:p>
            <a:r>
              <a:rPr lang="en-US" dirty="0"/>
              <a:t>Applies to linear advection/diffusion equations of any dimension</a:t>
            </a:r>
            <a:endParaRPr lang="en-US" u="sng" dirty="0"/>
          </a:p>
          <a:p>
            <a:r>
              <a:rPr lang="en-US" dirty="0" smtClean="0"/>
              <a:t>Is neither </a:t>
            </a:r>
            <a:r>
              <a:rPr lang="en-US" dirty="0"/>
              <a:t>TVD </a:t>
            </a:r>
            <a:r>
              <a:rPr lang="en-US" dirty="0" smtClean="0"/>
              <a:t>nor conservative</a:t>
            </a:r>
            <a:endParaRPr lang="en-US" dirty="0"/>
          </a:p>
          <a:p>
            <a:endParaRPr lang="en-US" dirty="0">
              <a:ea typeface="ＭＳ Ｐゴシック" pitchFamily="-108" charset="-128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50779B1-243C-204F-A46C-531D5C821050}" type="slidenum">
              <a:rPr lang="en-US"/>
              <a:pPr/>
              <a:t>11</a:t>
            </a:fld>
            <a:endParaRPr lang="en-US"/>
          </a:p>
        </p:txBody>
      </p:sp>
      <p:pic>
        <p:nvPicPr>
          <p:cNvPr id="23557" name="Picture 5" descr="/Users/Sean/Movies/Any Video Converter Ultimate/Common Used Video Formats/FEM.avi">
            <a:hlinkClick r:id="" action="ppaction://media"/>
          </p:cNvPr>
          <p:cNvPicPr/>
          <p:nvPr>
            <a:videoFile r:link="rId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3352800"/>
            <a:ext cx="406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320" fill="hold"/>
                                        <p:tgtEl>
                                          <p:spTgt spid="235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355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35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35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557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ＭＳ Ｐゴシック" pitchFamily="-108" charset="-128"/>
              </a:rPr>
              <a:t>Wave </a:t>
            </a:r>
            <a:r>
              <a:rPr lang="en-US" dirty="0">
                <a:ea typeface="ＭＳ Ｐゴシック" pitchFamily="-108" charset="-128"/>
              </a:rPr>
              <a:t>Advection Test Conclusions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0" dirty="0">
                <a:ea typeface="ＭＳ Ｐゴシック" pitchFamily="-108" charset="-128"/>
              </a:rPr>
              <a:t>Lax-</a:t>
            </a:r>
            <a:r>
              <a:rPr lang="en-US" b="0" dirty="0" err="1">
                <a:ea typeface="ＭＳ Ｐゴシック" pitchFamily="-108" charset="-128"/>
              </a:rPr>
              <a:t>Wendroff</a:t>
            </a:r>
            <a:r>
              <a:rPr lang="en-US" b="0" dirty="0">
                <a:ea typeface="ＭＳ Ｐゴシック" pitchFamily="-108" charset="-128"/>
              </a:rPr>
              <a:t> with slope limiters</a:t>
            </a:r>
          </a:p>
          <a:p>
            <a:pPr lvl="1"/>
            <a:r>
              <a:rPr lang="en-US" dirty="0"/>
              <a:t>Effective for sharp discontinuities</a:t>
            </a:r>
          </a:p>
          <a:p>
            <a:pPr lvl="1"/>
            <a:r>
              <a:rPr lang="en-US" dirty="0"/>
              <a:t>Overly dissipative for thin waves (cuts off the top of the triangular/</a:t>
            </a:r>
            <a:r>
              <a:rPr lang="en-US" dirty="0" err="1"/>
              <a:t>gaussian</a:t>
            </a:r>
            <a:r>
              <a:rPr lang="en-US" dirty="0"/>
              <a:t> waves)</a:t>
            </a:r>
          </a:p>
          <a:p>
            <a:pPr lvl="1"/>
            <a:r>
              <a:rPr lang="en-US" dirty="0"/>
              <a:t>more dissipative than other </a:t>
            </a:r>
            <a:r>
              <a:rPr lang="en-US" dirty="0" smtClean="0"/>
              <a:t>methods</a:t>
            </a:r>
          </a:p>
          <a:p>
            <a:pPr lvl="1"/>
            <a:r>
              <a:rPr lang="en-US" dirty="0" err="1" smtClean="0"/>
              <a:t>Superbee</a:t>
            </a:r>
            <a:r>
              <a:rPr lang="en-US" dirty="0" smtClean="0"/>
              <a:t> limiter artificially sharpens smooth waves</a:t>
            </a:r>
          </a:p>
          <a:p>
            <a:r>
              <a:rPr lang="en-US" b="0" dirty="0">
                <a:ea typeface="ＭＳ Ｐゴシック" pitchFamily="-108" charset="-128"/>
              </a:rPr>
              <a:t>MUSCL with ACM</a:t>
            </a:r>
          </a:p>
          <a:p>
            <a:pPr lvl="1"/>
            <a:r>
              <a:rPr lang="en-US" dirty="0"/>
              <a:t>most effective for problems with discontinuities</a:t>
            </a:r>
          </a:p>
          <a:p>
            <a:pPr lvl="1"/>
            <a:r>
              <a:rPr lang="en-US" dirty="0"/>
              <a:t>Unnaturally sharpens the solution</a:t>
            </a:r>
          </a:p>
          <a:p>
            <a:r>
              <a:rPr lang="en-US" b="0" dirty="0">
                <a:ea typeface="ＭＳ Ｐゴシック" pitchFamily="-108" charset="-128"/>
              </a:rPr>
              <a:t>SUPG</a:t>
            </a:r>
          </a:p>
          <a:p>
            <a:pPr lvl="1"/>
            <a:r>
              <a:rPr lang="en-US" dirty="0"/>
              <a:t>Balances well between diffusion and discontinuity sharpness </a:t>
            </a:r>
          </a:p>
          <a:p>
            <a:pPr lvl="1"/>
            <a:r>
              <a:rPr lang="en-US" dirty="0"/>
              <a:t>Doesn’t introduce unnatural sharpening</a:t>
            </a:r>
          </a:p>
          <a:p>
            <a:pPr lvl="1"/>
            <a:r>
              <a:rPr lang="en-US" dirty="0"/>
              <a:t>Requires matrix operations</a:t>
            </a:r>
          </a:p>
          <a:p>
            <a:pPr lvl="1"/>
            <a:r>
              <a:rPr lang="en-US" dirty="0"/>
              <a:t>Non-conservative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0B04660-0E7D-5547-AF9D-4047ABAD6874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Lax-noTVD_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600200"/>
            <a:ext cx="3212592" cy="2409443"/>
          </a:xfrm>
          <a:prstGeom prst="rect">
            <a:avLst/>
          </a:prstGeom>
        </p:spPr>
      </p:pic>
      <p:pic>
        <p:nvPicPr>
          <p:cNvPr id="18" name="Picture 17" descr="Lax-noTVD_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8008" y="3991357"/>
            <a:ext cx="3212591" cy="2409443"/>
          </a:xfrm>
          <a:prstGeom prst="rect">
            <a:avLst/>
          </a:prstGeom>
        </p:spPr>
      </p:pic>
      <p:pic>
        <p:nvPicPr>
          <p:cNvPr id="19" name="Picture 18" descr="Lax-noTVD_1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1595820"/>
            <a:ext cx="3212591" cy="2409443"/>
          </a:xfrm>
          <a:prstGeom prst="rect">
            <a:avLst/>
          </a:prstGeom>
        </p:spPr>
      </p:pic>
      <p:pic>
        <p:nvPicPr>
          <p:cNvPr id="20" name="Picture 19" descr="Lax-noTVD_10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5400" y="4038600"/>
            <a:ext cx="3212591" cy="2409443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ＭＳ Ｐゴシック" pitchFamily="-108" charset="-128"/>
              </a:rPr>
              <a:t>Results for</a:t>
            </a:r>
            <a:r>
              <a:rPr lang="en-US" dirty="0" smtClean="0">
                <a:ea typeface="ＭＳ Ｐゴシック" pitchFamily="-108" charset="-128"/>
              </a:rPr>
              <a:t> 1D Advection in a 2D Code after 10 Periods</a:t>
            </a:r>
            <a:endParaRPr lang="en-US" dirty="0">
              <a:ea typeface="ＭＳ Ｐゴシック" pitchFamily="-108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8154CE-D821-A54C-9083-D8860CAA5A2D}" type="slidenum">
              <a:rPr lang="en-US"/>
              <a:pPr/>
              <a:t>13</a:t>
            </a:fld>
            <a:endParaRPr lang="en-US"/>
          </a:p>
        </p:txBody>
      </p:sp>
      <p:sp>
        <p:nvSpPr>
          <p:cNvPr id="18436" name="TextBox 20"/>
          <p:cNvSpPr txBox="1">
            <a:spLocks noChangeArrowheads="1"/>
          </p:cNvSpPr>
          <p:nvPr/>
        </p:nvSpPr>
        <p:spPr bwMode="auto">
          <a:xfrm>
            <a:off x="2133600" y="1600200"/>
            <a:ext cx="2679192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buFont typeface="Wingdings" pitchFamily="-108" charset="2"/>
              <a:buNone/>
            </a:pPr>
            <a:r>
              <a:rPr lang="en-US" sz="1900" dirty="0"/>
              <a:t>Lax-</a:t>
            </a:r>
            <a:r>
              <a:rPr lang="en-US" sz="1900" dirty="0" err="1"/>
              <a:t>Wendroff</a:t>
            </a:r>
            <a:r>
              <a:rPr lang="en-US" sz="1900" dirty="0"/>
              <a:t> (not TVD):</a:t>
            </a:r>
          </a:p>
        </p:txBody>
      </p:sp>
      <p:sp>
        <p:nvSpPr>
          <p:cNvPr id="18437" name="TextBox 21"/>
          <p:cNvSpPr txBox="1">
            <a:spLocks noChangeArrowheads="1"/>
          </p:cNvSpPr>
          <p:nvPr/>
        </p:nvSpPr>
        <p:spPr bwMode="auto">
          <a:xfrm>
            <a:off x="5638799" y="1595820"/>
            <a:ext cx="2974849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buFont typeface="Wingdings" pitchFamily="-108" charset="2"/>
              <a:buNone/>
            </a:pPr>
            <a:r>
              <a:rPr lang="en-US" sz="1900" dirty="0"/>
              <a:t>Lax-</a:t>
            </a:r>
            <a:r>
              <a:rPr lang="en-US" sz="1900" dirty="0" err="1"/>
              <a:t>Wendroff</a:t>
            </a:r>
            <a:r>
              <a:rPr lang="en-US" sz="1900" dirty="0"/>
              <a:t> (</a:t>
            </a:r>
            <a:r>
              <a:rPr lang="en-US" sz="1900" dirty="0" err="1"/>
              <a:t>Superbee</a:t>
            </a:r>
            <a:r>
              <a:rPr lang="en-US" sz="1900" dirty="0"/>
              <a:t>):</a:t>
            </a:r>
          </a:p>
        </p:txBody>
      </p:sp>
      <p:sp>
        <p:nvSpPr>
          <p:cNvPr id="18438" name="TextBox 23"/>
          <p:cNvSpPr txBox="1">
            <a:spLocks noChangeArrowheads="1"/>
          </p:cNvSpPr>
          <p:nvPr/>
        </p:nvSpPr>
        <p:spPr bwMode="auto">
          <a:xfrm>
            <a:off x="2133600" y="4187279"/>
            <a:ext cx="243840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buFont typeface="Wingdings" pitchFamily="-108" charset="2"/>
              <a:buNone/>
            </a:pPr>
            <a:r>
              <a:rPr lang="en-US" sz="1900" dirty="0"/>
              <a:t>MUSCL:</a:t>
            </a:r>
          </a:p>
        </p:txBody>
      </p:sp>
      <p:sp>
        <p:nvSpPr>
          <p:cNvPr id="18439" name="TextBox 24"/>
          <p:cNvSpPr txBox="1">
            <a:spLocks noChangeArrowheads="1"/>
          </p:cNvSpPr>
          <p:nvPr/>
        </p:nvSpPr>
        <p:spPr bwMode="auto">
          <a:xfrm>
            <a:off x="5562600" y="4187279"/>
            <a:ext cx="243840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buFont typeface="Wingdings" pitchFamily="-108" charset="2"/>
              <a:buNone/>
            </a:pPr>
            <a:r>
              <a:rPr lang="en-US" sz="1900" dirty="0"/>
              <a:t>SUPG: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ＭＳ Ｐゴシック" pitchFamily="-108" charset="-128"/>
              </a:rPr>
              <a:t>Multidimensional Positive Definite Advection Transport Algorithm (MPDATA)</a:t>
            </a:r>
            <a:endParaRPr lang="en-US" dirty="0">
              <a:ea typeface="ＭＳ Ｐゴシック" pitchFamily="-108" charset="-128"/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435608" y="1752600"/>
            <a:ext cx="7498080" cy="37338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>
                <a:solidFill>
                  <a:srgbClr val="000000"/>
                </a:solidFill>
                <a:ea typeface="Arial" pitchFamily="-108" charset="0"/>
                <a:cs typeface="Arial" pitchFamily="-108" charset="0"/>
              </a:rPr>
              <a:t>A donor-cell approximation is defined in terms of the local Courant number</a:t>
            </a:r>
            <a:endParaRPr lang="en-US" dirty="0" smtClean="0">
              <a:solidFill>
                <a:srgbClr val="000000"/>
              </a:solidFill>
              <a:ea typeface="Arial" pitchFamily="-108" charset="0"/>
              <a:cs typeface="Arial" pitchFamily="-108" charset="0"/>
            </a:endParaRPr>
          </a:p>
          <a:p>
            <a:pPr algn="just"/>
            <a:r>
              <a:rPr lang="en-US" dirty="0" smtClean="0">
                <a:solidFill>
                  <a:srgbClr val="000000"/>
                </a:solidFill>
                <a:ea typeface="Arial" pitchFamily="-108" charset="0"/>
                <a:cs typeface="Arial" pitchFamily="-108" charset="0"/>
              </a:rPr>
              <a:t>Adds </a:t>
            </a:r>
            <a:r>
              <a:rPr lang="en-US" dirty="0" smtClean="0">
                <a:solidFill>
                  <a:srgbClr val="000000"/>
                </a:solidFill>
                <a:ea typeface="Arial" pitchFamily="-108" charset="0"/>
                <a:cs typeface="Arial" pitchFamily="-108" charset="0"/>
              </a:rPr>
              <a:t>a diffusive convective flux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  <a:ea typeface="Arial" pitchFamily="-108" charset="0"/>
                <a:cs typeface="Arial" pitchFamily="-108" charset="0"/>
              </a:rPr>
              <a:t>Subtract out added dissipation using an </a:t>
            </a:r>
            <a:r>
              <a:rPr lang="en-US" dirty="0" err="1" smtClean="0">
                <a:solidFill>
                  <a:srgbClr val="000000"/>
                </a:solidFill>
                <a:ea typeface="Arial" pitchFamily="-108" charset="0"/>
                <a:cs typeface="Arial" pitchFamily="-108" charset="0"/>
              </a:rPr>
              <a:t>antidiffusive</a:t>
            </a:r>
            <a:r>
              <a:rPr lang="en-US" dirty="0" smtClean="0">
                <a:solidFill>
                  <a:srgbClr val="000000"/>
                </a:solidFill>
                <a:ea typeface="Arial" pitchFamily="-108" charset="0"/>
                <a:cs typeface="Arial" pitchFamily="-108" charset="0"/>
              </a:rPr>
              <a:t> velocity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  <a:ea typeface="Arial" pitchFamily="-108" charset="0"/>
                <a:cs typeface="Arial" pitchFamily="-108" charset="0"/>
              </a:rPr>
              <a:t>As an example, the 1D advection equation,</a:t>
            </a:r>
          </a:p>
          <a:p>
            <a:pPr algn="just"/>
            <a:endParaRPr lang="en-US" dirty="0" smtClean="0">
              <a:solidFill>
                <a:srgbClr val="000000"/>
              </a:solidFill>
              <a:ea typeface="Arial" pitchFamily="-108" charset="0"/>
              <a:cs typeface="Arial" pitchFamily="-108" charset="0"/>
            </a:endParaRPr>
          </a:p>
          <a:p>
            <a:pPr algn="just"/>
            <a:endParaRPr lang="en-US" dirty="0" smtClean="0">
              <a:solidFill>
                <a:srgbClr val="000000"/>
              </a:solidFill>
              <a:ea typeface="Arial" pitchFamily="-108" charset="0"/>
              <a:cs typeface="Arial" pitchFamily="-108" charset="0"/>
            </a:endParaRPr>
          </a:p>
          <a:p>
            <a:pPr algn="just"/>
            <a:r>
              <a:rPr lang="en-US" dirty="0" smtClean="0">
                <a:solidFill>
                  <a:srgbClr val="000000"/>
                </a:solidFill>
                <a:ea typeface="Arial" pitchFamily="-108" charset="0"/>
                <a:cs typeface="Arial" pitchFamily="-108" charset="0"/>
              </a:rPr>
              <a:t> becomes,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3743CEC-D1E8-B549-A67D-414696CA6C77}" type="slidenum">
              <a:rPr lang="en-US"/>
              <a:pPr/>
              <a:t>14</a:t>
            </a:fld>
            <a:endParaRPr lang="en-US"/>
          </a:p>
        </p:txBody>
      </p:sp>
      <p:pic>
        <p:nvPicPr>
          <p:cNvPr id="5" name="Picture 43" descr="Formulas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5642" y="3896278"/>
            <a:ext cx="3088958" cy="136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4" descr="Formulas.pd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5181600"/>
            <a:ext cx="4724400" cy="1287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108" charset="-128"/>
              </a:rPr>
              <a:t>MPDATA</a:t>
            </a:r>
            <a:endParaRPr lang="en-US" dirty="0">
              <a:ea typeface="ＭＳ Ｐゴシック" pitchFamily="-108" charset="-128"/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Antidiffusive</a:t>
            </a:r>
            <a:r>
              <a:rPr lang="en-US" dirty="0" smtClean="0"/>
              <a:t> correction to the donor cell method causes oscillations</a:t>
            </a:r>
            <a:endParaRPr 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283E170-554A-B642-8E58-DE38E4115297}" type="slidenum">
              <a:rPr lang="en-US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14800" y="61076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PRELIMINARY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MPDATA_noFCT.avi">
            <a:hlinkClick r:id="" action="ppaction://media"/>
          </p:cNvPr>
          <p:cNvPicPr/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946400" y="2971800"/>
            <a:ext cx="4064000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64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108" charset="-128"/>
              </a:rPr>
              <a:t>MPDATA</a:t>
            </a:r>
            <a:endParaRPr lang="en-US" dirty="0">
              <a:ea typeface="ＭＳ Ｐゴシック" pitchFamily="-108" charset="-128"/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44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 Flux Corrected Transport (FCT) algorithm can correct the oscillations</a:t>
            </a:r>
          </a:p>
          <a:p>
            <a:r>
              <a:rPr lang="en-US" dirty="0" smtClean="0"/>
              <a:t>Performing additional local corrective iterations increases the order of accuracy of the solution</a:t>
            </a:r>
            <a:endParaRPr 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283E170-554A-B642-8E58-DE38E4115297}" type="slidenum">
              <a:rPr lang="en-US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14800" y="61076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PRELIMINARY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MPDATA_FCT.avi">
            <a:hlinkClick r:id="" action="ppaction://media"/>
          </p:cNvPr>
          <p:cNvPicPr/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946400" y="2971800"/>
            <a:ext cx="4064000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64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8" charset="-128"/>
              </a:rPr>
              <a:t>GPUs at a glance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>
                <a:ea typeface="ＭＳ Ｐゴシック" pitchFamily="-108" charset="-128"/>
              </a:rPr>
              <a:t>Different architecture from a CPU.</a:t>
            </a:r>
          </a:p>
          <a:p>
            <a:pPr lvl="1"/>
            <a:r>
              <a:rPr lang="en-US"/>
              <a:t>Many low throughput processing units</a:t>
            </a:r>
          </a:p>
          <a:p>
            <a:pPr lvl="1"/>
            <a:r>
              <a:rPr lang="en-US"/>
              <a:t>Cores all share memory</a:t>
            </a:r>
          </a:p>
          <a:p>
            <a:pPr lvl="1"/>
            <a:r>
              <a:rPr lang="en-US"/>
              <a:t>Workgroups</a:t>
            </a:r>
          </a:p>
          <a:p>
            <a:r>
              <a:rPr lang="en-US">
                <a:ea typeface="ＭＳ Ｐゴシック" pitchFamily="-108" charset="-128"/>
              </a:rPr>
              <a:t>Higher FLOPS (floating points operations per second) per dollar than CPUs.</a:t>
            </a:r>
          </a:p>
          <a:p>
            <a:r>
              <a:rPr lang="en-US">
                <a:ea typeface="ＭＳ Ｐゴシック" pitchFamily="-108" charset="-128"/>
              </a:rPr>
              <a:t>Must use a language compiled for GPU</a:t>
            </a:r>
          </a:p>
          <a:p>
            <a:pPr lvl="1"/>
            <a:r>
              <a:rPr lang="en-US"/>
              <a:t>OpenCL – Open programming language that can make use of multiple CPUs (on the same node) and a GPU. Can combine with MPI for multiple nodes.</a:t>
            </a:r>
          </a:p>
          <a:p>
            <a:pPr lvl="1"/>
            <a:r>
              <a:rPr lang="en-US"/>
              <a:t>CUDA – Nvidia only.</a:t>
            </a:r>
          </a:p>
          <a:p>
            <a:endParaRPr lang="en-US">
              <a:ea typeface="ＭＳ Ｐゴシック" pitchFamily="-108" charset="-128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0B27578-E324-3D4A-8A83-77F3CC1E892B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8" charset="-128"/>
              </a:rPr>
              <a:t>GPU architecture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>
                <a:ea typeface="ＭＳ Ｐゴシック" pitchFamily="-108" charset="-128"/>
              </a:rPr>
              <a:t>Global Memory</a:t>
            </a:r>
          </a:p>
          <a:p>
            <a:pPr lvl="1"/>
            <a:r>
              <a:rPr lang="en-US"/>
              <a:t>Available to entire device</a:t>
            </a:r>
          </a:p>
          <a:p>
            <a:r>
              <a:rPr lang="en-US">
                <a:ea typeface="ＭＳ Ｐゴシック" pitchFamily="-108" charset="-128"/>
              </a:rPr>
              <a:t>Local Memory</a:t>
            </a:r>
          </a:p>
          <a:p>
            <a:pPr lvl="1"/>
            <a:r>
              <a:rPr lang="en-US"/>
              <a:t>Available to the work group only</a:t>
            </a:r>
          </a:p>
          <a:p>
            <a:pPr lvl="1"/>
            <a:r>
              <a:rPr lang="en-US"/>
              <a:t>***I think this isn’t well defined in OpenCL and can spill over to Global without warning</a:t>
            </a:r>
          </a:p>
          <a:p>
            <a:r>
              <a:rPr lang="en-US">
                <a:ea typeface="ＭＳ Ｐゴシック" pitchFamily="-108" charset="-128"/>
              </a:rPr>
              <a:t>Private Memory</a:t>
            </a:r>
          </a:p>
          <a:p>
            <a:pPr lvl="1"/>
            <a:r>
              <a:rPr lang="en-US"/>
              <a:t>Available to work item only</a:t>
            </a:r>
          </a:p>
          <a:p>
            <a:r>
              <a:rPr lang="en-US">
                <a:ea typeface="ＭＳ Ｐゴシック" pitchFamily="-108" charset="-128"/>
              </a:rPr>
              <a:t>Constant Memory</a:t>
            </a:r>
          </a:p>
          <a:p>
            <a:pPr lvl="1"/>
            <a:r>
              <a:rPr lang="en-US"/>
              <a:t>Read only, can be faster than global</a:t>
            </a:r>
          </a:p>
          <a:p>
            <a:r>
              <a:rPr lang="en-US">
                <a:ea typeface="ＭＳ Ｐゴシック" pitchFamily="-108" charset="-128"/>
              </a:rPr>
              <a:t>SIMD group size – efficient code is a multiple of this</a:t>
            </a:r>
          </a:p>
          <a:p>
            <a:pPr lvl="1"/>
            <a:r>
              <a:rPr lang="en-US"/>
              <a:t>Nvidia – Warp size is 32</a:t>
            </a:r>
          </a:p>
          <a:p>
            <a:pPr lvl="1"/>
            <a:r>
              <a:rPr lang="en-US"/>
              <a:t>ATI – Workgroup size is 64</a:t>
            </a:r>
          </a:p>
          <a:p>
            <a:pPr lvl="1"/>
            <a:r>
              <a:rPr lang="en-US"/>
              <a:t>http://stackoverflow.com/questions/7093488/opencl-how-to-i-query-for-a-devices-simd-width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032BADB-F48D-AE49-BA14-9EC1C0190D97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8" charset="-128"/>
              </a:rPr>
              <a:t>Shallow Water Equations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886200"/>
          </a:xfrm>
        </p:spPr>
        <p:txBody>
          <a:bodyPr>
            <a:normAutofit fontScale="85000" lnSpcReduction="20000"/>
          </a:bodyPr>
          <a:lstStyle/>
          <a:p>
            <a:r>
              <a:rPr lang="en-US" b="0" dirty="0">
                <a:ea typeface="ＭＳ Ｐゴシック" pitchFamily="-108" charset="-128"/>
              </a:rPr>
              <a:t>Simplification of the Euler Equations</a:t>
            </a:r>
          </a:p>
          <a:p>
            <a:pPr lvl="1"/>
            <a:r>
              <a:rPr lang="en-US" dirty="0"/>
              <a:t>Uniform Fluid Density</a:t>
            </a:r>
          </a:p>
          <a:p>
            <a:pPr lvl="1"/>
            <a:r>
              <a:rPr lang="en-US" dirty="0"/>
              <a:t>Wavelengths are much longer than fluid depth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/>
              <a:t>Inert Tracer Equation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C1526B5-889A-3640-A8B5-3DF29F19965A}" type="slidenum">
              <a:rPr lang="en-US"/>
              <a:pPr/>
              <a:t>19</a:t>
            </a:fld>
            <a:endParaRPr lang="en-US"/>
          </a:p>
        </p:txBody>
      </p:sp>
      <p:pic>
        <p:nvPicPr>
          <p:cNvPr id="32773" name="Content Placeholder 4" descr="Shallow_Water_Eqns.pdf"/>
          <p:cNvPicPr>
            <a:picLocks noChangeAspect="1"/>
          </p:cNvPicPr>
          <p:nvPr/>
        </p:nvPicPr>
        <p:blipFill>
          <a:blip r:embed="rId3"/>
          <a:srcRect t="-2097" b="-2097"/>
          <a:stretch>
            <a:fillRect/>
          </a:stretch>
        </p:blipFill>
        <p:spPr bwMode="auto">
          <a:xfrm>
            <a:off x="2590800" y="2590800"/>
            <a:ext cx="4440238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4" name="Picture 5" descr="Concentration_Eqn.pd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67113" y="5257800"/>
            <a:ext cx="252888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Mentor: Dr. Bob </a:t>
            </a:r>
            <a:r>
              <a:rPr lang="en-US" dirty="0" err="1" smtClean="0"/>
              <a:t>Robey</a:t>
            </a:r>
            <a:endParaRPr lang="en-US" dirty="0" smtClean="0"/>
          </a:p>
          <a:p>
            <a:r>
              <a:rPr lang="en-US" dirty="0" smtClean="0"/>
              <a:t>Workshop Coordinator: Dr. Scott Runnels</a:t>
            </a:r>
          </a:p>
          <a:p>
            <a:r>
              <a:rPr lang="en-US" dirty="0" smtClean="0"/>
              <a:t>Collaborator: David </a:t>
            </a:r>
            <a:r>
              <a:rPr lang="en-US" dirty="0" err="1" smtClean="0"/>
              <a:t>Nicholaeff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A68412BC-A268-D946-A5C9-977AF575374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91000" y="4093458"/>
            <a:ext cx="3810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500" dirty="0" smtClean="0">
                <a:solidFill>
                  <a:srgbClr val="FF0000"/>
                </a:solidFill>
              </a:rPr>
              <a:t>Thank you!</a:t>
            </a:r>
            <a:endParaRPr lang="en-US" sz="35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ＭＳ Ｐゴシック" pitchFamily="-108" charset="-128"/>
              </a:rPr>
              <a:t>Shallow Water Simulations on the GPU</a:t>
            </a:r>
          </a:p>
        </p:txBody>
      </p:sp>
      <p:pic>
        <p:nvPicPr>
          <p:cNvPr id="33796" name="Picture 4" descr="Macintosh HD:Users:Sean:Desktop:Github:summer_LANL:Final Research Presentation:Working videos:H_movie.avi">
            <a:hlinkClick r:id="" action="ppaction://media"/>
          </p:cNvPr>
          <p:cNvPicPr/>
          <p:nvPr>
            <p:ph idx="1"/>
            <a:videoFile r:link="rId1"/>
          </p:nvPr>
        </p:nvPicPr>
        <p:blipFill>
          <a:blip r:embed="rId4"/>
          <a:srcRect/>
          <a:stretch>
            <a:fillRect/>
          </a:stretch>
        </p:blipFill>
        <p:spPr>
          <a:xfrm>
            <a:off x="609600" y="1828800"/>
            <a:ext cx="4064000" cy="3048000"/>
          </a:xfrm>
        </p:spPr>
      </p:pic>
      <p:sp>
        <p:nvSpPr>
          <p:cNvPr id="337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408E1E3-6392-834E-A657-F96134CD74C6}" type="slidenum">
              <a:rPr lang="en-US"/>
              <a:pPr/>
              <a:t>20</a:t>
            </a:fld>
            <a:endParaRPr lang="en-US"/>
          </a:p>
        </p:txBody>
      </p:sp>
      <p:sp>
        <p:nvSpPr>
          <p:cNvPr id="33797" name="TextBox 8"/>
          <p:cNvSpPr txBox="1">
            <a:spLocks noChangeArrowheads="1"/>
          </p:cNvSpPr>
          <p:nvPr/>
        </p:nvSpPr>
        <p:spPr bwMode="auto">
          <a:xfrm>
            <a:off x="609600" y="4876800"/>
            <a:ext cx="4038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108" charset="2"/>
              <a:buNone/>
            </a:pPr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Fluid Height</a:t>
            </a:r>
          </a:p>
        </p:txBody>
      </p:sp>
      <p:sp>
        <p:nvSpPr>
          <p:cNvPr id="33798" name="TextBox 9"/>
          <p:cNvSpPr txBox="1">
            <a:spLocks noChangeArrowheads="1"/>
          </p:cNvSpPr>
          <p:nvPr/>
        </p:nvSpPr>
        <p:spPr bwMode="auto">
          <a:xfrm>
            <a:off x="4876800" y="4876800"/>
            <a:ext cx="4038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108" charset="2"/>
              <a:buNone/>
            </a:pPr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Inert Tracer Concentration</a:t>
            </a:r>
          </a:p>
        </p:txBody>
      </p:sp>
      <p:pic>
        <p:nvPicPr>
          <p:cNvPr id="33799" name="Picture 7" descr="Macintosh HD:Users:Sean:Desktop:Github:summer_LANL:Final Research Presentation:Working videos:phi_movie.avi">
            <a:hlinkClick r:id="" action="ppaction://media"/>
          </p:cNvPr>
          <p:cNvPicPr/>
          <p:nvPr>
            <a:videoFile r:link="rId2"/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4876800" y="1828800"/>
            <a:ext cx="406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00" fill="hold"/>
                                        <p:tgtEl>
                                          <p:spTgt spid="3379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2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3200" fill="hold"/>
                                        <p:tgtEl>
                                          <p:spTgt spid="3379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10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3796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37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3379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796"/>
                  </p:tgtEl>
                </p:cond>
              </p:nextCondLst>
            </p:seq>
            <p:video>
              <p:cMediaNode>
                <p:cTn id="16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3799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337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3379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799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8" charset="-128"/>
              </a:rPr>
              <a:t>Future Directions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pitchFamily="-108" charset="-128"/>
              </a:rPr>
              <a:t>FEM approach for full Euler equations</a:t>
            </a:r>
          </a:p>
          <a:p>
            <a:r>
              <a:rPr lang="en-US" dirty="0">
                <a:ea typeface="ＭＳ Ｐゴシック" pitchFamily="-108" charset="-128"/>
              </a:rPr>
              <a:t>Implement</a:t>
            </a:r>
            <a:r>
              <a:rPr lang="en-US" dirty="0" smtClean="0">
                <a:ea typeface="ＭＳ Ｐゴシック" pitchFamily="-108" charset="-128"/>
              </a:rPr>
              <a:t> more of these schemes </a:t>
            </a:r>
            <a:r>
              <a:rPr lang="en-US" dirty="0" smtClean="0">
                <a:ea typeface="ＭＳ Ｐゴシック" pitchFamily="-108" charset="-128"/>
              </a:rPr>
              <a:t>i</a:t>
            </a:r>
            <a:r>
              <a:rPr lang="en-US" dirty="0" smtClean="0">
                <a:ea typeface="ＭＳ Ｐゴシック" pitchFamily="-108" charset="-128"/>
              </a:rPr>
              <a:t>n </a:t>
            </a:r>
            <a:r>
              <a:rPr lang="en-US" dirty="0">
                <a:ea typeface="ＭＳ Ｐゴシック" pitchFamily="-108" charset="-128"/>
              </a:rPr>
              <a:t>the </a:t>
            </a:r>
            <a:r>
              <a:rPr lang="en-US" dirty="0" smtClean="0">
                <a:ea typeface="ＭＳ Ｐゴシック" pitchFamily="-108" charset="-128"/>
              </a:rPr>
              <a:t>GPU code</a:t>
            </a:r>
          </a:p>
          <a:p>
            <a:r>
              <a:rPr lang="en-US" dirty="0" smtClean="0">
                <a:ea typeface="ＭＳ Ｐゴシック" pitchFamily="-108" charset="-128"/>
              </a:rPr>
              <a:t>Develop full </a:t>
            </a:r>
            <a:r>
              <a:rPr lang="en-US" dirty="0">
                <a:ea typeface="ＭＳ Ｐゴシック" pitchFamily="-108" charset="-128"/>
              </a:rPr>
              <a:t>Euler </a:t>
            </a:r>
            <a:r>
              <a:rPr lang="en-US" dirty="0" smtClean="0">
                <a:ea typeface="ＭＳ Ｐゴシック" pitchFamily="-108" charset="-128"/>
              </a:rPr>
              <a:t>Equation solvers with </a:t>
            </a:r>
            <a:r>
              <a:rPr lang="en-US" dirty="0" smtClean="0">
                <a:ea typeface="ＭＳ Ｐゴシック" pitchFamily="-108" charset="-128"/>
              </a:rPr>
              <a:t>some of these schemes</a:t>
            </a:r>
            <a:endParaRPr lang="en-US" dirty="0" smtClean="0">
              <a:ea typeface="ＭＳ Ｐゴシック" pitchFamily="-108" charset="-128"/>
            </a:endParaRPr>
          </a:p>
          <a:p>
            <a:r>
              <a:rPr lang="en-US" dirty="0">
                <a:ea typeface="ＭＳ Ｐゴシック" pitchFamily="-108" charset="-128"/>
              </a:rPr>
              <a:t>Alternative numerical </a:t>
            </a:r>
            <a:r>
              <a:rPr lang="en-US" dirty="0" smtClean="0">
                <a:ea typeface="ＭＳ Ｐゴシック" pitchFamily="-108" charset="-128"/>
              </a:rPr>
              <a:t>methods (WENO, Discontinuous </a:t>
            </a:r>
            <a:r>
              <a:rPr lang="en-US" dirty="0" err="1" smtClean="0">
                <a:ea typeface="ＭＳ Ｐゴシック" pitchFamily="-108" charset="-128"/>
              </a:rPr>
              <a:t>Galerkin</a:t>
            </a:r>
            <a:r>
              <a:rPr lang="en-US" dirty="0" smtClean="0">
                <a:ea typeface="ＭＳ Ｐゴシック" pitchFamily="-108" charset="-128"/>
              </a:rPr>
              <a:t>, etc.)</a:t>
            </a:r>
          </a:p>
          <a:p>
            <a:endParaRPr lang="en-US" dirty="0">
              <a:ea typeface="ＭＳ Ｐゴシック" pitchFamily="-108" charset="-128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42E7553-A61F-9A41-A7A2-954D1F757C3A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219200" y="2819400"/>
            <a:ext cx="7467600" cy="83820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ＭＳ Ｐゴシック" pitchFamily="-108" charset="-128"/>
              </a:rPr>
              <a:t>Question, Comments, Suggestions?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819D0DE-97A2-C142-9B93-516E0974BCDA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Outline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>
                <a:ea typeface="ＭＳ Ｐゴシック" pitchFamily="-108" charset="-128"/>
              </a:rPr>
              <a:t>Motivation</a:t>
            </a:r>
            <a:endParaRPr lang="en-US" dirty="0" smtClean="0">
              <a:ea typeface="ＭＳ Ｐゴシック" pitchFamily="-108" charset="-128"/>
            </a:endParaRPr>
          </a:p>
          <a:p>
            <a:pPr eaLnBrk="1" hangingPunct="1"/>
            <a:r>
              <a:rPr lang="en-US" dirty="0" smtClean="0">
                <a:ea typeface="ＭＳ Ｐゴシック" pitchFamily="-108" charset="-128"/>
              </a:rPr>
              <a:t>Problems with capturing discontinuities</a:t>
            </a:r>
            <a:endParaRPr lang="en-US" dirty="0" smtClean="0">
              <a:ea typeface="ＭＳ Ｐゴシック" pitchFamily="-108" charset="-128"/>
            </a:endParaRPr>
          </a:p>
          <a:p>
            <a:pPr eaLnBrk="1" hangingPunct="1"/>
            <a:r>
              <a:rPr lang="en-US" dirty="0" smtClean="0">
                <a:ea typeface="ＭＳ Ｐゴシック" pitchFamily="-108" charset="-128"/>
              </a:rPr>
              <a:t>Methods implemented and tested</a:t>
            </a:r>
          </a:p>
          <a:p>
            <a:pPr lvl="1"/>
            <a:r>
              <a:rPr lang="en-US" dirty="0" smtClean="0">
                <a:ea typeface="ＭＳ Ｐゴシック" pitchFamily="-108" charset="-128"/>
              </a:rPr>
              <a:t>First order Upwind</a:t>
            </a:r>
          </a:p>
          <a:p>
            <a:pPr lvl="1" eaLnBrk="1" hangingPunct="1"/>
            <a:r>
              <a:rPr lang="en-US" dirty="0"/>
              <a:t>Lax-</a:t>
            </a:r>
            <a:r>
              <a:rPr lang="en-US" dirty="0" err="1"/>
              <a:t>Wendroff</a:t>
            </a:r>
            <a:r>
              <a:rPr lang="en-US" dirty="0"/>
              <a:t> with limiters</a:t>
            </a:r>
            <a:endParaRPr lang="en-US" dirty="0" smtClean="0"/>
          </a:p>
          <a:p>
            <a:pPr lvl="1" eaLnBrk="1" hangingPunct="1"/>
            <a:r>
              <a:rPr lang="en-US" dirty="0" smtClean="0"/>
              <a:t>MUSCL</a:t>
            </a:r>
            <a:endParaRPr lang="en-US" dirty="0"/>
          </a:p>
          <a:p>
            <a:pPr lvl="1" eaLnBrk="1" hangingPunct="1"/>
            <a:r>
              <a:rPr lang="en-US" dirty="0"/>
              <a:t>SUPG</a:t>
            </a:r>
            <a:endParaRPr lang="en-US" dirty="0" smtClean="0"/>
          </a:p>
          <a:p>
            <a:r>
              <a:rPr lang="en-US" dirty="0" smtClean="0"/>
              <a:t>Early MPDATA results</a:t>
            </a:r>
            <a:endParaRPr lang="en-US" dirty="0" smtClean="0"/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GPU </a:t>
            </a:r>
            <a:r>
              <a:rPr lang="en-US" dirty="0" smtClean="0">
                <a:ea typeface="ＭＳ Ｐゴシック" pitchFamily="-108" charset="-128"/>
              </a:rPr>
              <a:t>Programming</a:t>
            </a:r>
          </a:p>
          <a:p>
            <a:pPr lvl="1"/>
            <a:r>
              <a:rPr lang="en-US" dirty="0" smtClean="0">
                <a:ea typeface="ＭＳ Ｐゴシック" pitchFamily="-108" charset="-128"/>
              </a:rPr>
              <a:t>Introduction</a:t>
            </a:r>
          </a:p>
          <a:p>
            <a:pPr lvl="1"/>
            <a:r>
              <a:rPr lang="en-US" dirty="0" smtClean="0">
                <a:ea typeface="ＭＳ Ｐゴシック" pitchFamily="-108" charset="-128"/>
              </a:rPr>
              <a:t>Results solving</a:t>
            </a:r>
            <a:r>
              <a:rPr lang="en-US" dirty="0" smtClean="0">
                <a:ea typeface="ＭＳ Ｐゴシック" pitchFamily="-108" charset="-128"/>
              </a:rPr>
              <a:t> the shallow water equations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Conclusions</a:t>
            </a:r>
          </a:p>
          <a:p>
            <a:pPr eaLnBrk="1" hangingPunct="1"/>
            <a:endParaRPr lang="en-US" dirty="0">
              <a:ea typeface="ＭＳ Ｐゴシック" pitchFamily="-108" charset="-128"/>
            </a:endParaRPr>
          </a:p>
        </p:txBody>
      </p:sp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AE26E11-2728-8F49-A7D3-30BEC0D3775C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8" charset="-128"/>
              </a:rPr>
              <a:t>Motivation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2EBA822-0CE4-EC4A-8340-06C41A11600E}" type="slidenum">
              <a:rPr lang="en-US"/>
              <a:pPr/>
              <a:t>4</a:t>
            </a:fld>
            <a:endParaRPr lang="en-US"/>
          </a:p>
        </p:txBody>
      </p:sp>
      <p:sp>
        <p:nvSpPr>
          <p:cNvPr id="17413" name="TextBox 6"/>
          <p:cNvSpPr txBox="1">
            <a:spLocks noChangeArrowheads="1"/>
          </p:cNvSpPr>
          <p:nvPr/>
        </p:nvSpPr>
        <p:spPr bwMode="auto">
          <a:xfrm>
            <a:off x="1143000" y="5663624"/>
            <a:ext cx="76962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108" charset="2"/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A simple model problem showing the advection of radioactive water dumped into the ocean and carried by a rotational current across the Pacific.</a:t>
            </a:r>
            <a:endParaRPr lang="en-US" sz="1600" dirty="0"/>
          </a:p>
        </p:txBody>
      </p:sp>
      <p:pic>
        <p:nvPicPr>
          <p:cNvPr id="8" name="Pacific.avi">
            <a:hlinkClick r:id="" action="ppaction://media"/>
          </p:cNvPr>
          <p:cNvPicPr/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84425" y="1273969"/>
            <a:ext cx="5464175" cy="4098131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4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Order Upwind Scheme</a:t>
            </a:r>
            <a:endParaRPr lang="en-US" dirty="0"/>
          </a:p>
        </p:txBody>
      </p:sp>
      <p:pic>
        <p:nvPicPr>
          <p:cNvPr id="4" name="Upwind.avi">
            <a:hlinkClick r:id="" action="ppaction://media"/>
          </p:cNvPr>
          <p:cNvPicPr/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895600" y="3352800"/>
            <a:ext cx="4064000" cy="304800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435608" y="1447800"/>
            <a:ext cx="7498080" cy="1600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82880" indent="-237744" defTabSz="914400">
              <a:spcBef>
                <a:spcPts val="550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800" dirty="0" smtClean="0"/>
              <a:t>Conservative 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order scheme</a:t>
            </a:r>
          </a:p>
          <a:p>
            <a:pPr marL="182880" indent="-237744" defTabSz="914400">
              <a:spcBef>
                <a:spcPts val="550"/>
              </a:spcBef>
              <a:buClr>
                <a:schemeClr val="accent1"/>
              </a:buClr>
              <a:buFont typeface="Arial"/>
              <a:buChar char="•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Overly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dissipative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64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ＭＳ Ｐゴシック" pitchFamily="-108" charset="-128"/>
              </a:rPr>
              <a:t>Lax-</a:t>
            </a:r>
            <a:r>
              <a:rPr lang="en-US" dirty="0" err="1" smtClean="0">
                <a:ea typeface="ＭＳ Ｐゴシック" pitchFamily="-108" charset="-128"/>
              </a:rPr>
              <a:t>Wendroff</a:t>
            </a:r>
            <a:r>
              <a:rPr lang="en-US" dirty="0" smtClean="0">
                <a:ea typeface="ＭＳ Ｐゴシック" pitchFamily="-108" charset="-128"/>
              </a:rPr>
              <a:t> w/o Limiters</a:t>
            </a:r>
            <a:endParaRPr lang="en-US" dirty="0">
              <a:ea typeface="ＭＳ Ｐゴシック" pitchFamily="-108" charset="-128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600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Conservative </a:t>
            </a: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order scheme</a:t>
            </a:r>
          </a:p>
          <a:p>
            <a:r>
              <a:rPr lang="en-US" dirty="0"/>
              <a:t>Approximate solution has oscillations around sharp gradients</a:t>
            </a:r>
          </a:p>
          <a:p>
            <a:pPr lvl="1"/>
            <a:endParaRPr 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2F573F5-8635-F946-99FF-73D55A1DF9E7}" type="slidenum">
              <a:rPr lang="en-US"/>
              <a:pPr/>
              <a:t>6</a:t>
            </a:fld>
            <a:endParaRPr lang="en-US"/>
          </a:p>
        </p:txBody>
      </p:sp>
      <p:pic>
        <p:nvPicPr>
          <p:cNvPr id="20485" name="Picture 5" descr="/Users/Sean/Movies/Any Video Converter Ultimate/Common Used Video Formats/Lax_movie_noTVD.avi">
            <a:hlinkClick r:id="" action="ppaction://media"/>
          </p:cNvPr>
          <p:cNvPicPr/>
          <p:nvPr>
            <a:videoFile r:link="rId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895600" y="3352800"/>
            <a:ext cx="406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320" fill="hold"/>
                                        <p:tgtEl>
                                          <p:spTgt spid="2048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048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4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048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485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shoot.png"/>
          <p:cNvPicPr>
            <a:picLocks noChangeAspect="1"/>
          </p:cNvPicPr>
          <p:nvPr/>
        </p:nvPicPr>
        <p:blipFill>
          <a:blip r:embed="rId3"/>
          <a:srcRect b="16394"/>
          <a:stretch>
            <a:fillRect/>
          </a:stretch>
        </p:blipFill>
        <p:spPr>
          <a:xfrm>
            <a:off x="2057400" y="2667000"/>
            <a:ext cx="2895600" cy="3023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19200"/>
            <a:ext cx="749808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Godunov’s Theorem – Any linear scheme above first order accurate (space) cannot be Total Variation Diminishing (TVD).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Solution: Limiters (a nonlinear scheme)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34000" y="3352800"/>
            <a:ext cx="2514600" cy="646331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r>
              <a:rPr lang="en-US" strike="sngStrike" dirty="0" smtClean="0">
                <a:solidFill>
                  <a:srgbClr val="FF0000"/>
                </a:solidFill>
              </a:rPr>
              <a:t>     </a:t>
            </a:r>
            <a:r>
              <a:rPr lang="en-US" dirty="0" smtClean="0">
                <a:solidFill>
                  <a:srgbClr val="FF0000"/>
                </a:solidFill>
              </a:rPr>
              <a:t> Exact Solution</a:t>
            </a:r>
          </a:p>
          <a:p>
            <a:r>
              <a:rPr lang="en-US" strike="sngStrike" dirty="0" smtClean="0">
                <a:solidFill>
                  <a:srgbClr val="3366FF"/>
                </a:solidFill>
              </a:rPr>
              <a:t>     </a:t>
            </a:r>
            <a:r>
              <a:rPr lang="en-US" dirty="0" smtClean="0">
                <a:solidFill>
                  <a:srgbClr val="3366FF"/>
                </a:solidFill>
              </a:rPr>
              <a:t> Non-TVD Solution</a:t>
            </a:r>
            <a:endParaRPr lang="en-US" dirty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ＭＳ Ｐゴシック" pitchFamily="-108" charset="-128"/>
              </a:rPr>
              <a:t>Lax-</a:t>
            </a:r>
            <a:r>
              <a:rPr lang="en-US" dirty="0" err="1" smtClean="0">
                <a:ea typeface="ＭＳ Ｐゴシック" pitchFamily="-108" charset="-128"/>
              </a:rPr>
              <a:t>Wendroff</a:t>
            </a:r>
            <a:r>
              <a:rPr lang="en-US" dirty="0" smtClean="0">
                <a:ea typeface="ＭＳ Ｐゴシック" pitchFamily="-108" charset="-128"/>
              </a:rPr>
              <a:t> </a:t>
            </a:r>
            <a:r>
              <a:rPr lang="en-US" dirty="0" err="1" smtClean="0">
                <a:ea typeface="ＭＳ Ｐゴシック" pitchFamily="-108" charset="-128"/>
              </a:rPr>
              <a:t>w</a:t>
            </a:r>
            <a:r>
              <a:rPr lang="en-US" dirty="0" smtClean="0">
                <a:ea typeface="ＭＳ Ｐゴシック" pitchFamily="-108" charset="-128"/>
              </a:rPr>
              <a:t>/ </a:t>
            </a:r>
            <a:r>
              <a:rPr lang="en-US" dirty="0" err="1" smtClean="0">
                <a:ea typeface="ＭＳ Ｐゴシック" pitchFamily="-108" charset="-128"/>
              </a:rPr>
              <a:t>Superbee</a:t>
            </a:r>
            <a:r>
              <a:rPr lang="en-US" dirty="0" smtClean="0">
                <a:ea typeface="ＭＳ Ｐゴシック" pitchFamily="-108" charset="-128"/>
              </a:rPr>
              <a:t> Limiter</a:t>
            </a:r>
            <a:endParaRPr lang="en-US" dirty="0">
              <a:ea typeface="ＭＳ Ｐゴシック" pitchFamily="-108" charset="-128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600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/>
              <a:t>order near discontinuities, 2</a:t>
            </a:r>
            <a:r>
              <a:rPr lang="en-US" baseline="30000" dirty="0"/>
              <a:t>nd</a:t>
            </a:r>
            <a:r>
              <a:rPr lang="en-US" dirty="0"/>
              <a:t> order elsewhere</a:t>
            </a:r>
          </a:p>
          <a:p>
            <a:r>
              <a:rPr lang="en-US" dirty="0"/>
              <a:t>For linear equations is mathematically guaranteed to be TVD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361AA44-26A1-D347-8145-603C7EBA69F0}" type="slidenum">
              <a:rPr lang="en-US"/>
              <a:pPr/>
              <a:t>8</a:t>
            </a:fld>
            <a:endParaRPr lang="en-US"/>
          </a:p>
        </p:txBody>
      </p:sp>
      <p:pic>
        <p:nvPicPr>
          <p:cNvPr id="21509" name="Picture 5" descr="/Users/Sean/Movies/Any Video Converter Ultimate/Common Used Video Formats/Lax_movie_TVD.avi">
            <a:hlinkClick r:id="" action="ppaction://media"/>
          </p:cNvPr>
          <p:cNvPicPr/>
          <p:nvPr>
            <a:videoFile r:link="rId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895600" y="3352800"/>
            <a:ext cx="406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320" fill="hold"/>
                                        <p:tgtEl>
                                          <p:spTgt spid="2150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150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15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150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509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Monotone Upstream Scheme for Conservation Laws (MUSCL)</a:t>
            </a:r>
            <a:endParaRPr lang="en-US" dirty="0">
              <a:ea typeface="ＭＳ Ｐゴシック" pitchFamily="-108" charset="-128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905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Used a modified </a:t>
            </a:r>
            <a:r>
              <a:rPr lang="en-US" dirty="0" err="1" smtClean="0"/>
              <a:t>Osher-Chakravarthy</a:t>
            </a:r>
            <a:r>
              <a:rPr lang="en-US" dirty="0" smtClean="0"/>
              <a:t> scheme [10]</a:t>
            </a:r>
          </a:p>
          <a:p>
            <a:r>
              <a:rPr lang="en-US" dirty="0" smtClean="0"/>
              <a:t>Second order TVD approximation</a:t>
            </a:r>
          </a:p>
          <a:p>
            <a:r>
              <a:rPr lang="en-US" dirty="0" smtClean="0"/>
              <a:t>Upwind biased </a:t>
            </a:r>
          </a:p>
          <a:p>
            <a:r>
              <a:rPr lang="en-US" dirty="0" smtClean="0"/>
              <a:t>Numerical oscillations avoided using a </a:t>
            </a:r>
            <a:r>
              <a:rPr lang="en-US" dirty="0" err="1" smtClean="0"/>
              <a:t>minmod</a:t>
            </a:r>
            <a:r>
              <a:rPr lang="en-US" dirty="0" smtClean="0"/>
              <a:t> </a:t>
            </a:r>
            <a:r>
              <a:rPr lang="en-US" dirty="0" smtClean="0"/>
              <a:t>function</a:t>
            </a:r>
            <a:endParaRPr 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7F1AD6D-2FF6-C14C-BD1C-443FD5D06D86}" type="slidenum">
              <a:rPr lang="en-US"/>
              <a:pPr/>
              <a:t>9</a:t>
            </a:fld>
            <a:endParaRPr lang="en-US"/>
          </a:p>
        </p:txBody>
      </p:sp>
      <p:pic>
        <p:nvPicPr>
          <p:cNvPr id="22533" name="Picture 5" descr="/Users/Sean/Movies/Any Video Converter Ultimate/Common Used Video Formats/MUSCL.avi">
            <a:hlinkClick r:id="" action="ppaction://media"/>
          </p:cNvPr>
          <p:cNvPicPr/>
          <p:nvPr>
            <a:videoFile r:link="rId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895600" y="3352800"/>
            <a:ext cx="406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320" fill="hold"/>
                                        <p:tgtEl>
                                          <p:spTgt spid="225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253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25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25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533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269</TotalTime>
  <Words>874</Words>
  <Application>Microsoft Macintosh PowerPoint</Application>
  <PresentationFormat>On-screen Show (4:3)</PresentationFormat>
  <Paragraphs>169</Paragraphs>
  <Slides>22</Slides>
  <Notes>5</Notes>
  <HiddenSlides>0</HiddenSlides>
  <MMClips>10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Solstice</vt:lpstr>
      <vt:lpstr>Comparison of Methods for Capturing Material Discontinuities</vt:lpstr>
      <vt:lpstr>Acknowledgements</vt:lpstr>
      <vt:lpstr>Outline</vt:lpstr>
      <vt:lpstr>Motivation</vt:lpstr>
      <vt:lpstr>First Order Upwind Scheme</vt:lpstr>
      <vt:lpstr>Lax-Wendroff w/o Limiters</vt:lpstr>
      <vt:lpstr>Limiters</vt:lpstr>
      <vt:lpstr>Lax-Wendroff w/ Superbee Limiter</vt:lpstr>
      <vt:lpstr>Monotone Upstream Scheme for Conservation Laws (MUSCL)</vt:lpstr>
      <vt:lpstr>Streamline Upwind Petrov-Galerkin (SUPG)</vt:lpstr>
      <vt:lpstr>SUPG</vt:lpstr>
      <vt:lpstr>Wave Advection Test Conclusions</vt:lpstr>
      <vt:lpstr>Results for 1D Advection in a 2D Code after 10 Periods</vt:lpstr>
      <vt:lpstr>Multidimensional Positive Definite Advection Transport Algorithm (MPDATA)</vt:lpstr>
      <vt:lpstr>MPDATA</vt:lpstr>
      <vt:lpstr>MPDATA</vt:lpstr>
      <vt:lpstr>GPUs at a glance</vt:lpstr>
      <vt:lpstr>GPU architecture</vt:lpstr>
      <vt:lpstr>Shallow Water Equations</vt:lpstr>
      <vt:lpstr>Shallow Water Simulations on the GPU</vt:lpstr>
      <vt:lpstr>Future Directions</vt:lpstr>
      <vt:lpstr>Question, Comments, Suggestions?</vt:lpstr>
    </vt:vector>
  </TitlesOfParts>
  <Company/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Methods for Capturing Material Discontinuities</dc:title>
  <dc:creator>Sean Davis</dc:creator>
  <cp:lastModifiedBy>Sean Davis</cp:lastModifiedBy>
  <cp:revision>20</cp:revision>
  <dcterms:created xsi:type="dcterms:W3CDTF">2012-08-14T20:38:04Z</dcterms:created>
  <dcterms:modified xsi:type="dcterms:W3CDTF">2012-08-14T21:49:58Z</dcterms:modified>
</cp:coreProperties>
</file>