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78" r:id="rId2"/>
    <p:sldId id="279" r:id="rId3"/>
    <p:sldId id="258" r:id="rId4"/>
    <p:sldId id="259" r:id="rId5"/>
    <p:sldId id="286" r:id="rId6"/>
    <p:sldId id="262" r:id="rId7"/>
    <p:sldId id="283" r:id="rId8"/>
    <p:sldId id="263" r:id="rId9"/>
    <p:sldId id="264" r:id="rId10"/>
    <p:sldId id="282" r:id="rId11"/>
    <p:sldId id="289" r:id="rId12"/>
    <p:sldId id="268" r:id="rId13"/>
    <p:sldId id="280" r:id="rId14"/>
    <p:sldId id="287" r:id="rId15"/>
    <p:sldId id="288" r:id="rId16"/>
    <p:sldId id="271" r:id="rId17"/>
    <p:sldId id="272" r:id="rId18"/>
    <p:sldId id="273" r:id="rId19"/>
    <p:sldId id="28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order at discontinuities</a:t>
            </a:r>
            <a:endParaRPr lang="en-US" baseline="0" dirty="0" smtClean="0"/>
          </a:p>
          <a:p>
            <a:r>
              <a:rPr lang="en-US" baseline="0" dirty="0" smtClean="0"/>
              <a:t>Doesn’t affect the solution when it is smooth</a:t>
            </a:r>
          </a:p>
          <a:p>
            <a:r>
              <a:rPr lang="en-US" baseline="0" dirty="0" smtClean="0"/>
              <a:t>Discuss TVD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equation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no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Pacific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Upwin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Streamline </a:t>
            </a:r>
            <a:r>
              <a:rPr lang="en-US" dirty="0">
                <a:ea typeface="ＭＳ Ｐゴシック" pitchFamily="-108" charset="-128"/>
              </a:rPr>
              <a:t>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ea typeface="ＭＳ Ｐゴシック" pitchFamily="-108" charset="-128"/>
              </a:rPr>
              <a:t>Trial functions </a:t>
            </a:r>
            <a:r>
              <a:rPr lang="en-US" dirty="0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 dirty="0">
                <a:ea typeface="ＭＳ Ｐゴシック" pitchFamily="-108" charset="-128"/>
              </a:rPr>
              <a:t>Test functions </a:t>
            </a:r>
            <a:r>
              <a:rPr lang="en-US" dirty="0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– Test functions </a:t>
            </a:r>
            <a:r>
              <a:rPr lang="en-US" dirty="0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 dirty="0">
                <a:ea typeface="ＭＳ Ｐゴシック" pitchFamily="-108" charset="-128"/>
              </a:rPr>
              <a:t> </a:t>
            </a:r>
          </a:p>
          <a:p>
            <a:r>
              <a:rPr lang="en-US" u="sng" dirty="0">
                <a:ea typeface="ＭＳ Ｐゴシック" pitchFamily="-108" charset="-128"/>
              </a:rPr>
              <a:t>SUPG</a:t>
            </a:r>
            <a:r>
              <a:rPr lang="en-US" dirty="0">
                <a:ea typeface="ＭＳ Ｐゴシック" pitchFamily="-108" charset="-128"/>
              </a:rPr>
              <a:t> – Choose test functions to be</a:t>
            </a:r>
            <a:r>
              <a:rPr lang="en-US" dirty="0" smtClean="0">
                <a:ea typeface="ＭＳ Ｐゴシック" pitchFamily="-108" charset="-128"/>
              </a:rPr>
              <a:t>: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10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95800"/>
            <a:ext cx="49253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SUPG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Finite </a:t>
            </a:r>
            <a:r>
              <a:rPr lang="en-US" dirty="0"/>
              <a:t>Element approach</a:t>
            </a:r>
          </a:p>
          <a:p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11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Wave </a:t>
            </a:r>
            <a:r>
              <a:rPr lang="en-US" dirty="0">
                <a:ea typeface="ＭＳ Ｐゴシック" pitchFamily="-108" charset="-128"/>
              </a:rPr>
              <a:t>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Lax-</a:t>
            </a:r>
            <a:r>
              <a:rPr lang="en-US" b="0" dirty="0" err="1">
                <a:ea typeface="ＭＳ Ｐゴシック" pitchFamily="-108" charset="-128"/>
              </a:rPr>
              <a:t>Wendroff</a:t>
            </a:r>
            <a:r>
              <a:rPr lang="en-US" b="0" dirty="0">
                <a:ea typeface="ＭＳ Ｐゴシック" pitchFamily="-108" charset="-128"/>
              </a:rPr>
              <a:t> with slope limiters</a:t>
            </a:r>
          </a:p>
          <a:p>
            <a:pPr lvl="1"/>
            <a:r>
              <a:rPr lang="en-US" dirty="0"/>
              <a:t>Effective for sharp discontinuities</a:t>
            </a:r>
          </a:p>
          <a:p>
            <a:pPr lvl="1"/>
            <a:r>
              <a:rPr lang="en-US" dirty="0"/>
              <a:t>Overly dissipative for thin waves (cuts off the top of the triangular/</a:t>
            </a:r>
            <a:r>
              <a:rPr lang="en-US" dirty="0" err="1"/>
              <a:t>gaussian</a:t>
            </a:r>
            <a:r>
              <a:rPr lang="en-US" dirty="0"/>
              <a:t> waves)</a:t>
            </a:r>
          </a:p>
          <a:p>
            <a:pPr lvl="1"/>
            <a:r>
              <a:rPr lang="en-US" dirty="0"/>
              <a:t>more dissipative than other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Superbee</a:t>
            </a:r>
            <a:r>
              <a:rPr lang="en-US" dirty="0" smtClean="0"/>
              <a:t> limiter artificially sharpens smooth waves</a:t>
            </a:r>
          </a:p>
          <a:p>
            <a:r>
              <a:rPr lang="en-US" b="0" dirty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 dirty="0"/>
              <a:t>most effective for problems with discontinuities</a:t>
            </a:r>
          </a:p>
          <a:p>
            <a:pPr lvl="1"/>
            <a:r>
              <a:rPr lang="en-US" dirty="0"/>
              <a:t>Unnaturally sharpens the solution</a:t>
            </a:r>
          </a:p>
          <a:p>
            <a:r>
              <a:rPr lang="en-US" b="0" dirty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 dirty="0"/>
              <a:t>Balances well between diffusion and discontinuity sharpness </a:t>
            </a:r>
          </a:p>
          <a:p>
            <a:pPr lvl="1"/>
            <a:r>
              <a:rPr lang="en-US" dirty="0"/>
              <a:t>Doesn’t introduce unnatural sharpening</a:t>
            </a:r>
          </a:p>
          <a:p>
            <a:pPr lvl="1"/>
            <a:r>
              <a:rPr lang="en-US" dirty="0"/>
              <a:t>Requires matrix operations</a:t>
            </a:r>
          </a:p>
          <a:p>
            <a:pPr lvl="1"/>
            <a:r>
              <a:rPr lang="en-US" dirty="0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Multidimensional Positive Definite Advection Transport Algorithm (MPDATA)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3733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 donor-cell approximation is defined in terms of the local Courant number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Adds a diffusive convective flux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Subtract out added dissipation using an </a:t>
            </a:r>
            <a:r>
              <a:rPr lang="en-US" dirty="0" err="1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antidiffusive</a:t>
            </a:r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velocity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As an example, the 1D advection equation,</a:t>
            </a: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becomes,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3" descr="Formula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642" y="3896278"/>
            <a:ext cx="3088958" cy="136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4" descr="Formulas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181600"/>
            <a:ext cx="4724400" cy="12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Antidiffusive</a:t>
            </a:r>
            <a:r>
              <a:rPr lang="en-US" dirty="0" smtClean="0"/>
              <a:t> correction to the donor cell method causes oscillations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no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Flux Corrected Transport (FCT) algorithm can correct the oscillations</a:t>
            </a:r>
          </a:p>
          <a:p>
            <a:r>
              <a:rPr lang="en-US" dirty="0" smtClean="0"/>
              <a:t>Performing additional local corrective iterations increases the order of accuracy of the solution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pitchFamily="-108" charset="-128"/>
              </a:rPr>
              <a:t>Different architecture from a CPU.</a:t>
            </a:r>
          </a:p>
          <a:p>
            <a:pPr lvl="1"/>
            <a:r>
              <a:rPr lang="en-US"/>
              <a:t>Many low throughput processing units</a:t>
            </a:r>
          </a:p>
          <a:p>
            <a:pPr lvl="1"/>
            <a:r>
              <a:rPr lang="en-US"/>
              <a:t>Cores all share memory</a:t>
            </a:r>
          </a:p>
          <a:p>
            <a:pPr lvl="1"/>
            <a:r>
              <a:rPr lang="en-US"/>
              <a:t>Workgroups</a:t>
            </a:r>
          </a:p>
          <a:p>
            <a:r>
              <a:rPr lang="en-US">
                <a:ea typeface="ＭＳ Ｐゴシック" pitchFamily="-108" charset="-128"/>
              </a:rPr>
              <a:t>Higher FLOPS (floating points operations per second) per dollar than CPUs.</a:t>
            </a:r>
          </a:p>
          <a:p>
            <a:r>
              <a:rPr lang="en-US">
                <a:ea typeface="ＭＳ Ｐゴシック" pitchFamily="-108" charset="-128"/>
              </a:rPr>
              <a:t>Must use a language compiled for GPU</a:t>
            </a:r>
          </a:p>
          <a:p>
            <a:pPr lvl="1"/>
            <a:r>
              <a:rPr lang="en-US"/>
              <a:t>OpenCL – Open programming language that can make use of multiple CPUs (on the same node) and a GPU. Can combine with MPI for multiple nodes.</a:t>
            </a:r>
          </a:p>
          <a:p>
            <a:pPr lvl="1"/>
            <a:r>
              <a:rPr lang="en-US"/>
              <a:t>CUDA – Nvidia only.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/>
              <a:t>Available to entire device</a:t>
            </a:r>
          </a:p>
          <a:p>
            <a:r>
              <a:rPr lang="en-US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/>
              <a:t>Available to the work group only</a:t>
            </a:r>
          </a:p>
          <a:p>
            <a:pPr lvl="1"/>
            <a:r>
              <a:rPr lang="en-US"/>
              <a:t>***I think this isn’t well defined in OpenCL and can spill over to Global without warning</a:t>
            </a:r>
          </a:p>
          <a:p>
            <a:r>
              <a:rPr lang="en-US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/>
              <a:t>Available to work item only</a:t>
            </a:r>
          </a:p>
          <a:p>
            <a:r>
              <a:rPr lang="en-US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/>
              <a:t>Read only, can be faster than global</a:t>
            </a:r>
          </a:p>
          <a:p>
            <a:r>
              <a:rPr lang="en-US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/>
              <a:t>Nvidia – Warp size is 32</a:t>
            </a:r>
          </a:p>
          <a:p>
            <a:pPr lvl="1"/>
            <a:r>
              <a:rPr lang="en-US"/>
              <a:t>ATI – Workgroup size is 64</a:t>
            </a:r>
          </a:p>
          <a:p>
            <a:pPr lvl="1"/>
            <a:r>
              <a:rPr lang="en-US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19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25908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20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 dirty="0">
                <a:ea typeface="ＭＳ Ｐゴシック" pitchFamily="-108" charset="-128"/>
              </a:rPr>
              <a:t>Implement</a:t>
            </a:r>
            <a:r>
              <a:rPr lang="en-US" dirty="0" smtClean="0">
                <a:ea typeface="ＭＳ Ｐゴシック" pitchFamily="-108" charset="-128"/>
              </a:rPr>
              <a:t> more of these schemes in </a:t>
            </a:r>
            <a:r>
              <a:rPr lang="en-US" dirty="0">
                <a:ea typeface="ＭＳ Ｐゴシック" pitchFamily="-108" charset="-128"/>
              </a:rPr>
              <a:t>the </a:t>
            </a:r>
            <a:r>
              <a:rPr lang="en-US" dirty="0" smtClean="0">
                <a:ea typeface="ＭＳ Ｐゴシック" pitchFamily="-108" charset="-128"/>
              </a:rPr>
              <a:t>GPU code</a:t>
            </a:r>
          </a:p>
          <a:p>
            <a:r>
              <a:rPr lang="en-US" dirty="0" smtClean="0">
                <a:ea typeface="ＭＳ Ｐゴシック" pitchFamily="-108" charset="-128"/>
              </a:rPr>
              <a:t>Develop full </a:t>
            </a:r>
            <a:r>
              <a:rPr lang="en-US" dirty="0">
                <a:ea typeface="ＭＳ Ｐゴシック" pitchFamily="-108" charset="-128"/>
              </a:rPr>
              <a:t>Euler </a:t>
            </a:r>
            <a:r>
              <a:rPr lang="en-US" dirty="0" smtClean="0">
                <a:ea typeface="ＭＳ Ｐゴシック" pitchFamily="-108" charset="-128"/>
              </a:rPr>
              <a:t>Equation solvers with some of these schemes</a:t>
            </a:r>
          </a:p>
          <a:p>
            <a:r>
              <a:rPr lang="en-US" dirty="0">
                <a:ea typeface="ＭＳ Ｐゴシック" pitchFamily="-108" charset="-128"/>
              </a:rPr>
              <a:t>Alternative numerical </a:t>
            </a:r>
            <a:r>
              <a:rPr lang="en-US" dirty="0" smtClean="0">
                <a:ea typeface="ＭＳ Ｐゴシック" pitchFamily="-108" charset="-128"/>
              </a:rPr>
              <a:t>methods (WENO, Discontinuous </a:t>
            </a:r>
            <a:r>
              <a:rPr lang="en-US" dirty="0" err="1" smtClean="0">
                <a:ea typeface="ＭＳ Ｐゴシック" pitchFamily="-108" charset="-128"/>
              </a:rPr>
              <a:t>Galerkin</a:t>
            </a:r>
            <a:r>
              <a:rPr lang="en-US" dirty="0" smtClean="0">
                <a:ea typeface="ＭＳ Ｐゴシック" pitchFamily="-108" charset="-128"/>
              </a:rPr>
              <a:t>, etc.)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Problems with capturing discontinuities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Methods implemented and tested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First order Upwind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with limiters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  <a:endParaRPr lang="en-US" dirty="0" smtClean="0"/>
          </a:p>
          <a:p>
            <a:r>
              <a:rPr lang="en-US" dirty="0" smtClean="0"/>
              <a:t>Early MPDATA results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</a:t>
            </a:r>
            <a:r>
              <a:rPr lang="en-US" dirty="0" smtClean="0">
                <a:ea typeface="ＭＳ Ｐゴシック" pitchFamily="-108" charset="-128"/>
              </a:rPr>
              <a:t>Programming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Introduction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Results solving the shallow water equations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 water dumped into the ocean and carried by a rotational current across the Pacific.</a:t>
            </a:r>
            <a:endParaRPr lang="en-US" sz="1600" dirty="0"/>
          </a:p>
        </p:txBody>
      </p:sp>
      <p:pic>
        <p:nvPicPr>
          <p:cNvPr id="8" name="Pacific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4425" y="1273969"/>
            <a:ext cx="5464175" cy="40981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Upwind Scheme</a:t>
            </a:r>
            <a:endParaRPr lang="en-US" dirty="0"/>
          </a:p>
        </p:txBody>
      </p:sp>
      <p:pic>
        <p:nvPicPr>
          <p:cNvPr id="4" name="Upwind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3352800"/>
            <a:ext cx="4064000" cy="304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14478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dirty="0" smtClean="0"/>
              <a:t>Conservative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scheme</a:t>
            </a:r>
          </a:p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dissipative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w/o Limiters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Conservative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6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3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</a:t>
            </a:r>
            <a:r>
              <a:rPr lang="en-US" dirty="0" err="1" smtClean="0">
                <a:ea typeface="ＭＳ Ｐゴシック" pitchFamily="-108" charset="-128"/>
              </a:rPr>
              <a:t>w</a:t>
            </a:r>
            <a:r>
              <a:rPr lang="en-US" dirty="0" smtClean="0">
                <a:ea typeface="ＭＳ Ｐゴシック" pitchFamily="-108" charset="-128"/>
              </a:rPr>
              <a:t>/ </a:t>
            </a:r>
            <a:r>
              <a:rPr lang="en-US" dirty="0" err="1" smtClean="0">
                <a:ea typeface="ＭＳ Ｐゴシック" pitchFamily="-108" charset="-128"/>
              </a:rPr>
              <a:t>Superbee</a:t>
            </a:r>
            <a:r>
              <a:rPr lang="en-US" dirty="0" smtClean="0">
                <a:ea typeface="ＭＳ Ｐゴシック" pitchFamily="-108" charset="-128"/>
              </a:rPr>
              <a:t> Limiter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8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Monotone Upstream Scheme for Conservation Laws (MUSCL)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a modified </a:t>
            </a:r>
            <a:r>
              <a:rPr lang="en-US" dirty="0" err="1" smtClean="0"/>
              <a:t>Osher-Chakravarthy</a:t>
            </a:r>
            <a:r>
              <a:rPr lang="en-US" dirty="0" smtClean="0"/>
              <a:t> </a:t>
            </a:r>
            <a:r>
              <a:rPr lang="en-US" dirty="0" smtClean="0"/>
              <a:t>scheme</a:t>
            </a:r>
          </a:p>
          <a:p>
            <a:r>
              <a:rPr lang="en-US" dirty="0" smtClean="0"/>
              <a:t>Second order TVD approximation</a:t>
            </a:r>
          </a:p>
          <a:p>
            <a:r>
              <a:rPr lang="en-US" dirty="0" smtClean="0"/>
              <a:t>Upwind biased </a:t>
            </a:r>
          </a:p>
          <a:p>
            <a:r>
              <a:rPr lang="en-US" dirty="0" smtClean="0"/>
              <a:t>Numerical oscillations avoided using a </a:t>
            </a:r>
            <a:r>
              <a:rPr lang="en-US" dirty="0" err="1" smtClean="0"/>
              <a:t>minmod</a:t>
            </a:r>
            <a:r>
              <a:rPr lang="en-US" dirty="0" smtClean="0"/>
              <a:t> function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9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269</TotalTime>
  <Words>871</Words>
  <Application>Microsoft Macintosh PowerPoint</Application>
  <PresentationFormat>On-screen Show (4:3)</PresentationFormat>
  <Paragraphs>169</Paragraphs>
  <Slides>22</Slides>
  <Notes>5</Notes>
  <HiddenSlides>0</HiddenSlides>
  <MMClips>10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Comparison of Methods for Capturing Material Discontinuities</vt:lpstr>
      <vt:lpstr>Acknowledgements</vt:lpstr>
      <vt:lpstr>Outline</vt:lpstr>
      <vt:lpstr>Motivation</vt:lpstr>
      <vt:lpstr>First Order Upwind Scheme</vt:lpstr>
      <vt:lpstr>Lax-Wendroff w/o Limiters</vt:lpstr>
      <vt:lpstr>Limiters</vt:lpstr>
      <vt:lpstr>Lax-Wendroff w/ Superbee Limiter</vt:lpstr>
      <vt:lpstr>Monotone Upstream Scheme for Conservation Laws (MUSCL)</vt:lpstr>
      <vt:lpstr>Streamline Upwind Petrov-Galerkin (SUPG)</vt:lpstr>
      <vt:lpstr>SUPG</vt:lpstr>
      <vt:lpstr>Wave Advection Test Conclusions</vt:lpstr>
      <vt:lpstr>Results for 1D Advection in a 2D Code after 10 Periods</vt:lpstr>
      <vt:lpstr>Multidimensional Positive Definite Advection Transport Algorithm (MPDATA)</vt:lpstr>
      <vt:lpstr>MPDATA</vt:lpstr>
      <vt:lpstr>MPDATA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21</cp:revision>
  <dcterms:created xsi:type="dcterms:W3CDTF">2012-08-15T15:31:29Z</dcterms:created>
  <dcterms:modified xsi:type="dcterms:W3CDTF">2012-08-15T15:31:56Z</dcterms:modified>
</cp:coreProperties>
</file>