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4"/>
  </p:notesMasterIdLst>
  <p:sldIdLst>
    <p:sldId id="278" r:id="rId2"/>
    <p:sldId id="279" r:id="rId3"/>
    <p:sldId id="258" r:id="rId4"/>
    <p:sldId id="259" r:id="rId5"/>
    <p:sldId id="262" r:id="rId6"/>
    <p:sldId id="283" r:id="rId7"/>
    <p:sldId id="263" r:id="rId8"/>
    <p:sldId id="264" r:id="rId9"/>
    <p:sldId id="282" r:id="rId10"/>
    <p:sldId id="265" r:id="rId11"/>
    <p:sldId id="266" r:id="rId12"/>
    <p:sldId id="280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simplifications and that the tracer equation is simply an</a:t>
            </a:r>
            <a:r>
              <a:rPr lang="en-US" baseline="0" dirty="0" smtClean="0"/>
              <a:t> advection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FEM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video" Target="file://localhost/Users/Sean/Desktop/Github/summer_LANL/Final%20Research%20Presentation/Working%20videos/H_movie.avi" TargetMode="External"/><Relationship Id="rId2" Type="http://schemas.openxmlformats.org/officeDocument/2006/relationships/video" Target="file://localhost/Users/Sean/Desktop/Github/summer_LANL/Final%20Research%20Presentation/Working%20videos/phi_movie.av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Pacific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no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MUSCL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Capturing Material Discontinuities</a:t>
            </a: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Davis and Will </a:t>
            </a:r>
            <a:r>
              <a:rPr lang="en-US" dirty="0" err="1" smtClean="0">
                <a:ea typeface="ＭＳ Ｐゴシック" pitchFamily="-108" charset="-128"/>
              </a:rPr>
              <a:t>Matern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50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Streamline Upwind </a:t>
            </a:r>
            <a:r>
              <a:rPr lang="en-US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(SUPG)</a:t>
            </a:r>
          </a:p>
          <a:p>
            <a:pPr lvl="1"/>
            <a:r>
              <a:rPr lang="en-US" dirty="0"/>
              <a:t>Finite Element approach</a:t>
            </a:r>
          </a:p>
          <a:p>
            <a:pPr lvl="1"/>
            <a:r>
              <a:rPr lang="en-US" dirty="0"/>
              <a:t>Inspired by finite difference methods (</a:t>
            </a:r>
            <a:r>
              <a:rPr lang="en-US" dirty="0" err="1"/>
              <a:t>upwinding</a:t>
            </a:r>
            <a:r>
              <a:rPr lang="en-US" dirty="0"/>
              <a:t> and artificial diffusion)</a:t>
            </a:r>
          </a:p>
          <a:p>
            <a:pPr lvl="1"/>
            <a:r>
              <a:rPr lang="en-US" dirty="0"/>
              <a:t>Applies to linear advection/diffusion equations of any dimension</a:t>
            </a:r>
            <a:endParaRPr lang="en-US" u="sng" dirty="0"/>
          </a:p>
          <a:p>
            <a:pPr lvl="1"/>
            <a:r>
              <a:rPr lang="en-US" u="sng" dirty="0" err="1"/>
              <a:t>Petrov-Galerkin</a:t>
            </a:r>
            <a:r>
              <a:rPr lang="en-US" dirty="0"/>
              <a:t> – Test functions are not the same as trial functions.</a:t>
            </a:r>
          </a:p>
          <a:p>
            <a:pPr lvl="1"/>
            <a:r>
              <a:rPr lang="en-US" dirty="0"/>
              <a:t>In 1D is </a:t>
            </a:r>
            <a:r>
              <a:rPr lang="en-US" dirty="0" err="1"/>
              <a:t>nodally</a:t>
            </a:r>
            <a:r>
              <a:rPr lang="en-US" dirty="0"/>
              <a:t> exact. Higher dimensions are a heuristic generalization.</a:t>
            </a:r>
          </a:p>
          <a:p>
            <a:pPr lvl="1"/>
            <a:r>
              <a:rPr lang="en-US" dirty="0"/>
              <a:t>Is not TVD </a:t>
            </a:r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50779B1-243C-204F-A46C-531D5C821050}" type="slidenum">
              <a:rPr lang="en-US"/>
              <a:pPr/>
              <a:t>10</a:t>
            </a:fld>
            <a:endParaRPr lang="en-US"/>
          </a:p>
        </p:txBody>
      </p:sp>
      <p:pic>
        <p:nvPicPr>
          <p:cNvPr id="23557" name="Picture 5" descr="/Users/Sean/Movies/Any Video Converter Ultimate/Common Used Video Formats/FEM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702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Theory of the Streamline Upwind Petrov-Galerkin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>
                <a:ea typeface="ＭＳ Ｐゴシック" pitchFamily="-108" charset="-128"/>
              </a:rPr>
              <a:t>Trial functions </a:t>
            </a:r>
            <a:r>
              <a:rPr lang="en-US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>
                <a:ea typeface="ＭＳ Ｐゴシック" pitchFamily="-108" charset="-128"/>
              </a:rPr>
              <a:t>Test functions </a:t>
            </a:r>
            <a:r>
              <a:rPr lang="en-US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>
                <a:ea typeface="ＭＳ Ｐゴシック" pitchFamily="-108" charset="-128"/>
              </a:rPr>
              <a:t>Petrov-Galerkin</a:t>
            </a:r>
            <a:r>
              <a:rPr lang="en-US">
                <a:ea typeface="ＭＳ Ｐゴシック" pitchFamily="-108" charset="-128"/>
              </a:rPr>
              <a:t> – Test functions </a:t>
            </a:r>
            <a:r>
              <a:rPr lang="en-US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>
                <a:ea typeface="ＭＳ Ｐゴシック" pitchFamily="-108" charset="-128"/>
              </a:rPr>
              <a:t> </a:t>
            </a:r>
          </a:p>
          <a:p>
            <a:r>
              <a:rPr lang="en-US" u="sng">
                <a:ea typeface="ＭＳ Ｐゴシック" pitchFamily="-108" charset="-128"/>
              </a:rPr>
              <a:t>SUPG</a:t>
            </a:r>
            <a:r>
              <a:rPr lang="en-US">
                <a:ea typeface="ＭＳ Ｐゴシック" pitchFamily="-108" charset="-128"/>
              </a:rPr>
              <a:t> – Choose test functions to be:</a:t>
            </a:r>
          </a:p>
          <a:p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11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91000"/>
            <a:ext cx="396081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12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2D Wave Advection Test Conclusions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>
                <a:ea typeface="ＭＳ Ｐゴシック" pitchFamily="-108" charset="-128"/>
              </a:rPr>
              <a:t>Lax-Wendroff with slope limiters</a:t>
            </a:r>
          </a:p>
          <a:p>
            <a:pPr lvl="1"/>
            <a:r>
              <a:rPr lang="en-US"/>
              <a:t>Effective for sharp discontinuities</a:t>
            </a:r>
          </a:p>
          <a:p>
            <a:pPr lvl="1"/>
            <a:r>
              <a:rPr lang="en-US"/>
              <a:t>Overly dissipative for thin waves (cuts off the top of the triangular/gaussian waves)</a:t>
            </a:r>
          </a:p>
          <a:p>
            <a:pPr lvl="1"/>
            <a:r>
              <a:rPr lang="en-US"/>
              <a:t>more dissipative than other methods</a:t>
            </a:r>
          </a:p>
          <a:p>
            <a:r>
              <a:rPr lang="en-US" b="0">
                <a:ea typeface="ＭＳ Ｐゴシック" pitchFamily="-108" charset="-128"/>
              </a:rPr>
              <a:t>MUSCL with ACM</a:t>
            </a:r>
          </a:p>
          <a:p>
            <a:pPr lvl="1"/>
            <a:r>
              <a:rPr lang="en-US"/>
              <a:t>most effective for problems with discontinuities</a:t>
            </a:r>
          </a:p>
          <a:p>
            <a:pPr lvl="1"/>
            <a:r>
              <a:rPr lang="en-US"/>
              <a:t>Unnaturally sharpens the solution</a:t>
            </a:r>
          </a:p>
          <a:p>
            <a:r>
              <a:rPr lang="en-US" b="0">
                <a:ea typeface="ＭＳ Ｐゴシック" pitchFamily="-108" charset="-128"/>
              </a:rPr>
              <a:t>SUPG</a:t>
            </a:r>
          </a:p>
          <a:p>
            <a:pPr lvl="1"/>
            <a:r>
              <a:rPr lang="en-US"/>
              <a:t>Balances well between diffusion and discontinuity sharpness </a:t>
            </a:r>
          </a:p>
          <a:p>
            <a:pPr lvl="1"/>
            <a:r>
              <a:rPr lang="en-US"/>
              <a:t>Doesn’t introduce unnatural sharpening</a:t>
            </a:r>
          </a:p>
          <a:p>
            <a:pPr lvl="1"/>
            <a:r>
              <a:rPr lang="en-US"/>
              <a:t>Requires matrix operations</a:t>
            </a:r>
          </a:p>
          <a:p>
            <a:pPr lvl="1"/>
            <a:r>
              <a:rPr lang="en-US"/>
              <a:t>Non-conservative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0B04660-0E7D-5547-AF9D-4047ABAD687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Derivation of Lax-Wendroff for advection equation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ea typeface="ＭＳ Ｐゴシック" pitchFamily="-108" charset="-128"/>
              </a:rPr>
              <a:t>Advection Equation:</a:t>
            </a: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Note that:</a:t>
            </a: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Replace the first two time derivatives with spatial derivatives</a:t>
            </a: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Remove 3</a:t>
            </a:r>
            <a:r>
              <a:rPr lang="en-US" baseline="30000">
                <a:ea typeface="ＭＳ Ｐゴシック" pitchFamily="-108" charset="-128"/>
              </a:rPr>
              <a:t>rd</a:t>
            </a:r>
            <a:r>
              <a:rPr lang="en-US">
                <a:ea typeface="ＭＳ Ｐゴシック" pitchFamily="-108" charset="-128"/>
              </a:rPr>
              <a:t> order terms and above, and use central difference formulas:</a:t>
            </a: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840725-C1B0-BC4F-91C5-548B59C832A8}" type="slidenum">
              <a:rPr lang="en-US"/>
              <a:pPr/>
              <a:t>14</a:t>
            </a:fld>
            <a:endParaRPr lang="en-US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514600"/>
            <a:ext cx="2686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76800"/>
            <a:ext cx="76962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3429000"/>
            <a:ext cx="8143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828800"/>
            <a:ext cx="187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 - Derivation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</a:t>
            </a:r>
          </a:p>
          <a:p>
            <a:pPr lvl="1"/>
            <a:r>
              <a:rPr lang="en-US"/>
              <a:t>One-sided bias donor cell approach</a:t>
            </a:r>
          </a:p>
          <a:p>
            <a:pPr lvl="1"/>
            <a:r>
              <a:rPr lang="en-US"/>
              <a:t>Using a modified equation analysis, find an extra diffusive term</a:t>
            </a:r>
          </a:p>
          <a:p>
            <a:pPr lvl="1"/>
            <a:r>
              <a:rPr lang="en-US"/>
              <a:t>Subtract out diffusive error using an anti-diffusive velocity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3743CEC-D1E8-B549-A67D-414696CA6C77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 - Conclusions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ea typeface="ＭＳ Ｐゴシック" pitchFamily="-108" charset="-128"/>
              </a:rPr>
              <a:t>MPDATA</a:t>
            </a:r>
          </a:p>
          <a:p>
            <a:pPr lvl="1"/>
            <a:r>
              <a:rPr lang="en-US"/>
              <a:t>Options to control total variation (FCT) and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ea typeface="ＭＳ Ｐゴシック" pitchFamily="-108" charset="-128"/>
              </a:rPr>
              <a:t>Different architecture from a CPU.</a:t>
            </a:r>
          </a:p>
          <a:p>
            <a:pPr lvl="1"/>
            <a:r>
              <a:rPr lang="en-US"/>
              <a:t>Many low throughput processing units</a:t>
            </a:r>
          </a:p>
          <a:p>
            <a:pPr lvl="1"/>
            <a:r>
              <a:rPr lang="en-US"/>
              <a:t>Cores all share memory</a:t>
            </a:r>
          </a:p>
          <a:p>
            <a:pPr lvl="1"/>
            <a:r>
              <a:rPr lang="en-US"/>
              <a:t>Workgroups</a:t>
            </a:r>
          </a:p>
          <a:p>
            <a:r>
              <a:rPr lang="en-US">
                <a:ea typeface="ＭＳ Ｐゴシック" pitchFamily="-108" charset="-128"/>
              </a:rPr>
              <a:t>Higher FLOPS (floating points operations per second) per dollar than CPUs.</a:t>
            </a:r>
          </a:p>
          <a:p>
            <a:r>
              <a:rPr lang="en-US">
                <a:ea typeface="ＭＳ Ｐゴシック" pitchFamily="-108" charset="-128"/>
              </a:rPr>
              <a:t>Must use a language compiled for GPU</a:t>
            </a:r>
          </a:p>
          <a:p>
            <a:pPr lvl="1"/>
            <a:r>
              <a:rPr lang="en-US"/>
              <a:t>OpenCL – Open programming language that can make use of multiple CPUs (on the same node) and a GPU. Can combine with MPI for multiple nodes.</a:t>
            </a:r>
          </a:p>
          <a:p>
            <a:pPr lvl="1"/>
            <a:r>
              <a:rPr lang="en-US"/>
              <a:t>CUDA – Nvidia only.</a:t>
            </a: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ea typeface="ＭＳ Ｐゴシック" pitchFamily="-108" charset="-128"/>
              </a:rPr>
              <a:t>Global Memory</a:t>
            </a:r>
          </a:p>
          <a:p>
            <a:pPr lvl="1"/>
            <a:r>
              <a:rPr lang="en-US"/>
              <a:t>Available to entire device</a:t>
            </a:r>
          </a:p>
          <a:p>
            <a:r>
              <a:rPr lang="en-US">
                <a:ea typeface="ＭＳ Ｐゴシック" pitchFamily="-108" charset="-128"/>
              </a:rPr>
              <a:t>Local Memory</a:t>
            </a:r>
          </a:p>
          <a:p>
            <a:pPr lvl="1"/>
            <a:r>
              <a:rPr lang="en-US"/>
              <a:t>Available to the work group only</a:t>
            </a:r>
          </a:p>
          <a:p>
            <a:pPr lvl="1"/>
            <a:r>
              <a:rPr lang="en-US"/>
              <a:t>***I think this isn’t well defined in OpenCL and can spill over to Global without warning</a:t>
            </a:r>
          </a:p>
          <a:p>
            <a:r>
              <a:rPr lang="en-US">
                <a:ea typeface="ＭＳ Ｐゴシック" pitchFamily="-108" charset="-128"/>
              </a:rPr>
              <a:t>Private Memory</a:t>
            </a:r>
          </a:p>
          <a:p>
            <a:pPr lvl="1"/>
            <a:r>
              <a:rPr lang="en-US"/>
              <a:t>Available to work item only</a:t>
            </a:r>
          </a:p>
          <a:p>
            <a:r>
              <a:rPr lang="en-US">
                <a:ea typeface="ＭＳ Ｐゴシック" pitchFamily="-108" charset="-128"/>
              </a:rPr>
              <a:t>Constant Memory</a:t>
            </a:r>
          </a:p>
          <a:p>
            <a:pPr lvl="1"/>
            <a:r>
              <a:rPr lang="en-US"/>
              <a:t>Read only, can be faster than global</a:t>
            </a:r>
          </a:p>
          <a:p>
            <a:r>
              <a:rPr lang="en-US">
                <a:ea typeface="ＭＳ Ｐゴシック" pitchFamily="-108" charset="-128"/>
              </a:rPr>
              <a:t>SIMD group size – efficient code is a multiple of this</a:t>
            </a:r>
          </a:p>
          <a:p>
            <a:pPr lvl="1"/>
            <a:r>
              <a:rPr lang="en-US"/>
              <a:t>Nvidia – Warp size is 32</a:t>
            </a:r>
          </a:p>
          <a:p>
            <a:pPr lvl="1"/>
            <a:r>
              <a:rPr lang="en-US"/>
              <a:t>ATI – Workgroup size is 64</a:t>
            </a:r>
          </a:p>
          <a:p>
            <a:pPr lvl="1"/>
            <a:r>
              <a:rPr lang="en-US"/>
              <a:t>http://stackoverflow.com/questions/7093488/opencl-how-to-i-query-for-a-devices-simd-width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Shallow Water Equations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Simplification of the Euler Equations</a:t>
            </a:r>
          </a:p>
          <a:p>
            <a:pPr lvl="1"/>
            <a:r>
              <a:rPr lang="en-US" dirty="0"/>
              <a:t>Uniform Fluid Density</a:t>
            </a:r>
          </a:p>
          <a:p>
            <a:pPr lvl="1"/>
            <a:r>
              <a:rPr lang="en-US" dirty="0"/>
              <a:t>Wavelengths are much longer than fluid depth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Inert Tracer Equation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1526B5-889A-3640-A8B5-3DF29F19965A}" type="slidenum">
              <a:rPr lang="en-US"/>
              <a:pPr/>
              <a:t>19</a:t>
            </a:fld>
            <a:endParaRPr lang="en-US"/>
          </a:p>
        </p:txBody>
      </p:sp>
      <p:pic>
        <p:nvPicPr>
          <p:cNvPr id="32773" name="Content Placeholder 4" descr="Shallow_Water_Eqns.pdf"/>
          <p:cNvPicPr>
            <a:picLocks noChangeAspect="1"/>
          </p:cNvPicPr>
          <p:nvPr/>
        </p:nvPicPr>
        <p:blipFill>
          <a:blip r:embed="rId3"/>
          <a:srcRect t="-2097" b="-2097"/>
          <a:stretch>
            <a:fillRect/>
          </a:stretch>
        </p:blipFill>
        <p:spPr bwMode="auto">
          <a:xfrm>
            <a:off x="3048000" y="2590800"/>
            <a:ext cx="44402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Concentration_Eqn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5257800"/>
            <a:ext cx="25288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4093458"/>
            <a:ext cx="381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Shallow Water Simulations on the GPU</a:t>
            </a:r>
          </a:p>
        </p:txBody>
      </p:sp>
      <p:pic>
        <p:nvPicPr>
          <p:cNvPr id="33796" name="Picture 4" descr="Macintosh HD:Users:Sean:Desktop:Github:summer_LANL:Final Research Presentation:Working videos:H_movie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1828800"/>
            <a:ext cx="4064000" cy="30480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408E1E3-6392-834E-A657-F96134CD74C6}" type="slidenum">
              <a:rPr lang="en-US"/>
              <a:pPr/>
              <a:t>20</a:t>
            </a:fld>
            <a:endParaRPr lang="en-US"/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6096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Fluid Height</a:t>
            </a:r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48768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Inert Tracer Concentration</a:t>
            </a:r>
          </a:p>
        </p:txBody>
      </p:sp>
      <p:pic>
        <p:nvPicPr>
          <p:cNvPr id="33799" name="Picture 7" descr="Macintosh HD:Users:Sean:Desktop:Github:summer_LANL:Final Research Presentation:Working videos:phi_movie.avi">
            <a:hlinkClick r:id="" action="ppaction://media"/>
          </p:cNvPr>
          <p:cNvPicPr/>
          <p:nvPr>
            <a:videoFile r:link="rId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828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00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6"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3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9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Future Directions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FEM approach for full Euler equations</a:t>
            </a:r>
          </a:p>
          <a:p>
            <a:r>
              <a:rPr lang="en-US">
                <a:ea typeface="ＭＳ Ｐゴシック" pitchFamily="-108" charset="-128"/>
              </a:rPr>
              <a:t>Implement schemes for advection on the GPU (include in CLAMR)</a:t>
            </a:r>
          </a:p>
          <a:p>
            <a:r>
              <a:rPr lang="en-US">
                <a:ea typeface="ＭＳ Ｐゴシック" pitchFamily="-108" charset="-128"/>
              </a:rPr>
              <a:t>Implement these schemes to solve the full Euler Equations</a:t>
            </a:r>
          </a:p>
          <a:p>
            <a:r>
              <a:rPr lang="en-US">
                <a:ea typeface="ＭＳ Ｐゴシック" pitchFamily="-108" charset="-128"/>
              </a:rPr>
              <a:t>Alternative numerical methods</a:t>
            </a: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2E7553-A61F-9A41-A7A2-954D1F757C3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Question, Comments, Suggestions?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819D0DE-97A2-C142-9B93-516E0974BCD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Motivation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Discontinuities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Problems observed in numerical methods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Description of methods reviewed</a:t>
            </a:r>
          </a:p>
          <a:p>
            <a:pPr lvl="1" eaLnBrk="1" hangingPunct="1"/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with limiters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MUSCL</a:t>
            </a:r>
            <a:endParaRPr lang="en-US" dirty="0"/>
          </a:p>
          <a:p>
            <a:pPr lvl="1" eaLnBrk="1" hangingPunct="1"/>
            <a:r>
              <a:rPr lang="en-US" dirty="0"/>
              <a:t>SUPG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Results</a:t>
            </a:r>
            <a:endParaRPr lang="en-US" dirty="0" smtClean="0">
              <a:ea typeface="ＭＳ Ｐゴシック" pitchFamily="-108" charset="-128"/>
            </a:endParaRPr>
          </a:p>
          <a:p>
            <a:pPr lvl="1" eaLnBrk="1" hangingPunct="1"/>
            <a:r>
              <a:rPr lang="en-US" dirty="0"/>
              <a:t>1</a:t>
            </a:r>
            <a:r>
              <a:rPr lang="en-US" dirty="0" smtClean="0"/>
              <a:t>D </a:t>
            </a:r>
            <a:r>
              <a:rPr lang="en-US" dirty="0"/>
              <a:t>Advection </a:t>
            </a:r>
            <a:r>
              <a:rPr lang="en-US" dirty="0" smtClean="0"/>
              <a:t>Equations in 2D Code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GPU Programming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Conclusions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E26E11-2728-8F49-A7D3-30BEC0D377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Motivation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EBA822-0CE4-EC4A-8340-06C41A11600E}" type="slidenum">
              <a:rPr lang="en-US"/>
              <a:pPr/>
              <a:t>4</a:t>
            </a:fld>
            <a:endParaRPr lang="en-US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143000" y="5663624"/>
            <a:ext cx="7696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 simple model problem showing the advection of </a:t>
            </a:r>
            <a:r>
              <a:rPr lang="en-US" sz="1600" dirty="0" smtClean="0">
                <a:solidFill>
                  <a:srgbClr val="000000"/>
                </a:solidFill>
              </a:rPr>
              <a:t>radioactive water dumped into the ocean and carried by </a:t>
            </a:r>
            <a:r>
              <a:rPr lang="en-US" sz="1600" dirty="0" smtClean="0">
                <a:solidFill>
                  <a:srgbClr val="000000"/>
                </a:solidFill>
              </a:rPr>
              <a:t>a rotational current</a:t>
            </a:r>
            <a:r>
              <a:rPr lang="en-US" sz="1600" dirty="0" smtClean="0">
                <a:solidFill>
                  <a:srgbClr val="000000"/>
                </a:solidFill>
              </a:rPr>
              <a:t> across the </a:t>
            </a:r>
            <a:r>
              <a:rPr lang="en-US" sz="1600" dirty="0" smtClean="0">
                <a:solidFill>
                  <a:srgbClr val="000000"/>
                </a:solidFill>
              </a:rPr>
              <a:t>P</a:t>
            </a:r>
            <a:r>
              <a:rPr lang="en-US" sz="1600" dirty="0" smtClean="0">
                <a:solidFill>
                  <a:srgbClr val="000000"/>
                </a:solidFill>
              </a:rPr>
              <a:t>acific.</a:t>
            </a:r>
            <a:endParaRPr lang="en-US" sz="1600" dirty="0"/>
          </a:p>
        </p:txBody>
      </p:sp>
      <p:pic>
        <p:nvPicPr>
          <p:cNvPr id="7" name="Pacific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47384" y="1417638"/>
            <a:ext cx="5272616" cy="39544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Descriptions of methods reviewed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Lax-</a:t>
            </a:r>
            <a:r>
              <a:rPr lang="en-US" dirty="0" err="1">
                <a:ea typeface="ＭＳ Ｐゴシック" pitchFamily="-108" charset="-128"/>
              </a:rPr>
              <a:t>Wendroff</a:t>
            </a:r>
            <a:r>
              <a:rPr lang="en-US" dirty="0">
                <a:ea typeface="ＭＳ Ｐゴシック" pitchFamily="-108" charset="-128"/>
              </a:rPr>
              <a:t> w/o Limiters</a:t>
            </a:r>
          </a:p>
          <a:p>
            <a:pPr lvl="1"/>
            <a:r>
              <a:rPr lang="en-US" dirty="0"/>
              <a:t>Conservative 2</a:t>
            </a:r>
            <a:r>
              <a:rPr lang="en-US" baseline="30000" dirty="0"/>
              <a:t>nd</a:t>
            </a:r>
            <a:r>
              <a:rPr lang="en-US" dirty="0"/>
              <a:t> order scheme</a:t>
            </a:r>
          </a:p>
          <a:p>
            <a:pPr lvl="1"/>
            <a:r>
              <a:rPr lang="en-US" dirty="0"/>
              <a:t>Approximate solution has oscillations around sharp gradients</a:t>
            </a:r>
          </a:p>
          <a:p>
            <a:pPr lvl="1"/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F573F5-8635-F946-99FF-73D55A1DF9E7}" type="slidenum">
              <a:rPr lang="en-US"/>
              <a:pPr/>
              <a:t>5</a:t>
            </a:fld>
            <a:endParaRPr lang="en-US"/>
          </a:p>
        </p:txBody>
      </p:sp>
      <p:pic>
        <p:nvPicPr>
          <p:cNvPr id="20485" name="Picture 5" descr="/Users/Sean/Movies/Any Video Converter Ultimate/Common Used Video Formats/Lax_movie_no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48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shoot.png"/>
          <p:cNvPicPr>
            <a:picLocks noChangeAspect="1"/>
          </p:cNvPicPr>
          <p:nvPr/>
        </p:nvPicPr>
        <p:blipFill>
          <a:blip r:embed="rId2"/>
          <a:srcRect b="16394"/>
          <a:stretch>
            <a:fillRect/>
          </a:stretch>
        </p:blipFill>
        <p:spPr>
          <a:xfrm>
            <a:off x="2057400" y="2667000"/>
            <a:ext cx="2895600" cy="302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Godunov’s Theorem – Any linear scheme above first order accurate (space) cannot be Total Variation Diminishing (TVD).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Limiters (a nonlinear scheme)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0" y="3352800"/>
            <a:ext cx="2514600" cy="64633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Exact Solution</a:t>
            </a:r>
          </a:p>
          <a:p>
            <a:r>
              <a:rPr lang="en-US" strike="sngStrike" dirty="0" smtClean="0">
                <a:solidFill>
                  <a:srgbClr val="3366FF"/>
                </a:solidFill>
              </a:rPr>
              <a:t>     </a:t>
            </a:r>
            <a:r>
              <a:rPr lang="en-US" dirty="0" smtClean="0">
                <a:solidFill>
                  <a:srgbClr val="3366FF"/>
                </a:solidFill>
              </a:rPr>
              <a:t> Non-TVD Solution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Lax-</a:t>
            </a:r>
            <a:r>
              <a:rPr lang="en-US" dirty="0" err="1">
                <a:ea typeface="ＭＳ Ｐゴシック" pitchFamily="-108" charset="-128"/>
              </a:rPr>
              <a:t>Wendroff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w</a:t>
            </a:r>
            <a:r>
              <a:rPr lang="en-US" dirty="0">
                <a:ea typeface="ＭＳ Ｐゴシック" pitchFamily="-108" charset="-128"/>
              </a:rPr>
              <a:t>/ Limiters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near discontinuities, 2</a:t>
            </a:r>
            <a:r>
              <a:rPr lang="en-US" baseline="30000" dirty="0"/>
              <a:t>nd</a:t>
            </a:r>
            <a:r>
              <a:rPr lang="en-US" dirty="0"/>
              <a:t> order elsewhere</a:t>
            </a:r>
          </a:p>
          <a:p>
            <a:pPr lvl="1"/>
            <a:r>
              <a:rPr lang="en-US" dirty="0"/>
              <a:t>For linear equations is mathematically guaranteed to be TVD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361AA44-26A1-D347-8145-603C7EBA69F0}" type="slidenum">
              <a:rPr lang="en-US"/>
              <a:pPr/>
              <a:t>7</a:t>
            </a:fld>
            <a:endParaRPr lang="en-US"/>
          </a:p>
        </p:txBody>
      </p:sp>
      <p:pic>
        <p:nvPicPr>
          <p:cNvPr id="21509" name="Picture 5" descr="/Users/Sean/Movies/Any Video Converter Ultimate/Common Used Video Formats/Lax_movie_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MUSCL</a:t>
            </a:r>
          </a:p>
          <a:p>
            <a:pPr lvl="1"/>
            <a:r>
              <a:rPr lang="en-US" dirty="0"/>
              <a:t>ACM – Slope limiter method for sharpening discontinuities.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7F1AD6D-2FF6-C14C-BD1C-443FD5D06D86}" type="slidenum">
              <a:rPr lang="en-US"/>
              <a:pPr/>
              <a:t>8</a:t>
            </a:fld>
            <a:endParaRPr lang="en-US"/>
          </a:p>
        </p:txBody>
      </p:sp>
      <p:pic>
        <p:nvPicPr>
          <p:cNvPr id="22533" name="Picture 5" descr="/Users/Sean/Movies/Any Video Converter Ultimate/Common Used Video Formats/MUSCL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Theory of the Streamline Upwind Petrov-Galerkin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>
                <a:ea typeface="ＭＳ Ｐゴシック" pitchFamily="-108" charset="-128"/>
              </a:rPr>
              <a:t>Trial functions </a:t>
            </a:r>
            <a:r>
              <a:rPr lang="en-US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>
                <a:ea typeface="ＭＳ Ｐゴシック" pitchFamily="-108" charset="-128"/>
              </a:rPr>
              <a:t>Test functions </a:t>
            </a:r>
            <a:r>
              <a:rPr lang="en-US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>
                <a:ea typeface="ＭＳ Ｐゴシック" pitchFamily="-108" charset="-128"/>
              </a:rPr>
              <a:t>Petrov-Galerkin</a:t>
            </a:r>
            <a:r>
              <a:rPr lang="en-US">
                <a:ea typeface="ＭＳ Ｐゴシック" pitchFamily="-108" charset="-128"/>
              </a:rPr>
              <a:t> – Test functions </a:t>
            </a:r>
            <a:r>
              <a:rPr lang="en-US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>
                <a:ea typeface="ＭＳ Ｐゴシック" pitchFamily="-108" charset="-128"/>
              </a:rPr>
              <a:t> </a:t>
            </a:r>
          </a:p>
          <a:p>
            <a:r>
              <a:rPr lang="en-US" u="sng">
                <a:ea typeface="ＭＳ Ｐゴシック" pitchFamily="-108" charset="-128"/>
              </a:rPr>
              <a:t>SUPG</a:t>
            </a:r>
            <a:r>
              <a:rPr lang="en-US">
                <a:ea typeface="ＭＳ Ｐゴシック" pitchFamily="-108" charset="-128"/>
              </a:rPr>
              <a:t> – Choose test functions to be:</a:t>
            </a:r>
          </a:p>
          <a:p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9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91000"/>
            <a:ext cx="396081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136</TotalTime>
  <Words>946</Words>
  <Application>Microsoft Macintosh PowerPoint</Application>
  <PresentationFormat>On-screen Show (4:3)</PresentationFormat>
  <Paragraphs>172</Paragraphs>
  <Slides>22</Slides>
  <Notes>3</Notes>
  <HiddenSlides>0</HiddenSlides>
  <MMClips>7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Comparison of Methods for Capturing Material Discontinuities</vt:lpstr>
      <vt:lpstr>Acknowledgements</vt:lpstr>
      <vt:lpstr>Outline</vt:lpstr>
      <vt:lpstr>Motivation</vt:lpstr>
      <vt:lpstr>Descriptions of methods reviewed</vt:lpstr>
      <vt:lpstr>Limiters</vt:lpstr>
      <vt:lpstr>Description of methods reviewed</vt:lpstr>
      <vt:lpstr>Description of methods reviewed</vt:lpstr>
      <vt:lpstr>Theory of the Streamline Upwind Petrov-Galerkin (SUPG)</vt:lpstr>
      <vt:lpstr>Description of methods reviewed</vt:lpstr>
      <vt:lpstr>Theory of the Streamline Upwind Petrov-Galerkin (SUPG)</vt:lpstr>
      <vt:lpstr>Results for 1D Advection in a 2D Code after 10 Periods</vt:lpstr>
      <vt:lpstr>2D Wave Advection Test Conclusions</vt:lpstr>
      <vt:lpstr>Derivation of Lax-Wendroff for advection equation</vt:lpstr>
      <vt:lpstr>MPDATA - Derivation</vt:lpstr>
      <vt:lpstr>MPDATA - Conclusions</vt:lpstr>
      <vt:lpstr>GPUs at a glance</vt:lpstr>
      <vt:lpstr>GPU architecture</vt:lpstr>
      <vt:lpstr>Shallow Water Equations</vt:lpstr>
      <vt:lpstr>Shallow Water Simulations on the GPU</vt:lpstr>
      <vt:lpstr>Future Directions</vt:lpstr>
      <vt:lpstr>Question, Comments, Suggestions?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Sean Davis</cp:lastModifiedBy>
  <cp:revision>8</cp:revision>
  <dcterms:created xsi:type="dcterms:W3CDTF">2012-08-14T17:33:28Z</dcterms:created>
  <dcterms:modified xsi:type="dcterms:W3CDTF">2012-08-14T19:36:16Z</dcterms:modified>
</cp:coreProperties>
</file>