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78" r:id="rId2"/>
    <p:sldId id="279" r:id="rId3"/>
    <p:sldId id="258" r:id="rId4"/>
    <p:sldId id="259" r:id="rId5"/>
    <p:sldId id="260" r:id="rId6"/>
    <p:sldId id="261" r:id="rId7"/>
    <p:sldId id="282" r:id="rId8"/>
    <p:sldId id="262" r:id="rId9"/>
    <p:sldId id="263" r:id="rId10"/>
    <p:sldId id="264" r:id="rId11"/>
    <p:sldId id="265" r:id="rId12"/>
    <p:sldId id="266" r:id="rId13"/>
    <p:sldId id="280" r:id="rId14"/>
    <p:sldId id="268" r:id="rId15"/>
    <p:sldId id="269" r:id="rId16"/>
    <p:sldId id="281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6" autoAdjust="0"/>
    <p:restoredTop sz="94660"/>
  </p:normalViewPr>
  <p:slideViewPr>
    <p:cSldViewPr snapToObjects="1">
      <p:cViewPr varScale="1">
        <p:scale>
          <a:sx n="87" d="100"/>
          <a:sy n="87" d="100"/>
        </p:scale>
        <p:origin x="-3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4FE15-F6B3-874B-B378-F652C1F4788C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80F3D-82C6-1B48-9FBF-2DBFC87DC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7F63C-7414-6D4D-99CA-CB1A09A91702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>
              <a:latin typeface="Arial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show the last column.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7285-5AD8-F245-B8F6-860494824A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BDB84C0-9A3A-884B-883E-F7760F12E0B8}" type="datetimeFigureOut">
              <a:rPr lang="en-US" smtClean="0"/>
              <a:pPr/>
              <a:t>8/13/2012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chool\Computation%20Physics%20Summer%202012\Research\summer_LANL\Final%20Research%20Presentation\MUSCL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chool\Computation%20Physics%20Summer%202012\Research\summer_LANL\Final%20Research%20Presentation\FEM.avi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\\localhost\Users\Sean\Desktop\Github\summer_LANL\Final%20Research%20Presentation\Working%20videos\phi_movie.avi" TargetMode="External"/><Relationship Id="rId1" Type="http://schemas.openxmlformats.org/officeDocument/2006/relationships/video" Target="file:///\\localhost\Users\Sean\Desktop\Github\summer_LANL\Final%20Research%20Presentation\Working%20videos\H_movie.avi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chool\Computation%20Physics%20Summer%202012\Research\summer_LANL\Final%20Research%20Presentation\Lax_movie_noTVD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chool\Computation%20Physics%20Summer%202012\Research\summer_LANL\Final%20Research%20Presentation\Lax_movie_TVD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8001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08" charset="-128"/>
              </a:rPr>
              <a:t>Comparison of Methods for Capturing Material Discontinuities</a:t>
            </a:r>
          </a:p>
        </p:txBody>
      </p:sp>
      <p:sp>
        <p:nvSpPr>
          <p:cNvPr id="14340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 smtClean="0">
                <a:ea typeface="ＭＳ Ｐゴシック" pitchFamily="-108" charset="-128"/>
              </a:rPr>
              <a:t>Sean Davis and Will </a:t>
            </a:r>
            <a:r>
              <a:rPr lang="en-US" dirty="0" err="1" smtClean="0">
                <a:ea typeface="ＭＳ Ｐゴシック" pitchFamily="-108" charset="-128"/>
              </a:rPr>
              <a:t>Matern</a:t>
            </a:r>
            <a:endParaRPr lang="en-US" dirty="0" smtClean="0">
              <a:ea typeface="ＭＳ Ｐゴシック" pitchFamily="-108" charset="-128"/>
            </a:endParaRPr>
          </a:p>
        </p:txBody>
      </p:sp>
      <p:sp>
        <p:nvSpPr>
          <p:cNvPr id="14338" name="Rectangle 22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52CCDA-6EC0-214E-97B4-EC1CE56A40D5}" type="slidenum">
              <a:rPr lang="en-US"/>
              <a:pPr/>
              <a:t>1</a:t>
            </a:fld>
            <a:endParaRPr 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447800" y="27432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2400" dirty="0">
                <a:solidFill>
                  <a:srgbClr val="000090"/>
                </a:solidFill>
              </a:rPr>
              <a:t>With an Introduction to GPU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 of methods reviewed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/>
          <a:lstStyle/>
          <a:p>
            <a:r>
              <a:rPr lang="en-US" dirty="0">
                <a:ea typeface="ＭＳ Ｐゴシック" pitchFamily="-108" charset="-128"/>
              </a:rPr>
              <a:t>MUSCL</a:t>
            </a:r>
          </a:p>
          <a:p>
            <a:pPr lvl="1"/>
            <a:r>
              <a:rPr lang="en-US" dirty="0"/>
              <a:t>ACM – Slope limiter method for sharpening discontinuities.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7F1AD6D-2FF6-C14C-BD1C-443FD5D06D86}" type="slidenum">
              <a:rPr lang="en-US"/>
              <a:pPr/>
              <a:t>10</a:t>
            </a:fld>
            <a:endParaRPr lang="en-US"/>
          </a:p>
        </p:txBody>
      </p:sp>
      <p:pic>
        <p:nvPicPr>
          <p:cNvPr id="22533" name="Picture 5" descr="/Users/Sean/Movies/Any Video Converter Ultimate/Common Used Video Formats/MUSCL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40000" y="3048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5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5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3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 of methods reviewed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3152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Streamline Upwind </a:t>
            </a:r>
            <a:r>
              <a:rPr lang="en-US" dirty="0" err="1">
                <a:ea typeface="ＭＳ Ｐゴシック" pitchFamily="-108" charset="-128"/>
              </a:rPr>
              <a:t>Petrov-Galerkin</a:t>
            </a:r>
            <a:r>
              <a:rPr lang="en-US" dirty="0">
                <a:ea typeface="ＭＳ Ｐゴシック" pitchFamily="-108" charset="-128"/>
              </a:rPr>
              <a:t> (SUPG)</a:t>
            </a:r>
          </a:p>
          <a:p>
            <a:pPr lvl="1"/>
            <a:r>
              <a:rPr lang="en-US" dirty="0"/>
              <a:t>Finite Element approach</a:t>
            </a:r>
          </a:p>
          <a:p>
            <a:pPr lvl="1"/>
            <a:r>
              <a:rPr lang="en-US" dirty="0"/>
              <a:t>Inspired by finite difference methods (</a:t>
            </a:r>
            <a:r>
              <a:rPr lang="en-US" dirty="0" err="1"/>
              <a:t>upwinding</a:t>
            </a:r>
            <a:r>
              <a:rPr lang="en-US" dirty="0"/>
              <a:t> and artificial diffusion)</a:t>
            </a:r>
          </a:p>
          <a:p>
            <a:pPr lvl="1"/>
            <a:r>
              <a:rPr lang="en-US" dirty="0"/>
              <a:t>Applies to linear advection/diffusion equations of any dimension</a:t>
            </a:r>
            <a:endParaRPr lang="en-US" u="sng" dirty="0"/>
          </a:p>
          <a:p>
            <a:pPr lvl="1"/>
            <a:r>
              <a:rPr lang="en-US" dirty="0" smtClean="0"/>
              <a:t>Is neither </a:t>
            </a:r>
            <a:r>
              <a:rPr lang="en-US" dirty="0"/>
              <a:t>TVD </a:t>
            </a:r>
            <a:r>
              <a:rPr lang="en-US" dirty="0" smtClean="0"/>
              <a:t>nor conservative</a:t>
            </a:r>
            <a:endParaRPr lang="en-US" dirty="0"/>
          </a:p>
          <a:p>
            <a:endParaRPr lang="en-US" dirty="0">
              <a:ea typeface="ＭＳ Ｐゴシック" pitchFamily="-108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50779B1-243C-204F-A46C-531D5C821050}" type="slidenum">
              <a:rPr lang="en-US"/>
              <a:pPr/>
              <a:t>11</a:t>
            </a:fld>
            <a:endParaRPr lang="en-US"/>
          </a:p>
        </p:txBody>
      </p:sp>
      <p:pic>
        <p:nvPicPr>
          <p:cNvPr id="23557" name="Picture 5" descr="/Users/Sean/Movies/Any Video Converter Ultimate/Common Used Video Formats/FEM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65400" y="3048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55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Theory of the Streamline Upwind Petrov-Galerkin (SUPG)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>
                <a:ea typeface="ＭＳ Ｐゴシック" pitchFamily="-108" charset="-128"/>
              </a:rPr>
              <a:t>Trial functions </a:t>
            </a:r>
            <a:r>
              <a:rPr lang="en-US">
                <a:ea typeface="ＭＳ Ｐゴシック" pitchFamily="-108" charset="-128"/>
              </a:rPr>
              <a:t>– a set of functions assumed to approximate the underlying solution. The trial functions have degrees of freedom that must be solved for.</a:t>
            </a:r>
          </a:p>
          <a:p>
            <a:r>
              <a:rPr lang="en-US" u="sng">
                <a:ea typeface="ＭＳ Ｐゴシック" pitchFamily="-108" charset="-128"/>
              </a:rPr>
              <a:t>Test functions </a:t>
            </a:r>
            <a:r>
              <a:rPr lang="en-US">
                <a:ea typeface="ＭＳ Ｐゴシック" pitchFamily="-108" charset="-128"/>
              </a:rPr>
              <a:t>– a set of functions used to solve for the degrees of freedom of the trial functions.  Uses the weak formulation of the governing equation.</a:t>
            </a:r>
          </a:p>
          <a:p>
            <a:r>
              <a:rPr lang="en-US" u="sng">
                <a:ea typeface="ＭＳ Ｐゴシック" pitchFamily="-108" charset="-128"/>
              </a:rPr>
              <a:t>Petrov-Galerkin</a:t>
            </a:r>
            <a:r>
              <a:rPr lang="en-US">
                <a:ea typeface="ＭＳ Ｐゴシック" pitchFamily="-108" charset="-128"/>
              </a:rPr>
              <a:t> – Test functions </a:t>
            </a:r>
            <a:r>
              <a:rPr lang="en-US">
                <a:ea typeface="Arial" pitchFamily="-108" charset="0"/>
                <a:cs typeface="Arial" pitchFamily="-108" charset="0"/>
              </a:rPr>
              <a:t>≠ Trial functions</a:t>
            </a:r>
            <a:r>
              <a:rPr lang="en-US">
                <a:ea typeface="ＭＳ Ｐゴシック" pitchFamily="-108" charset="-128"/>
              </a:rPr>
              <a:t> </a:t>
            </a:r>
          </a:p>
          <a:p>
            <a:r>
              <a:rPr lang="en-US" u="sng">
                <a:ea typeface="ＭＳ Ｐゴシック" pitchFamily="-108" charset="-128"/>
              </a:rPr>
              <a:t>SUPG</a:t>
            </a:r>
            <a:r>
              <a:rPr lang="en-US">
                <a:ea typeface="ＭＳ Ｐゴシック" pitchFamily="-108" charset="-128"/>
              </a:rPr>
              <a:t> – Choose test functions to be:</a:t>
            </a:r>
          </a:p>
          <a:p>
            <a:endParaRPr lang="en-US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</a:rPr>
              <a:t>	</a:t>
            </a:r>
          </a:p>
          <a:p>
            <a:pPr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</a:rPr>
              <a:t>				where N is a trial function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C0C6800-C07A-B840-9F81-62616F777194}" type="slidenum">
              <a:rPr lang="en-US"/>
              <a:pPr/>
              <a:t>12</a:t>
            </a:fld>
            <a:endParaRPr lang="en-US"/>
          </a:p>
        </p:txBody>
      </p:sp>
      <p:pic>
        <p:nvPicPr>
          <p:cNvPr id="24581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191000"/>
            <a:ext cx="3960813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ax-noTVD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3212592" cy="2409443"/>
          </a:xfrm>
          <a:prstGeom prst="rect">
            <a:avLst/>
          </a:prstGeom>
        </p:spPr>
      </p:pic>
      <p:pic>
        <p:nvPicPr>
          <p:cNvPr id="18" name="Picture 17" descr="Lax-noTVD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008" y="3991357"/>
            <a:ext cx="3212591" cy="2409443"/>
          </a:xfrm>
          <a:prstGeom prst="rect">
            <a:avLst/>
          </a:prstGeom>
        </p:spPr>
      </p:pic>
      <p:pic>
        <p:nvPicPr>
          <p:cNvPr id="19" name="Picture 18" descr="Lax-noTVD_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595820"/>
            <a:ext cx="3212591" cy="2409443"/>
          </a:xfrm>
          <a:prstGeom prst="rect">
            <a:avLst/>
          </a:prstGeom>
        </p:spPr>
      </p:pic>
      <p:pic>
        <p:nvPicPr>
          <p:cNvPr id="20" name="Picture 19" descr="Lax-noTVD_1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4038600"/>
            <a:ext cx="3212591" cy="240944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08" charset="-128"/>
              </a:rPr>
              <a:t>Results for</a:t>
            </a:r>
            <a:r>
              <a:rPr lang="en-US" dirty="0" smtClean="0">
                <a:ea typeface="ＭＳ Ｐゴシック" pitchFamily="-108" charset="-128"/>
              </a:rPr>
              <a:t> 1D Advection in a 2D Code after 10 Periods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8154CE-D821-A54C-9083-D8860CAA5A2D}" type="slidenum">
              <a:rPr lang="en-US"/>
              <a:pPr/>
              <a:t>13</a:t>
            </a:fld>
            <a:endParaRPr lang="en-US"/>
          </a:p>
        </p:txBody>
      </p:sp>
      <p:sp>
        <p:nvSpPr>
          <p:cNvPr id="18436" name="TextBox 20"/>
          <p:cNvSpPr txBox="1">
            <a:spLocks noChangeArrowheads="1"/>
          </p:cNvSpPr>
          <p:nvPr/>
        </p:nvSpPr>
        <p:spPr bwMode="auto">
          <a:xfrm>
            <a:off x="2133600" y="1600200"/>
            <a:ext cx="267919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(not TVD):</a:t>
            </a:r>
          </a:p>
        </p:txBody>
      </p:sp>
      <p:sp>
        <p:nvSpPr>
          <p:cNvPr id="18437" name="TextBox 21"/>
          <p:cNvSpPr txBox="1">
            <a:spLocks noChangeArrowheads="1"/>
          </p:cNvSpPr>
          <p:nvPr/>
        </p:nvSpPr>
        <p:spPr bwMode="auto">
          <a:xfrm>
            <a:off x="5638799" y="1595820"/>
            <a:ext cx="297484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</a:t>
            </a:r>
            <a:r>
              <a:rPr lang="en-US" sz="1900" dirty="0" err="1"/>
              <a:t>Superbee</a:t>
            </a:r>
            <a:r>
              <a:rPr lang="en-US" sz="1900" dirty="0"/>
              <a:t>):</a:t>
            </a:r>
          </a:p>
        </p:txBody>
      </p:sp>
      <p:sp>
        <p:nvSpPr>
          <p:cNvPr id="18438" name="TextBox 23"/>
          <p:cNvSpPr txBox="1">
            <a:spLocks noChangeArrowheads="1"/>
          </p:cNvSpPr>
          <p:nvPr/>
        </p:nvSpPr>
        <p:spPr bwMode="auto">
          <a:xfrm>
            <a:off x="2133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MUSCL:</a:t>
            </a:r>
          </a:p>
        </p:txBody>
      </p:sp>
      <p:sp>
        <p:nvSpPr>
          <p:cNvPr id="18439" name="TextBox 24"/>
          <p:cNvSpPr txBox="1">
            <a:spLocks noChangeArrowheads="1"/>
          </p:cNvSpPr>
          <p:nvPr/>
        </p:nvSpPr>
        <p:spPr bwMode="auto">
          <a:xfrm>
            <a:off x="5562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SUPG: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2D Wave Advection Test Conclusions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>
                <a:ea typeface="ＭＳ Ｐゴシック" pitchFamily="-108" charset="-128"/>
              </a:rPr>
              <a:t>Lax-Wendroff with slope limiters</a:t>
            </a:r>
          </a:p>
          <a:p>
            <a:pPr lvl="1"/>
            <a:r>
              <a:rPr lang="en-US"/>
              <a:t>Effective for sharp discontinuities</a:t>
            </a:r>
          </a:p>
          <a:p>
            <a:pPr lvl="1"/>
            <a:r>
              <a:rPr lang="en-US"/>
              <a:t>Overly dissipative for thin waves (cuts off the top of the triangular/gaussian waves)</a:t>
            </a:r>
          </a:p>
          <a:p>
            <a:pPr lvl="1"/>
            <a:r>
              <a:rPr lang="en-US"/>
              <a:t>more dissipative than other methods</a:t>
            </a:r>
          </a:p>
          <a:p>
            <a:r>
              <a:rPr lang="en-US" b="0">
                <a:ea typeface="ＭＳ Ｐゴシック" pitchFamily="-108" charset="-128"/>
              </a:rPr>
              <a:t>MUSCL with ACM</a:t>
            </a:r>
          </a:p>
          <a:p>
            <a:pPr lvl="1"/>
            <a:r>
              <a:rPr lang="en-US"/>
              <a:t>most effective for problems with discontinuities</a:t>
            </a:r>
          </a:p>
          <a:p>
            <a:pPr lvl="1"/>
            <a:r>
              <a:rPr lang="en-US"/>
              <a:t>Unnaturally sharpens the solution</a:t>
            </a:r>
          </a:p>
          <a:p>
            <a:r>
              <a:rPr lang="en-US" b="0">
                <a:ea typeface="ＭＳ Ｐゴシック" pitchFamily="-108" charset="-128"/>
              </a:rPr>
              <a:t>SUPG</a:t>
            </a:r>
          </a:p>
          <a:p>
            <a:pPr lvl="1"/>
            <a:r>
              <a:rPr lang="en-US"/>
              <a:t>Balances well between diffusion and discontinuity sharpness </a:t>
            </a:r>
          </a:p>
          <a:p>
            <a:pPr lvl="1"/>
            <a:r>
              <a:rPr lang="en-US"/>
              <a:t>Doesn’t introduce unnatural sharpening</a:t>
            </a:r>
          </a:p>
          <a:p>
            <a:pPr lvl="1"/>
            <a:r>
              <a:rPr lang="en-US"/>
              <a:t>Requires matrix operations</a:t>
            </a:r>
          </a:p>
          <a:p>
            <a:pPr lvl="1"/>
            <a:r>
              <a:rPr lang="en-US"/>
              <a:t>Non-conservative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0B04660-0E7D-5547-AF9D-4047ABAD6874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Derivation of Lax-Wendroff for advection equation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ea typeface="ＭＳ Ｐゴシック" pitchFamily="-108" charset="-128"/>
              </a:rPr>
              <a:t>Advection Equation:</a:t>
            </a:r>
          </a:p>
          <a:p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Note that:</a:t>
            </a:r>
          </a:p>
          <a:p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Replace the first two time derivatives with spatial derivatives</a:t>
            </a:r>
          </a:p>
          <a:p>
            <a:endParaRPr lang="en-US">
              <a:ea typeface="ＭＳ Ｐゴシック" pitchFamily="-108" charset="-128"/>
            </a:endParaRPr>
          </a:p>
          <a:p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Remove 3</a:t>
            </a:r>
            <a:r>
              <a:rPr lang="en-US" baseline="30000">
                <a:ea typeface="ＭＳ Ｐゴシック" pitchFamily="-108" charset="-128"/>
              </a:rPr>
              <a:t>rd</a:t>
            </a:r>
            <a:r>
              <a:rPr lang="en-US">
                <a:ea typeface="ＭＳ Ｐゴシック" pitchFamily="-108" charset="-128"/>
              </a:rPr>
              <a:t> order terms and above, and use central difference formulas:</a:t>
            </a:r>
          </a:p>
          <a:p>
            <a:endParaRPr lang="en-US">
              <a:ea typeface="ＭＳ Ｐゴシック" pitchFamily="-108" charset="-128"/>
            </a:endParaRPr>
          </a:p>
          <a:p>
            <a:endParaRPr lang="en-US">
              <a:ea typeface="ＭＳ Ｐゴシック" pitchFamily="-108" charset="-128"/>
            </a:endParaRPr>
          </a:p>
          <a:p>
            <a:endParaRPr lang="en-US">
              <a:ea typeface="ＭＳ Ｐゴシック" pitchFamily="-108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840725-C1B0-BC4F-91C5-548B59C832A8}" type="slidenum">
              <a:rPr lang="en-US"/>
              <a:pPr/>
              <a:t>15</a:t>
            </a:fld>
            <a:endParaRPr lang="en-US"/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514600"/>
            <a:ext cx="2686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876800"/>
            <a:ext cx="76962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3" y="3429000"/>
            <a:ext cx="81438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1828800"/>
            <a:ext cx="187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Godunov’s Theorem – Any linear scheme above first order accurate (space) cannot be Total Variation Diminishing (TVD).</a:t>
            </a:r>
          </a:p>
          <a:p>
            <a:r>
              <a:rPr lang="en-US" dirty="0" smtClean="0"/>
              <a:t>First order methods – often lead to large numerical diffusion</a:t>
            </a:r>
          </a:p>
          <a:p>
            <a:r>
              <a:rPr lang="en-US" dirty="0" smtClean="0"/>
              <a:t>Solution: Limiters (a nonlinear scheme)</a:t>
            </a:r>
          </a:p>
          <a:p>
            <a:pPr lvl="1"/>
            <a:r>
              <a:rPr lang="en-US" dirty="0" smtClean="0"/>
              <a:t>First order at discontinuities</a:t>
            </a:r>
          </a:p>
          <a:p>
            <a:pPr lvl="1"/>
            <a:r>
              <a:rPr lang="en-US" dirty="0" smtClean="0"/>
              <a:t>Higher order where solution is smooth</a:t>
            </a:r>
          </a:p>
          <a:p>
            <a:pPr lvl="1"/>
            <a:r>
              <a:rPr lang="en-US" dirty="0" smtClean="0"/>
              <a:t>For certain linear problems can be shown to be TVD.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MPDATA - Derivation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MPDATA</a:t>
            </a:r>
          </a:p>
          <a:p>
            <a:pPr lvl="1"/>
            <a:r>
              <a:rPr lang="en-US"/>
              <a:t>One-sided bias donor cell approach</a:t>
            </a:r>
          </a:p>
          <a:p>
            <a:pPr lvl="1"/>
            <a:r>
              <a:rPr lang="en-US"/>
              <a:t>Using a modified equation analysis, find an extra diffusive term</a:t>
            </a:r>
          </a:p>
          <a:p>
            <a:pPr lvl="1"/>
            <a:r>
              <a:rPr lang="en-US"/>
              <a:t>Subtract out diffusive error using an anti-diffusive velocity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3743CEC-D1E8-B549-A67D-414696CA6C77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MPDATA - Conclusions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ea typeface="ＭＳ Ｐゴシック" pitchFamily="-108" charset="-128"/>
              </a:rPr>
              <a:t>MPDATA</a:t>
            </a:r>
          </a:p>
          <a:p>
            <a:pPr lvl="1"/>
            <a:r>
              <a:rPr lang="en-US"/>
              <a:t>Options to control total variation (FCT) and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83E170-554A-B642-8E58-DE38E4115297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GPUs at a glance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0B27578-E324-3D4A-8A83-77F3CC1E892B}" type="slidenum">
              <a:rPr lang="en-US"/>
              <a:pPr/>
              <a:t>19</a:t>
            </a:fld>
            <a:endParaRPr lang="en-US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 higher FLOPS (floating points operations per second) per dollar than CPUs.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architecture from a CPU.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low throughput processing units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Cores on the same card have shared global memory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Warp/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Wavefront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Similar to vector processor except much larger (SIMD)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use a language compiled for GPU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OpenCL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Open programming language that can make use of multiple CPUs (on the same node) and a GPU. Can combine with MPI for multiple nodes.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CUDA –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Nvidia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Project: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OpenCL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Mentor: Dr. Bob </a:t>
            </a:r>
            <a:r>
              <a:rPr lang="en-US" dirty="0" err="1" smtClean="0"/>
              <a:t>Robey</a:t>
            </a:r>
            <a:endParaRPr lang="en-US" dirty="0" smtClean="0"/>
          </a:p>
          <a:p>
            <a:r>
              <a:rPr lang="en-US" dirty="0" smtClean="0"/>
              <a:t>Workshop Coordinator: Dr. Scott Runnels</a:t>
            </a:r>
          </a:p>
          <a:p>
            <a:r>
              <a:rPr lang="en-US" dirty="0" smtClean="0"/>
              <a:t>Collaborator: David </a:t>
            </a:r>
            <a:r>
              <a:rPr lang="en-US" dirty="0" err="1" smtClean="0"/>
              <a:t>Nicholaeff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A68412BC-A268-D946-A5C9-977AF57537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4093458"/>
            <a:ext cx="381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Thank you!</a:t>
            </a:r>
            <a:endParaRPr lang="en-US" sz="3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 architecture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Global Memory</a:t>
            </a:r>
          </a:p>
          <a:p>
            <a:pPr lvl="1"/>
            <a:r>
              <a:rPr lang="en-US" dirty="0"/>
              <a:t>Available to entire device</a:t>
            </a:r>
          </a:p>
          <a:p>
            <a:r>
              <a:rPr lang="en-US" dirty="0">
                <a:ea typeface="ＭＳ Ｐゴシック" pitchFamily="-108" charset="-128"/>
              </a:rPr>
              <a:t>Local Memory</a:t>
            </a:r>
          </a:p>
          <a:p>
            <a:pPr lvl="1"/>
            <a:r>
              <a:rPr lang="en-US" dirty="0"/>
              <a:t>Available to the work group only</a:t>
            </a:r>
          </a:p>
          <a:p>
            <a:pPr lvl="1"/>
            <a:r>
              <a:rPr lang="en-US" dirty="0"/>
              <a:t>***I think this isn’t well defined in </a:t>
            </a:r>
            <a:r>
              <a:rPr lang="en-US" dirty="0" err="1"/>
              <a:t>OpenCL</a:t>
            </a:r>
            <a:r>
              <a:rPr lang="en-US" dirty="0"/>
              <a:t> and can spill over to Global without warning</a:t>
            </a:r>
          </a:p>
          <a:p>
            <a:r>
              <a:rPr lang="en-US" dirty="0">
                <a:ea typeface="ＭＳ Ｐゴシック" pitchFamily="-108" charset="-128"/>
              </a:rPr>
              <a:t>Private Memory</a:t>
            </a:r>
          </a:p>
          <a:p>
            <a:pPr lvl="1"/>
            <a:r>
              <a:rPr lang="en-US" dirty="0"/>
              <a:t>Available to work item only</a:t>
            </a:r>
          </a:p>
          <a:p>
            <a:r>
              <a:rPr lang="en-US" dirty="0">
                <a:ea typeface="ＭＳ Ｐゴシック" pitchFamily="-108" charset="-128"/>
              </a:rPr>
              <a:t>Constant Memory</a:t>
            </a:r>
          </a:p>
          <a:p>
            <a:pPr lvl="1"/>
            <a:r>
              <a:rPr lang="en-US" dirty="0"/>
              <a:t>Read only, can be faster than global</a:t>
            </a:r>
          </a:p>
          <a:p>
            <a:r>
              <a:rPr lang="en-US" dirty="0">
                <a:ea typeface="ＭＳ Ｐゴシック" pitchFamily="-108" charset="-128"/>
              </a:rPr>
              <a:t>SIMD group size – efficient code is a multiple of this</a:t>
            </a:r>
          </a:p>
          <a:p>
            <a:pPr lvl="1"/>
            <a:r>
              <a:rPr lang="en-US" dirty="0" err="1"/>
              <a:t>Nvidia</a:t>
            </a:r>
            <a:r>
              <a:rPr lang="en-US" dirty="0"/>
              <a:t> – Warp </a:t>
            </a:r>
            <a:r>
              <a:rPr lang="en-US" dirty="0" smtClean="0"/>
              <a:t>=</a:t>
            </a:r>
            <a:r>
              <a:rPr lang="en-US" dirty="0" smtClean="0"/>
              <a:t> 32 cores</a:t>
            </a:r>
            <a:endParaRPr lang="en-US" dirty="0"/>
          </a:p>
          <a:p>
            <a:pPr lvl="1"/>
            <a:r>
              <a:rPr lang="en-US" dirty="0"/>
              <a:t>ATI – </a:t>
            </a:r>
            <a:r>
              <a:rPr lang="en-US" dirty="0" err="1" smtClean="0"/>
              <a:t>Wavefront</a:t>
            </a:r>
            <a:r>
              <a:rPr lang="en-US" dirty="0" smtClean="0"/>
              <a:t> = 64 cores</a:t>
            </a:r>
            <a:endParaRPr lang="en-US" dirty="0"/>
          </a:p>
          <a:p>
            <a:pPr lvl="1"/>
            <a:r>
              <a:rPr lang="en-US" dirty="0"/>
              <a:t>http://stackoverflow.com/questions/7093488/opencl-how-to-i-query-for-a-devices-simd-width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032BADB-F48D-AE49-BA14-9EC1C0190D97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Shallow Water Equations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>
                <a:ea typeface="ＭＳ Ｐゴシック" pitchFamily="-108" charset="-128"/>
              </a:rPr>
              <a:t>Simplification of the Euler Equations</a:t>
            </a:r>
          </a:p>
          <a:p>
            <a:pPr lvl="1"/>
            <a:r>
              <a:rPr lang="en-US"/>
              <a:t>Uniform Fluid Density</a:t>
            </a:r>
          </a:p>
          <a:p>
            <a:pPr lvl="1"/>
            <a:r>
              <a:rPr lang="en-US"/>
              <a:t>Wavelengths are much longer than fluid depth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Inert Tracer Equation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1526B5-889A-3640-A8B5-3DF29F19965A}" type="slidenum">
              <a:rPr lang="en-US"/>
              <a:pPr/>
              <a:t>21</a:t>
            </a:fld>
            <a:endParaRPr lang="en-US"/>
          </a:p>
        </p:txBody>
      </p:sp>
      <p:pic>
        <p:nvPicPr>
          <p:cNvPr id="32773" name="Content Placeholder 4" descr="Shallow_Water_Eqns.pdf"/>
          <p:cNvPicPr>
            <a:picLocks noChangeAspect="1"/>
          </p:cNvPicPr>
          <p:nvPr/>
        </p:nvPicPr>
        <p:blipFill>
          <a:blip r:embed="rId2"/>
          <a:srcRect t="-2097" b="-2097"/>
          <a:stretch>
            <a:fillRect/>
          </a:stretch>
        </p:blipFill>
        <p:spPr bwMode="auto">
          <a:xfrm>
            <a:off x="1600200" y="2438400"/>
            <a:ext cx="44402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5" descr="Concentration_Eqn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2713" y="5029200"/>
            <a:ext cx="25288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Shallow Water Simulations on the GPU</a:t>
            </a:r>
          </a:p>
        </p:txBody>
      </p:sp>
      <p:pic>
        <p:nvPicPr>
          <p:cNvPr id="33796" name="Picture 4" descr="Macintosh HD:Users:Sean:Desktop:Github:summer_LANL:Final Research Presentation:Working videos:H_movie.avi">
            <a:hlinkClick r:id="" action="ppaction://media"/>
          </p:cNvPr>
          <p:cNvPicPr>
            <a:picLocks noGrp="1"/>
          </p:cNvPicPr>
          <p:nvPr>
            <p:ph idx="1"/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609600" y="1828800"/>
            <a:ext cx="4064000" cy="3048000"/>
          </a:xfrm>
        </p:spPr>
      </p:pic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408E1E3-6392-834E-A657-F96134CD74C6}" type="slidenum">
              <a:rPr lang="en-US"/>
              <a:pPr/>
              <a:t>22</a:t>
            </a:fld>
            <a:endParaRPr lang="en-US"/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6096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Fluid Height</a:t>
            </a:r>
          </a:p>
        </p:txBody>
      </p:sp>
      <p:sp>
        <p:nvSpPr>
          <p:cNvPr id="33798" name="TextBox 9"/>
          <p:cNvSpPr txBox="1">
            <a:spLocks noChangeArrowheads="1"/>
          </p:cNvSpPr>
          <p:nvPr/>
        </p:nvSpPr>
        <p:spPr bwMode="auto">
          <a:xfrm>
            <a:off x="48768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Inert Tracer Concentration</a:t>
            </a:r>
          </a:p>
        </p:txBody>
      </p:sp>
      <p:pic>
        <p:nvPicPr>
          <p:cNvPr id="33799" name="Picture 7" descr="Macintosh HD:Users:Sean:Desktop:Github:summer_LANL:Final Research Presentation:Working videos:phi_movie.avi">
            <a:hlinkClick r:id="" action="ppaction://media"/>
          </p:cNvPr>
          <p:cNvPicPr/>
          <p:nvPr>
            <a:videoFile r:link="rId2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828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00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37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6"/>
                  </p:tgtEl>
                </p:cond>
              </p:nextCondLst>
            </p:seq>
            <p:video>
              <p:cMediaNode>
                <p:cTn id="1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9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37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9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Future Directions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FEM approach for full Euler equations</a:t>
            </a:r>
          </a:p>
          <a:p>
            <a:r>
              <a:rPr lang="en-US">
                <a:ea typeface="ＭＳ Ｐゴシック" pitchFamily="-108" charset="-128"/>
              </a:rPr>
              <a:t>Implement schemes for advection on the GPU (include in CLAMR)</a:t>
            </a:r>
          </a:p>
          <a:p>
            <a:r>
              <a:rPr lang="en-US">
                <a:ea typeface="ＭＳ Ｐゴシック" pitchFamily="-108" charset="-128"/>
              </a:rPr>
              <a:t>Implement these schemes to solve the full Euler Equations</a:t>
            </a:r>
          </a:p>
          <a:p>
            <a:r>
              <a:rPr lang="en-US">
                <a:ea typeface="ＭＳ Ｐゴシック" pitchFamily="-108" charset="-128"/>
              </a:rPr>
              <a:t>Alternative numerical methods</a:t>
            </a:r>
          </a:p>
          <a:p>
            <a:endParaRPr lang="en-US">
              <a:ea typeface="ＭＳ Ｐゴシック" pitchFamily="-108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2E7553-A61F-9A41-A7A2-954D1F757C3A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467600" cy="838200"/>
          </a:xfrm>
        </p:spPr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Question, Comments, Suggestions?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819D0DE-97A2-C142-9B93-516E0974BCDA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Outline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>
                <a:ea typeface="ＭＳ Ｐゴシック" pitchFamily="-108" charset="-128"/>
              </a:rPr>
              <a:t>Motivation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Discontinuities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Problems observed in numerical methods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Description of methods reviewed</a:t>
            </a:r>
          </a:p>
          <a:p>
            <a:pPr lvl="1" eaLnBrk="1" hangingPunct="1"/>
            <a:r>
              <a:rPr lang="en-US"/>
              <a:t>Lax-Wendroff with limiters</a:t>
            </a:r>
          </a:p>
          <a:p>
            <a:pPr lvl="1" eaLnBrk="1" hangingPunct="1"/>
            <a:r>
              <a:rPr lang="en-US"/>
              <a:t>MPDATA</a:t>
            </a:r>
          </a:p>
          <a:p>
            <a:pPr lvl="1" eaLnBrk="1" hangingPunct="1"/>
            <a:r>
              <a:rPr lang="en-US"/>
              <a:t>MUSCL</a:t>
            </a:r>
          </a:p>
          <a:p>
            <a:pPr lvl="1" eaLnBrk="1" hangingPunct="1"/>
            <a:r>
              <a:rPr lang="en-US"/>
              <a:t>SUPG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Results</a:t>
            </a:r>
          </a:p>
          <a:p>
            <a:pPr lvl="1" eaLnBrk="1" hangingPunct="1"/>
            <a:r>
              <a:rPr lang="en-US"/>
              <a:t>2D Advection Equations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GPU Programming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Conclusions</a:t>
            </a:r>
          </a:p>
          <a:p>
            <a:pPr eaLnBrk="1" hangingPunct="1"/>
            <a:endParaRPr lang="en-US">
              <a:ea typeface="ＭＳ Ｐゴシック" pitchFamily="-108" charset="-128"/>
            </a:endParaRP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E26E11-2728-8F49-A7D3-30BEC0D3775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Motivation</a:t>
            </a:r>
          </a:p>
        </p:txBody>
      </p:sp>
      <p:pic>
        <p:nvPicPr>
          <p:cNvPr id="17411" name="Content Placeholder 4" descr="Vortex_initia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5211" r="-25211"/>
          <a:stretch>
            <a:fillRect/>
          </a:stretch>
        </p:blipFill>
        <p:spPr>
          <a:xfrm>
            <a:off x="990600" y="1371600"/>
            <a:ext cx="7196138" cy="3581400"/>
          </a:xfrm>
        </p:spPr>
      </p:pic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EBA822-0CE4-EC4A-8340-06C41A11600E}" type="slidenum">
              <a:rPr lang="en-US"/>
              <a:pPr/>
              <a:t>4</a:t>
            </a:fld>
            <a:endParaRPr lang="en-US"/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457200" y="5037138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A simple model problem showing the advection of radioactive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Contact discontinuities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858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A discontinuity that occurs in density but other quantities like pressure, velocity, and specific internal energy are continuous.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2AE0D7D-194E-4948-A8DB-205102AE649C}" type="slidenum">
              <a:rPr lang="en-US"/>
              <a:pPr/>
              <a:t>5</a:t>
            </a:fld>
            <a:endParaRPr lang="en-US"/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2873375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4038600" y="4648200"/>
            <a:ext cx="2743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Char char="§"/>
            </a:pPr>
            <a:r>
              <a:rPr lang="en-US" sz="1600">
                <a:ea typeface="ＭＳ Ｐゴシック" pitchFamily="-108" charset="-128"/>
                <a:cs typeface="ＭＳ Ｐゴシック" pitchFamily="-108" charset="-128"/>
              </a:rPr>
              <a:t>From Harlow and Amsden - “Fluid Dynamics”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Problems observed in numerical methods for equations with discontinuities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495800"/>
          </a:xfrm>
        </p:spPr>
        <p:txBody>
          <a:bodyPr/>
          <a:lstStyle/>
          <a:p>
            <a:r>
              <a:rPr lang="en-US">
                <a:ea typeface="ＭＳ Ｐゴシック" pitchFamily="-108" charset="-128"/>
              </a:rPr>
              <a:t>Oscillations – High Order schemes</a:t>
            </a:r>
          </a:p>
          <a:p>
            <a:pPr lvl="1"/>
            <a:r>
              <a:rPr lang="en-US"/>
              <a:t>Ex) Lax-Wendroff</a:t>
            </a:r>
          </a:p>
          <a:p>
            <a:endParaRPr lang="en-US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endParaRPr lang="en-US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endParaRPr lang="en-US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Large dissipation – First Order Schemes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34DCAB5-275C-0B47-B0A7-7CF862727573}" type="slidenum">
              <a:rPr lang="en-US"/>
              <a:pPr/>
              <a:t>6</a:t>
            </a:fld>
            <a:endParaRPr lang="en-US"/>
          </a:p>
        </p:txBody>
      </p:sp>
      <p:pic>
        <p:nvPicPr>
          <p:cNvPr id="19461" name="Picture 59" descr="Statistics_Lax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900" y="2133600"/>
            <a:ext cx="70231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59" descr="Statistics_La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25" y="4260850"/>
            <a:ext cx="697865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to information propagation.</a:t>
            </a:r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umerical solution should not move faster than analytic. </a:t>
            </a:r>
          </a:p>
          <a:p>
            <a:pPr lvl="1"/>
            <a:r>
              <a:rPr lang="en-US" dirty="0" smtClean="0"/>
              <a:t>This means: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For some methods CFL = 1 means a perfect propagation speed. </a:t>
            </a:r>
          </a:p>
          <a:p>
            <a:pPr lvl="1"/>
            <a:r>
              <a:rPr lang="en-US" dirty="0" smtClean="0"/>
              <a:t>Easy proof that Lax-</a:t>
            </a:r>
            <a:r>
              <a:rPr lang="en-US" dirty="0" err="1" smtClean="0"/>
              <a:t>Wendroff</a:t>
            </a:r>
            <a:r>
              <a:rPr lang="en-US" dirty="0" smtClean="0"/>
              <a:t> and Upwind converge to the exact solution when CFL =1.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200400"/>
            <a:ext cx="2438400" cy="78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Descriptions of methods reviewed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Lax-</a:t>
            </a:r>
            <a:r>
              <a:rPr lang="en-US" dirty="0" err="1">
                <a:ea typeface="ＭＳ Ｐゴシック" pitchFamily="-108" charset="-128"/>
              </a:rPr>
              <a:t>Wendroff</a:t>
            </a:r>
            <a:r>
              <a:rPr lang="en-US" dirty="0">
                <a:ea typeface="ＭＳ Ｐゴシック" pitchFamily="-108" charset="-128"/>
              </a:rPr>
              <a:t> w/o Limiters</a:t>
            </a:r>
          </a:p>
          <a:p>
            <a:pPr lvl="1"/>
            <a:r>
              <a:rPr lang="en-US" dirty="0"/>
              <a:t>Conservative 2</a:t>
            </a:r>
            <a:r>
              <a:rPr lang="en-US" baseline="30000" dirty="0"/>
              <a:t>nd</a:t>
            </a:r>
            <a:r>
              <a:rPr lang="en-US" dirty="0"/>
              <a:t> order scheme</a:t>
            </a:r>
          </a:p>
          <a:p>
            <a:pPr lvl="1"/>
            <a:r>
              <a:rPr lang="en-US" dirty="0"/>
              <a:t>Approximate solution has oscillations around sharp gradients</a:t>
            </a:r>
          </a:p>
          <a:p>
            <a:pPr lvl="1"/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F573F5-8635-F946-99FF-73D55A1DF9E7}" type="slidenum">
              <a:rPr lang="en-US"/>
              <a:pPr/>
              <a:t>8</a:t>
            </a:fld>
            <a:endParaRPr lang="en-US"/>
          </a:p>
        </p:txBody>
      </p:sp>
      <p:pic>
        <p:nvPicPr>
          <p:cNvPr id="20485" name="Picture 5" descr="/Users/Sean/Movies/Any Video Converter Ultimate/Common Used Video Formats/Lax_movie_no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40000" y="3048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48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4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8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 of methods reviewed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Lax-</a:t>
            </a:r>
            <a:r>
              <a:rPr lang="en-US" dirty="0" err="1">
                <a:ea typeface="ＭＳ Ｐゴシック" pitchFamily="-108" charset="-128"/>
              </a:rPr>
              <a:t>Wendroff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w</a:t>
            </a:r>
            <a:r>
              <a:rPr lang="en-US" dirty="0">
                <a:ea typeface="ＭＳ Ｐゴシック" pitchFamily="-108" charset="-128"/>
              </a:rPr>
              <a:t>/ Limiters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near discontinuities, 2</a:t>
            </a:r>
            <a:r>
              <a:rPr lang="en-US" baseline="30000" dirty="0"/>
              <a:t>nd</a:t>
            </a:r>
            <a:r>
              <a:rPr lang="en-US" dirty="0"/>
              <a:t> order elsewhere</a:t>
            </a:r>
          </a:p>
          <a:p>
            <a:pPr lvl="1"/>
            <a:r>
              <a:rPr lang="en-US" dirty="0"/>
              <a:t>For linear equations is mathematically guaranteed to be TVD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361AA44-26A1-D347-8145-603C7EBA69F0}" type="slidenum">
              <a:rPr lang="en-US"/>
              <a:pPr/>
              <a:t>9</a:t>
            </a:fld>
            <a:endParaRPr lang="en-US"/>
          </a:p>
        </p:txBody>
      </p:sp>
      <p:pic>
        <p:nvPicPr>
          <p:cNvPr id="21509" name="Picture 5" descr="/Users/Sean/Movies/Any Video Converter Ultimate/Common Used Video Formats/Lax_movie_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40000" y="3048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50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09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151</TotalTime>
  <Words>866</Words>
  <Application>Microsoft Office PowerPoint</Application>
  <PresentationFormat>On-screen Show (4:3)</PresentationFormat>
  <Paragraphs>180</Paragraphs>
  <Slides>24</Slides>
  <Notes>2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Comparison of Methods for Capturing Material Discontinuities</vt:lpstr>
      <vt:lpstr>Acknowledgements</vt:lpstr>
      <vt:lpstr>Outline</vt:lpstr>
      <vt:lpstr>Motivation</vt:lpstr>
      <vt:lpstr>Contact discontinuities</vt:lpstr>
      <vt:lpstr>Problems observed in numerical methods for equations with discontinuities</vt:lpstr>
      <vt:lpstr>CFL condition</vt:lpstr>
      <vt:lpstr>Descriptions of methods reviewed</vt:lpstr>
      <vt:lpstr>Description of methods reviewed</vt:lpstr>
      <vt:lpstr>Description of methods reviewed</vt:lpstr>
      <vt:lpstr>Description of methods reviewed</vt:lpstr>
      <vt:lpstr>Theory of the Streamline Upwind Petrov-Galerkin (SUPG)</vt:lpstr>
      <vt:lpstr>Results for 1D Advection in a 2D Code after 10 Periods</vt:lpstr>
      <vt:lpstr>2D Wave Advection Test Conclusions</vt:lpstr>
      <vt:lpstr>Derivation of Lax-Wendroff for advection equation</vt:lpstr>
      <vt:lpstr>Limiters</vt:lpstr>
      <vt:lpstr>MPDATA - Derivation</vt:lpstr>
      <vt:lpstr>MPDATA - Conclusions</vt:lpstr>
      <vt:lpstr>GPUs at a glance</vt:lpstr>
      <vt:lpstr>GPU architecture</vt:lpstr>
      <vt:lpstr>Shallow Water Equations</vt:lpstr>
      <vt:lpstr>Shallow Water Simulations on the GPU</vt:lpstr>
      <vt:lpstr>Future Directions</vt:lpstr>
      <vt:lpstr>Question, Comments, Suggestions?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Methods for Capturing Material Discontinuities</dc:title>
  <dc:creator>Sean Davis</dc:creator>
  <cp:lastModifiedBy>wmlm</cp:lastModifiedBy>
  <cp:revision>19</cp:revision>
  <dcterms:created xsi:type="dcterms:W3CDTF">2012-08-13T22:52:21Z</dcterms:created>
  <dcterms:modified xsi:type="dcterms:W3CDTF">2012-08-14T04:47:32Z</dcterms:modified>
</cp:coreProperties>
</file>