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64" r:id="rId5"/>
    <p:sldId id="267" r:id="rId6"/>
    <p:sldId id="265" r:id="rId7"/>
    <p:sldId id="268" r:id="rId8"/>
    <p:sldId id="260" r:id="rId9"/>
    <p:sldId id="270" r:id="rId10"/>
    <p:sldId id="271" r:id="rId11"/>
    <p:sldId id="269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D3D711-124D-4AD9-8C7F-551DFB6CBBB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004F22-E25B-4983-9E92-60FAA10D2DE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615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711-124D-4AD9-8C7F-551DFB6CBBB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4F22-E25B-4983-9E92-60FAA10D2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711-124D-4AD9-8C7F-551DFB6CBBB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4F22-E25B-4983-9E92-60FAA10D2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1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711-124D-4AD9-8C7F-551DFB6CBBB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4F22-E25B-4983-9E92-60FAA10D2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D3D711-124D-4AD9-8C7F-551DFB6CBBB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004F22-E25B-4983-9E92-60FAA10D2D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4153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711-124D-4AD9-8C7F-551DFB6CBBB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4F22-E25B-4983-9E92-60FAA10D2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2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711-124D-4AD9-8C7F-551DFB6CBBB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4F22-E25B-4983-9E92-60FAA10D2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711-124D-4AD9-8C7F-551DFB6CBBB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4F22-E25B-4983-9E92-60FAA10D2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7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711-124D-4AD9-8C7F-551DFB6CBBB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4F22-E25B-4983-9E92-60FAA10D2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D3D711-124D-4AD9-8C7F-551DFB6CBBB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004F22-E25B-4983-9E92-60FAA10D2D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063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D3D711-124D-4AD9-8C7F-551DFB6CBBB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004F22-E25B-4983-9E92-60FAA10D2D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701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9D3D711-124D-4AD9-8C7F-551DFB6CBBB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A9004F22-E25B-4983-9E92-60FAA10D2D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53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Longitudinally tracking neural patterns supporting long-term memory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William Mau</a:t>
            </a:r>
          </a:p>
          <a:p>
            <a:r>
              <a:rPr lang="en-US" dirty="0" err="1" smtClean="0"/>
              <a:t>Eichenbaum</a:t>
            </a:r>
            <a:r>
              <a:rPr lang="en-US" dirty="0" smtClean="0"/>
              <a:t> Lab</a:t>
            </a:r>
          </a:p>
          <a:p>
            <a:r>
              <a:rPr lang="en-US" dirty="0" smtClean="0"/>
              <a:t>April 26, 2019</a:t>
            </a:r>
          </a:p>
        </p:txBody>
      </p:sp>
    </p:spTree>
    <p:extLst>
      <p:ext uri="{BB962C8B-B14F-4D97-AF65-F5344CB8AC3E}">
        <p14:creationId xmlns:p14="http://schemas.microsoft.com/office/powerpoint/2010/main" val="26346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8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86880" y="1472168"/>
            <a:ext cx="3571875" cy="4914900"/>
            <a:chOff x="2709862" y="1722173"/>
            <a:chExt cx="3571875" cy="49149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9862" y="1722173"/>
              <a:ext cx="3571875" cy="49149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09862" y="1722173"/>
              <a:ext cx="304799" cy="344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26533" y="6488668"/>
            <a:ext cx="601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Miller, </a:t>
            </a:r>
            <a:r>
              <a:rPr lang="en-US" dirty="0" err="1" smtClean="0">
                <a:latin typeface="Arial"/>
                <a:cs typeface="Arial"/>
              </a:rPr>
              <a:t>Frankland</a:t>
            </a:r>
            <a:r>
              <a:rPr lang="en-US" dirty="0" smtClean="0">
                <a:latin typeface="Arial"/>
                <a:cs typeface="Arial"/>
              </a:rPr>
              <a:t>, &amp; </a:t>
            </a:r>
            <a:r>
              <a:rPr lang="en-US" dirty="0" err="1" smtClean="0">
                <a:latin typeface="Arial"/>
                <a:cs typeface="Arial"/>
              </a:rPr>
              <a:t>Josselyn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i="1" dirty="0" err="1" smtClean="0">
                <a:latin typeface="Arial"/>
                <a:cs typeface="Arial"/>
              </a:rPr>
              <a:t>Curr</a:t>
            </a:r>
            <a:r>
              <a:rPr lang="en-US" i="1" dirty="0" smtClean="0">
                <a:latin typeface="Arial"/>
                <a:cs typeface="Arial"/>
              </a:rPr>
              <a:t> </a:t>
            </a:r>
            <a:r>
              <a:rPr lang="en-US" i="1" dirty="0" err="1" smtClean="0">
                <a:latin typeface="Arial"/>
                <a:cs typeface="Arial"/>
              </a:rPr>
              <a:t>Biol</a:t>
            </a:r>
            <a:r>
              <a:rPr lang="en-US" i="1" dirty="0" smtClean="0">
                <a:latin typeface="Arial"/>
                <a:cs typeface="Arial"/>
              </a:rPr>
              <a:t> Dispatches, </a:t>
            </a:r>
            <a:r>
              <a:rPr lang="en-US" dirty="0" smtClean="0">
                <a:latin typeface="Arial"/>
                <a:cs typeface="Arial"/>
              </a:rPr>
              <a:t>2018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itle 23"/>
          <p:cNvSpPr>
            <a:spLocks noGrp="1"/>
          </p:cNvSpPr>
          <p:nvPr>
            <p:ph type="title"/>
          </p:nvPr>
        </p:nvSpPr>
        <p:spPr>
          <a:xfrm>
            <a:off x="994834" y="160867"/>
            <a:ext cx="72009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Episodic memories are events embedded in nested timelines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80" y="2232333"/>
            <a:ext cx="3914734" cy="2429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533" y="6488668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Pastalkova</a:t>
            </a:r>
            <a:r>
              <a:rPr lang="en-US" dirty="0" smtClean="0">
                <a:latin typeface="Arial"/>
                <a:cs typeface="Arial"/>
              </a:rPr>
              <a:t> et al., </a:t>
            </a:r>
            <a:r>
              <a:rPr lang="en-US" i="1" dirty="0" smtClean="0">
                <a:latin typeface="Arial"/>
                <a:cs typeface="Arial"/>
              </a:rPr>
              <a:t>Science</a:t>
            </a:r>
            <a:r>
              <a:rPr lang="en-US" dirty="0" smtClean="0">
                <a:latin typeface="Arial"/>
                <a:cs typeface="Arial"/>
              </a:rPr>
              <a:t>, 2008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09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9" b="16350"/>
          <a:stretch/>
        </p:blipFill>
        <p:spPr>
          <a:xfrm>
            <a:off x="3588071" y="3158066"/>
            <a:ext cx="5248081" cy="35052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4703292" y="3937001"/>
            <a:ext cx="567266" cy="567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39326" y="3812543"/>
            <a:ext cx="567266" cy="567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485" y="379791"/>
            <a:ext cx="1640570" cy="2460856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6754951" y="4089399"/>
            <a:ext cx="567266" cy="567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06182" y="3653368"/>
            <a:ext cx="567266" cy="567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42216" y="3653368"/>
            <a:ext cx="567266" cy="567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73" y="5609336"/>
            <a:ext cx="1053930" cy="1053930"/>
          </a:xfrm>
          <a:prstGeom prst="rect">
            <a:avLst/>
          </a:prstGeom>
        </p:spPr>
      </p:pic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0467" y="1498600"/>
            <a:ext cx="25692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Howard </a:t>
            </a:r>
            <a:r>
              <a:rPr lang="en-US" dirty="0" err="1"/>
              <a:t>Eichenbaum</a:t>
            </a:r>
            <a:endParaRPr lang="en-US" dirty="0"/>
          </a:p>
          <a:p>
            <a:r>
              <a:rPr lang="en-US" dirty="0"/>
              <a:t>Steve Ramirez</a:t>
            </a:r>
          </a:p>
          <a:p>
            <a:r>
              <a:rPr lang="en-US" dirty="0"/>
              <a:t>Marc Howard</a:t>
            </a:r>
          </a:p>
          <a:p>
            <a:r>
              <a:rPr lang="en-US" dirty="0"/>
              <a:t>Michael </a:t>
            </a:r>
            <a:r>
              <a:rPr lang="en-US" dirty="0" err="1"/>
              <a:t>Hasselmo</a:t>
            </a:r>
            <a:endParaRPr lang="en-US" dirty="0"/>
          </a:p>
          <a:p>
            <a:r>
              <a:rPr lang="en-US" dirty="0"/>
              <a:t>Denise </a:t>
            </a:r>
            <a:r>
              <a:rPr lang="en-US" dirty="0" err="1"/>
              <a:t>Cai</a:t>
            </a:r>
            <a:endParaRPr lang="en-US" dirty="0"/>
          </a:p>
          <a:p>
            <a:r>
              <a:rPr lang="en-US" dirty="0"/>
              <a:t>David Sullivan</a:t>
            </a:r>
          </a:p>
          <a:p>
            <a:r>
              <a:rPr lang="en-US" dirty="0"/>
              <a:t>Nathaniel </a:t>
            </a:r>
            <a:r>
              <a:rPr lang="en-US" dirty="0" err="1"/>
              <a:t>Kinsky</a:t>
            </a:r>
            <a:endParaRPr lang="en-US" dirty="0"/>
          </a:p>
          <a:p>
            <a:r>
              <a:rPr lang="en-US" dirty="0" err="1"/>
              <a:t>Yosif</a:t>
            </a:r>
            <a:r>
              <a:rPr lang="en-US" dirty="0"/>
              <a:t> (Joe) </a:t>
            </a:r>
            <a:r>
              <a:rPr lang="en-US" dirty="0" err="1"/>
              <a:t>Zaki</a:t>
            </a:r>
            <a:endParaRPr lang="en-US" dirty="0"/>
          </a:p>
          <a:p>
            <a:r>
              <a:rPr lang="en-US" dirty="0" err="1" smtClean="0"/>
              <a:t>Eichenbaum</a:t>
            </a:r>
            <a:r>
              <a:rPr lang="en-US" dirty="0" smtClean="0"/>
              <a:t>/</a:t>
            </a:r>
            <a:r>
              <a:rPr lang="en-US" dirty="0" err="1" smtClean="0"/>
              <a:t>Hasselmo</a:t>
            </a:r>
            <a:r>
              <a:rPr lang="en-US" dirty="0" smtClean="0"/>
              <a:t>/Ramirez labs</a:t>
            </a:r>
            <a:endParaRPr lang="en-US" dirty="0"/>
          </a:p>
          <a:p>
            <a:r>
              <a:rPr lang="en-US" dirty="0"/>
              <a:t>BU </a:t>
            </a:r>
            <a:r>
              <a:rPr lang="en-US" dirty="0" err="1"/>
              <a:t>Neurophotonics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8267" y="1498600"/>
            <a:ext cx="2723844" cy="123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Shelley </a:t>
            </a:r>
            <a:r>
              <a:rPr lang="en-US" dirty="0" err="1"/>
              <a:t>Russek</a:t>
            </a:r>
            <a:endParaRPr lang="en-US" dirty="0"/>
          </a:p>
          <a:p>
            <a:r>
              <a:rPr lang="en-US" dirty="0"/>
              <a:t>Sandra Jean Grasso</a:t>
            </a:r>
          </a:p>
          <a:p>
            <a:r>
              <a:rPr lang="en-US" dirty="0" err="1"/>
              <a:t>Nazifa</a:t>
            </a:r>
            <a:r>
              <a:rPr lang="en-US" dirty="0"/>
              <a:t> </a:t>
            </a:r>
            <a:r>
              <a:rPr lang="en-US" dirty="0" err="1"/>
              <a:t>Haque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brains </a:t>
            </a:r>
            <a:r>
              <a:rPr lang="en-US" dirty="0"/>
              <a:t>transform sensory input into action outputs</a:t>
            </a:r>
          </a:p>
        </p:txBody>
      </p:sp>
      <p:pic>
        <p:nvPicPr>
          <p:cNvPr id="1026" name="Picture 2" descr="Fig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t="39256" r="69594" b="8430"/>
          <a:stretch/>
        </p:blipFill>
        <p:spPr bwMode="auto">
          <a:xfrm>
            <a:off x="1913466" y="3818467"/>
            <a:ext cx="1684867" cy="204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9955" y="6393934"/>
            <a:ext cx="2369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Buzsáki</a:t>
            </a:r>
            <a:r>
              <a:rPr lang="en-US" dirty="0" smtClean="0"/>
              <a:t>, </a:t>
            </a:r>
            <a:r>
              <a:rPr lang="en-US" i="1" dirty="0" smtClean="0"/>
              <a:t>Nature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Complex brains establish complex relationships between sensory inputs and action outputs</a:t>
            </a:r>
            <a:endParaRPr lang="en-US" sz="3200" dirty="0"/>
          </a:p>
        </p:txBody>
      </p:sp>
      <p:pic>
        <p:nvPicPr>
          <p:cNvPr id="1026" name="Picture 2" descr="Fig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88"/>
          <a:stretch/>
        </p:blipFill>
        <p:spPr bwMode="auto">
          <a:xfrm>
            <a:off x="1574928" y="2280973"/>
            <a:ext cx="4233206" cy="39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9955" y="6393934"/>
            <a:ext cx="2369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Buzsáki</a:t>
            </a:r>
            <a:r>
              <a:rPr lang="en-US" dirty="0" smtClean="0"/>
              <a:t>, </a:t>
            </a:r>
            <a:r>
              <a:rPr lang="en-US" i="1" dirty="0" smtClean="0"/>
              <a:t>Nature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88"/>
          <a:stretch/>
        </p:blipFill>
        <p:spPr bwMode="auto">
          <a:xfrm>
            <a:off x="1574928" y="2280973"/>
            <a:ext cx="4233206" cy="39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45200" y="2565400"/>
            <a:ext cx="255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</a:t>
            </a:r>
          </a:p>
          <a:p>
            <a:r>
              <a:rPr lang="en-US" dirty="0"/>
              <a:t>I</a:t>
            </a:r>
            <a:r>
              <a:rPr lang="en-US" dirty="0" smtClean="0"/>
              <a:t>nformation storage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2689281">
            <a:off x="5596467" y="2978647"/>
            <a:ext cx="423333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955" y="6393934"/>
            <a:ext cx="2369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Buzsáki</a:t>
            </a:r>
            <a:r>
              <a:rPr lang="en-US" dirty="0" smtClean="0"/>
              <a:t>, </a:t>
            </a:r>
            <a:r>
              <a:rPr lang="en-US" i="1" dirty="0" smtClean="0"/>
              <a:t>Nature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Complex brains establish complex relationships between sensory inputs and action outputs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22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trained brain does not require sensory input to act</a:t>
            </a:r>
            <a:endParaRPr lang="en-US" dirty="0"/>
          </a:p>
        </p:txBody>
      </p:sp>
      <p:pic>
        <p:nvPicPr>
          <p:cNvPr id="102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27" y="2280973"/>
            <a:ext cx="6654673" cy="39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9955" y="6393934"/>
            <a:ext cx="2369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Buzsáki</a:t>
            </a:r>
            <a:r>
              <a:rPr lang="en-US" dirty="0" smtClean="0"/>
              <a:t>, </a:t>
            </a:r>
            <a:r>
              <a:rPr lang="en-US" i="1" dirty="0" smtClean="0"/>
              <a:t>Nature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27" y="2280973"/>
            <a:ext cx="6654673" cy="39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16133" y="5775078"/>
            <a:ext cx="255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Reminiscence</a:t>
            </a:r>
          </a:p>
          <a:p>
            <a:r>
              <a:rPr lang="en-US" dirty="0" smtClean="0"/>
              <a:t>Mental time travel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6688667" y="5191184"/>
            <a:ext cx="423333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955" y="6393934"/>
            <a:ext cx="2369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Buzsáki</a:t>
            </a:r>
            <a:r>
              <a:rPr lang="en-US" dirty="0" smtClean="0"/>
              <a:t>, </a:t>
            </a:r>
            <a:r>
              <a:rPr lang="en-US" i="1" dirty="0" smtClean="0"/>
              <a:t>Nature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 smtClean="0"/>
              <a:t>A trained brain does not require sensory input to 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these “loops” stored in the brain? </a:t>
            </a:r>
          </a:p>
          <a:p>
            <a:r>
              <a:rPr lang="en-US" dirty="0" smtClean="0"/>
              <a:t>How do they evolve over time?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Observing neural sequences over long timescales. </a:t>
            </a:r>
          </a:p>
          <a:p>
            <a:r>
              <a:rPr lang="en-US" dirty="0" smtClean="0"/>
              <a:t>Recollection of a fearful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ustom 1">
      <a:dk1>
        <a:sysClr val="windowText" lastClr="000000"/>
      </a:dk1>
      <a:lt1>
        <a:srgbClr val="FFFFFF"/>
      </a:lt1>
      <a:dk2>
        <a:srgbClr val="191B0E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</TotalTime>
  <Words>191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Longitudinally tracking neural patterns supporting long-term memory</vt:lpstr>
      <vt:lpstr>Acknowledgements</vt:lpstr>
      <vt:lpstr>Simple brains transform sensory input into action outputs</vt:lpstr>
      <vt:lpstr>Complex brains establish complex relationships between sensory inputs and action outputs</vt:lpstr>
      <vt:lpstr>Complex brains establish complex relationships between sensory inputs and action outputs</vt:lpstr>
      <vt:lpstr>A trained brain does not require sensory input to act</vt:lpstr>
      <vt:lpstr>A trained brain does not require sensory input to act</vt:lpstr>
      <vt:lpstr>Central questions</vt:lpstr>
      <vt:lpstr>Outline of experiments</vt:lpstr>
      <vt:lpstr>PowerPoint Presentation</vt:lpstr>
      <vt:lpstr>Episodic memories are events embedded in nested timelines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Longitudinally tracking neural patterns supporting long-term memory</dc:title>
  <dc:creator>Mau, William</dc:creator>
  <cp:lastModifiedBy>Mau, William</cp:lastModifiedBy>
  <cp:revision>18</cp:revision>
  <dcterms:created xsi:type="dcterms:W3CDTF">2019-04-18T15:47:54Z</dcterms:created>
  <dcterms:modified xsi:type="dcterms:W3CDTF">2019-04-23T18:28:59Z</dcterms:modified>
</cp:coreProperties>
</file>