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9144000" cy="5143500" type="screen16x9"/>
  <p:notesSz cx="6858000" cy="9144000"/>
  <p:embeddedFontLst>
    <p:embeddedFont>
      <p:font typeface="Consolas" panose="020B0609020204030204" pitchFamily="49" charset="0"/>
      <p:regular r:id="rId57"/>
      <p:bold r:id="rId58"/>
      <p:italic r:id="rId59"/>
      <p:boldItalic r:id="rId60"/>
    </p:embeddedFont>
    <p:embeddedFont>
      <p:font typeface="Roboto Slab" panose="020B0604020202020204" charset="0"/>
      <p:regular r:id="rId61"/>
      <p:bold r:id="rId62"/>
    </p:embeddedFont>
    <p:embeddedFont>
      <p:font typeface="Verdana" panose="020B0604030504040204" pitchFamily="34" charset="0"/>
      <p:regular r:id="rId63"/>
      <p:bold r:id="rId64"/>
      <p:italic r:id="rId65"/>
      <p:boldItalic r:id="rId66"/>
    </p:embeddedFont>
    <p:embeddedFont>
      <p:font typeface="Roboto" panose="020B0604020202020204" charset="0"/>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CBB73EEA-28CB-4890-A906-924582298BBA}">
  <a:tblStyle styleId="{CBB73EEA-28CB-4890-A906-924582298BBA}"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94660"/>
  </p:normalViewPr>
  <p:slideViewPr>
    <p:cSldViewPr snapToGrid="0">
      <p:cViewPr varScale="1">
        <p:scale>
          <a:sx n="87" d="100"/>
          <a:sy n="87" d="100"/>
        </p:scale>
        <p:origin x="846"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7.fntdata"/><Relationship Id="rId68"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61"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font" Target="fonts/font14.fntdata"/><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3" name="Shape 2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6" name="Shape 2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Shape 2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4" name="Shape 2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0" name="Shape 3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8" name="Shape 3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4" name="Shape 3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3" name="Shape 3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7" name="Shape 3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8" name="Shape 3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 name="Shape 3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8" name="Shape 3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5" name="Shape 4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1" name="Shape 4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7" name="Shape 4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4" name="Shape 4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Shape 4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0" name="Shape 4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1524800" y="672605"/>
            <a:ext cx="1081625" cy="1124949"/>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a:headEnd type="none" w="med" len="med"/>
            <a:tailEnd type="none" w="med" len="med"/>
          </a:ln>
        </p:spPr>
      </p:sp>
      <p:sp>
        <p:nvSpPr>
          <p:cNvPr id="11" name="Shape 11"/>
          <p:cNvSpPr/>
          <p:nvPr/>
        </p:nvSpPr>
        <p:spPr>
          <a:xfrm rot="10800000">
            <a:off x="6537562" y="33429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a:headEnd type="none" w="med" len="med"/>
            <a:tailEnd type="none" w="med" len="med"/>
          </a:ln>
        </p:spPr>
      </p:sp>
      <p:cxnSp>
        <p:nvCxnSpPr>
          <p:cNvPr id="12" name="Shape 12"/>
          <p:cNvCxnSpPr/>
          <p:nvPr/>
        </p:nvCxnSpPr>
        <p:spPr>
          <a:xfrm>
            <a:off x="4359601" y="2817463"/>
            <a:ext cx="424800" cy="0"/>
          </a:xfrm>
          <a:prstGeom prst="straightConnector1">
            <a:avLst/>
          </a:prstGeom>
          <a:noFill/>
          <a:ln w="38100" cap="flat" cmpd="sng">
            <a:solidFill>
              <a:schemeClr val="accent4"/>
            </a:solidFill>
            <a:prstDash val="solid"/>
            <a:round/>
            <a:headEnd type="none" w="med" len="med"/>
            <a:tailEnd type="none" w="med" len="med"/>
          </a:ln>
        </p:spPr>
      </p:cxnSp>
      <p:sp>
        <p:nvSpPr>
          <p:cNvPr id="13" name="Shape 13"/>
          <p:cNvSpPr txBox="1">
            <a:spLocks noGrp="1"/>
          </p:cNvSpPr>
          <p:nvPr>
            <p:ph type="ctrTitle"/>
          </p:nvPr>
        </p:nvSpPr>
        <p:spPr>
          <a:xfrm>
            <a:off x="1680301" y="1188925"/>
            <a:ext cx="5783400" cy="1457399"/>
          </a:xfrm>
          <a:prstGeom prst="rect">
            <a:avLst/>
          </a:prstGeom>
        </p:spPr>
        <p:txBody>
          <a:bodyPr lIns="91425" tIns="91425" rIns="91425" bIns="91425" anchor="b" anchorCtr="0"/>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a:endParaRPr/>
          </a:p>
        </p:txBody>
      </p:sp>
      <p:sp>
        <p:nvSpPr>
          <p:cNvPr id="14" name="Shape 14"/>
          <p:cNvSpPr txBox="1">
            <a:spLocks noGrp="1"/>
          </p:cNvSpPr>
          <p:nvPr>
            <p:ph type="subTitle" idx="1"/>
          </p:nvPr>
        </p:nvSpPr>
        <p:spPr>
          <a:xfrm>
            <a:off x="1680301" y="3049450"/>
            <a:ext cx="5783400" cy="909000"/>
          </a:xfrm>
          <a:prstGeom prst="rect">
            <a:avLst/>
          </a:prstGeom>
        </p:spPr>
        <p:txBody>
          <a:bodyPr lIns="91425" tIns="91425" rIns="91425" bIns="91425" anchor="t" anchorCtr="0"/>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txBox="1">
            <a:spLocks noGrp="1"/>
          </p:cNvSpPr>
          <p:nvPr>
            <p:ph type="title"/>
          </p:nvPr>
        </p:nvSpPr>
        <p:spPr>
          <a:xfrm>
            <a:off x="387900" y="1152450"/>
            <a:ext cx="8368200" cy="1538400"/>
          </a:xfrm>
          <a:prstGeom prst="rect">
            <a:avLst/>
          </a:prstGeom>
        </p:spPr>
        <p:txBody>
          <a:bodyPr lIns="91425" tIns="91425" rIns="91425" bIns="91425" anchor="ctr" anchorCtr="0"/>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a:endParaRPr/>
          </a:p>
        </p:txBody>
      </p:sp>
      <p:sp>
        <p:nvSpPr>
          <p:cNvPr id="55" name="Shape 55"/>
          <p:cNvSpPr txBox="1">
            <a:spLocks noGrp="1"/>
          </p:cNvSpPr>
          <p:nvPr>
            <p:ph type="body" idx="1"/>
          </p:nvPr>
        </p:nvSpPr>
        <p:spPr>
          <a:xfrm>
            <a:off x="387900" y="2919450"/>
            <a:ext cx="83682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6" name="Shape 5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7"/>
        <p:cNvGrpSpPr/>
        <p:nvPr/>
      </p:nvGrpSpPr>
      <p:grpSpPr>
        <a:xfrm>
          <a:off x="0" y="0"/>
          <a:ext cx="0" cy="0"/>
          <a:chOff x="0" y="0"/>
          <a:chExt cx="0" cy="0"/>
        </a:xfrm>
      </p:grpSpPr>
      <p:sp>
        <p:nvSpPr>
          <p:cNvPr id="58" name="Shape 5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w="38100" cap="flat" cmpd="sng">
            <a:solidFill>
              <a:schemeClr val="accent4"/>
            </a:solidFill>
            <a:prstDash val="solid"/>
            <a:round/>
            <a:headEnd type="none" w="med" len="med"/>
            <a:tailEnd type="none" w="med" len="med"/>
          </a:ln>
        </p:spPr>
      </p:cxnSp>
      <p:sp>
        <p:nvSpPr>
          <p:cNvPr id="18" name="Shape 18"/>
          <p:cNvSpPr txBox="1">
            <a:spLocks noGrp="1"/>
          </p:cNvSpPr>
          <p:nvPr>
            <p:ph type="title"/>
          </p:nvPr>
        </p:nvSpPr>
        <p:spPr>
          <a:xfrm>
            <a:off x="480750" y="1764950"/>
            <a:ext cx="8222100" cy="907500"/>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w="38100" cap="flat" cmpd="sng">
            <a:solidFill>
              <a:schemeClr val="accent4"/>
            </a:solidFill>
            <a:prstDash val="solid"/>
            <a:round/>
            <a:headEnd type="none" w="med" len="med"/>
            <a:tailEnd type="none" w="med" len="med"/>
          </a:ln>
        </p:spPr>
      </p:cxnSp>
      <p:sp>
        <p:nvSpPr>
          <p:cNvPr id="22" name="Shape 22"/>
          <p:cNvSpPr txBox="1">
            <a:spLocks noGrp="1"/>
          </p:cNvSpPr>
          <p:nvPr>
            <p:ph type="title"/>
          </p:nvPr>
        </p:nvSpPr>
        <p:spPr>
          <a:xfrm>
            <a:off x="387900" y="458025"/>
            <a:ext cx="8368200" cy="6861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87900" y="1489824"/>
            <a:ext cx="8368200" cy="30789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w="38100" cap="flat" cmpd="sng">
            <a:solidFill>
              <a:schemeClr val="accent4"/>
            </a:solidFill>
            <a:prstDash val="solid"/>
            <a:round/>
            <a:headEnd type="none" w="med" len="med"/>
            <a:tailEnd type="none" w="med" len="med"/>
          </a:ln>
        </p:spPr>
      </p:cxnSp>
      <p:sp>
        <p:nvSpPr>
          <p:cNvPr id="27" name="Shape 27"/>
          <p:cNvSpPr txBox="1">
            <a:spLocks noGrp="1"/>
          </p:cNvSpPr>
          <p:nvPr>
            <p:ph type="title"/>
          </p:nvPr>
        </p:nvSpPr>
        <p:spPr>
          <a:xfrm>
            <a:off x="387900" y="458025"/>
            <a:ext cx="8368200" cy="6861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87900" y="1489825"/>
            <a:ext cx="3999900" cy="30789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body" idx="2"/>
          </p:nvPr>
        </p:nvSpPr>
        <p:spPr>
          <a:xfrm>
            <a:off x="4756200" y="1489825"/>
            <a:ext cx="3999900" cy="30789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0" name="Shape 3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87900" y="458025"/>
            <a:ext cx="8368200" cy="6861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3" name="Shape 3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w="38100" cap="flat" cmpd="sng">
            <a:solidFill>
              <a:schemeClr val="accent4"/>
            </a:solidFill>
            <a:prstDash val="solid"/>
            <a:round/>
            <a:headEnd type="none" w="med" len="med"/>
            <a:tailEnd type="none" w="med" len="med"/>
          </a:ln>
        </p:spPr>
      </p:cxnSp>
      <p:sp>
        <p:nvSpPr>
          <p:cNvPr id="36" name="Shape 36"/>
          <p:cNvSpPr txBox="1">
            <a:spLocks noGrp="1"/>
          </p:cNvSpPr>
          <p:nvPr>
            <p:ph type="title"/>
          </p:nvPr>
        </p:nvSpPr>
        <p:spPr>
          <a:xfrm>
            <a:off x="3879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7" name="Shape 37"/>
          <p:cNvSpPr txBox="1">
            <a:spLocks noGrp="1"/>
          </p:cNvSpPr>
          <p:nvPr>
            <p:ph type="body" idx="1"/>
          </p:nvPr>
        </p:nvSpPr>
        <p:spPr>
          <a:xfrm>
            <a:off x="387900" y="1594025"/>
            <a:ext cx="2808000" cy="26811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8" name="Shape 3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cxnSp>
        <p:nvCxnSpPr>
          <p:cNvPr id="44" name="Shape 44"/>
          <p:cNvCxnSpPr/>
          <p:nvPr/>
        </p:nvCxnSpPr>
        <p:spPr>
          <a:xfrm>
            <a:off x="5029675" y="4495503"/>
            <a:ext cx="540900" cy="0"/>
          </a:xfrm>
          <a:prstGeom prst="straightConnector1">
            <a:avLst/>
          </a:prstGeom>
          <a:noFill/>
          <a:ln w="38100" cap="flat" cmpd="sng">
            <a:solidFill>
              <a:schemeClr val="accent5"/>
            </a:solidFill>
            <a:prstDash val="solid"/>
            <a:round/>
            <a:headEnd type="none" w="med" len="med"/>
            <a:tailEnd type="none" w="med" len="med"/>
          </a:ln>
        </p:spPr>
      </p:cxnSp>
      <p:sp>
        <p:nvSpPr>
          <p:cNvPr id="45" name="Shape 45"/>
          <p:cNvSpPr txBox="1">
            <a:spLocks noGrp="1"/>
          </p:cNvSpPr>
          <p:nvPr>
            <p:ph type="title"/>
          </p:nvPr>
        </p:nvSpPr>
        <p:spPr>
          <a:xfrm>
            <a:off x="265500" y="1209075"/>
            <a:ext cx="4045200" cy="1506300"/>
          </a:xfrm>
          <a:prstGeom prst="rect">
            <a:avLst/>
          </a:prstGeom>
        </p:spPr>
        <p:txBody>
          <a:bodyPr lIns="91425" tIns="91425" rIns="91425" bIns="91425" anchor="b" anchorCtr="0"/>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a:endParaRPr/>
          </a:p>
        </p:txBody>
      </p:sp>
      <p:sp>
        <p:nvSpPr>
          <p:cNvPr id="46" name="Shape 46"/>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a:endParaRPr/>
          </a:p>
        </p:txBody>
      </p:sp>
      <p:sp>
        <p:nvSpPr>
          <p:cNvPr id="47" name="Shape 47"/>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8" name="Shape 4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319500" y="4233725"/>
            <a:ext cx="5998800" cy="598800"/>
          </a:xfrm>
          <a:prstGeom prst="rect">
            <a:avLst/>
          </a:prstGeom>
        </p:spPr>
        <p:txBody>
          <a:bodyPr lIns="91425" tIns="91425" rIns="91425" bIns="91425" anchor="ctr" anchorCtr="0"/>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87900" y="458025"/>
            <a:ext cx="8368200" cy="686100"/>
          </a:xfrm>
          <a:prstGeom prst="rect">
            <a:avLst/>
          </a:prstGeom>
          <a:noFill/>
          <a:ln>
            <a:noFill/>
          </a:ln>
        </p:spPr>
        <p:txBody>
          <a:bodyPr lIns="91425" tIns="91425" rIns="91425" bIns="91425" anchor="b" anchorCtr="0"/>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387900" y="1489824"/>
            <a:ext cx="8368200" cy="30789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endParaRPr lang="en" sz="1000">
              <a:solidFill>
                <a:schemeClr val="dk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toreapp.com/?ReturnUrl=/"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www.telerik.com/products/mocking/unit-testing.aspx"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hyperlink" Target="https://github.com/Moq/moq4" TargetMode="External"/><Relationship Id="rId2" Type="http://schemas.openxmlformats.org/officeDocument/2006/relationships/notesSlide" Target="../notesSlides/notesSlide53.xml"/><Relationship Id="rId1" Type="http://schemas.openxmlformats.org/officeDocument/2006/relationships/slideLayout" Target="../slideLayouts/slideLayout3.xml"/><Relationship Id="rId6" Type="http://schemas.openxmlformats.org/officeDocument/2006/relationships/hyperlink" Target="https://app.pluralsight.com/library/courses/mocking-with-moq/t" TargetMode="External"/><Relationship Id="rId5" Type="http://schemas.openxmlformats.org/officeDocument/2006/relationships/hyperlink" Target="https://www.codeproject.com/search.aspx?q=moq&amp;x=0&amp;y=0&amp;sbo=kw" TargetMode="External"/><Relationship Id="rId4" Type="http://schemas.openxmlformats.org/officeDocument/2006/relationships/hyperlink" Target="http://www.nudoq.org/#!/Packages/Moq/Moq/"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www.linkedin.com/in/whitney-may-24a3a52a/" TargetMode="External"/><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hyperlink" Target="https://github.com/wmay1991"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martinfowler.com/articles/mocksArentStubs.htm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1680301" y="1188925"/>
            <a:ext cx="5783400" cy="1457399"/>
          </a:xfrm>
          <a:prstGeom prst="rect">
            <a:avLst/>
          </a:prstGeom>
        </p:spPr>
        <p:txBody>
          <a:bodyPr lIns="91425" tIns="91425" rIns="91425" bIns="91425" anchor="b" anchorCtr="0">
            <a:noAutofit/>
          </a:bodyPr>
          <a:lstStyle/>
          <a:p>
            <a:pPr lvl="0">
              <a:spcBef>
                <a:spcPts val="0"/>
              </a:spcBef>
              <a:buNone/>
            </a:pPr>
            <a:r>
              <a:rPr lang="en"/>
              <a:t>Improve Your Unit Testing using Moq</a:t>
            </a:r>
          </a:p>
        </p:txBody>
      </p:sp>
      <p:sp>
        <p:nvSpPr>
          <p:cNvPr id="64" name="Shape 64"/>
          <p:cNvSpPr txBox="1">
            <a:spLocks noGrp="1"/>
          </p:cNvSpPr>
          <p:nvPr>
            <p:ph type="subTitle" idx="1"/>
          </p:nvPr>
        </p:nvSpPr>
        <p:spPr>
          <a:xfrm>
            <a:off x="1680301" y="3049450"/>
            <a:ext cx="5783400" cy="909000"/>
          </a:xfrm>
          <a:prstGeom prst="rect">
            <a:avLst/>
          </a:prstGeom>
        </p:spPr>
        <p:txBody>
          <a:bodyPr lIns="91425" tIns="91425" rIns="91425" bIns="91425" anchor="t" anchorCtr="0">
            <a:noAutofit/>
          </a:bodyPr>
          <a:lstStyle/>
          <a:p>
            <a:pPr lvl="0">
              <a:spcBef>
                <a:spcPts val="0"/>
              </a:spcBef>
              <a:buNone/>
            </a:pPr>
            <a:r>
              <a:rPr lang="en" b="1"/>
              <a:t>Whitney May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Mock.Of()</a:t>
            </a:r>
          </a:p>
        </p:txBody>
      </p:sp>
      <p:sp>
        <p:nvSpPr>
          <p:cNvPr id="121" name="Shape 121"/>
          <p:cNvSpPr txBox="1">
            <a:spLocks noGrp="1"/>
          </p:cNvSpPr>
          <p:nvPr>
            <p:ph type="body" idx="1"/>
          </p:nvPr>
        </p:nvSpPr>
        <p:spPr>
          <a:xfrm>
            <a:off x="387900" y="1489825"/>
            <a:ext cx="8368200" cy="3393900"/>
          </a:xfrm>
          <a:prstGeom prst="rect">
            <a:avLst/>
          </a:prstGeom>
          <a:solidFill>
            <a:schemeClr val="lt1"/>
          </a:solidFill>
        </p:spPr>
        <p:txBody>
          <a:bodyPr lIns="91425" tIns="91425" rIns="91425" bIns="91425" anchor="t" anchorCtr="0">
            <a:noAutofit/>
          </a:bodyPr>
          <a:lstStyle/>
          <a:p>
            <a:pPr lvl="0">
              <a:spcBef>
                <a:spcPts val="0"/>
              </a:spcBef>
              <a:buNone/>
            </a:pPr>
            <a:r>
              <a:rPr lang="en">
                <a:solidFill>
                  <a:srgbClr val="FFFFFF"/>
                </a:solidFill>
              </a:rPr>
              <a:t>Mock.Of() is a quicker way to create a mock object.</a:t>
            </a:r>
          </a:p>
          <a:p>
            <a:pPr lvl="0">
              <a:spcBef>
                <a:spcPts val="0"/>
              </a:spcBef>
              <a:buNone/>
            </a:pPr>
            <a:endParaRPr>
              <a:solidFill>
                <a:srgbClr val="FFFFFF"/>
              </a:solidFill>
            </a:endParaRPr>
          </a:p>
          <a:p>
            <a:pPr lvl="0">
              <a:spcBef>
                <a:spcPts val="0"/>
              </a:spcBef>
              <a:buNone/>
            </a:pPr>
            <a:endParaRPr>
              <a:solidFill>
                <a:srgbClr val="FFFFFF"/>
              </a:solidFill>
            </a:endParaRPr>
          </a:p>
          <a:p>
            <a:pPr lvl="0" rtl="0">
              <a:spcBef>
                <a:spcPts val="0"/>
              </a:spcBef>
              <a:spcAft>
                <a:spcPts val="0"/>
              </a:spcAft>
              <a:buNone/>
            </a:pPr>
            <a:endParaRPr sz="1200">
              <a:solidFill>
                <a:srgbClr val="000000"/>
              </a:solidFill>
              <a:latin typeface="Consolas"/>
              <a:ea typeface="Consolas"/>
              <a:cs typeface="Consolas"/>
              <a:sym typeface="Consolas"/>
            </a:endParaRPr>
          </a:p>
          <a:p>
            <a:pPr lvl="0" rtl="0">
              <a:spcBef>
                <a:spcPts val="0"/>
              </a:spcBef>
              <a:buNone/>
            </a:pPr>
            <a:endParaRPr/>
          </a:p>
        </p:txBody>
      </p:sp>
      <p:sp>
        <p:nvSpPr>
          <p:cNvPr id="122" name="Shape 122"/>
          <p:cNvSpPr txBox="1"/>
          <p:nvPr/>
        </p:nvSpPr>
        <p:spPr>
          <a:xfrm>
            <a:off x="495050" y="1951825"/>
            <a:ext cx="6267900" cy="2772300"/>
          </a:xfrm>
          <a:prstGeom prst="rect">
            <a:avLst/>
          </a:prstGeom>
          <a:solidFill>
            <a:srgbClr val="FFFFFF"/>
          </a:solidFill>
          <a:ln>
            <a:noFill/>
          </a:ln>
        </p:spPr>
        <p:txBody>
          <a:bodyPr lIns="91425" tIns="91425" rIns="91425" bIns="91425" anchor="t" anchorCtr="0">
            <a:noAutofit/>
          </a:bodyPr>
          <a:lstStyle/>
          <a:p>
            <a:pPr lvl="0" rtl="0">
              <a:lnSpc>
                <a:spcPct val="115000"/>
              </a:lnSpc>
              <a:spcBef>
                <a:spcPts val="0"/>
              </a:spcBef>
              <a:buNone/>
            </a:pP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Test</a:t>
            </a:r>
            <a:r>
              <a:rPr lang="en" sz="1200">
                <a:latin typeface="Consolas"/>
                <a:ea typeface="Consolas"/>
                <a:cs typeface="Consolas"/>
                <a:sym typeface="Consolas"/>
              </a:rPr>
              <a:t>]</a:t>
            </a:r>
          </a:p>
          <a:p>
            <a:pPr lvl="0" rtl="0">
              <a:lnSpc>
                <a:spcPct val="115000"/>
              </a:lnSpc>
              <a:spcBef>
                <a:spcPts val="0"/>
              </a:spcBef>
              <a:buNone/>
            </a:pPr>
            <a:r>
              <a:rPr lang="en" sz="1200">
                <a:latin typeface="Consolas"/>
                <a:ea typeface="Consolas"/>
                <a:cs typeface="Consolas"/>
                <a:sym typeface="Consolas"/>
              </a:rPr>
              <a:t>        </a:t>
            </a:r>
            <a:r>
              <a:rPr lang="en" sz="1200">
                <a:solidFill>
                  <a:srgbClr val="0000FF"/>
                </a:solidFill>
                <a:latin typeface="Consolas"/>
                <a:ea typeface="Consolas"/>
                <a:cs typeface="Consolas"/>
                <a:sym typeface="Consolas"/>
              </a:rPr>
              <a:t>public</a:t>
            </a:r>
            <a:r>
              <a:rPr lang="en" sz="1200">
                <a:latin typeface="Consolas"/>
                <a:ea typeface="Consolas"/>
                <a:cs typeface="Consolas"/>
                <a:sym typeface="Consolas"/>
              </a:rPr>
              <a:t> </a:t>
            </a:r>
            <a:r>
              <a:rPr lang="en" sz="1200">
                <a:solidFill>
                  <a:srgbClr val="0000FF"/>
                </a:solidFill>
                <a:latin typeface="Consolas"/>
                <a:ea typeface="Consolas"/>
                <a:cs typeface="Consolas"/>
                <a:sym typeface="Consolas"/>
              </a:rPr>
              <a:t>void</a:t>
            </a:r>
            <a:r>
              <a:rPr lang="en" sz="1200">
                <a:latin typeface="Consolas"/>
                <a:ea typeface="Consolas"/>
                <a:cs typeface="Consolas"/>
                <a:sym typeface="Consolas"/>
              </a:rPr>
              <a:t> AddingLastItemReturnsSoldOutTrue()</a:t>
            </a:r>
          </a:p>
          <a:p>
            <a:pPr lvl="0" rtl="0">
              <a:lnSpc>
                <a:spcPct val="115000"/>
              </a:lnSpc>
              <a:spcBef>
                <a:spcPts val="0"/>
              </a:spcBef>
              <a:buNone/>
            </a:pPr>
            <a:r>
              <a:rPr lang="en" sz="1200">
                <a:latin typeface="Consolas"/>
                <a:ea typeface="Consolas"/>
                <a:cs typeface="Consolas"/>
                <a:sym typeface="Consolas"/>
              </a:rPr>
              <a:t>        {</a:t>
            </a:r>
          </a:p>
          <a:p>
            <a:pPr lvl="0" rtl="0">
              <a:lnSpc>
                <a:spcPct val="115000"/>
              </a:lnSpc>
              <a:spcBef>
                <a:spcPts val="0"/>
              </a:spcBef>
              <a:buNone/>
            </a:pP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IItem</a:t>
            </a:r>
            <a:r>
              <a:rPr lang="en" sz="1200">
                <a:latin typeface="Consolas"/>
                <a:ea typeface="Consolas"/>
                <a:cs typeface="Consolas"/>
                <a:sym typeface="Consolas"/>
              </a:rPr>
              <a:t> item = </a:t>
            </a:r>
            <a:r>
              <a:rPr lang="en" sz="1200">
                <a:solidFill>
                  <a:srgbClr val="2B91AF"/>
                </a:solidFill>
                <a:latin typeface="Consolas"/>
                <a:ea typeface="Consolas"/>
                <a:cs typeface="Consolas"/>
                <a:sym typeface="Consolas"/>
              </a:rPr>
              <a:t>Mock</a:t>
            </a:r>
            <a:r>
              <a:rPr lang="en" sz="1200">
                <a:latin typeface="Consolas"/>
                <a:ea typeface="Consolas"/>
                <a:cs typeface="Consolas"/>
                <a:sym typeface="Consolas"/>
              </a:rPr>
              <a:t>.Of&lt;</a:t>
            </a:r>
            <a:r>
              <a:rPr lang="en" sz="1200">
                <a:solidFill>
                  <a:srgbClr val="2B91AF"/>
                </a:solidFill>
                <a:latin typeface="Consolas"/>
                <a:ea typeface="Consolas"/>
                <a:cs typeface="Consolas"/>
                <a:sym typeface="Consolas"/>
              </a:rPr>
              <a:t>IItem</a:t>
            </a:r>
            <a:r>
              <a:rPr lang="en" sz="1200">
                <a:latin typeface="Consolas"/>
                <a:ea typeface="Consolas"/>
                <a:cs typeface="Consolas"/>
                <a:sym typeface="Consolas"/>
              </a:rPr>
              <a:t>&gt;();</a:t>
            </a:r>
          </a:p>
          <a:p>
            <a:pPr lvl="0" rtl="0">
              <a:lnSpc>
                <a:spcPct val="115000"/>
              </a:lnSpc>
              <a:spcBef>
                <a:spcPts val="0"/>
              </a:spcBef>
              <a:buNone/>
            </a:pPr>
            <a:r>
              <a:rPr lang="en" sz="1200">
                <a:latin typeface="Consolas"/>
                <a:ea typeface="Consolas"/>
                <a:cs typeface="Consolas"/>
                <a:sym typeface="Consolas"/>
              </a:rPr>
              <a:t>        	item.IsSoldOut = </a:t>
            </a:r>
            <a:r>
              <a:rPr lang="en" sz="1200">
                <a:solidFill>
                  <a:srgbClr val="0000FF"/>
                </a:solidFill>
                <a:latin typeface="Consolas"/>
                <a:ea typeface="Consolas"/>
                <a:cs typeface="Consolas"/>
                <a:sym typeface="Consolas"/>
              </a:rPr>
              <a:t>false</a:t>
            </a:r>
            <a:r>
              <a:rPr lang="en" sz="1200">
                <a:latin typeface="Consolas"/>
                <a:ea typeface="Consolas"/>
                <a:cs typeface="Consolas"/>
                <a:sym typeface="Consolas"/>
              </a:rPr>
              <a:t>;</a:t>
            </a:r>
          </a:p>
          <a:p>
            <a:pPr lvl="0" rtl="0">
              <a:lnSpc>
                <a:spcPct val="115000"/>
              </a:lnSpc>
              <a:spcBef>
                <a:spcPts val="0"/>
              </a:spcBef>
              <a:buNone/>
            </a:pPr>
            <a:r>
              <a:rPr lang="en" sz="1200">
                <a:latin typeface="Consolas"/>
                <a:ea typeface="Consolas"/>
                <a:cs typeface="Consolas"/>
                <a:sym typeface="Consolas"/>
              </a:rPr>
              <a:t>        	item.Quantity = 1;</a:t>
            </a:r>
          </a:p>
          <a:p>
            <a:pPr lvl="0" rtl="0">
              <a:lnSpc>
                <a:spcPct val="115000"/>
              </a:lnSpc>
              <a:spcBef>
                <a:spcPts val="0"/>
              </a:spcBef>
              <a:buNone/>
            </a:pPr>
            <a:r>
              <a:rPr lang="en" sz="1200">
                <a:latin typeface="Consolas"/>
                <a:ea typeface="Consolas"/>
                <a:cs typeface="Consolas"/>
                <a:sym typeface="Consolas"/>
              </a:rPr>
              <a:t> </a:t>
            </a:r>
          </a:p>
          <a:p>
            <a:pPr lvl="0" rtl="0">
              <a:lnSpc>
                <a:spcPct val="115000"/>
              </a:lnSpc>
              <a:spcBef>
                <a:spcPts val="0"/>
              </a:spcBef>
              <a:buNone/>
            </a:pP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Order</a:t>
            </a:r>
            <a:r>
              <a:rPr lang="en" sz="1200">
                <a:latin typeface="Consolas"/>
                <a:ea typeface="Consolas"/>
                <a:cs typeface="Consolas"/>
                <a:sym typeface="Consolas"/>
              </a:rPr>
              <a:t> order = </a:t>
            </a:r>
            <a:r>
              <a:rPr lang="en" sz="1200">
                <a:solidFill>
                  <a:srgbClr val="0000FF"/>
                </a:solidFill>
                <a:latin typeface="Consolas"/>
                <a:ea typeface="Consolas"/>
                <a:cs typeface="Consolas"/>
                <a:sym typeface="Consolas"/>
              </a:rPr>
              <a:t>new</a:t>
            </a: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Order</a:t>
            </a:r>
            <a:r>
              <a:rPr lang="en" sz="1200">
                <a:latin typeface="Consolas"/>
                <a:ea typeface="Consolas"/>
                <a:cs typeface="Consolas"/>
                <a:sym typeface="Consolas"/>
              </a:rPr>
              <a:t>();</a:t>
            </a:r>
          </a:p>
          <a:p>
            <a:pPr lvl="0" rtl="0">
              <a:lnSpc>
                <a:spcPct val="115000"/>
              </a:lnSpc>
              <a:spcBef>
                <a:spcPts val="0"/>
              </a:spcBef>
              <a:buNone/>
            </a:pPr>
            <a:r>
              <a:rPr lang="en" sz="1200">
                <a:latin typeface="Consolas"/>
                <a:ea typeface="Consolas"/>
                <a:cs typeface="Consolas"/>
                <a:sym typeface="Consolas"/>
              </a:rPr>
              <a:t>        	order.AddItemtoOrder(item);</a:t>
            </a:r>
          </a:p>
          <a:p>
            <a:pPr lvl="0" rtl="0">
              <a:lnSpc>
                <a:spcPct val="115000"/>
              </a:lnSpc>
              <a:spcBef>
                <a:spcPts val="0"/>
              </a:spcBef>
              <a:buNone/>
            </a:pPr>
            <a:r>
              <a:rPr lang="en" sz="1200">
                <a:latin typeface="Consolas"/>
                <a:ea typeface="Consolas"/>
                <a:cs typeface="Consolas"/>
                <a:sym typeface="Consolas"/>
              </a:rPr>
              <a:t> </a:t>
            </a:r>
          </a:p>
          <a:p>
            <a:pPr lvl="0" rtl="0">
              <a:lnSpc>
                <a:spcPct val="115000"/>
              </a:lnSpc>
              <a:spcBef>
                <a:spcPts val="0"/>
              </a:spcBef>
              <a:buNone/>
            </a:pP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Assert</a:t>
            </a:r>
            <a:r>
              <a:rPr lang="en" sz="1200">
                <a:latin typeface="Consolas"/>
                <a:ea typeface="Consolas"/>
                <a:cs typeface="Consolas"/>
                <a:sym typeface="Consolas"/>
              </a:rPr>
              <a:t>.IsTrue(item.IsSoldOut);</a:t>
            </a:r>
          </a:p>
          <a:p>
            <a:pPr lvl="0" rtl="0">
              <a:lnSpc>
                <a:spcPct val="115000"/>
              </a:lnSpc>
              <a:spcBef>
                <a:spcPts val="0"/>
              </a:spcBef>
              <a:buNone/>
            </a:pPr>
            <a:r>
              <a:rPr lang="en" sz="1200">
                <a:latin typeface="Consolas"/>
                <a:ea typeface="Consolas"/>
                <a:cs typeface="Consolas"/>
                <a:sym typeface="Consolas"/>
              </a:rPr>
              <a:t>    	  }</a:t>
            </a:r>
          </a:p>
          <a:p>
            <a:pPr lvl="0">
              <a:spcBef>
                <a:spcPts val="0"/>
              </a:spcBef>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Mock.Get()</a:t>
            </a:r>
          </a:p>
        </p:txBody>
      </p:sp>
      <p:sp>
        <p:nvSpPr>
          <p:cNvPr id="128" name="Shape 128"/>
          <p:cNvSpPr txBox="1">
            <a:spLocks noGrp="1"/>
          </p:cNvSpPr>
          <p:nvPr>
            <p:ph type="body" idx="1"/>
          </p:nvPr>
        </p:nvSpPr>
        <p:spPr>
          <a:xfrm>
            <a:off x="387900" y="1406224"/>
            <a:ext cx="8368200" cy="3408000"/>
          </a:xfrm>
          <a:prstGeom prst="rect">
            <a:avLst/>
          </a:prstGeom>
          <a:solidFill>
            <a:schemeClr val="lt1"/>
          </a:solidFill>
        </p:spPr>
        <p:txBody>
          <a:bodyPr lIns="91425" tIns="91425" rIns="91425" bIns="91425" anchor="t" anchorCtr="0">
            <a:noAutofit/>
          </a:bodyPr>
          <a:lstStyle/>
          <a:p>
            <a:pPr lvl="0">
              <a:spcBef>
                <a:spcPts val="0"/>
              </a:spcBef>
              <a:buNone/>
            </a:pPr>
            <a:r>
              <a:rPr lang="en" dirty="0">
                <a:solidFill>
                  <a:srgbClr val="FFFFFF"/>
                </a:solidFill>
              </a:rPr>
              <a:t>Another way to make tests more efficient is to use Mock.Get(). This code is is used to collect a mock object. </a:t>
            </a:r>
          </a:p>
          <a:p>
            <a:pPr lvl="0" rtl="0">
              <a:spcBef>
                <a:spcPts val="0"/>
              </a:spcBef>
              <a:spcAft>
                <a:spcPts val="0"/>
              </a:spcAft>
              <a:buNone/>
            </a:pPr>
            <a:endParaRPr sz="1400" dirty="0">
              <a:solidFill>
                <a:srgbClr val="999999"/>
              </a:solidFill>
              <a:latin typeface="Courier New"/>
              <a:ea typeface="Courier New"/>
              <a:cs typeface="Courier New"/>
              <a:sym typeface="Courier New"/>
            </a:endParaRPr>
          </a:p>
          <a:p>
            <a:pPr lvl="0">
              <a:spcBef>
                <a:spcPts val="0"/>
              </a:spcBef>
              <a:buNone/>
            </a:pPr>
            <a:endParaRPr sz="1200" dirty="0"/>
          </a:p>
          <a:p>
            <a:pPr lvl="0">
              <a:spcBef>
                <a:spcPts val="0"/>
              </a:spcBef>
              <a:buNone/>
            </a:pPr>
            <a:endParaRPr sz="1200" dirty="0"/>
          </a:p>
          <a:p>
            <a:pPr lvl="0">
              <a:spcBef>
                <a:spcPts val="0"/>
              </a:spcBef>
              <a:buNone/>
            </a:pPr>
            <a:endParaRPr sz="1200" dirty="0"/>
          </a:p>
        </p:txBody>
      </p:sp>
      <p:sp>
        <p:nvSpPr>
          <p:cNvPr id="129" name="Shape 129"/>
          <p:cNvSpPr txBox="1"/>
          <p:nvPr/>
        </p:nvSpPr>
        <p:spPr>
          <a:xfrm>
            <a:off x="511000" y="2211550"/>
            <a:ext cx="7530900" cy="2421000"/>
          </a:xfrm>
          <a:prstGeom prst="rect">
            <a:avLst/>
          </a:prstGeom>
          <a:solidFill>
            <a:srgbClr val="FFFFFF"/>
          </a:solidFill>
          <a:ln>
            <a:noFill/>
          </a:ln>
        </p:spPr>
        <p:txBody>
          <a:bodyPr lIns="91425" tIns="91425" rIns="91425" bIns="91425" anchor="t" anchorCtr="0">
            <a:noAutofit/>
          </a:bodyPr>
          <a:lstStyle/>
          <a:p>
            <a:pPr lvl="0" rtl="0">
              <a:lnSpc>
                <a:spcPct val="115000"/>
              </a:lnSpc>
              <a:spcBef>
                <a:spcPts val="0"/>
              </a:spcBef>
              <a:spcAft>
                <a:spcPts val="1600"/>
              </a:spcAft>
              <a:buNone/>
            </a:pP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IItem</a:t>
            </a:r>
            <a:r>
              <a:rPr lang="en" sz="1200">
                <a:latin typeface="Consolas"/>
                <a:ea typeface="Consolas"/>
                <a:cs typeface="Consolas"/>
                <a:sym typeface="Consolas"/>
              </a:rPr>
              <a:t> item = </a:t>
            </a:r>
            <a:r>
              <a:rPr lang="en" sz="1200">
                <a:solidFill>
                  <a:srgbClr val="2B91AF"/>
                </a:solidFill>
                <a:latin typeface="Consolas"/>
                <a:ea typeface="Consolas"/>
                <a:cs typeface="Consolas"/>
                <a:sym typeface="Consolas"/>
              </a:rPr>
              <a:t>Mock</a:t>
            </a:r>
            <a:r>
              <a:rPr lang="en" sz="1200">
                <a:latin typeface="Consolas"/>
                <a:ea typeface="Consolas"/>
                <a:cs typeface="Consolas"/>
                <a:sym typeface="Consolas"/>
              </a:rPr>
              <a:t>.Of&lt;</a:t>
            </a:r>
            <a:r>
              <a:rPr lang="en" sz="1200">
                <a:solidFill>
                  <a:srgbClr val="2B91AF"/>
                </a:solidFill>
                <a:latin typeface="Consolas"/>
                <a:ea typeface="Consolas"/>
                <a:cs typeface="Consolas"/>
                <a:sym typeface="Consolas"/>
              </a:rPr>
              <a:t>IItem</a:t>
            </a:r>
            <a:r>
              <a:rPr lang="en" sz="1200">
                <a:latin typeface="Consolas"/>
                <a:ea typeface="Consolas"/>
                <a:cs typeface="Consolas"/>
                <a:sym typeface="Consolas"/>
              </a:rPr>
              <a:t>&gt;();</a:t>
            </a:r>
          </a:p>
          <a:p>
            <a:pPr lvl="0" rtl="0">
              <a:lnSpc>
                <a:spcPct val="115000"/>
              </a:lnSpc>
              <a:spcBef>
                <a:spcPts val="0"/>
              </a:spcBef>
              <a:buNone/>
            </a:pPr>
            <a:r>
              <a:rPr lang="en" sz="1200">
                <a:latin typeface="Consolas"/>
                <a:ea typeface="Consolas"/>
                <a:cs typeface="Consolas"/>
                <a:sym typeface="Consolas"/>
              </a:rPr>
              <a:t>  item.IsSoldOut = </a:t>
            </a:r>
            <a:r>
              <a:rPr lang="en" sz="1200">
                <a:solidFill>
                  <a:srgbClr val="0000FF"/>
                </a:solidFill>
                <a:latin typeface="Consolas"/>
                <a:ea typeface="Consolas"/>
                <a:cs typeface="Consolas"/>
                <a:sym typeface="Consolas"/>
              </a:rPr>
              <a:t>false</a:t>
            </a:r>
            <a:r>
              <a:rPr lang="en" sz="1200">
                <a:latin typeface="Consolas"/>
                <a:ea typeface="Consolas"/>
                <a:cs typeface="Consolas"/>
                <a:sym typeface="Consolas"/>
              </a:rPr>
              <a:t>;</a:t>
            </a:r>
          </a:p>
          <a:p>
            <a:pPr lvl="0" rtl="0">
              <a:lnSpc>
                <a:spcPct val="115000"/>
              </a:lnSpc>
              <a:spcBef>
                <a:spcPts val="0"/>
              </a:spcBef>
              <a:buNone/>
            </a:pPr>
            <a:r>
              <a:rPr lang="en" sz="1200">
                <a:latin typeface="Consolas"/>
                <a:ea typeface="Consolas"/>
                <a:cs typeface="Consolas"/>
                <a:sym typeface="Consolas"/>
              </a:rPr>
              <a:t>  item.Quantity = 2;</a:t>
            </a:r>
          </a:p>
          <a:p>
            <a:pPr lvl="0" rtl="0">
              <a:lnSpc>
                <a:spcPct val="115000"/>
              </a:lnSpc>
              <a:spcBef>
                <a:spcPts val="0"/>
              </a:spcBef>
              <a:buNone/>
            </a:pP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Mock</a:t>
            </a:r>
            <a:r>
              <a:rPr lang="en" sz="1200">
                <a:latin typeface="Consolas"/>
                <a:ea typeface="Consolas"/>
                <a:cs typeface="Consolas"/>
                <a:sym typeface="Consolas"/>
              </a:rPr>
              <a:t>.Get(item).Setup(i =&gt; i.ReadytoShip()).Returns(</a:t>
            </a:r>
            <a:r>
              <a:rPr lang="en" sz="1200">
                <a:solidFill>
                  <a:srgbClr val="0000FF"/>
                </a:solidFill>
                <a:latin typeface="Consolas"/>
                <a:ea typeface="Consolas"/>
                <a:cs typeface="Consolas"/>
                <a:sym typeface="Consolas"/>
              </a:rPr>
              <a:t>true</a:t>
            </a:r>
            <a:r>
              <a:rPr lang="en" sz="1200">
                <a:latin typeface="Consolas"/>
                <a:ea typeface="Consolas"/>
                <a:cs typeface="Consolas"/>
                <a:sym typeface="Consolas"/>
              </a:rPr>
              <a:t>);</a:t>
            </a:r>
          </a:p>
          <a:p>
            <a:pPr lvl="0" rtl="0">
              <a:lnSpc>
                <a:spcPct val="115000"/>
              </a:lnSpc>
              <a:spcBef>
                <a:spcPts val="0"/>
              </a:spcBef>
              <a:buNone/>
            </a:pPr>
            <a:r>
              <a:rPr lang="en" sz="1200">
                <a:latin typeface="Consolas"/>
                <a:ea typeface="Consolas"/>
                <a:cs typeface="Consolas"/>
                <a:sym typeface="Consolas"/>
              </a:rPr>
              <a:t> </a:t>
            </a:r>
          </a:p>
          <a:p>
            <a:pPr lvl="0" rtl="0">
              <a:lnSpc>
                <a:spcPct val="115000"/>
              </a:lnSpc>
              <a:spcBef>
                <a:spcPts val="0"/>
              </a:spcBef>
              <a:buNone/>
            </a:pPr>
            <a:r>
              <a:rPr lang="en" sz="1200">
                <a:solidFill>
                  <a:srgbClr val="999999"/>
                </a:solidFill>
                <a:latin typeface="Consolas"/>
                <a:ea typeface="Consolas"/>
                <a:cs typeface="Consolas"/>
                <a:sym typeface="Consolas"/>
              </a:rPr>
              <a:t>  Order order = new Order();</a:t>
            </a:r>
          </a:p>
          <a:p>
            <a:pPr lvl="0" rtl="0">
              <a:lnSpc>
                <a:spcPct val="115000"/>
              </a:lnSpc>
              <a:spcBef>
                <a:spcPts val="0"/>
              </a:spcBef>
              <a:buNone/>
            </a:pPr>
            <a:r>
              <a:rPr lang="en" sz="1200">
                <a:solidFill>
                  <a:srgbClr val="999999"/>
                </a:solidFill>
                <a:latin typeface="Consolas"/>
                <a:ea typeface="Consolas"/>
                <a:cs typeface="Consolas"/>
                <a:sym typeface="Consolas"/>
              </a:rPr>
              <a:t>  order.AddItemtoOrder(item);</a:t>
            </a:r>
          </a:p>
          <a:p>
            <a:pPr lvl="0" rtl="0">
              <a:lnSpc>
                <a:spcPct val="115000"/>
              </a:lnSpc>
              <a:spcBef>
                <a:spcPts val="0"/>
              </a:spcBef>
              <a:buNone/>
            </a:pPr>
            <a:r>
              <a:rPr lang="en" sz="1200">
                <a:solidFill>
                  <a:srgbClr val="999999"/>
                </a:solidFill>
                <a:latin typeface="Consolas"/>
                <a:ea typeface="Consolas"/>
                <a:cs typeface="Consolas"/>
                <a:sym typeface="Consolas"/>
              </a:rPr>
              <a:t> </a:t>
            </a:r>
          </a:p>
          <a:p>
            <a:pPr lvl="0" rtl="0">
              <a:lnSpc>
                <a:spcPct val="115000"/>
              </a:lnSpc>
              <a:spcBef>
                <a:spcPts val="0"/>
              </a:spcBef>
              <a:buNone/>
            </a:pPr>
            <a:r>
              <a:rPr lang="en" sz="1200">
                <a:solidFill>
                  <a:srgbClr val="999999"/>
                </a:solidFill>
                <a:latin typeface="Consolas"/>
                <a:ea typeface="Consolas"/>
                <a:cs typeface="Consolas"/>
                <a:sym typeface="Consolas"/>
              </a:rPr>
              <a:t>  Assert.IsFalse(item.IsSoldOut);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Db Context  </a:t>
            </a:r>
          </a:p>
        </p:txBody>
      </p:sp>
      <p:sp>
        <p:nvSpPr>
          <p:cNvPr id="135" name="Shape 135"/>
          <p:cNvSpPr txBox="1">
            <a:spLocks noGrp="1"/>
          </p:cNvSpPr>
          <p:nvPr>
            <p:ph type="body" idx="1"/>
          </p:nvPr>
        </p:nvSpPr>
        <p:spPr>
          <a:xfrm>
            <a:off x="387900" y="1489825"/>
            <a:ext cx="8466600" cy="3078900"/>
          </a:xfrm>
          <a:prstGeom prst="rect">
            <a:avLst/>
          </a:prstGeom>
          <a:solidFill>
            <a:srgbClr val="FFFFFF"/>
          </a:solidFill>
        </p:spPr>
        <p:txBody>
          <a:bodyPr lIns="91425" tIns="91425" rIns="91425" bIns="91425" anchor="t" anchorCtr="0">
            <a:noAutofit/>
          </a:bodyPr>
          <a:lstStyle/>
          <a:p>
            <a:pPr lvl="0" rtl="0">
              <a:spcBef>
                <a:spcPts val="0"/>
              </a:spcBef>
              <a:spcAft>
                <a:spcPts val="0"/>
              </a:spcAft>
              <a:buNone/>
            </a:pPr>
            <a:r>
              <a:rPr lang="en" sz="950">
                <a:solidFill>
                  <a:srgbClr val="666666"/>
                </a:solidFill>
                <a:latin typeface="Courier New"/>
                <a:ea typeface="Courier New"/>
                <a:cs typeface="Courier New"/>
                <a:sym typeface="Courier New"/>
              </a:rPr>
              <a:t>      </a:t>
            </a:r>
            <a:r>
              <a:rPr lang="en" sz="1200">
                <a:solidFill>
                  <a:srgbClr val="B7B7B7"/>
                </a:solidFill>
                <a:latin typeface="Consolas"/>
                <a:ea typeface="Consolas"/>
                <a:cs typeface="Consolas"/>
                <a:sym typeface="Consolas"/>
              </a:rPr>
              <a:t>Item item = new Item { ItemId = Guid.NewGuid(), Name = "item4", Price = 40.00M};</a:t>
            </a:r>
          </a:p>
          <a:p>
            <a:pPr lvl="0" rtl="0">
              <a:spcBef>
                <a:spcPts val="0"/>
              </a:spcBef>
              <a:spcAft>
                <a:spcPts val="0"/>
              </a:spcAft>
              <a:buNone/>
            </a:pPr>
            <a:r>
              <a:rPr lang="en" sz="1200">
                <a:solidFill>
                  <a:srgbClr val="B7B7B7"/>
                </a:solidFill>
                <a:latin typeface="Consolas"/>
                <a:ea typeface="Consolas"/>
                <a:cs typeface="Consolas"/>
                <a:sym typeface="Consolas"/>
              </a:rPr>
              <a:t> </a:t>
            </a:r>
          </a:p>
          <a:p>
            <a:pPr lvl="0" rtl="0">
              <a:spcBef>
                <a:spcPts val="0"/>
              </a:spcBef>
              <a:spcAft>
                <a:spcPts val="0"/>
              </a:spcAft>
              <a:buNone/>
            </a:pPr>
            <a:r>
              <a:rPr lang="en" sz="1200">
                <a:solidFill>
                  <a:srgbClr val="B7B7B7"/>
                </a:solidFill>
                <a:latin typeface="Consolas"/>
                <a:ea typeface="Consolas"/>
                <a:cs typeface="Consolas"/>
                <a:sym typeface="Consolas"/>
              </a:rPr>
              <a:t>     Mock &lt;DbSet&lt;Item&gt;&gt; mockItem = new Mock&lt;DbSet&lt;Item&gt;&gt;();</a:t>
            </a:r>
          </a:p>
          <a:p>
            <a:pPr lvl="0" rtl="0">
              <a:spcBef>
                <a:spcPts val="0"/>
              </a:spcBef>
              <a:spcAft>
                <a:spcPts val="0"/>
              </a:spcAft>
              <a:buNone/>
            </a:pPr>
            <a:r>
              <a:rPr lang="en" sz="1200">
                <a:solidFill>
                  <a:srgbClr val="B7B7B7"/>
                </a:solidFill>
                <a:latin typeface="Consolas"/>
                <a:ea typeface="Consolas"/>
                <a:cs typeface="Consolas"/>
                <a:sym typeface="Consolas"/>
              </a:rPr>
              <a:t>     mockItem.Setup(m =&gt; m.Find(item.item_id)).Returns(item);</a:t>
            </a:r>
          </a:p>
          <a:p>
            <a:pPr lvl="0" rtl="0">
              <a:spcBef>
                <a:spcPts val="0"/>
              </a:spcBef>
              <a:spcAft>
                <a:spcPts val="0"/>
              </a:spcAft>
              <a:buNone/>
            </a:pPr>
            <a:r>
              <a:rPr lang="en" sz="1200">
                <a:solidFill>
                  <a:srgbClr val="000000"/>
                </a:solidFill>
                <a:latin typeface="Consolas"/>
                <a:ea typeface="Consolas"/>
                <a:cs typeface="Consolas"/>
                <a:sym typeface="Consolas"/>
              </a:rPr>
              <a:t> </a:t>
            </a:r>
          </a:p>
          <a:p>
            <a:pPr lvl="0" rtl="0">
              <a:spcBef>
                <a:spcPts val="0"/>
              </a:spcBef>
              <a:spcAft>
                <a:spcPts val="0"/>
              </a:spcAft>
              <a:buNone/>
            </a:pPr>
            <a:r>
              <a:rPr lang="en" sz="1200">
                <a:solidFill>
                  <a:srgbClr val="000000"/>
                </a:solidFill>
                <a:latin typeface="Consolas"/>
                <a:ea typeface="Consolas"/>
                <a:cs typeface="Consolas"/>
                <a:sym typeface="Consolas"/>
              </a:rPr>
              <a:t>     </a:t>
            </a:r>
            <a:r>
              <a:rPr lang="en" sz="1200">
                <a:solidFill>
                  <a:srgbClr val="2B91AF"/>
                </a:solidFill>
                <a:latin typeface="Consolas"/>
                <a:ea typeface="Consolas"/>
                <a:cs typeface="Consolas"/>
                <a:sym typeface="Consolas"/>
              </a:rPr>
              <a:t>Mock</a:t>
            </a:r>
            <a:r>
              <a:rPr lang="en" sz="1200">
                <a:solidFill>
                  <a:srgbClr val="000000"/>
                </a:solidFill>
                <a:latin typeface="Consolas"/>
                <a:ea typeface="Consolas"/>
                <a:cs typeface="Consolas"/>
                <a:sym typeface="Consolas"/>
              </a:rPr>
              <a:t>&lt;</a:t>
            </a:r>
            <a:r>
              <a:rPr lang="en" sz="1200">
                <a:solidFill>
                  <a:srgbClr val="2B91AF"/>
                </a:solidFill>
                <a:latin typeface="Consolas"/>
                <a:ea typeface="Consolas"/>
                <a:cs typeface="Consolas"/>
                <a:sym typeface="Consolas"/>
              </a:rPr>
              <a:t>StoreDbContext</a:t>
            </a:r>
            <a:r>
              <a:rPr lang="en" sz="1200">
                <a:solidFill>
                  <a:srgbClr val="000000"/>
                </a:solidFill>
                <a:latin typeface="Consolas"/>
                <a:ea typeface="Consolas"/>
                <a:cs typeface="Consolas"/>
                <a:sym typeface="Consolas"/>
              </a:rPr>
              <a:t>&gt; mockContext = </a:t>
            </a:r>
            <a:r>
              <a:rPr lang="en" sz="1200">
                <a:solidFill>
                  <a:srgbClr val="0000FF"/>
                </a:solidFill>
                <a:latin typeface="Consolas"/>
                <a:ea typeface="Consolas"/>
                <a:cs typeface="Consolas"/>
                <a:sym typeface="Consolas"/>
              </a:rPr>
              <a:t>new</a:t>
            </a:r>
            <a:r>
              <a:rPr lang="en" sz="1200">
                <a:solidFill>
                  <a:srgbClr val="000000"/>
                </a:solidFill>
                <a:latin typeface="Consolas"/>
                <a:ea typeface="Consolas"/>
                <a:cs typeface="Consolas"/>
                <a:sym typeface="Consolas"/>
              </a:rPr>
              <a:t> </a:t>
            </a:r>
            <a:r>
              <a:rPr lang="en" sz="1200">
                <a:solidFill>
                  <a:srgbClr val="2B91AF"/>
                </a:solidFill>
                <a:latin typeface="Consolas"/>
                <a:ea typeface="Consolas"/>
                <a:cs typeface="Consolas"/>
                <a:sym typeface="Consolas"/>
              </a:rPr>
              <a:t>Mock</a:t>
            </a:r>
            <a:r>
              <a:rPr lang="en" sz="1200">
                <a:solidFill>
                  <a:srgbClr val="000000"/>
                </a:solidFill>
                <a:latin typeface="Consolas"/>
                <a:ea typeface="Consolas"/>
                <a:cs typeface="Consolas"/>
                <a:sym typeface="Consolas"/>
              </a:rPr>
              <a:t>&lt;</a:t>
            </a:r>
            <a:r>
              <a:rPr lang="en" sz="1200">
                <a:solidFill>
                  <a:srgbClr val="2B91AF"/>
                </a:solidFill>
                <a:latin typeface="Consolas"/>
                <a:ea typeface="Consolas"/>
                <a:cs typeface="Consolas"/>
                <a:sym typeface="Consolas"/>
              </a:rPr>
              <a:t>StoreDbContext</a:t>
            </a:r>
            <a:r>
              <a:rPr lang="en" sz="1200">
                <a:solidFill>
                  <a:srgbClr val="000000"/>
                </a:solidFill>
                <a:latin typeface="Consolas"/>
                <a:ea typeface="Consolas"/>
                <a:cs typeface="Consolas"/>
                <a:sym typeface="Consolas"/>
              </a:rPr>
              <a:t>&gt;();</a:t>
            </a:r>
          </a:p>
          <a:p>
            <a:pPr lvl="0" rtl="0">
              <a:spcBef>
                <a:spcPts val="0"/>
              </a:spcBef>
              <a:spcAft>
                <a:spcPts val="0"/>
              </a:spcAft>
              <a:buNone/>
            </a:pPr>
            <a:r>
              <a:rPr lang="en" sz="1200">
                <a:solidFill>
                  <a:srgbClr val="000000"/>
                </a:solidFill>
                <a:latin typeface="Consolas"/>
                <a:ea typeface="Consolas"/>
                <a:cs typeface="Consolas"/>
                <a:sym typeface="Consolas"/>
              </a:rPr>
              <a:t>     mockContext.Setup(i =&gt; i.Items.Find(mockItem.item_id)).Returns(mockItem.Object);</a:t>
            </a:r>
          </a:p>
          <a:p>
            <a:pPr lvl="0" rtl="0">
              <a:spcBef>
                <a:spcPts val="0"/>
              </a:spcBef>
              <a:spcAft>
                <a:spcPts val="0"/>
              </a:spcAft>
              <a:buNone/>
            </a:pPr>
            <a:r>
              <a:rPr lang="en" sz="1200">
                <a:solidFill>
                  <a:srgbClr val="000000"/>
                </a:solidFill>
                <a:latin typeface="Consolas"/>
                <a:ea typeface="Consolas"/>
                <a:cs typeface="Consolas"/>
                <a:sym typeface="Consolas"/>
              </a:rPr>
              <a:t> </a:t>
            </a:r>
          </a:p>
          <a:p>
            <a:pPr lvl="0" rtl="0">
              <a:spcBef>
                <a:spcPts val="0"/>
              </a:spcBef>
              <a:spcAft>
                <a:spcPts val="0"/>
              </a:spcAft>
              <a:buNone/>
            </a:pPr>
            <a:r>
              <a:rPr lang="en" sz="1200">
                <a:solidFill>
                  <a:srgbClr val="B7B7B7"/>
                </a:solidFill>
                <a:latin typeface="Consolas"/>
                <a:ea typeface="Consolas"/>
                <a:cs typeface="Consolas"/>
                <a:sym typeface="Consolas"/>
              </a:rPr>
              <a:t>     ItemsController controller = new ItemsController(mockContext.Object);</a:t>
            </a:r>
          </a:p>
          <a:p>
            <a:pPr lvl="0" rtl="0">
              <a:spcBef>
                <a:spcPts val="0"/>
              </a:spcBef>
              <a:spcAft>
                <a:spcPts val="0"/>
              </a:spcAft>
              <a:buNone/>
            </a:pPr>
            <a:r>
              <a:rPr lang="en" sz="1200">
                <a:solidFill>
                  <a:srgbClr val="B7B7B7"/>
                </a:solidFill>
                <a:latin typeface="Consolas"/>
                <a:ea typeface="Consolas"/>
                <a:cs typeface="Consolas"/>
                <a:sym typeface="Consolas"/>
              </a:rPr>
              <a:t>     ItemViewModel vm = new ItemViewModel(item);</a:t>
            </a:r>
          </a:p>
          <a:p>
            <a:pPr lvl="0" rtl="0">
              <a:spcBef>
                <a:spcPts val="0"/>
              </a:spcBef>
              <a:spcAft>
                <a:spcPts val="0"/>
              </a:spcAft>
              <a:buNone/>
            </a:pPr>
            <a:r>
              <a:rPr lang="en" sz="1200">
                <a:solidFill>
                  <a:srgbClr val="B7B7B7"/>
                </a:solidFill>
                <a:latin typeface="Consolas"/>
                <a:ea typeface="Consolas"/>
                <a:cs typeface="Consolas"/>
                <a:sym typeface="Consolas"/>
              </a:rPr>
              <a:t>     controller.AddItem(vm);</a:t>
            </a:r>
          </a:p>
          <a:p>
            <a:pPr lvl="0" rtl="0">
              <a:spcBef>
                <a:spcPts val="0"/>
              </a:spcBef>
              <a:spcAft>
                <a:spcPts val="0"/>
              </a:spcAft>
              <a:buNone/>
            </a:pPr>
            <a:r>
              <a:rPr lang="en" sz="1200">
                <a:solidFill>
                  <a:srgbClr val="B7B7B7"/>
                </a:solidFill>
                <a:latin typeface="Consolas"/>
                <a:ea typeface="Consolas"/>
                <a:cs typeface="Consolas"/>
                <a:sym typeface="Consolas"/>
              </a:rPr>
              <a:t> </a:t>
            </a:r>
          </a:p>
          <a:p>
            <a:pPr lvl="0" rtl="0">
              <a:spcBef>
                <a:spcPts val="0"/>
              </a:spcBef>
              <a:spcAft>
                <a:spcPts val="0"/>
              </a:spcAft>
              <a:buNone/>
            </a:pPr>
            <a:r>
              <a:rPr lang="en" sz="1200">
                <a:solidFill>
                  <a:srgbClr val="B7B7B7"/>
                </a:solidFill>
                <a:latin typeface="Consolas"/>
                <a:ea typeface="Consolas"/>
                <a:cs typeface="Consolas"/>
                <a:sym typeface="Consolas"/>
              </a:rPr>
              <a:t>     mockItem.Verify(m =&gt; m.Add(It.IsAny&lt;Item&gt;()), Times.Once());</a:t>
            </a:r>
          </a:p>
          <a:p>
            <a:pPr lvl="0">
              <a:spcBef>
                <a:spcPts val="0"/>
              </a:spcBef>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87900" y="508200"/>
            <a:ext cx="8368200" cy="686100"/>
          </a:xfrm>
          <a:prstGeom prst="rect">
            <a:avLst/>
          </a:prstGeom>
        </p:spPr>
        <p:txBody>
          <a:bodyPr lIns="91425" tIns="91425" rIns="91425" bIns="91425" anchor="b" anchorCtr="0">
            <a:noAutofit/>
          </a:bodyPr>
          <a:lstStyle/>
          <a:p>
            <a:pPr lvl="0">
              <a:spcBef>
                <a:spcPts val="0"/>
              </a:spcBef>
              <a:buNone/>
            </a:pPr>
            <a:r>
              <a:rPr lang="en"/>
              <a:t>Queryable</a:t>
            </a:r>
          </a:p>
        </p:txBody>
      </p:sp>
      <p:sp>
        <p:nvSpPr>
          <p:cNvPr id="141" name="Shape 141"/>
          <p:cNvSpPr txBox="1">
            <a:spLocks noGrp="1"/>
          </p:cNvSpPr>
          <p:nvPr>
            <p:ph type="body" idx="1"/>
          </p:nvPr>
        </p:nvSpPr>
        <p:spPr>
          <a:xfrm>
            <a:off x="268075" y="1489825"/>
            <a:ext cx="8712000" cy="3369000"/>
          </a:xfrm>
          <a:prstGeom prst="rect">
            <a:avLst/>
          </a:prstGeom>
          <a:solidFill>
            <a:srgbClr val="FFFFFF"/>
          </a:solidFill>
        </p:spPr>
        <p:txBody>
          <a:bodyPr lIns="91425" tIns="91425" rIns="91425" bIns="91425" anchor="t" anchorCtr="0">
            <a:noAutofit/>
          </a:bodyPr>
          <a:lstStyle/>
          <a:p>
            <a:pPr lvl="0">
              <a:spcBef>
                <a:spcPts val="0"/>
              </a:spcBef>
              <a:buNone/>
            </a:pPr>
            <a:r>
              <a:rPr lang="en" sz="1200">
                <a:solidFill>
                  <a:srgbClr val="000000"/>
                </a:solidFill>
                <a:latin typeface="Consolas"/>
                <a:ea typeface="Consolas"/>
                <a:cs typeface="Consolas"/>
                <a:sym typeface="Consolas"/>
              </a:rPr>
              <a:t> </a:t>
            </a:r>
            <a:r>
              <a:rPr lang="en" sz="1200">
                <a:solidFill>
                  <a:srgbClr val="2B91AF"/>
                </a:solidFill>
                <a:latin typeface="Consolas"/>
                <a:ea typeface="Consolas"/>
                <a:cs typeface="Consolas"/>
                <a:sym typeface="Consolas"/>
              </a:rPr>
              <a:t>IQueryable</a:t>
            </a:r>
            <a:r>
              <a:rPr lang="en" sz="1200">
                <a:solidFill>
                  <a:srgbClr val="000000"/>
                </a:solidFill>
                <a:latin typeface="Consolas"/>
                <a:ea typeface="Consolas"/>
                <a:cs typeface="Consolas"/>
                <a:sym typeface="Consolas"/>
              </a:rPr>
              <a:t>&lt;</a:t>
            </a:r>
            <a:r>
              <a:rPr lang="en" sz="1200">
                <a:solidFill>
                  <a:srgbClr val="2B91AF"/>
                </a:solidFill>
                <a:latin typeface="Consolas"/>
                <a:ea typeface="Consolas"/>
                <a:cs typeface="Consolas"/>
                <a:sym typeface="Consolas"/>
              </a:rPr>
              <a:t>Item</a:t>
            </a:r>
            <a:r>
              <a:rPr lang="en" sz="1200">
                <a:solidFill>
                  <a:srgbClr val="000000"/>
                </a:solidFill>
                <a:latin typeface="Consolas"/>
                <a:ea typeface="Consolas"/>
                <a:cs typeface="Consolas"/>
                <a:sym typeface="Consolas"/>
              </a:rPr>
              <a:t>&gt; items = </a:t>
            </a:r>
            <a:r>
              <a:rPr lang="en" sz="1200">
                <a:solidFill>
                  <a:srgbClr val="0000FF"/>
                </a:solidFill>
                <a:latin typeface="Consolas"/>
                <a:ea typeface="Consolas"/>
                <a:cs typeface="Consolas"/>
                <a:sym typeface="Consolas"/>
              </a:rPr>
              <a:t>new</a:t>
            </a:r>
            <a:r>
              <a:rPr lang="en" sz="1200">
                <a:solidFill>
                  <a:srgbClr val="000000"/>
                </a:solidFill>
                <a:latin typeface="Consolas"/>
                <a:ea typeface="Consolas"/>
                <a:cs typeface="Consolas"/>
                <a:sym typeface="Consolas"/>
              </a:rPr>
              <a:t> </a:t>
            </a:r>
            <a:r>
              <a:rPr lang="en" sz="1200">
                <a:solidFill>
                  <a:srgbClr val="2B91AF"/>
                </a:solidFill>
                <a:latin typeface="Consolas"/>
                <a:ea typeface="Consolas"/>
                <a:cs typeface="Consolas"/>
                <a:sym typeface="Consolas"/>
              </a:rPr>
              <a:t>List</a:t>
            </a:r>
            <a:r>
              <a:rPr lang="en" sz="1200">
                <a:solidFill>
                  <a:srgbClr val="000000"/>
                </a:solidFill>
                <a:latin typeface="Consolas"/>
                <a:ea typeface="Consolas"/>
                <a:cs typeface="Consolas"/>
                <a:sym typeface="Consolas"/>
              </a:rPr>
              <a:t>&lt;</a:t>
            </a:r>
            <a:r>
              <a:rPr lang="en" sz="1200">
                <a:solidFill>
                  <a:srgbClr val="2B91AF"/>
                </a:solidFill>
                <a:latin typeface="Consolas"/>
                <a:ea typeface="Consolas"/>
                <a:cs typeface="Consolas"/>
                <a:sym typeface="Consolas"/>
              </a:rPr>
              <a:t>Item</a:t>
            </a:r>
            <a:r>
              <a:rPr lang="en" sz="1200">
                <a:solidFill>
                  <a:srgbClr val="000000"/>
                </a:solidFill>
                <a:latin typeface="Consolas"/>
                <a:ea typeface="Consolas"/>
                <a:cs typeface="Consolas"/>
                <a:sym typeface="Consolas"/>
              </a:rPr>
              <a:t>&gt; { </a:t>
            </a:r>
          </a:p>
          <a:p>
            <a:pPr marL="0" lvl="0" indent="457200" rtl="0">
              <a:spcBef>
                <a:spcPts val="0"/>
              </a:spcBef>
              <a:buNone/>
            </a:pPr>
            <a:r>
              <a:rPr lang="en" sz="1200">
                <a:solidFill>
                  <a:srgbClr val="0000FF"/>
                </a:solidFill>
                <a:latin typeface="Consolas"/>
                <a:ea typeface="Consolas"/>
                <a:cs typeface="Consolas"/>
                <a:sym typeface="Consolas"/>
              </a:rPr>
              <a:t>new</a:t>
            </a:r>
            <a:r>
              <a:rPr lang="en" sz="1200">
                <a:solidFill>
                  <a:srgbClr val="000000"/>
                </a:solidFill>
                <a:latin typeface="Consolas"/>
                <a:ea typeface="Consolas"/>
                <a:cs typeface="Consolas"/>
                <a:sym typeface="Consolas"/>
              </a:rPr>
              <a:t> </a:t>
            </a:r>
            <a:r>
              <a:rPr lang="en" sz="1200">
                <a:solidFill>
                  <a:srgbClr val="2B91AF"/>
                </a:solidFill>
                <a:latin typeface="Consolas"/>
                <a:ea typeface="Consolas"/>
                <a:cs typeface="Consolas"/>
                <a:sym typeface="Consolas"/>
              </a:rPr>
              <a:t>Item</a:t>
            </a:r>
            <a:r>
              <a:rPr lang="en" sz="1200">
                <a:solidFill>
                  <a:srgbClr val="000000"/>
                </a:solidFill>
                <a:latin typeface="Consolas"/>
                <a:ea typeface="Consolas"/>
                <a:cs typeface="Consolas"/>
                <a:sym typeface="Consolas"/>
              </a:rPr>
              <a:t> { ItemId = </a:t>
            </a:r>
            <a:r>
              <a:rPr lang="en" sz="1200">
                <a:solidFill>
                  <a:srgbClr val="2B91AF"/>
                </a:solidFill>
                <a:latin typeface="Consolas"/>
                <a:ea typeface="Consolas"/>
                <a:cs typeface="Consolas"/>
                <a:sym typeface="Consolas"/>
              </a:rPr>
              <a:t>Guid</a:t>
            </a:r>
            <a:r>
              <a:rPr lang="en" sz="1200">
                <a:solidFill>
                  <a:srgbClr val="000000"/>
                </a:solidFill>
                <a:latin typeface="Consolas"/>
                <a:ea typeface="Consolas"/>
                <a:cs typeface="Consolas"/>
                <a:sym typeface="Consolas"/>
              </a:rPr>
              <a:t>.NewGuid(), Name = </a:t>
            </a:r>
            <a:r>
              <a:rPr lang="en" sz="1200">
                <a:solidFill>
                  <a:srgbClr val="A31515"/>
                </a:solidFill>
                <a:latin typeface="Consolas"/>
                <a:ea typeface="Consolas"/>
                <a:cs typeface="Consolas"/>
                <a:sym typeface="Consolas"/>
              </a:rPr>
              <a:t>"item1"</a:t>
            </a:r>
            <a:r>
              <a:rPr lang="en" sz="1200">
                <a:solidFill>
                  <a:srgbClr val="000000"/>
                </a:solidFill>
                <a:latin typeface="Consolas"/>
                <a:ea typeface="Consolas"/>
                <a:cs typeface="Consolas"/>
                <a:sym typeface="Consolas"/>
              </a:rPr>
              <a:t>, Price = 40.00M, Quantity = 15},</a:t>
            </a:r>
          </a:p>
          <a:p>
            <a:pPr lvl="0" indent="457200" rtl="0">
              <a:spcBef>
                <a:spcPts val="0"/>
              </a:spcBef>
              <a:spcAft>
                <a:spcPts val="0"/>
              </a:spcAft>
              <a:buNone/>
            </a:pPr>
            <a:r>
              <a:rPr lang="en" sz="1200">
                <a:solidFill>
                  <a:srgbClr val="0000FF"/>
                </a:solidFill>
                <a:latin typeface="Consolas"/>
                <a:ea typeface="Consolas"/>
                <a:cs typeface="Consolas"/>
                <a:sym typeface="Consolas"/>
              </a:rPr>
              <a:t>new</a:t>
            </a:r>
            <a:r>
              <a:rPr lang="en" sz="1200">
                <a:solidFill>
                  <a:srgbClr val="000000"/>
                </a:solidFill>
                <a:latin typeface="Consolas"/>
                <a:ea typeface="Consolas"/>
                <a:cs typeface="Consolas"/>
                <a:sym typeface="Consolas"/>
              </a:rPr>
              <a:t> </a:t>
            </a:r>
            <a:r>
              <a:rPr lang="en" sz="1200">
                <a:solidFill>
                  <a:srgbClr val="2B91AF"/>
                </a:solidFill>
                <a:latin typeface="Consolas"/>
                <a:ea typeface="Consolas"/>
                <a:cs typeface="Consolas"/>
                <a:sym typeface="Consolas"/>
              </a:rPr>
              <a:t>Item</a:t>
            </a:r>
            <a:r>
              <a:rPr lang="en" sz="1200">
                <a:solidFill>
                  <a:srgbClr val="000000"/>
                </a:solidFill>
                <a:latin typeface="Consolas"/>
                <a:ea typeface="Consolas"/>
                <a:cs typeface="Consolas"/>
                <a:sym typeface="Consolas"/>
              </a:rPr>
              <a:t> { ItemId = </a:t>
            </a:r>
            <a:r>
              <a:rPr lang="en" sz="1200">
                <a:solidFill>
                  <a:srgbClr val="2B91AF"/>
                </a:solidFill>
                <a:latin typeface="Consolas"/>
                <a:ea typeface="Consolas"/>
                <a:cs typeface="Consolas"/>
                <a:sym typeface="Consolas"/>
              </a:rPr>
              <a:t>Guid</a:t>
            </a:r>
            <a:r>
              <a:rPr lang="en" sz="1200">
                <a:solidFill>
                  <a:srgbClr val="000000"/>
                </a:solidFill>
                <a:latin typeface="Consolas"/>
                <a:ea typeface="Consolas"/>
                <a:cs typeface="Consolas"/>
                <a:sym typeface="Consolas"/>
              </a:rPr>
              <a:t>.NewGuid(), Name = </a:t>
            </a:r>
            <a:r>
              <a:rPr lang="en" sz="1200">
                <a:solidFill>
                  <a:srgbClr val="A31515"/>
                </a:solidFill>
                <a:latin typeface="Consolas"/>
                <a:ea typeface="Consolas"/>
                <a:cs typeface="Consolas"/>
                <a:sym typeface="Consolas"/>
              </a:rPr>
              <a:t>"item2"</a:t>
            </a:r>
            <a:r>
              <a:rPr lang="en" sz="1200">
                <a:solidFill>
                  <a:srgbClr val="000000"/>
                </a:solidFill>
                <a:latin typeface="Consolas"/>
                <a:ea typeface="Consolas"/>
                <a:cs typeface="Consolas"/>
                <a:sym typeface="Consolas"/>
              </a:rPr>
              <a:t>, Price = 50.00M , Quantity =20 } </a:t>
            </a:r>
          </a:p>
          <a:p>
            <a:pPr lvl="0" rtl="0">
              <a:spcBef>
                <a:spcPts val="0"/>
              </a:spcBef>
              <a:spcAft>
                <a:spcPts val="0"/>
              </a:spcAft>
              <a:buNone/>
            </a:pPr>
            <a:endParaRPr sz="1200">
              <a:solidFill>
                <a:srgbClr val="000000"/>
              </a:solidFill>
              <a:latin typeface="Consolas"/>
              <a:ea typeface="Consolas"/>
              <a:cs typeface="Consolas"/>
              <a:sym typeface="Consolas"/>
            </a:endParaRPr>
          </a:p>
          <a:p>
            <a:pPr marL="0" lvl="0" indent="0" rtl="0">
              <a:spcBef>
                <a:spcPts val="0"/>
              </a:spcBef>
              <a:spcAft>
                <a:spcPts val="0"/>
              </a:spcAft>
              <a:buNone/>
            </a:pPr>
            <a:r>
              <a:rPr lang="en" sz="1200">
                <a:solidFill>
                  <a:srgbClr val="000000"/>
                </a:solidFill>
                <a:latin typeface="Consolas"/>
                <a:ea typeface="Consolas"/>
                <a:cs typeface="Consolas"/>
                <a:sym typeface="Consolas"/>
              </a:rPr>
              <a:t> }.AsQueryable();</a:t>
            </a:r>
          </a:p>
          <a:p>
            <a:pPr lvl="0" rtl="0">
              <a:spcBef>
                <a:spcPts val="0"/>
              </a:spcBef>
              <a:spcAft>
                <a:spcPts val="0"/>
              </a:spcAft>
              <a:buNone/>
            </a:pPr>
            <a:r>
              <a:rPr lang="en" sz="1200">
                <a:solidFill>
                  <a:srgbClr val="000000"/>
                </a:solidFill>
                <a:latin typeface="Consolas"/>
                <a:ea typeface="Consolas"/>
                <a:cs typeface="Consolas"/>
                <a:sym typeface="Consolas"/>
              </a:rPr>
              <a:t> </a:t>
            </a:r>
          </a:p>
          <a:p>
            <a:pPr lvl="0" rtl="0">
              <a:spcBef>
                <a:spcPts val="0"/>
              </a:spcBef>
              <a:spcAft>
                <a:spcPts val="0"/>
              </a:spcAft>
              <a:buNone/>
            </a:pPr>
            <a:r>
              <a:rPr lang="en" sz="1200">
                <a:solidFill>
                  <a:srgbClr val="000000"/>
                </a:solidFill>
                <a:latin typeface="Consolas"/>
                <a:ea typeface="Consolas"/>
                <a:cs typeface="Consolas"/>
                <a:sym typeface="Consolas"/>
              </a:rPr>
              <a:t> </a:t>
            </a:r>
            <a:r>
              <a:rPr lang="en" sz="1200">
                <a:solidFill>
                  <a:srgbClr val="2B91AF"/>
                </a:solidFill>
                <a:latin typeface="Consolas"/>
                <a:ea typeface="Consolas"/>
                <a:cs typeface="Consolas"/>
                <a:sym typeface="Consolas"/>
              </a:rPr>
              <a:t>Mock</a:t>
            </a:r>
            <a:r>
              <a:rPr lang="en" sz="1200">
                <a:solidFill>
                  <a:srgbClr val="000000"/>
                </a:solidFill>
                <a:latin typeface="Consolas"/>
                <a:ea typeface="Consolas"/>
                <a:cs typeface="Consolas"/>
                <a:sym typeface="Consolas"/>
              </a:rPr>
              <a:t>&lt;</a:t>
            </a:r>
            <a:r>
              <a:rPr lang="en" sz="1200">
                <a:solidFill>
                  <a:srgbClr val="2B91AF"/>
                </a:solidFill>
                <a:latin typeface="Consolas"/>
                <a:ea typeface="Consolas"/>
                <a:cs typeface="Consolas"/>
                <a:sym typeface="Consolas"/>
              </a:rPr>
              <a:t>DbSet</a:t>
            </a:r>
            <a:r>
              <a:rPr lang="en" sz="1200">
                <a:solidFill>
                  <a:srgbClr val="000000"/>
                </a:solidFill>
                <a:latin typeface="Consolas"/>
                <a:ea typeface="Consolas"/>
                <a:cs typeface="Consolas"/>
                <a:sym typeface="Consolas"/>
              </a:rPr>
              <a:t>&lt;</a:t>
            </a:r>
            <a:r>
              <a:rPr lang="en" sz="1200">
                <a:solidFill>
                  <a:srgbClr val="2B91AF"/>
                </a:solidFill>
                <a:latin typeface="Consolas"/>
                <a:ea typeface="Consolas"/>
                <a:cs typeface="Consolas"/>
                <a:sym typeface="Consolas"/>
              </a:rPr>
              <a:t>Item</a:t>
            </a:r>
            <a:r>
              <a:rPr lang="en" sz="1200">
                <a:solidFill>
                  <a:srgbClr val="000000"/>
                </a:solidFill>
                <a:latin typeface="Consolas"/>
                <a:ea typeface="Consolas"/>
                <a:cs typeface="Consolas"/>
                <a:sym typeface="Consolas"/>
              </a:rPr>
              <a:t>&gt;&gt; mockItems = </a:t>
            </a:r>
            <a:r>
              <a:rPr lang="en" sz="1200">
                <a:solidFill>
                  <a:srgbClr val="0000FF"/>
                </a:solidFill>
                <a:latin typeface="Consolas"/>
                <a:ea typeface="Consolas"/>
                <a:cs typeface="Consolas"/>
                <a:sym typeface="Consolas"/>
              </a:rPr>
              <a:t>new</a:t>
            </a:r>
            <a:r>
              <a:rPr lang="en" sz="1200">
                <a:solidFill>
                  <a:srgbClr val="000000"/>
                </a:solidFill>
                <a:latin typeface="Consolas"/>
                <a:ea typeface="Consolas"/>
                <a:cs typeface="Consolas"/>
                <a:sym typeface="Consolas"/>
              </a:rPr>
              <a:t> </a:t>
            </a:r>
            <a:r>
              <a:rPr lang="en" sz="1200">
                <a:solidFill>
                  <a:srgbClr val="2B91AF"/>
                </a:solidFill>
                <a:latin typeface="Consolas"/>
                <a:ea typeface="Consolas"/>
                <a:cs typeface="Consolas"/>
                <a:sym typeface="Consolas"/>
              </a:rPr>
              <a:t>Mock</a:t>
            </a:r>
            <a:r>
              <a:rPr lang="en" sz="1200">
                <a:solidFill>
                  <a:srgbClr val="000000"/>
                </a:solidFill>
                <a:latin typeface="Consolas"/>
                <a:ea typeface="Consolas"/>
                <a:cs typeface="Consolas"/>
                <a:sym typeface="Consolas"/>
              </a:rPr>
              <a:t>&lt;</a:t>
            </a:r>
            <a:r>
              <a:rPr lang="en" sz="1200">
                <a:solidFill>
                  <a:srgbClr val="2B91AF"/>
                </a:solidFill>
                <a:latin typeface="Consolas"/>
                <a:ea typeface="Consolas"/>
                <a:cs typeface="Consolas"/>
                <a:sym typeface="Consolas"/>
              </a:rPr>
              <a:t>DbSet</a:t>
            </a:r>
            <a:r>
              <a:rPr lang="en" sz="1200">
                <a:solidFill>
                  <a:srgbClr val="000000"/>
                </a:solidFill>
                <a:latin typeface="Consolas"/>
                <a:ea typeface="Consolas"/>
                <a:cs typeface="Consolas"/>
                <a:sym typeface="Consolas"/>
              </a:rPr>
              <a:t>&lt;</a:t>
            </a:r>
            <a:r>
              <a:rPr lang="en" sz="1200">
                <a:solidFill>
                  <a:srgbClr val="2B91AF"/>
                </a:solidFill>
                <a:latin typeface="Consolas"/>
                <a:ea typeface="Consolas"/>
                <a:cs typeface="Consolas"/>
                <a:sym typeface="Consolas"/>
              </a:rPr>
              <a:t>Item</a:t>
            </a:r>
            <a:r>
              <a:rPr lang="en" sz="1200">
                <a:solidFill>
                  <a:srgbClr val="000000"/>
                </a:solidFill>
                <a:latin typeface="Consolas"/>
                <a:ea typeface="Consolas"/>
                <a:cs typeface="Consolas"/>
                <a:sym typeface="Consolas"/>
              </a:rPr>
              <a:t>&gt;&gt;();</a:t>
            </a:r>
          </a:p>
          <a:p>
            <a:pPr lvl="0" rtl="0">
              <a:spcBef>
                <a:spcPts val="0"/>
              </a:spcBef>
              <a:spcAft>
                <a:spcPts val="0"/>
              </a:spcAft>
              <a:buNone/>
            </a:pPr>
            <a:r>
              <a:rPr lang="en" sz="1200">
                <a:solidFill>
                  <a:srgbClr val="000000"/>
                </a:solidFill>
                <a:latin typeface="Consolas"/>
                <a:ea typeface="Consolas"/>
                <a:cs typeface="Consolas"/>
                <a:sym typeface="Consolas"/>
              </a:rPr>
              <a:t> mockItems.As&lt;</a:t>
            </a:r>
            <a:r>
              <a:rPr lang="en" sz="1200">
                <a:solidFill>
                  <a:srgbClr val="2B91AF"/>
                </a:solidFill>
                <a:latin typeface="Consolas"/>
                <a:ea typeface="Consolas"/>
                <a:cs typeface="Consolas"/>
                <a:sym typeface="Consolas"/>
              </a:rPr>
              <a:t>IQueryable</a:t>
            </a:r>
            <a:r>
              <a:rPr lang="en" sz="1200">
                <a:solidFill>
                  <a:srgbClr val="000000"/>
                </a:solidFill>
                <a:latin typeface="Consolas"/>
                <a:ea typeface="Consolas"/>
                <a:cs typeface="Consolas"/>
                <a:sym typeface="Consolas"/>
              </a:rPr>
              <a:t>&lt;</a:t>
            </a:r>
            <a:r>
              <a:rPr lang="en" sz="1200">
                <a:solidFill>
                  <a:srgbClr val="2B91AF"/>
                </a:solidFill>
                <a:latin typeface="Consolas"/>
                <a:ea typeface="Consolas"/>
                <a:cs typeface="Consolas"/>
                <a:sym typeface="Consolas"/>
              </a:rPr>
              <a:t>Item</a:t>
            </a:r>
            <a:r>
              <a:rPr lang="en" sz="1200">
                <a:solidFill>
                  <a:srgbClr val="000000"/>
                </a:solidFill>
                <a:latin typeface="Consolas"/>
                <a:ea typeface="Consolas"/>
                <a:cs typeface="Consolas"/>
                <a:sym typeface="Consolas"/>
              </a:rPr>
              <a:t>&gt;&gt;().Setup(m =&gt; m.Provider).Returns(items.Provider);</a:t>
            </a:r>
          </a:p>
          <a:p>
            <a:pPr lvl="0" rtl="0">
              <a:spcBef>
                <a:spcPts val="0"/>
              </a:spcBef>
              <a:spcAft>
                <a:spcPts val="0"/>
              </a:spcAft>
              <a:buNone/>
            </a:pPr>
            <a:r>
              <a:rPr lang="en" sz="1200">
                <a:solidFill>
                  <a:srgbClr val="000000"/>
                </a:solidFill>
                <a:latin typeface="Consolas"/>
                <a:ea typeface="Consolas"/>
                <a:cs typeface="Consolas"/>
                <a:sym typeface="Consolas"/>
              </a:rPr>
              <a:t> mockItems.As&lt;</a:t>
            </a:r>
            <a:r>
              <a:rPr lang="en" sz="1200">
                <a:solidFill>
                  <a:srgbClr val="2B91AF"/>
                </a:solidFill>
                <a:latin typeface="Consolas"/>
                <a:ea typeface="Consolas"/>
                <a:cs typeface="Consolas"/>
                <a:sym typeface="Consolas"/>
              </a:rPr>
              <a:t>IQueryable</a:t>
            </a:r>
            <a:r>
              <a:rPr lang="en" sz="1200">
                <a:solidFill>
                  <a:srgbClr val="000000"/>
                </a:solidFill>
                <a:latin typeface="Consolas"/>
                <a:ea typeface="Consolas"/>
                <a:cs typeface="Consolas"/>
                <a:sym typeface="Consolas"/>
              </a:rPr>
              <a:t>&lt;</a:t>
            </a:r>
            <a:r>
              <a:rPr lang="en" sz="1200">
                <a:solidFill>
                  <a:srgbClr val="2B91AF"/>
                </a:solidFill>
                <a:latin typeface="Consolas"/>
                <a:ea typeface="Consolas"/>
                <a:cs typeface="Consolas"/>
                <a:sym typeface="Consolas"/>
              </a:rPr>
              <a:t>Item</a:t>
            </a:r>
            <a:r>
              <a:rPr lang="en" sz="1200">
                <a:solidFill>
                  <a:srgbClr val="000000"/>
                </a:solidFill>
                <a:latin typeface="Consolas"/>
                <a:ea typeface="Consolas"/>
                <a:cs typeface="Consolas"/>
                <a:sym typeface="Consolas"/>
              </a:rPr>
              <a:t>&gt;&gt;().Setup(m =&gt; m.Expression).Returns(items.Expression);</a:t>
            </a:r>
          </a:p>
          <a:p>
            <a:pPr lvl="0" rtl="0">
              <a:spcBef>
                <a:spcPts val="0"/>
              </a:spcBef>
              <a:spcAft>
                <a:spcPts val="0"/>
              </a:spcAft>
              <a:buNone/>
            </a:pPr>
            <a:r>
              <a:rPr lang="en" sz="1200">
                <a:solidFill>
                  <a:srgbClr val="000000"/>
                </a:solidFill>
                <a:latin typeface="Consolas"/>
                <a:ea typeface="Consolas"/>
                <a:cs typeface="Consolas"/>
                <a:sym typeface="Consolas"/>
              </a:rPr>
              <a:t> mockItems.As&lt;</a:t>
            </a:r>
            <a:r>
              <a:rPr lang="en" sz="1200">
                <a:solidFill>
                  <a:srgbClr val="2B91AF"/>
                </a:solidFill>
                <a:latin typeface="Consolas"/>
                <a:ea typeface="Consolas"/>
                <a:cs typeface="Consolas"/>
                <a:sym typeface="Consolas"/>
              </a:rPr>
              <a:t>IQueryable</a:t>
            </a:r>
            <a:r>
              <a:rPr lang="en" sz="1200">
                <a:solidFill>
                  <a:srgbClr val="000000"/>
                </a:solidFill>
                <a:latin typeface="Consolas"/>
                <a:ea typeface="Consolas"/>
                <a:cs typeface="Consolas"/>
                <a:sym typeface="Consolas"/>
              </a:rPr>
              <a:t>&lt;</a:t>
            </a:r>
            <a:r>
              <a:rPr lang="en" sz="1200">
                <a:solidFill>
                  <a:srgbClr val="2B91AF"/>
                </a:solidFill>
                <a:latin typeface="Consolas"/>
                <a:ea typeface="Consolas"/>
                <a:cs typeface="Consolas"/>
                <a:sym typeface="Consolas"/>
              </a:rPr>
              <a:t>Item</a:t>
            </a:r>
            <a:r>
              <a:rPr lang="en" sz="1200">
                <a:solidFill>
                  <a:srgbClr val="000000"/>
                </a:solidFill>
                <a:latin typeface="Consolas"/>
                <a:ea typeface="Consolas"/>
                <a:cs typeface="Consolas"/>
                <a:sym typeface="Consolas"/>
              </a:rPr>
              <a:t>&gt;&gt;().Setup(m =&gt; m.ElementType).Returns(items.ElementType);</a:t>
            </a:r>
          </a:p>
          <a:p>
            <a:pPr marL="0" lvl="0" indent="0" rtl="0">
              <a:spcBef>
                <a:spcPts val="0"/>
              </a:spcBef>
              <a:spcAft>
                <a:spcPts val="0"/>
              </a:spcAft>
              <a:buNone/>
            </a:pPr>
            <a:r>
              <a:rPr lang="en" sz="1200">
                <a:solidFill>
                  <a:srgbClr val="000000"/>
                </a:solidFill>
                <a:latin typeface="Consolas"/>
                <a:ea typeface="Consolas"/>
                <a:cs typeface="Consolas"/>
                <a:sym typeface="Consolas"/>
              </a:rPr>
              <a:t> mockItems.As&lt;</a:t>
            </a:r>
            <a:r>
              <a:rPr lang="en" sz="1200">
                <a:solidFill>
                  <a:srgbClr val="2B91AF"/>
                </a:solidFill>
                <a:latin typeface="Consolas"/>
                <a:ea typeface="Consolas"/>
                <a:cs typeface="Consolas"/>
                <a:sym typeface="Consolas"/>
              </a:rPr>
              <a:t>IQueryable</a:t>
            </a:r>
            <a:r>
              <a:rPr lang="en" sz="1200">
                <a:solidFill>
                  <a:srgbClr val="000000"/>
                </a:solidFill>
                <a:latin typeface="Consolas"/>
                <a:ea typeface="Consolas"/>
                <a:cs typeface="Consolas"/>
                <a:sym typeface="Consolas"/>
              </a:rPr>
              <a:t>&lt;</a:t>
            </a:r>
            <a:r>
              <a:rPr lang="en" sz="1200">
                <a:solidFill>
                  <a:srgbClr val="2B91AF"/>
                </a:solidFill>
                <a:latin typeface="Consolas"/>
                <a:ea typeface="Consolas"/>
                <a:cs typeface="Consolas"/>
                <a:sym typeface="Consolas"/>
              </a:rPr>
              <a:t>Item</a:t>
            </a:r>
            <a:r>
              <a:rPr lang="en" sz="1200">
                <a:solidFill>
                  <a:srgbClr val="000000"/>
                </a:solidFill>
                <a:latin typeface="Consolas"/>
                <a:ea typeface="Consolas"/>
                <a:cs typeface="Consolas"/>
                <a:sym typeface="Consolas"/>
              </a:rPr>
              <a:t>&gt;&gt;().Setup(m =&gt; m.GetEnumerator()).Returns(items.GetEnumerator());</a:t>
            </a:r>
          </a:p>
          <a:p>
            <a:pPr lvl="0">
              <a:spcBef>
                <a:spcPts val="0"/>
              </a:spcBef>
              <a:buNone/>
            </a:pPr>
            <a:endParaRPr sz="1200">
              <a:latin typeface="Courier New"/>
              <a:ea typeface="Courier New"/>
              <a:cs typeface="Courier New"/>
              <a:sym typeface="Courier New"/>
            </a:endParaRPr>
          </a:p>
          <a:p>
            <a:pPr lvl="0">
              <a:spcBef>
                <a:spcPts val="0"/>
              </a:spcBef>
              <a:buNone/>
            </a:pPr>
            <a:endParaRPr sz="1200">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Exceptions</a:t>
            </a:r>
          </a:p>
        </p:txBody>
      </p:sp>
      <p:sp>
        <p:nvSpPr>
          <p:cNvPr id="147" name="Shape 147"/>
          <p:cNvSpPr txBox="1">
            <a:spLocks noGrp="1"/>
          </p:cNvSpPr>
          <p:nvPr>
            <p:ph type="body" idx="1"/>
          </p:nvPr>
        </p:nvSpPr>
        <p:spPr>
          <a:xfrm>
            <a:off x="387900" y="1430374"/>
            <a:ext cx="8368200" cy="3078900"/>
          </a:xfrm>
          <a:prstGeom prst="rect">
            <a:avLst/>
          </a:prstGeom>
          <a:solidFill>
            <a:schemeClr val="lt1"/>
          </a:solidFill>
        </p:spPr>
        <p:txBody>
          <a:bodyPr lIns="91425" tIns="91425" rIns="91425" bIns="91425" anchor="t" anchorCtr="0">
            <a:noAutofit/>
          </a:bodyPr>
          <a:lstStyle/>
          <a:p>
            <a:pPr lvl="0">
              <a:spcBef>
                <a:spcPts val="0"/>
              </a:spcBef>
              <a:buNone/>
            </a:pPr>
            <a:r>
              <a:rPr lang="en" dirty="0">
                <a:solidFill>
                  <a:srgbClr val="FFFFFF"/>
                </a:solidFill>
              </a:rPr>
              <a:t>To mock exceptions, use </a:t>
            </a:r>
            <a:r>
              <a:rPr lang="en" b="1" dirty="0">
                <a:solidFill>
                  <a:srgbClr val="FFFFFF"/>
                </a:solidFill>
              </a:rPr>
              <a:t>Throws </a:t>
            </a:r>
            <a:r>
              <a:rPr lang="en" dirty="0">
                <a:solidFill>
                  <a:srgbClr val="FFFFFF"/>
                </a:solidFill>
              </a:rPr>
              <a:t>in the setup.</a:t>
            </a:r>
          </a:p>
          <a:p>
            <a:pPr lvl="0" rtl="0">
              <a:spcBef>
                <a:spcPts val="0"/>
              </a:spcBef>
              <a:spcAft>
                <a:spcPts val="0"/>
              </a:spcAft>
              <a:buNone/>
            </a:pPr>
            <a:r>
              <a:rPr lang="en" sz="1400" dirty="0">
                <a:solidFill>
                  <a:srgbClr val="000000"/>
                </a:solidFill>
                <a:latin typeface="Courier New"/>
                <a:ea typeface="Courier New"/>
                <a:cs typeface="Courier New"/>
                <a:sym typeface="Courier New"/>
              </a:rPr>
              <a:t> </a:t>
            </a:r>
          </a:p>
          <a:p>
            <a:pPr lvl="0" rtl="0">
              <a:spcBef>
                <a:spcPts val="0"/>
              </a:spcBef>
              <a:spcAft>
                <a:spcPts val="0"/>
              </a:spcAft>
              <a:buNone/>
            </a:pPr>
            <a:endParaRPr sz="1400" dirty="0">
              <a:solidFill>
                <a:srgbClr val="000000"/>
              </a:solidFill>
              <a:latin typeface="Courier New"/>
              <a:ea typeface="Courier New"/>
              <a:cs typeface="Courier New"/>
              <a:sym typeface="Courier New"/>
            </a:endParaRPr>
          </a:p>
          <a:p>
            <a:pPr lvl="0">
              <a:spcBef>
                <a:spcPts val="0"/>
              </a:spcBef>
              <a:buNone/>
            </a:pPr>
            <a:endParaRPr dirty="0"/>
          </a:p>
        </p:txBody>
      </p:sp>
      <p:sp>
        <p:nvSpPr>
          <p:cNvPr id="148" name="Shape 148"/>
          <p:cNvSpPr txBox="1"/>
          <p:nvPr/>
        </p:nvSpPr>
        <p:spPr>
          <a:xfrm>
            <a:off x="469100" y="2035650"/>
            <a:ext cx="7949700" cy="1750800"/>
          </a:xfrm>
          <a:prstGeom prst="rect">
            <a:avLst/>
          </a:prstGeom>
          <a:solidFill>
            <a:srgbClr val="FFFFFF"/>
          </a:solidFill>
          <a:ln>
            <a:noFill/>
          </a:ln>
        </p:spPr>
        <p:txBody>
          <a:bodyPr lIns="91425" tIns="91425" rIns="91425" bIns="91425" anchor="t" anchorCtr="0">
            <a:noAutofit/>
          </a:bodyPr>
          <a:lstStyle/>
          <a:p>
            <a:pPr lvl="0" rtl="0">
              <a:lnSpc>
                <a:spcPct val="115000"/>
              </a:lnSpc>
              <a:spcBef>
                <a:spcPts val="0"/>
              </a:spcBef>
              <a:buNone/>
            </a:pP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Mock</a:t>
            </a:r>
            <a:r>
              <a:rPr lang="en" sz="1200">
                <a:latin typeface="Consolas"/>
                <a:ea typeface="Consolas"/>
                <a:cs typeface="Consolas"/>
                <a:sym typeface="Consolas"/>
              </a:rPr>
              <a:t>&lt;</a:t>
            </a:r>
            <a:r>
              <a:rPr lang="en" sz="1200">
                <a:solidFill>
                  <a:srgbClr val="2B91AF"/>
                </a:solidFill>
                <a:latin typeface="Consolas"/>
                <a:ea typeface="Consolas"/>
                <a:cs typeface="Consolas"/>
                <a:sym typeface="Consolas"/>
              </a:rPr>
              <a:t>DbSet</a:t>
            </a:r>
            <a:r>
              <a:rPr lang="en" sz="1200">
                <a:latin typeface="Consolas"/>
                <a:ea typeface="Consolas"/>
                <a:cs typeface="Consolas"/>
                <a:sym typeface="Consolas"/>
              </a:rPr>
              <a:t>&lt;</a:t>
            </a:r>
            <a:r>
              <a:rPr lang="en" sz="1200">
                <a:solidFill>
                  <a:srgbClr val="2B91AF"/>
                </a:solidFill>
                <a:latin typeface="Consolas"/>
                <a:ea typeface="Consolas"/>
                <a:cs typeface="Consolas"/>
                <a:sym typeface="Consolas"/>
              </a:rPr>
              <a:t>Item</a:t>
            </a:r>
            <a:r>
              <a:rPr lang="en" sz="1200">
                <a:latin typeface="Consolas"/>
                <a:ea typeface="Consolas"/>
                <a:cs typeface="Consolas"/>
                <a:sym typeface="Consolas"/>
              </a:rPr>
              <a:t>&gt;&gt; mockItem = </a:t>
            </a:r>
            <a:r>
              <a:rPr lang="en" sz="1200">
                <a:solidFill>
                  <a:srgbClr val="0000FF"/>
                </a:solidFill>
                <a:latin typeface="Consolas"/>
                <a:ea typeface="Consolas"/>
                <a:cs typeface="Consolas"/>
                <a:sym typeface="Consolas"/>
              </a:rPr>
              <a:t>new</a:t>
            </a: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Mock</a:t>
            </a:r>
            <a:r>
              <a:rPr lang="en" sz="1200">
                <a:latin typeface="Consolas"/>
                <a:ea typeface="Consolas"/>
                <a:cs typeface="Consolas"/>
                <a:sym typeface="Consolas"/>
              </a:rPr>
              <a:t>&lt;</a:t>
            </a:r>
            <a:r>
              <a:rPr lang="en" sz="1200">
                <a:solidFill>
                  <a:srgbClr val="2B91AF"/>
                </a:solidFill>
                <a:latin typeface="Consolas"/>
                <a:ea typeface="Consolas"/>
                <a:cs typeface="Consolas"/>
                <a:sym typeface="Consolas"/>
              </a:rPr>
              <a:t>DbSet</a:t>
            </a:r>
            <a:r>
              <a:rPr lang="en" sz="1200">
                <a:latin typeface="Consolas"/>
                <a:ea typeface="Consolas"/>
                <a:cs typeface="Consolas"/>
                <a:sym typeface="Consolas"/>
              </a:rPr>
              <a:t>&lt;</a:t>
            </a:r>
            <a:r>
              <a:rPr lang="en" sz="1200">
                <a:solidFill>
                  <a:srgbClr val="2B91AF"/>
                </a:solidFill>
                <a:latin typeface="Consolas"/>
                <a:ea typeface="Consolas"/>
                <a:cs typeface="Consolas"/>
                <a:sym typeface="Consolas"/>
              </a:rPr>
              <a:t>Item</a:t>
            </a:r>
            <a:r>
              <a:rPr lang="en" sz="1200">
                <a:latin typeface="Consolas"/>
                <a:ea typeface="Consolas"/>
                <a:cs typeface="Consolas"/>
                <a:sym typeface="Consolas"/>
              </a:rPr>
              <a:t>&gt;&gt;();</a:t>
            </a:r>
          </a:p>
          <a:p>
            <a:pPr lvl="0" rtl="0">
              <a:lnSpc>
                <a:spcPct val="115000"/>
              </a:lnSpc>
              <a:spcBef>
                <a:spcPts val="0"/>
              </a:spcBef>
              <a:buNone/>
            </a:pPr>
            <a:r>
              <a:rPr lang="en" sz="1200">
                <a:latin typeface="Consolas"/>
                <a:ea typeface="Consolas"/>
                <a:cs typeface="Consolas"/>
                <a:sym typeface="Consolas"/>
              </a:rPr>
              <a:t>  mockItem.Setup(m =&gt; m.Find(</a:t>
            </a:r>
            <a:r>
              <a:rPr lang="en" sz="1200">
                <a:solidFill>
                  <a:srgbClr val="0000FF"/>
                </a:solidFill>
                <a:latin typeface="Consolas"/>
                <a:ea typeface="Consolas"/>
                <a:cs typeface="Consolas"/>
                <a:sym typeface="Consolas"/>
              </a:rPr>
              <a:t>null</a:t>
            </a:r>
            <a:r>
              <a:rPr lang="en" sz="1200">
                <a:latin typeface="Consolas"/>
                <a:ea typeface="Consolas"/>
                <a:cs typeface="Consolas"/>
                <a:sym typeface="Consolas"/>
              </a:rPr>
              <a:t>)).Throws&lt;</a:t>
            </a:r>
            <a:r>
              <a:rPr lang="en" sz="1200">
                <a:solidFill>
                  <a:srgbClr val="2B91AF"/>
                </a:solidFill>
                <a:latin typeface="Consolas"/>
                <a:ea typeface="Consolas"/>
                <a:cs typeface="Consolas"/>
                <a:sym typeface="Consolas"/>
              </a:rPr>
              <a:t>ArgumentNullException</a:t>
            </a:r>
            <a:r>
              <a:rPr lang="en" sz="1200">
                <a:latin typeface="Consolas"/>
                <a:ea typeface="Consolas"/>
                <a:cs typeface="Consolas"/>
                <a:sym typeface="Consolas"/>
              </a:rPr>
              <a:t>&gt;();</a:t>
            </a:r>
          </a:p>
          <a:p>
            <a:pPr lvl="0" rtl="0">
              <a:lnSpc>
                <a:spcPct val="115000"/>
              </a:lnSpc>
              <a:spcBef>
                <a:spcPts val="0"/>
              </a:spcBef>
              <a:buNone/>
            </a:pPr>
            <a:endParaRPr>
              <a:latin typeface="Consolas"/>
              <a:ea typeface="Consolas"/>
              <a:cs typeface="Consolas"/>
              <a:sym typeface="Consolas"/>
            </a:endParaRPr>
          </a:p>
          <a:p>
            <a:pPr lvl="0" rtl="0">
              <a:lnSpc>
                <a:spcPct val="115000"/>
              </a:lnSpc>
              <a:spcBef>
                <a:spcPts val="0"/>
              </a:spcBef>
              <a:buNone/>
            </a:pP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Mock</a:t>
            </a:r>
            <a:r>
              <a:rPr lang="en" sz="1200">
                <a:latin typeface="Consolas"/>
                <a:ea typeface="Consolas"/>
                <a:cs typeface="Consolas"/>
                <a:sym typeface="Consolas"/>
              </a:rPr>
              <a:t>&lt;</a:t>
            </a:r>
            <a:r>
              <a:rPr lang="en" sz="1200">
                <a:solidFill>
                  <a:srgbClr val="2B91AF"/>
                </a:solidFill>
                <a:latin typeface="Consolas"/>
                <a:ea typeface="Consolas"/>
                <a:cs typeface="Consolas"/>
                <a:sym typeface="Consolas"/>
              </a:rPr>
              <a:t>DbSet</a:t>
            </a:r>
            <a:r>
              <a:rPr lang="en" sz="1200">
                <a:latin typeface="Consolas"/>
                <a:ea typeface="Consolas"/>
                <a:cs typeface="Consolas"/>
                <a:sym typeface="Consolas"/>
              </a:rPr>
              <a:t>&lt;</a:t>
            </a:r>
            <a:r>
              <a:rPr lang="en" sz="1200">
                <a:solidFill>
                  <a:srgbClr val="2B91AF"/>
                </a:solidFill>
                <a:latin typeface="Consolas"/>
                <a:ea typeface="Consolas"/>
                <a:cs typeface="Consolas"/>
                <a:sym typeface="Consolas"/>
              </a:rPr>
              <a:t>Item</a:t>
            </a:r>
            <a:r>
              <a:rPr lang="en" sz="1200">
                <a:latin typeface="Consolas"/>
                <a:ea typeface="Consolas"/>
                <a:cs typeface="Consolas"/>
                <a:sym typeface="Consolas"/>
              </a:rPr>
              <a:t>&gt;&gt; mockItem = </a:t>
            </a:r>
            <a:r>
              <a:rPr lang="en" sz="1200">
                <a:solidFill>
                  <a:srgbClr val="0000FF"/>
                </a:solidFill>
                <a:latin typeface="Consolas"/>
                <a:ea typeface="Consolas"/>
                <a:cs typeface="Consolas"/>
                <a:sym typeface="Consolas"/>
              </a:rPr>
              <a:t>new</a:t>
            </a: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Mock</a:t>
            </a:r>
            <a:r>
              <a:rPr lang="en" sz="1200">
                <a:latin typeface="Consolas"/>
                <a:ea typeface="Consolas"/>
                <a:cs typeface="Consolas"/>
                <a:sym typeface="Consolas"/>
              </a:rPr>
              <a:t>&lt;</a:t>
            </a:r>
            <a:r>
              <a:rPr lang="en" sz="1200">
                <a:solidFill>
                  <a:srgbClr val="2B91AF"/>
                </a:solidFill>
                <a:latin typeface="Consolas"/>
                <a:ea typeface="Consolas"/>
                <a:cs typeface="Consolas"/>
                <a:sym typeface="Consolas"/>
              </a:rPr>
              <a:t>DbSet</a:t>
            </a:r>
            <a:r>
              <a:rPr lang="en" sz="1200">
                <a:latin typeface="Consolas"/>
                <a:ea typeface="Consolas"/>
                <a:cs typeface="Consolas"/>
                <a:sym typeface="Consolas"/>
              </a:rPr>
              <a:t>&lt;</a:t>
            </a:r>
            <a:r>
              <a:rPr lang="en" sz="1200">
                <a:solidFill>
                  <a:srgbClr val="2B91AF"/>
                </a:solidFill>
                <a:latin typeface="Consolas"/>
                <a:ea typeface="Consolas"/>
                <a:cs typeface="Consolas"/>
                <a:sym typeface="Consolas"/>
              </a:rPr>
              <a:t>Item</a:t>
            </a:r>
            <a:r>
              <a:rPr lang="en" sz="1200">
                <a:latin typeface="Consolas"/>
                <a:ea typeface="Consolas"/>
                <a:cs typeface="Consolas"/>
                <a:sym typeface="Consolas"/>
              </a:rPr>
              <a:t>&gt;&gt;();</a:t>
            </a:r>
          </a:p>
          <a:p>
            <a:pPr lvl="0" rtl="0">
              <a:lnSpc>
                <a:spcPct val="115000"/>
              </a:lnSpc>
              <a:spcBef>
                <a:spcPts val="0"/>
              </a:spcBef>
              <a:buNone/>
            </a:pPr>
            <a:r>
              <a:rPr lang="en" sz="1200">
                <a:latin typeface="Consolas"/>
                <a:ea typeface="Consolas"/>
                <a:cs typeface="Consolas"/>
                <a:sym typeface="Consolas"/>
              </a:rPr>
              <a:t>  mockItem.Setup(m =&gt; m.Find(</a:t>
            </a:r>
            <a:r>
              <a:rPr lang="en" sz="1200">
                <a:solidFill>
                  <a:srgbClr val="0000FF"/>
                </a:solidFill>
                <a:latin typeface="Consolas"/>
                <a:ea typeface="Consolas"/>
                <a:cs typeface="Consolas"/>
                <a:sym typeface="Consolas"/>
              </a:rPr>
              <a:t>null</a:t>
            </a:r>
            <a:r>
              <a:rPr lang="en" sz="1200">
                <a:latin typeface="Consolas"/>
                <a:ea typeface="Consolas"/>
                <a:cs typeface="Consolas"/>
                <a:sym typeface="Consolas"/>
              </a:rPr>
              <a:t>)).Throws(</a:t>
            </a:r>
            <a:r>
              <a:rPr lang="en" sz="1200">
                <a:solidFill>
                  <a:srgbClr val="0000FF"/>
                </a:solidFill>
                <a:latin typeface="Consolas"/>
                <a:ea typeface="Consolas"/>
                <a:cs typeface="Consolas"/>
                <a:sym typeface="Consolas"/>
              </a:rPr>
              <a:t>new</a:t>
            </a: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ArgumentNullException</a:t>
            </a:r>
            <a:r>
              <a:rPr lang="en" sz="1200">
                <a:latin typeface="Consolas"/>
                <a:ea typeface="Consolas"/>
                <a:cs typeface="Consolas"/>
                <a:sym typeface="Consolas"/>
              </a:rPr>
              <a:t>(</a:t>
            </a:r>
            <a:r>
              <a:rPr lang="en" sz="1200">
                <a:solidFill>
                  <a:srgbClr val="A31515"/>
                </a:solidFill>
                <a:latin typeface="Consolas"/>
                <a:ea typeface="Consolas"/>
                <a:cs typeface="Consolas"/>
                <a:sym typeface="Consolas"/>
              </a:rPr>
              <a:t>"No argument found"</a:t>
            </a:r>
            <a:r>
              <a:rPr lang="en" sz="1200">
                <a:latin typeface="Consolas"/>
                <a:ea typeface="Consolas"/>
                <a:cs typeface="Consolas"/>
                <a:sym typeface="Consolas"/>
              </a:rPr>
              <a:t>));</a:t>
            </a:r>
          </a:p>
          <a:p>
            <a:pPr lvl="0" rtl="0">
              <a:lnSpc>
                <a:spcPct val="115000"/>
              </a:lnSpc>
              <a:spcBef>
                <a:spcPts val="0"/>
              </a:spcBef>
              <a:buNone/>
            </a:pPr>
            <a:endParaRPr>
              <a:solidFill>
                <a:srgbClr val="2B91AF"/>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Properties</a:t>
            </a:r>
          </a:p>
        </p:txBody>
      </p:sp>
      <p:sp>
        <p:nvSpPr>
          <p:cNvPr id="154" name="Shape 154"/>
          <p:cNvSpPr txBox="1">
            <a:spLocks noGrp="1"/>
          </p:cNvSpPr>
          <p:nvPr>
            <p:ph type="body" idx="1"/>
          </p:nvPr>
        </p:nvSpPr>
        <p:spPr>
          <a:xfrm>
            <a:off x="387900" y="1489824"/>
            <a:ext cx="8368200" cy="3078900"/>
          </a:xfrm>
          <a:prstGeom prst="rect">
            <a:avLst/>
          </a:prstGeom>
          <a:solidFill>
            <a:schemeClr val="lt1"/>
          </a:solidFill>
        </p:spPr>
        <p:txBody>
          <a:bodyPr lIns="91425" tIns="91425" rIns="91425" bIns="91425" anchor="t" anchorCtr="0">
            <a:noAutofit/>
          </a:bodyPr>
          <a:lstStyle/>
          <a:p>
            <a:pPr lvl="0">
              <a:spcBef>
                <a:spcPts val="0"/>
              </a:spcBef>
              <a:buNone/>
            </a:pPr>
            <a:r>
              <a:rPr lang="en">
                <a:solidFill>
                  <a:srgbClr val="FFFFFF"/>
                </a:solidFill>
              </a:rPr>
              <a:t>To set a property on a mock, use </a:t>
            </a:r>
            <a:r>
              <a:rPr lang="en" b="1">
                <a:solidFill>
                  <a:srgbClr val="FFFFFF"/>
                </a:solidFill>
              </a:rPr>
              <a:t>SetupProperty</a:t>
            </a:r>
            <a:r>
              <a:rPr lang="en">
                <a:solidFill>
                  <a:srgbClr val="FFFFFF"/>
                </a:solidFill>
              </a:rPr>
              <a:t>. This is also known as stubbing a property. </a:t>
            </a:r>
          </a:p>
          <a:p>
            <a:pPr lvl="0">
              <a:spcBef>
                <a:spcPts val="0"/>
              </a:spcBef>
              <a:buNone/>
            </a:pPr>
            <a:endParaRPr sz="1400">
              <a:solidFill>
                <a:srgbClr val="000000"/>
              </a:solidFill>
              <a:latin typeface="Courier New"/>
              <a:ea typeface="Courier New"/>
              <a:cs typeface="Courier New"/>
              <a:sym typeface="Courier New"/>
            </a:endParaRPr>
          </a:p>
          <a:p>
            <a:pPr lvl="0">
              <a:spcBef>
                <a:spcPts val="0"/>
              </a:spcBef>
              <a:buNone/>
            </a:pPr>
            <a:endParaRPr>
              <a:solidFill>
                <a:srgbClr val="000000"/>
              </a:solidFill>
            </a:endParaRPr>
          </a:p>
          <a:p>
            <a:pPr lvl="0">
              <a:spcBef>
                <a:spcPts val="0"/>
              </a:spcBef>
              <a:buNone/>
            </a:pPr>
            <a:r>
              <a:rPr lang="en">
                <a:solidFill>
                  <a:srgbClr val="FFFFFF"/>
                </a:solidFill>
              </a:rPr>
              <a:t>For simply tracking, you don’t have to add a value.</a:t>
            </a:r>
          </a:p>
          <a:p>
            <a:pPr lvl="0">
              <a:spcBef>
                <a:spcPts val="0"/>
              </a:spcBef>
              <a:buNone/>
            </a:pPr>
            <a:endParaRPr sz="1400">
              <a:solidFill>
                <a:srgbClr val="000000"/>
              </a:solidFill>
              <a:latin typeface="Courier New"/>
              <a:ea typeface="Courier New"/>
              <a:cs typeface="Courier New"/>
              <a:sym typeface="Courier New"/>
            </a:endParaRPr>
          </a:p>
          <a:p>
            <a:pPr lvl="0">
              <a:spcBef>
                <a:spcPts val="0"/>
              </a:spcBef>
              <a:buNone/>
            </a:pPr>
            <a:endParaRPr sz="1400">
              <a:solidFill>
                <a:srgbClr val="000000"/>
              </a:solidFill>
              <a:latin typeface="Courier New"/>
              <a:ea typeface="Courier New"/>
              <a:cs typeface="Courier New"/>
              <a:sym typeface="Courier New"/>
            </a:endParaRPr>
          </a:p>
          <a:p>
            <a:pPr lvl="0">
              <a:spcBef>
                <a:spcPts val="0"/>
              </a:spcBef>
              <a:buNone/>
            </a:pPr>
            <a:endParaRPr/>
          </a:p>
        </p:txBody>
      </p:sp>
      <p:sp>
        <p:nvSpPr>
          <p:cNvPr id="155" name="Shape 155"/>
          <p:cNvSpPr txBox="1"/>
          <p:nvPr/>
        </p:nvSpPr>
        <p:spPr>
          <a:xfrm>
            <a:off x="502625" y="2337200"/>
            <a:ext cx="8092200" cy="519300"/>
          </a:xfrm>
          <a:prstGeom prst="rect">
            <a:avLst/>
          </a:prstGeom>
          <a:solidFill>
            <a:srgbClr val="FFFFFF"/>
          </a:solidFill>
          <a:ln>
            <a:noFill/>
          </a:ln>
        </p:spPr>
        <p:txBody>
          <a:bodyPr lIns="91425" tIns="91425" rIns="91425" bIns="91425" anchor="t" anchorCtr="0">
            <a:noAutofit/>
          </a:bodyPr>
          <a:lstStyle/>
          <a:p>
            <a:pPr lvl="0" rtl="0">
              <a:lnSpc>
                <a:spcPct val="115000"/>
              </a:lnSpc>
              <a:spcBef>
                <a:spcPts val="0"/>
              </a:spcBef>
              <a:spcAft>
                <a:spcPts val="1600"/>
              </a:spcAft>
              <a:buNone/>
            </a:pPr>
            <a:r>
              <a:rPr lang="en">
                <a:latin typeface="Consolas"/>
                <a:ea typeface="Consolas"/>
                <a:cs typeface="Consolas"/>
                <a:sym typeface="Consolas"/>
              </a:rPr>
              <a:t>mockItem.SetupProperty(item =&gt; item.IsSoldOut, </a:t>
            </a:r>
            <a:r>
              <a:rPr lang="en">
                <a:solidFill>
                  <a:srgbClr val="0000FF"/>
                </a:solidFill>
                <a:latin typeface="Consolas"/>
                <a:ea typeface="Consolas"/>
                <a:cs typeface="Consolas"/>
                <a:sym typeface="Consolas"/>
              </a:rPr>
              <a:t>false</a:t>
            </a:r>
            <a:r>
              <a:rPr lang="en">
                <a:latin typeface="Consolas"/>
                <a:ea typeface="Consolas"/>
                <a:cs typeface="Consolas"/>
                <a:sym typeface="Consolas"/>
              </a:rPr>
              <a:t>);</a:t>
            </a:r>
          </a:p>
        </p:txBody>
      </p:sp>
      <p:sp>
        <p:nvSpPr>
          <p:cNvPr id="156" name="Shape 156"/>
          <p:cNvSpPr txBox="1"/>
          <p:nvPr/>
        </p:nvSpPr>
        <p:spPr>
          <a:xfrm>
            <a:off x="502625" y="3794800"/>
            <a:ext cx="8092200" cy="452400"/>
          </a:xfrm>
          <a:prstGeom prst="rect">
            <a:avLst/>
          </a:prstGeom>
          <a:solidFill>
            <a:srgbClr val="FFFFFF"/>
          </a:solidFill>
          <a:ln>
            <a:noFill/>
          </a:ln>
        </p:spPr>
        <p:txBody>
          <a:bodyPr lIns="91425" tIns="91425" rIns="91425" bIns="91425" anchor="t" anchorCtr="0">
            <a:noAutofit/>
          </a:bodyPr>
          <a:lstStyle/>
          <a:p>
            <a:pPr lvl="0" rtl="0">
              <a:lnSpc>
                <a:spcPct val="115000"/>
              </a:lnSpc>
              <a:spcBef>
                <a:spcPts val="0"/>
              </a:spcBef>
              <a:spcAft>
                <a:spcPts val="1600"/>
              </a:spcAft>
              <a:buNone/>
            </a:pPr>
            <a:r>
              <a:rPr lang="en">
                <a:latin typeface="Consolas"/>
                <a:ea typeface="Consolas"/>
                <a:cs typeface="Consolas"/>
                <a:sym typeface="Consolas"/>
              </a:rPr>
              <a:t>mockItem.SetupProperty(item =&gt; item.IsSoldOut)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SetupAllProperties()</a:t>
            </a:r>
          </a:p>
        </p:txBody>
      </p:sp>
      <p:sp>
        <p:nvSpPr>
          <p:cNvPr id="162" name="Shape 162"/>
          <p:cNvSpPr txBox="1">
            <a:spLocks noGrp="1"/>
          </p:cNvSpPr>
          <p:nvPr>
            <p:ph type="body" idx="1"/>
          </p:nvPr>
        </p:nvSpPr>
        <p:spPr>
          <a:xfrm>
            <a:off x="387900" y="1489824"/>
            <a:ext cx="8368200" cy="3078900"/>
          </a:xfrm>
          <a:prstGeom prst="rect">
            <a:avLst/>
          </a:prstGeom>
          <a:solidFill>
            <a:schemeClr val="lt1"/>
          </a:solidFill>
        </p:spPr>
        <p:txBody>
          <a:bodyPr lIns="91425" tIns="91425" rIns="91425" bIns="91425" anchor="t" anchorCtr="0">
            <a:noAutofit/>
          </a:bodyPr>
          <a:lstStyle/>
          <a:p>
            <a:pPr lvl="0" rtl="0">
              <a:spcBef>
                <a:spcPts val="0"/>
              </a:spcBef>
              <a:buNone/>
            </a:pPr>
            <a:r>
              <a:rPr lang="en"/>
              <a:t>Specifies that the all properties on the mock should have "property behavior", meaning that setting its value will cause it to be saved and later returned when the property is requested.</a:t>
            </a:r>
          </a:p>
          <a:p>
            <a:pPr lvl="0" rtl="0">
              <a:spcBef>
                <a:spcPts val="0"/>
              </a:spcBef>
              <a:spcAft>
                <a:spcPts val="0"/>
              </a:spcAft>
              <a:buNone/>
            </a:pPr>
            <a:endParaRPr>
              <a:solidFill>
                <a:srgbClr val="3D3F3F"/>
              </a:solidFill>
              <a:highlight>
                <a:srgbClr val="FFFFFF"/>
              </a:highlight>
            </a:endParaRPr>
          </a:p>
          <a:p>
            <a:pPr lvl="0" indent="457200" rtl="0">
              <a:spcBef>
                <a:spcPts val="0"/>
              </a:spcBef>
              <a:spcAft>
                <a:spcPts val="0"/>
              </a:spcAft>
              <a:buNone/>
            </a:pPr>
            <a:endParaRPr sz="1400">
              <a:solidFill>
                <a:srgbClr val="000000"/>
              </a:solidFill>
              <a:latin typeface="Courier New"/>
              <a:ea typeface="Courier New"/>
              <a:cs typeface="Courier New"/>
              <a:sym typeface="Courier New"/>
            </a:endParaRPr>
          </a:p>
          <a:p>
            <a:pPr lvl="0">
              <a:spcBef>
                <a:spcPts val="0"/>
              </a:spcBef>
              <a:buNone/>
            </a:pPr>
            <a:endParaRPr/>
          </a:p>
        </p:txBody>
      </p:sp>
      <p:sp>
        <p:nvSpPr>
          <p:cNvPr id="163" name="Shape 163"/>
          <p:cNvSpPr txBox="1"/>
          <p:nvPr/>
        </p:nvSpPr>
        <p:spPr>
          <a:xfrm>
            <a:off x="477500" y="2730925"/>
            <a:ext cx="6425100" cy="1063800"/>
          </a:xfrm>
          <a:prstGeom prst="rect">
            <a:avLst/>
          </a:prstGeom>
          <a:solidFill>
            <a:srgbClr val="FFFFFF"/>
          </a:solidFill>
          <a:ln>
            <a:noFill/>
          </a:ln>
        </p:spPr>
        <p:txBody>
          <a:bodyPr lIns="91425" tIns="91425" rIns="91425" bIns="91425" anchor="t" anchorCtr="0">
            <a:noAutofit/>
          </a:bodyPr>
          <a:lstStyle/>
          <a:p>
            <a:pPr marL="0" lvl="0" indent="0" rtl="0">
              <a:lnSpc>
                <a:spcPct val="115000"/>
              </a:lnSpc>
              <a:spcBef>
                <a:spcPts val="0"/>
              </a:spcBef>
              <a:buNone/>
            </a:pPr>
            <a:r>
              <a:rPr lang="en">
                <a:solidFill>
                  <a:srgbClr val="2B91AF"/>
                </a:solidFill>
                <a:latin typeface="Consolas"/>
                <a:ea typeface="Consolas"/>
                <a:cs typeface="Consolas"/>
                <a:sym typeface="Consolas"/>
              </a:rPr>
              <a:t>Mock</a:t>
            </a:r>
            <a:r>
              <a:rPr lang="en">
                <a:latin typeface="Consolas"/>
                <a:ea typeface="Consolas"/>
                <a:cs typeface="Consolas"/>
                <a:sym typeface="Consolas"/>
              </a:rPr>
              <a:t>&lt;</a:t>
            </a:r>
            <a:r>
              <a:rPr lang="en">
                <a:solidFill>
                  <a:srgbClr val="2B91AF"/>
                </a:solidFill>
                <a:latin typeface="Consolas"/>
                <a:ea typeface="Consolas"/>
                <a:cs typeface="Consolas"/>
                <a:sym typeface="Consolas"/>
              </a:rPr>
              <a:t>IOrder</a:t>
            </a:r>
            <a:r>
              <a:rPr lang="en">
                <a:latin typeface="Consolas"/>
                <a:ea typeface="Consolas"/>
                <a:cs typeface="Consolas"/>
                <a:sym typeface="Consolas"/>
              </a:rPr>
              <a:t>&gt; mockOrder = </a:t>
            </a:r>
            <a:r>
              <a:rPr lang="en">
                <a:solidFill>
                  <a:srgbClr val="0000FF"/>
                </a:solidFill>
                <a:latin typeface="Consolas"/>
                <a:ea typeface="Consolas"/>
                <a:cs typeface="Consolas"/>
                <a:sym typeface="Consolas"/>
              </a:rPr>
              <a:t>new</a:t>
            </a:r>
            <a:r>
              <a:rPr lang="en">
                <a:latin typeface="Consolas"/>
                <a:ea typeface="Consolas"/>
                <a:cs typeface="Consolas"/>
                <a:sym typeface="Consolas"/>
              </a:rPr>
              <a:t> </a:t>
            </a:r>
            <a:r>
              <a:rPr lang="en">
                <a:solidFill>
                  <a:srgbClr val="2B91AF"/>
                </a:solidFill>
                <a:latin typeface="Consolas"/>
                <a:ea typeface="Consolas"/>
                <a:cs typeface="Consolas"/>
                <a:sym typeface="Consolas"/>
              </a:rPr>
              <a:t>Mock</a:t>
            </a:r>
            <a:r>
              <a:rPr lang="en">
                <a:latin typeface="Consolas"/>
                <a:ea typeface="Consolas"/>
                <a:cs typeface="Consolas"/>
                <a:sym typeface="Consolas"/>
              </a:rPr>
              <a:t>&lt;</a:t>
            </a:r>
            <a:r>
              <a:rPr lang="en">
                <a:solidFill>
                  <a:srgbClr val="2B91AF"/>
                </a:solidFill>
                <a:latin typeface="Consolas"/>
                <a:ea typeface="Consolas"/>
                <a:cs typeface="Consolas"/>
                <a:sym typeface="Consolas"/>
              </a:rPr>
              <a:t>IOrder</a:t>
            </a:r>
            <a:r>
              <a:rPr lang="en">
                <a:latin typeface="Consolas"/>
                <a:ea typeface="Consolas"/>
                <a:cs typeface="Consolas"/>
                <a:sym typeface="Consolas"/>
              </a:rPr>
              <a:t>&gt;();</a:t>
            </a:r>
          </a:p>
          <a:p>
            <a:pPr marL="0" lvl="0" indent="0" rtl="0">
              <a:lnSpc>
                <a:spcPct val="115000"/>
              </a:lnSpc>
              <a:spcBef>
                <a:spcPts val="0"/>
              </a:spcBef>
              <a:buNone/>
            </a:pPr>
            <a:r>
              <a:rPr lang="en">
                <a:latin typeface="Consolas"/>
                <a:ea typeface="Consolas"/>
                <a:cs typeface="Consolas"/>
                <a:sym typeface="Consolas"/>
              </a:rPr>
              <a:t>mockOrder.SetupAllProperties();</a:t>
            </a:r>
          </a:p>
          <a:p>
            <a:pPr marL="0" lvl="0" indent="0" rtl="0">
              <a:lnSpc>
                <a:spcPct val="115000"/>
              </a:lnSpc>
              <a:spcBef>
                <a:spcPts val="0"/>
              </a:spcBef>
              <a:buNone/>
            </a:pPr>
            <a:r>
              <a:rPr lang="en">
                <a:latin typeface="Consolas"/>
                <a:ea typeface="Consolas"/>
                <a:cs typeface="Consolas"/>
                <a:sym typeface="Consolas"/>
              </a:rPr>
              <a:t>mockOrder.Object.TotalPrice = 120.00M;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Triggering Events</a:t>
            </a:r>
          </a:p>
        </p:txBody>
      </p:sp>
      <p:sp>
        <p:nvSpPr>
          <p:cNvPr id="169" name="Shape 169"/>
          <p:cNvSpPr txBox="1">
            <a:spLocks noGrp="1"/>
          </p:cNvSpPr>
          <p:nvPr>
            <p:ph type="body" idx="1"/>
          </p:nvPr>
        </p:nvSpPr>
        <p:spPr>
          <a:xfrm>
            <a:off x="387900" y="1489825"/>
            <a:ext cx="8599800" cy="3078900"/>
          </a:xfrm>
          <a:prstGeom prst="rect">
            <a:avLst/>
          </a:prstGeom>
          <a:solidFill>
            <a:schemeClr val="lt1"/>
          </a:solidFill>
        </p:spPr>
        <p:txBody>
          <a:bodyPr lIns="91425" tIns="91425" rIns="91425" bIns="91425" anchor="t" anchorCtr="0">
            <a:noAutofit/>
          </a:bodyPr>
          <a:lstStyle/>
          <a:p>
            <a:pPr marL="152400" marR="152400" lvl="0" indent="0" rtl="0">
              <a:lnSpc>
                <a:spcPct val="200000"/>
              </a:lnSpc>
              <a:spcBef>
                <a:spcPts val="0"/>
              </a:spcBef>
              <a:spcAft>
                <a:spcPts val="0"/>
              </a:spcAft>
              <a:buNone/>
            </a:pPr>
            <a:r>
              <a:rPr lang="en">
                <a:solidFill>
                  <a:srgbClr val="FFFFFF"/>
                </a:solidFill>
              </a:rPr>
              <a:t>For events , use </a:t>
            </a:r>
            <a:r>
              <a:rPr lang="en" b="1">
                <a:solidFill>
                  <a:srgbClr val="FFFFFF"/>
                </a:solidFill>
              </a:rPr>
              <a:t>Raise </a:t>
            </a:r>
            <a:r>
              <a:rPr lang="en">
                <a:solidFill>
                  <a:srgbClr val="FFFFFF"/>
                </a:solidFill>
              </a:rPr>
              <a:t>instead of </a:t>
            </a:r>
            <a:r>
              <a:rPr lang="en" b="1">
                <a:solidFill>
                  <a:srgbClr val="FFFFFF"/>
                </a:solidFill>
              </a:rPr>
              <a:t>Setup</a:t>
            </a:r>
            <a:r>
              <a:rPr lang="en">
                <a:solidFill>
                  <a:srgbClr val="FFFFFF"/>
                </a:solidFill>
              </a:rPr>
              <a:t>.</a:t>
            </a:r>
          </a:p>
          <a:p>
            <a:pPr lvl="0" rtl="0">
              <a:spcBef>
                <a:spcPts val="0"/>
              </a:spcBef>
              <a:spcAft>
                <a:spcPts val="0"/>
              </a:spcAft>
              <a:buNone/>
            </a:pPr>
            <a:endParaRPr sz="1200">
              <a:solidFill>
                <a:srgbClr val="000000"/>
              </a:solidFill>
              <a:latin typeface="Courier New"/>
              <a:ea typeface="Courier New"/>
              <a:cs typeface="Courier New"/>
              <a:sym typeface="Courier New"/>
            </a:endParaRPr>
          </a:p>
          <a:p>
            <a:pPr lvl="0" rtl="0">
              <a:spcBef>
                <a:spcPts val="0"/>
              </a:spcBef>
              <a:spcAft>
                <a:spcPts val="0"/>
              </a:spcAft>
              <a:buNone/>
            </a:pPr>
            <a:endParaRPr sz="1200">
              <a:solidFill>
                <a:srgbClr val="000000"/>
              </a:solidFill>
              <a:latin typeface="Courier New"/>
              <a:ea typeface="Courier New"/>
              <a:cs typeface="Courier New"/>
              <a:sym typeface="Courier New"/>
            </a:endParaRPr>
          </a:p>
          <a:p>
            <a:pPr lvl="0" rtl="0">
              <a:spcBef>
                <a:spcPts val="0"/>
              </a:spcBef>
              <a:spcAft>
                <a:spcPts val="0"/>
              </a:spcAft>
              <a:buNone/>
            </a:pPr>
            <a:endParaRPr sz="1200">
              <a:solidFill>
                <a:srgbClr val="000000"/>
              </a:solidFill>
              <a:latin typeface="Courier New"/>
              <a:ea typeface="Courier New"/>
              <a:cs typeface="Courier New"/>
              <a:sym typeface="Courier New"/>
            </a:endParaRPr>
          </a:p>
          <a:p>
            <a:pPr lvl="0" rtl="0">
              <a:spcBef>
                <a:spcPts val="0"/>
              </a:spcBef>
              <a:spcAft>
                <a:spcPts val="0"/>
              </a:spcAft>
              <a:buNone/>
            </a:pPr>
            <a:endParaRPr sz="1200">
              <a:solidFill>
                <a:srgbClr val="000000"/>
              </a:solidFill>
              <a:latin typeface="Courier New"/>
              <a:ea typeface="Courier New"/>
              <a:cs typeface="Courier New"/>
              <a:sym typeface="Courier New"/>
            </a:endParaRPr>
          </a:p>
          <a:p>
            <a:pPr lvl="0" rtl="0">
              <a:spcBef>
                <a:spcPts val="0"/>
              </a:spcBef>
              <a:spcAft>
                <a:spcPts val="0"/>
              </a:spcAft>
              <a:buNone/>
            </a:pPr>
            <a:endParaRPr b="1">
              <a:solidFill>
                <a:srgbClr val="000000"/>
              </a:solidFill>
            </a:endParaRPr>
          </a:p>
          <a:p>
            <a:pPr marL="0" lvl="0" indent="0" rtl="0">
              <a:lnSpc>
                <a:spcPct val="200000"/>
              </a:lnSpc>
              <a:spcBef>
                <a:spcPts val="0"/>
              </a:spcBef>
              <a:spcAft>
                <a:spcPts val="0"/>
              </a:spcAft>
              <a:buNone/>
            </a:pPr>
            <a:r>
              <a:rPr lang="en">
                <a:solidFill>
                  <a:srgbClr val="000000"/>
                </a:solidFill>
              </a:rPr>
              <a:t>  </a:t>
            </a:r>
            <a:r>
              <a:rPr lang="en">
                <a:solidFill>
                  <a:srgbClr val="FFFFFF"/>
                </a:solidFill>
              </a:rPr>
              <a:t>An event can also be raised within a Setup.</a:t>
            </a:r>
          </a:p>
          <a:p>
            <a:pPr marL="0" lvl="0" indent="0" rtl="0">
              <a:spcBef>
                <a:spcPts val="0"/>
              </a:spcBef>
              <a:spcAft>
                <a:spcPts val="0"/>
              </a:spcAft>
              <a:buNone/>
            </a:pPr>
            <a:endParaRPr sz="1200">
              <a:solidFill>
                <a:srgbClr val="000000"/>
              </a:solidFill>
              <a:latin typeface="Courier New"/>
              <a:ea typeface="Courier New"/>
              <a:cs typeface="Courier New"/>
              <a:sym typeface="Courier New"/>
            </a:endParaRPr>
          </a:p>
          <a:p>
            <a:pPr lvl="0" rtl="0">
              <a:spcBef>
                <a:spcPts val="0"/>
              </a:spcBef>
              <a:spcAft>
                <a:spcPts val="0"/>
              </a:spcAft>
              <a:buNone/>
            </a:pPr>
            <a:endParaRPr sz="1400">
              <a:solidFill>
                <a:srgbClr val="000000"/>
              </a:solidFill>
              <a:latin typeface="Courier New"/>
              <a:ea typeface="Courier New"/>
              <a:cs typeface="Courier New"/>
              <a:sym typeface="Courier New"/>
            </a:endParaRPr>
          </a:p>
          <a:p>
            <a:pPr lvl="0">
              <a:spcBef>
                <a:spcPts val="0"/>
              </a:spcBef>
              <a:buNone/>
            </a:pPr>
            <a:br>
              <a:rPr lang="en"/>
            </a:br>
            <a:endParaRPr lang="en"/>
          </a:p>
        </p:txBody>
      </p:sp>
      <p:sp>
        <p:nvSpPr>
          <p:cNvPr id="170" name="Shape 170"/>
          <p:cNvSpPr txBox="1"/>
          <p:nvPr/>
        </p:nvSpPr>
        <p:spPr>
          <a:xfrm>
            <a:off x="645000" y="2166775"/>
            <a:ext cx="8111100" cy="1022100"/>
          </a:xfrm>
          <a:prstGeom prst="rect">
            <a:avLst/>
          </a:prstGeom>
          <a:solidFill>
            <a:srgbClr val="FFFFFF"/>
          </a:solidFill>
          <a:ln>
            <a:noFill/>
          </a:ln>
        </p:spPr>
        <p:txBody>
          <a:bodyPr lIns="91425" tIns="91425" rIns="91425" bIns="91425" anchor="t" anchorCtr="0">
            <a:noAutofit/>
          </a:bodyPr>
          <a:lstStyle/>
          <a:p>
            <a:pPr marL="0" lvl="0" indent="0" rtl="0">
              <a:lnSpc>
                <a:spcPct val="115000"/>
              </a:lnSpc>
              <a:spcBef>
                <a:spcPts val="0"/>
              </a:spcBef>
              <a:buNone/>
            </a:pPr>
            <a:r>
              <a:rPr lang="en" sz="1200">
                <a:solidFill>
                  <a:srgbClr val="2B91AF"/>
                </a:solidFill>
                <a:latin typeface="Consolas"/>
                <a:ea typeface="Consolas"/>
                <a:cs typeface="Consolas"/>
                <a:sym typeface="Consolas"/>
              </a:rPr>
              <a:t>Mock</a:t>
            </a:r>
            <a:r>
              <a:rPr lang="en" sz="1200">
                <a:latin typeface="Consolas"/>
                <a:ea typeface="Consolas"/>
                <a:cs typeface="Consolas"/>
                <a:sym typeface="Consolas"/>
              </a:rPr>
              <a:t>&lt;</a:t>
            </a:r>
            <a:r>
              <a:rPr lang="en" sz="1200">
                <a:solidFill>
                  <a:srgbClr val="2B91AF"/>
                </a:solidFill>
                <a:latin typeface="Consolas"/>
                <a:ea typeface="Consolas"/>
                <a:cs typeface="Consolas"/>
                <a:sym typeface="Consolas"/>
              </a:rPr>
              <a:t>IItem</a:t>
            </a:r>
            <a:r>
              <a:rPr lang="en" sz="1200">
                <a:latin typeface="Consolas"/>
                <a:ea typeface="Consolas"/>
                <a:cs typeface="Consolas"/>
                <a:sym typeface="Consolas"/>
              </a:rPr>
              <a:t>&gt; mockItem = </a:t>
            </a:r>
            <a:r>
              <a:rPr lang="en" sz="1200">
                <a:solidFill>
                  <a:srgbClr val="0000FF"/>
                </a:solidFill>
                <a:latin typeface="Consolas"/>
                <a:ea typeface="Consolas"/>
                <a:cs typeface="Consolas"/>
                <a:sym typeface="Consolas"/>
              </a:rPr>
              <a:t>new</a:t>
            </a: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Mock</a:t>
            </a:r>
            <a:r>
              <a:rPr lang="en" sz="1200">
                <a:latin typeface="Consolas"/>
                <a:ea typeface="Consolas"/>
                <a:cs typeface="Consolas"/>
                <a:sym typeface="Consolas"/>
              </a:rPr>
              <a:t>&lt;</a:t>
            </a:r>
            <a:r>
              <a:rPr lang="en" sz="1200">
                <a:solidFill>
                  <a:srgbClr val="2B91AF"/>
                </a:solidFill>
                <a:latin typeface="Consolas"/>
                <a:ea typeface="Consolas"/>
                <a:cs typeface="Consolas"/>
                <a:sym typeface="Consolas"/>
              </a:rPr>
              <a:t>IItem</a:t>
            </a:r>
            <a:r>
              <a:rPr lang="en" sz="1200">
                <a:latin typeface="Consolas"/>
                <a:ea typeface="Consolas"/>
                <a:cs typeface="Consolas"/>
                <a:sym typeface="Consolas"/>
              </a:rPr>
              <a:t>&gt;();</a:t>
            </a:r>
          </a:p>
          <a:p>
            <a:pPr lvl="0" rtl="0">
              <a:lnSpc>
                <a:spcPct val="115000"/>
              </a:lnSpc>
              <a:spcBef>
                <a:spcPts val="0"/>
              </a:spcBef>
              <a:buNone/>
            </a:pPr>
            <a:r>
              <a:rPr lang="en" sz="1200">
                <a:latin typeface="Consolas"/>
                <a:ea typeface="Consolas"/>
                <a:cs typeface="Consolas"/>
                <a:sym typeface="Consolas"/>
              </a:rPr>
              <a:t>mockItem.Raise(m =&gt; m.OrderItem += </a:t>
            </a:r>
            <a:r>
              <a:rPr lang="en" sz="1200">
                <a:solidFill>
                  <a:srgbClr val="0000FF"/>
                </a:solidFill>
                <a:latin typeface="Consolas"/>
                <a:ea typeface="Consolas"/>
                <a:cs typeface="Consolas"/>
                <a:sym typeface="Consolas"/>
              </a:rPr>
              <a:t>null</a:t>
            </a:r>
            <a:r>
              <a:rPr lang="en" sz="1200">
                <a:latin typeface="Consolas"/>
                <a:ea typeface="Consolas"/>
                <a:cs typeface="Consolas"/>
                <a:sym typeface="Consolas"/>
              </a:rPr>
              <a:t>, </a:t>
            </a:r>
            <a:r>
              <a:rPr lang="en" sz="1200">
                <a:solidFill>
                  <a:srgbClr val="0000FF"/>
                </a:solidFill>
                <a:latin typeface="Consolas"/>
                <a:ea typeface="Consolas"/>
                <a:cs typeface="Consolas"/>
                <a:sym typeface="Consolas"/>
              </a:rPr>
              <a:t>new</a:t>
            </a: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EventArgs</a:t>
            </a:r>
            <a:r>
              <a:rPr lang="en" sz="1200">
                <a:latin typeface="Consolas"/>
                <a:ea typeface="Consolas"/>
                <a:cs typeface="Consolas"/>
                <a:sym typeface="Consolas"/>
              </a:rPr>
              <a:t>());</a:t>
            </a:r>
          </a:p>
          <a:p>
            <a:pPr lvl="0" rtl="0">
              <a:lnSpc>
                <a:spcPct val="115000"/>
              </a:lnSpc>
              <a:spcBef>
                <a:spcPts val="0"/>
              </a:spcBef>
              <a:buNone/>
            </a:pPr>
            <a:endParaRPr sz="1200">
              <a:latin typeface="Consolas"/>
              <a:ea typeface="Consolas"/>
              <a:cs typeface="Consolas"/>
              <a:sym typeface="Consolas"/>
            </a:endParaRPr>
          </a:p>
          <a:p>
            <a:pPr lvl="0" rtl="0">
              <a:lnSpc>
                <a:spcPct val="115000"/>
              </a:lnSpc>
              <a:spcBef>
                <a:spcPts val="0"/>
              </a:spcBef>
              <a:buNone/>
            </a:pPr>
            <a:r>
              <a:rPr lang="en" sz="1200">
                <a:latin typeface="Consolas"/>
                <a:ea typeface="Consolas"/>
                <a:cs typeface="Consolas"/>
                <a:sym typeface="Consolas"/>
              </a:rPr>
              <a:t>mockItem.Raise(m =&gt; m.Child.First += </a:t>
            </a:r>
            <a:r>
              <a:rPr lang="en" sz="1200">
                <a:solidFill>
                  <a:srgbClr val="0000FF"/>
                </a:solidFill>
                <a:latin typeface="Consolas"/>
                <a:ea typeface="Consolas"/>
                <a:cs typeface="Consolas"/>
                <a:sym typeface="Consolas"/>
              </a:rPr>
              <a:t>null</a:t>
            </a:r>
            <a:r>
              <a:rPr lang="en" sz="1200">
                <a:latin typeface="Consolas"/>
                <a:ea typeface="Consolas"/>
                <a:cs typeface="Consolas"/>
                <a:sym typeface="Consolas"/>
              </a:rPr>
              <a:t>, </a:t>
            </a:r>
            <a:r>
              <a:rPr lang="en" sz="1200">
                <a:solidFill>
                  <a:srgbClr val="0000FF"/>
                </a:solidFill>
                <a:latin typeface="Consolas"/>
                <a:ea typeface="Consolas"/>
                <a:cs typeface="Consolas"/>
                <a:sym typeface="Consolas"/>
              </a:rPr>
              <a:t>new</a:t>
            </a: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EventArgs</a:t>
            </a:r>
            <a:r>
              <a:rPr lang="en" sz="1200">
                <a:latin typeface="Consolas"/>
                <a:ea typeface="Consolas"/>
                <a:cs typeface="Consolas"/>
                <a:sym typeface="Consolas"/>
              </a:rPr>
              <a:t>());</a:t>
            </a:r>
          </a:p>
          <a:p>
            <a:pPr lvl="0" rtl="0">
              <a:lnSpc>
                <a:spcPct val="115000"/>
              </a:lnSpc>
              <a:spcBef>
                <a:spcPts val="0"/>
              </a:spcBef>
              <a:buNone/>
            </a:pPr>
            <a:endParaRPr sz="1200">
              <a:latin typeface="Courier New"/>
              <a:ea typeface="Courier New"/>
              <a:cs typeface="Courier New"/>
              <a:sym typeface="Courier New"/>
            </a:endParaRPr>
          </a:p>
        </p:txBody>
      </p:sp>
      <p:sp>
        <p:nvSpPr>
          <p:cNvPr id="171" name="Shape 171"/>
          <p:cNvSpPr txBox="1"/>
          <p:nvPr/>
        </p:nvSpPr>
        <p:spPr>
          <a:xfrm>
            <a:off x="606900" y="3865140"/>
            <a:ext cx="8149200" cy="486300"/>
          </a:xfrm>
          <a:prstGeom prst="rect">
            <a:avLst/>
          </a:prstGeom>
          <a:solidFill>
            <a:srgbClr val="FFFFFF"/>
          </a:solidFill>
          <a:ln>
            <a:noFill/>
          </a:ln>
        </p:spPr>
        <p:txBody>
          <a:bodyPr lIns="91425" tIns="91425" rIns="91425" bIns="91425" anchor="t" anchorCtr="0">
            <a:noAutofit/>
          </a:bodyPr>
          <a:lstStyle/>
          <a:p>
            <a:pPr lvl="0" rtl="0">
              <a:lnSpc>
                <a:spcPct val="115000"/>
              </a:lnSpc>
              <a:spcBef>
                <a:spcPts val="0"/>
              </a:spcBef>
              <a:buNone/>
            </a:pPr>
            <a:r>
              <a:rPr lang="en" sz="1200" dirty="0">
                <a:latin typeface="Consolas"/>
                <a:ea typeface="Consolas"/>
                <a:cs typeface="Consolas"/>
                <a:sym typeface="Consolas"/>
              </a:rPr>
              <a:t>mockItem.Setup(foo =&gt; foo.SubmitOrder()).Raises(f =&gt; f.Sent += </a:t>
            </a:r>
            <a:r>
              <a:rPr lang="en" sz="1200" dirty="0">
                <a:solidFill>
                  <a:srgbClr val="0000FF"/>
                </a:solidFill>
                <a:latin typeface="Consolas"/>
                <a:ea typeface="Consolas"/>
                <a:cs typeface="Consolas"/>
                <a:sym typeface="Consolas"/>
              </a:rPr>
              <a:t>null</a:t>
            </a:r>
            <a:r>
              <a:rPr lang="en" sz="1200" dirty="0">
                <a:latin typeface="Consolas"/>
                <a:ea typeface="Consolas"/>
                <a:cs typeface="Consolas"/>
                <a:sym typeface="Consolas"/>
              </a:rPr>
              <a:t>, </a:t>
            </a:r>
            <a:r>
              <a:rPr lang="en" sz="1200" dirty="0">
                <a:solidFill>
                  <a:srgbClr val="2B91AF"/>
                </a:solidFill>
                <a:latin typeface="Consolas"/>
                <a:ea typeface="Consolas"/>
                <a:cs typeface="Consolas"/>
                <a:sym typeface="Consolas"/>
              </a:rPr>
              <a:t>EventArgs</a:t>
            </a:r>
            <a:r>
              <a:rPr lang="en" sz="1200" dirty="0">
                <a:latin typeface="Consolas"/>
                <a:ea typeface="Consolas"/>
                <a:cs typeface="Consolas"/>
                <a:sym typeface="Consolas"/>
              </a:rPr>
              <a:t>.Empty);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Callbacks</a:t>
            </a:r>
          </a:p>
        </p:txBody>
      </p:sp>
      <p:sp>
        <p:nvSpPr>
          <p:cNvPr id="177" name="Shape 177"/>
          <p:cNvSpPr txBox="1">
            <a:spLocks noGrp="1"/>
          </p:cNvSpPr>
          <p:nvPr>
            <p:ph type="body" idx="1"/>
          </p:nvPr>
        </p:nvSpPr>
        <p:spPr>
          <a:xfrm>
            <a:off x="387900" y="1489825"/>
            <a:ext cx="8368200" cy="3375000"/>
          </a:xfrm>
          <a:prstGeom prst="rect">
            <a:avLst/>
          </a:prstGeom>
          <a:solidFill>
            <a:schemeClr val="lt1"/>
          </a:solidFill>
        </p:spPr>
        <p:txBody>
          <a:bodyPr lIns="91425" tIns="91425" rIns="91425" bIns="91425" anchor="t" anchorCtr="0">
            <a:noAutofit/>
          </a:bodyPr>
          <a:lstStyle/>
          <a:p>
            <a:pPr lvl="0" rtl="0">
              <a:spcBef>
                <a:spcPts val="0"/>
              </a:spcBef>
              <a:spcAft>
                <a:spcPts val="0"/>
              </a:spcAft>
              <a:buNone/>
            </a:pPr>
            <a:r>
              <a:rPr lang="en" dirty="0">
                <a:solidFill>
                  <a:srgbClr val="FFFFFF"/>
                </a:solidFill>
              </a:rPr>
              <a:t>For callbacks, use </a:t>
            </a:r>
            <a:r>
              <a:rPr lang="en" b="1" dirty="0">
                <a:solidFill>
                  <a:srgbClr val="FFFFFF"/>
                </a:solidFill>
              </a:rPr>
              <a:t>Callback</a:t>
            </a:r>
            <a:r>
              <a:rPr lang="en" dirty="0">
                <a:solidFill>
                  <a:srgbClr val="FFFFFF"/>
                </a:solidFill>
              </a:rPr>
              <a:t>.</a:t>
            </a:r>
          </a:p>
          <a:p>
            <a:pPr lvl="0" rtl="0">
              <a:spcBef>
                <a:spcPts val="0"/>
              </a:spcBef>
              <a:spcAft>
                <a:spcPts val="0"/>
              </a:spcAft>
              <a:buNone/>
            </a:pPr>
            <a:endParaRPr dirty="0">
              <a:solidFill>
                <a:srgbClr val="000000"/>
              </a:solidFill>
            </a:endParaRPr>
          </a:p>
          <a:p>
            <a:pPr lvl="0" rtl="0">
              <a:spcBef>
                <a:spcPts val="0"/>
              </a:spcBef>
              <a:spcAft>
                <a:spcPts val="0"/>
              </a:spcAft>
              <a:buNone/>
            </a:pPr>
            <a:endParaRPr sz="1200" dirty="0">
              <a:solidFill>
                <a:srgbClr val="000000"/>
              </a:solidFill>
              <a:latin typeface="Courier New"/>
              <a:ea typeface="Courier New"/>
              <a:cs typeface="Courier New"/>
              <a:sym typeface="Courier New"/>
            </a:endParaRPr>
          </a:p>
        </p:txBody>
      </p:sp>
      <p:sp>
        <p:nvSpPr>
          <p:cNvPr id="178" name="Shape 178"/>
          <p:cNvSpPr txBox="1"/>
          <p:nvPr/>
        </p:nvSpPr>
        <p:spPr>
          <a:xfrm>
            <a:off x="527750" y="2044000"/>
            <a:ext cx="8109000" cy="2461800"/>
          </a:xfrm>
          <a:prstGeom prst="rect">
            <a:avLst/>
          </a:prstGeom>
          <a:solidFill>
            <a:srgbClr val="FFFFFF"/>
          </a:solidFill>
          <a:ln>
            <a:noFill/>
          </a:ln>
        </p:spPr>
        <p:txBody>
          <a:bodyPr lIns="91425" tIns="91425" rIns="91425" bIns="91425" anchor="t" anchorCtr="0">
            <a:noAutofit/>
          </a:bodyPr>
          <a:lstStyle/>
          <a:p>
            <a:pPr lvl="0" indent="457200" rtl="0">
              <a:lnSpc>
                <a:spcPct val="115000"/>
              </a:lnSpc>
              <a:spcBef>
                <a:spcPts val="0"/>
              </a:spcBef>
              <a:buNone/>
            </a:pPr>
            <a:r>
              <a:rPr lang="en" sz="1200">
                <a:solidFill>
                  <a:srgbClr val="0000FF"/>
                </a:solidFill>
                <a:latin typeface="Consolas"/>
                <a:ea typeface="Consolas"/>
                <a:cs typeface="Consolas"/>
                <a:sym typeface="Consolas"/>
              </a:rPr>
              <a:t>int</a:t>
            </a:r>
            <a:r>
              <a:rPr lang="en" sz="1200">
                <a:latin typeface="Consolas"/>
                <a:ea typeface="Consolas"/>
                <a:cs typeface="Consolas"/>
                <a:sym typeface="Consolas"/>
              </a:rPr>
              <a:t> receivedOrderId = 0;</a:t>
            </a:r>
          </a:p>
          <a:p>
            <a:pPr lvl="0" indent="457200" rtl="0">
              <a:lnSpc>
                <a:spcPct val="115000"/>
              </a:lnSpc>
              <a:spcBef>
                <a:spcPts val="0"/>
              </a:spcBef>
              <a:buNone/>
            </a:pPr>
            <a:r>
              <a:rPr lang="en" sz="1200">
                <a:solidFill>
                  <a:srgbClr val="0000FF"/>
                </a:solidFill>
                <a:latin typeface="Consolas"/>
                <a:ea typeface="Consolas"/>
                <a:cs typeface="Consolas"/>
                <a:sym typeface="Consolas"/>
              </a:rPr>
              <a:t>bool</a:t>
            </a:r>
            <a:r>
              <a:rPr lang="en" sz="1200">
                <a:latin typeface="Consolas"/>
                <a:ea typeface="Consolas"/>
                <a:cs typeface="Consolas"/>
                <a:sym typeface="Consolas"/>
              </a:rPr>
              <a:t> receivedArchieved = </a:t>
            </a:r>
            <a:r>
              <a:rPr lang="en" sz="1200">
                <a:solidFill>
                  <a:srgbClr val="0000FF"/>
                </a:solidFill>
                <a:latin typeface="Consolas"/>
                <a:ea typeface="Consolas"/>
                <a:cs typeface="Consolas"/>
                <a:sym typeface="Consolas"/>
              </a:rPr>
              <a:t>false</a:t>
            </a:r>
            <a:r>
              <a:rPr lang="en" sz="1200">
                <a:latin typeface="Consolas"/>
                <a:ea typeface="Consolas"/>
                <a:cs typeface="Consolas"/>
                <a:sym typeface="Consolas"/>
              </a:rPr>
              <a:t>;</a:t>
            </a:r>
          </a:p>
          <a:p>
            <a:pPr lvl="0" rtl="0">
              <a:lnSpc>
                <a:spcPct val="115000"/>
              </a:lnSpc>
              <a:spcBef>
                <a:spcPts val="0"/>
              </a:spcBef>
              <a:buNone/>
            </a:pPr>
            <a:r>
              <a:rPr lang="en" sz="1200">
                <a:latin typeface="Consolas"/>
                <a:ea typeface="Consolas"/>
                <a:cs typeface="Consolas"/>
                <a:sym typeface="Consolas"/>
              </a:rPr>
              <a:t> </a:t>
            </a:r>
          </a:p>
          <a:p>
            <a:pPr marL="0" lvl="0" indent="457200" rtl="0">
              <a:lnSpc>
                <a:spcPct val="115000"/>
              </a:lnSpc>
              <a:spcBef>
                <a:spcPts val="0"/>
              </a:spcBef>
              <a:buNone/>
            </a:pPr>
            <a:r>
              <a:rPr lang="en" sz="1200">
                <a:solidFill>
                  <a:srgbClr val="2B91AF"/>
                </a:solidFill>
                <a:latin typeface="Consolas"/>
                <a:ea typeface="Consolas"/>
                <a:cs typeface="Consolas"/>
                <a:sym typeface="Consolas"/>
              </a:rPr>
              <a:t>Mock</a:t>
            </a:r>
            <a:r>
              <a:rPr lang="en" sz="1200">
                <a:latin typeface="Consolas"/>
                <a:ea typeface="Consolas"/>
                <a:cs typeface="Consolas"/>
                <a:sym typeface="Consolas"/>
              </a:rPr>
              <a:t>&lt;</a:t>
            </a:r>
            <a:r>
              <a:rPr lang="en" sz="1200">
                <a:solidFill>
                  <a:srgbClr val="2B91AF"/>
                </a:solidFill>
                <a:latin typeface="Consolas"/>
                <a:ea typeface="Consolas"/>
                <a:cs typeface="Consolas"/>
                <a:sym typeface="Consolas"/>
              </a:rPr>
              <a:t>IOrderRepository</a:t>
            </a:r>
            <a:r>
              <a:rPr lang="en" sz="1200">
                <a:latin typeface="Consolas"/>
                <a:ea typeface="Consolas"/>
                <a:cs typeface="Consolas"/>
                <a:sym typeface="Consolas"/>
              </a:rPr>
              <a:t>&gt; orderRepositoryMock = </a:t>
            </a:r>
            <a:r>
              <a:rPr lang="en" sz="1200">
                <a:solidFill>
                  <a:srgbClr val="0000FF"/>
                </a:solidFill>
                <a:latin typeface="Consolas"/>
                <a:ea typeface="Consolas"/>
                <a:cs typeface="Consolas"/>
                <a:sym typeface="Consolas"/>
              </a:rPr>
              <a:t>new</a:t>
            </a: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Mock</a:t>
            </a:r>
            <a:r>
              <a:rPr lang="en" sz="1200">
                <a:latin typeface="Consolas"/>
                <a:ea typeface="Consolas"/>
                <a:cs typeface="Consolas"/>
                <a:sym typeface="Consolas"/>
              </a:rPr>
              <a:t>&lt;</a:t>
            </a:r>
            <a:r>
              <a:rPr lang="en" sz="1200">
                <a:solidFill>
                  <a:srgbClr val="2B91AF"/>
                </a:solidFill>
                <a:latin typeface="Consolas"/>
                <a:ea typeface="Consolas"/>
                <a:cs typeface="Consolas"/>
                <a:sym typeface="Consolas"/>
              </a:rPr>
              <a:t>IOrderRepository</a:t>
            </a:r>
            <a:r>
              <a:rPr lang="en" sz="1200">
                <a:latin typeface="Consolas"/>
                <a:ea typeface="Consolas"/>
                <a:cs typeface="Consolas"/>
                <a:sym typeface="Consolas"/>
              </a:rPr>
              <a:t>&gt;();</a:t>
            </a:r>
          </a:p>
          <a:p>
            <a:pPr marL="0" lvl="0" indent="457200" rtl="0">
              <a:lnSpc>
                <a:spcPct val="115000"/>
              </a:lnSpc>
              <a:spcBef>
                <a:spcPts val="0"/>
              </a:spcBef>
              <a:buNone/>
            </a:pPr>
            <a:r>
              <a:rPr lang="en" sz="1200">
                <a:latin typeface="Consolas"/>
                <a:ea typeface="Consolas"/>
                <a:cs typeface="Consolas"/>
                <a:sym typeface="Consolas"/>
              </a:rPr>
              <a:t>orderRepositoryMock.Setup(m =&gt; m.GetOrder(</a:t>
            </a:r>
            <a:r>
              <a:rPr lang="en" sz="1200">
                <a:solidFill>
                  <a:srgbClr val="2B91AF"/>
                </a:solidFill>
                <a:latin typeface="Consolas"/>
                <a:ea typeface="Consolas"/>
                <a:cs typeface="Consolas"/>
                <a:sym typeface="Consolas"/>
              </a:rPr>
              <a:t>It</a:t>
            </a:r>
            <a:r>
              <a:rPr lang="en" sz="1200">
                <a:latin typeface="Consolas"/>
                <a:ea typeface="Consolas"/>
                <a:cs typeface="Consolas"/>
                <a:sym typeface="Consolas"/>
              </a:rPr>
              <a:t>.IsAny&lt;</a:t>
            </a:r>
            <a:r>
              <a:rPr lang="en" sz="1200">
                <a:solidFill>
                  <a:srgbClr val="0000FF"/>
                </a:solidFill>
                <a:latin typeface="Consolas"/>
                <a:ea typeface="Consolas"/>
                <a:cs typeface="Consolas"/>
                <a:sym typeface="Consolas"/>
              </a:rPr>
              <a:t>int</a:t>
            </a:r>
            <a:r>
              <a:rPr lang="en" sz="1200">
                <a:latin typeface="Consolas"/>
                <a:ea typeface="Consolas"/>
                <a:cs typeface="Consolas"/>
                <a:sym typeface="Consolas"/>
              </a:rPr>
              <a:t>&gt;(), </a:t>
            </a:r>
            <a:r>
              <a:rPr lang="en" sz="1200">
                <a:solidFill>
                  <a:srgbClr val="2B91AF"/>
                </a:solidFill>
                <a:latin typeface="Consolas"/>
                <a:ea typeface="Consolas"/>
                <a:cs typeface="Consolas"/>
                <a:sym typeface="Consolas"/>
              </a:rPr>
              <a:t>It</a:t>
            </a:r>
            <a:r>
              <a:rPr lang="en" sz="1200">
                <a:latin typeface="Consolas"/>
                <a:ea typeface="Consolas"/>
                <a:cs typeface="Consolas"/>
                <a:sym typeface="Consolas"/>
              </a:rPr>
              <a:t>.IsAny&lt;</a:t>
            </a:r>
            <a:r>
              <a:rPr lang="en" sz="1200">
                <a:solidFill>
                  <a:srgbClr val="0000FF"/>
                </a:solidFill>
                <a:latin typeface="Consolas"/>
                <a:ea typeface="Consolas"/>
                <a:cs typeface="Consolas"/>
                <a:sym typeface="Consolas"/>
              </a:rPr>
              <a:t>bool</a:t>
            </a:r>
            <a:r>
              <a:rPr lang="en" sz="1200">
                <a:latin typeface="Consolas"/>
                <a:ea typeface="Consolas"/>
                <a:cs typeface="Consolas"/>
                <a:sym typeface="Consolas"/>
              </a:rPr>
              <a:t>&gt;()))</a:t>
            </a:r>
          </a:p>
          <a:p>
            <a:pPr lvl="0" indent="457200" rtl="0">
              <a:lnSpc>
                <a:spcPct val="115000"/>
              </a:lnSpc>
              <a:spcBef>
                <a:spcPts val="0"/>
              </a:spcBef>
              <a:buNone/>
            </a:pPr>
            <a:r>
              <a:rPr lang="en" sz="1200">
                <a:latin typeface="Consolas"/>
                <a:ea typeface="Consolas"/>
                <a:cs typeface="Consolas"/>
                <a:sym typeface="Consolas"/>
              </a:rPr>
              <a:t>                   .Returns(</a:t>
            </a:r>
            <a:r>
              <a:rPr lang="en" sz="1200">
                <a:solidFill>
                  <a:srgbClr val="0000FF"/>
                </a:solidFill>
                <a:latin typeface="Consolas"/>
                <a:ea typeface="Consolas"/>
                <a:cs typeface="Consolas"/>
                <a:sym typeface="Consolas"/>
              </a:rPr>
              <a:t>new</a:t>
            </a: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Order</a:t>
            </a:r>
            <a:r>
              <a:rPr lang="en" sz="1200">
                <a:latin typeface="Consolas"/>
                <a:ea typeface="Consolas"/>
                <a:cs typeface="Consolas"/>
                <a:sym typeface="Consolas"/>
              </a:rPr>
              <a:t>()).Callback&lt;</a:t>
            </a:r>
            <a:r>
              <a:rPr lang="en" sz="1200">
                <a:solidFill>
                  <a:srgbClr val="0000FF"/>
                </a:solidFill>
                <a:latin typeface="Consolas"/>
                <a:ea typeface="Consolas"/>
                <a:cs typeface="Consolas"/>
                <a:sym typeface="Consolas"/>
              </a:rPr>
              <a:t>int</a:t>
            </a:r>
            <a:r>
              <a:rPr lang="en" sz="1200">
                <a:latin typeface="Consolas"/>
                <a:ea typeface="Consolas"/>
                <a:cs typeface="Consolas"/>
                <a:sym typeface="Consolas"/>
              </a:rPr>
              <a:t>, </a:t>
            </a:r>
            <a:r>
              <a:rPr lang="en" sz="1200">
                <a:solidFill>
                  <a:srgbClr val="0000FF"/>
                </a:solidFill>
                <a:latin typeface="Consolas"/>
                <a:ea typeface="Consolas"/>
                <a:cs typeface="Consolas"/>
                <a:sym typeface="Consolas"/>
              </a:rPr>
              <a:t>bool</a:t>
            </a:r>
            <a:r>
              <a:rPr lang="en" sz="1200">
                <a:latin typeface="Consolas"/>
                <a:ea typeface="Consolas"/>
                <a:cs typeface="Consolas"/>
                <a:sym typeface="Consolas"/>
              </a:rPr>
              <a:t>&gt;((o, a) =&gt;</a:t>
            </a:r>
          </a:p>
          <a:p>
            <a:pPr lvl="0" rtl="0">
              <a:lnSpc>
                <a:spcPct val="115000"/>
              </a:lnSpc>
              <a:spcBef>
                <a:spcPts val="0"/>
              </a:spcBef>
              <a:buNone/>
            </a:pPr>
            <a:r>
              <a:rPr lang="en" sz="1200">
                <a:latin typeface="Consolas"/>
                <a:ea typeface="Consolas"/>
                <a:cs typeface="Consolas"/>
                <a:sym typeface="Consolas"/>
              </a:rPr>
              <a:t>            		   {</a:t>
            </a:r>
          </a:p>
          <a:p>
            <a:pPr lvl="0" rtl="0">
              <a:lnSpc>
                <a:spcPct val="115000"/>
              </a:lnSpc>
              <a:spcBef>
                <a:spcPts val="0"/>
              </a:spcBef>
              <a:buNone/>
            </a:pPr>
            <a:r>
              <a:rPr lang="en" sz="1200">
                <a:latin typeface="Consolas"/>
                <a:ea typeface="Consolas"/>
                <a:cs typeface="Consolas"/>
                <a:sym typeface="Consolas"/>
              </a:rPr>
              <a:t>                			receivedOrderId = o;</a:t>
            </a:r>
          </a:p>
          <a:p>
            <a:pPr lvl="0" rtl="0">
              <a:lnSpc>
                <a:spcPct val="115000"/>
              </a:lnSpc>
              <a:spcBef>
                <a:spcPts val="0"/>
              </a:spcBef>
              <a:buNone/>
            </a:pPr>
            <a:r>
              <a:rPr lang="en" sz="1200">
                <a:latin typeface="Consolas"/>
                <a:ea typeface="Consolas"/>
                <a:cs typeface="Consolas"/>
                <a:sym typeface="Consolas"/>
              </a:rPr>
              <a:t>                			receivedArchieved = a;</a:t>
            </a:r>
          </a:p>
          <a:p>
            <a:pPr lvl="0" rtl="0">
              <a:lnSpc>
                <a:spcPct val="115000"/>
              </a:lnSpc>
              <a:spcBef>
                <a:spcPts val="0"/>
              </a:spcBef>
              <a:buNone/>
            </a:pPr>
            <a:r>
              <a:rPr lang="en" sz="1200">
                <a:latin typeface="Consolas"/>
                <a:ea typeface="Consolas"/>
                <a:cs typeface="Consolas"/>
                <a:sym typeface="Consolas"/>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Asynchronous Methods</a:t>
            </a:r>
          </a:p>
        </p:txBody>
      </p:sp>
      <p:sp>
        <p:nvSpPr>
          <p:cNvPr id="184" name="Shape 184"/>
          <p:cNvSpPr txBox="1">
            <a:spLocks noGrp="1"/>
          </p:cNvSpPr>
          <p:nvPr>
            <p:ph type="body" idx="1"/>
          </p:nvPr>
        </p:nvSpPr>
        <p:spPr>
          <a:xfrm>
            <a:off x="387900" y="1489825"/>
            <a:ext cx="8014200" cy="3553200"/>
          </a:xfrm>
          <a:prstGeom prst="rect">
            <a:avLst/>
          </a:prstGeom>
          <a:solidFill>
            <a:schemeClr val="lt1"/>
          </a:solidFill>
          <a:ln>
            <a:noFill/>
          </a:ln>
        </p:spPr>
        <p:txBody>
          <a:bodyPr lIns="91425" tIns="91425" rIns="91425" bIns="91425" anchor="t" anchorCtr="0">
            <a:noAutofit/>
          </a:bodyPr>
          <a:lstStyle/>
          <a:p>
            <a:pPr lvl="0" rtl="0">
              <a:spcBef>
                <a:spcPts val="0"/>
              </a:spcBef>
              <a:buNone/>
            </a:pPr>
            <a:r>
              <a:rPr lang="en">
                <a:solidFill>
                  <a:srgbClr val="FFFFFF"/>
                </a:solidFill>
              </a:rPr>
              <a:t>For async methods, use </a:t>
            </a:r>
            <a:r>
              <a:rPr lang="en" b="1">
                <a:solidFill>
                  <a:srgbClr val="FFFFFF"/>
                </a:solidFill>
              </a:rPr>
              <a:t>ReturnsAsync</a:t>
            </a:r>
          </a:p>
          <a:p>
            <a:pPr marL="0" lvl="0" indent="457200" rtl="0">
              <a:spcBef>
                <a:spcPts val="0"/>
              </a:spcBef>
              <a:spcAft>
                <a:spcPts val="0"/>
              </a:spcAft>
              <a:buNone/>
            </a:pPr>
            <a:endParaRPr sz="1400">
              <a:solidFill>
                <a:srgbClr val="000000"/>
              </a:solidFill>
              <a:latin typeface="Courier New"/>
              <a:ea typeface="Courier New"/>
              <a:cs typeface="Courier New"/>
              <a:sym typeface="Courier New"/>
            </a:endParaRPr>
          </a:p>
          <a:p>
            <a:pPr marL="0" marR="50800" lvl="0" indent="0" rtl="0">
              <a:spcBef>
                <a:spcPts val="0"/>
              </a:spcBef>
              <a:spcAft>
                <a:spcPts val="1100"/>
              </a:spcAft>
              <a:buNone/>
            </a:pPr>
            <a:endParaRPr sz="1000">
              <a:solidFill>
                <a:srgbClr val="303336"/>
              </a:solidFill>
              <a:highlight>
                <a:srgbClr val="EFF0F1"/>
              </a:highlight>
              <a:latin typeface="Courier New"/>
              <a:ea typeface="Courier New"/>
              <a:cs typeface="Courier New"/>
              <a:sym typeface="Courier New"/>
            </a:endParaRPr>
          </a:p>
          <a:p>
            <a:pPr lvl="0">
              <a:spcBef>
                <a:spcPts val="0"/>
              </a:spcBef>
              <a:buNone/>
            </a:pPr>
            <a:endParaRPr sz="1400">
              <a:solidFill>
                <a:srgbClr val="000000"/>
              </a:solidFill>
            </a:endParaRPr>
          </a:p>
          <a:p>
            <a:pPr lvl="0" rtl="0">
              <a:spcBef>
                <a:spcPts val="0"/>
              </a:spcBef>
              <a:buNone/>
            </a:pPr>
            <a:r>
              <a:rPr lang="en">
                <a:solidFill>
                  <a:srgbClr val="FFFFFF"/>
                </a:solidFill>
              </a:rPr>
              <a:t>If it only returns Task and not Task&lt;T&gt;, then use </a:t>
            </a:r>
            <a:r>
              <a:rPr lang="en" b="1">
                <a:solidFill>
                  <a:srgbClr val="FFFFFF"/>
                </a:solidFill>
              </a:rPr>
              <a:t>Returns(Task.FromResult(default(object)))</a:t>
            </a:r>
          </a:p>
          <a:p>
            <a:pPr lvl="0" indent="457200" rtl="0">
              <a:spcBef>
                <a:spcPts val="0"/>
              </a:spcBef>
              <a:buNone/>
            </a:pPr>
            <a:endParaRPr b="1">
              <a:solidFill>
                <a:srgbClr val="000000"/>
              </a:solidFill>
            </a:endParaRPr>
          </a:p>
        </p:txBody>
      </p:sp>
      <p:sp>
        <p:nvSpPr>
          <p:cNvPr id="185" name="Shape 185"/>
          <p:cNvSpPr txBox="1"/>
          <p:nvPr/>
        </p:nvSpPr>
        <p:spPr>
          <a:xfrm>
            <a:off x="519375" y="1968575"/>
            <a:ext cx="8014200" cy="745500"/>
          </a:xfrm>
          <a:prstGeom prst="rect">
            <a:avLst/>
          </a:prstGeom>
          <a:solidFill>
            <a:srgbClr val="FFFFFF"/>
          </a:solidFill>
          <a:ln>
            <a:noFill/>
          </a:ln>
        </p:spPr>
        <p:txBody>
          <a:bodyPr lIns="91425" tIns="91425" rIns="91425" bIns="91425" anchor="t" anchorCtr="0">
            <a:noAutofit/>
          </a:bodyPr>
          <a:lstStyle/>
          <a:p>
            <a:pPr lvl="0" rtl="0">
              <a:lnSpc>
                <a:spcPct val="115000"/>
              </a:lnSpc>
              <a:spcBef>
                <a:spcPts val="0"/>
              </a:spcBef>
              <a:buNone/>
            </a:pPr>
            <a:r>
              <a:rPr lang="en" sz="1200">
                <a:solidFill>
                  <a:srgbClr val="2B91AF"/>
                </a:solidFill>
                <a:latin typeface="Consolas"/>
                <a:ea typeface="Consolas"/>
                <a:cs typeface="Consolas"/>
                <a:sym typeface="Consolas"/>
              </a:rPr>
              <a:t>Mock</a:t>
            </a:r>
            <a:r>
              <a:rPr lang="en" sz="1200">
                <a:latin typeface="Consolas"/>
                <a:ea typeface="Consolas"/>
                <a:cs typeface="Consolas"/>
                <a:sym typeface="Consolas"/>
              </a:rPr>
              <a:t>&lt;</a:t>
            </a:r>
            <a:r>
              <a:rPr lang="en" sz="1200">
                <a:solidFill>
                  <a:srgbClr val="2B91AF"/>
                </a:solidFill>
                <a:latin typeface="Consolas"/>
                <a:ea typeface="Consolas"/>
                <a:cs typeface="Consolas"/>
                <a:sym typeface="Consolas"/>
              </a:rPr>
              <a:t>IItemService</a:t>
            </a:r>
            <a:r>
              <a:rPr lang="en" sz="1200">
                <a:latin typeface="Consolas"/>
                <a:ea typeface="Consolas"/>
                <a:cs typeface="Consolas"/>
                <a:sym typeface="Consolas"/>
              </a:rPr>
              <a:t>&gt; mockItem = </a:t>
            </a:r>
            <a:r>
              <a:rPr lang="en" sz="1200">
                <a:solidFill>
                  <a:srgbClr val="0000FF"/>
                </a:solidFill>
                <a:latin typeface="Consolas"/>
                <a:ea typeface="Consolas"/>
                <a:cs typeface="Consolas"/>
                <a:sym typeface="Consolas"/>
              </a:rPr>
              <a:t>new</a:t>
            </a: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Mock</a:t>
            </a:r>
            <a:r>
              <a:rPr lang="en" sz="1200">
                <a:latin typeface="Consolas"/>
                <a:ea typeface="Consolas"/>
                <a:cs typeface="Consolas"/>
                <a:sym typeface="Consolas"/>
              </a:rPr>
              <a:t>&lt;</a:t>
            </a:r>
            <a:r>
              <a:rPr lang="en" sz="1200">
                <a:solidFill>
                  <a:srgbClr val="2B91AF"/>
                </a:solidFill>
                <a:latin typeface="Consolas"/>
                <a:ea typeface="Consolas"/>
                <a:cs typeface="Consolas"/>
                <a:sym typeface="Consolas"/>
              </a:rPr>
              <a:t>IItemService</a:t>
            </a:r>
            <a:r>
              <a:rPr lang="en" sz="1200">
                <a:latin typeface="Consolas"/>
                <a:ea typeface="Consolas"/>
                <a:cs typeface="Consolas"/>
                <a:sym typeface="Consolas"/>
              </a:rPr>
              <a:t>&gt;();</a:t>
            </a:r>
          </a:p>
          <a:p>
            <a:pPr lvl="0" rtl="0">
              <a:lnSpc>
                <a:spcPct val="115000"/>
              </a:lnSpc>
              <a:spcBef>
                <a:spcPts val="0"/>
              </a:spcBef>
              <a:spcAft>
                <a:spcPts val="1600"/>
              </a:spcAft>
              <a:buNone/>
            </a:pPr>
            <a:r>
              <a:rPr lang="en" sz="1200">
                <a:latin typeface="Consolas"/>
                <a:ea typeface="Consolas"/>
                <a:cs typeface="Consolas"/>
                <a:sym typeface="Consolas"/>
              </a:rPr>
              <a:t>mockItem.Setup(m =&gt; m.FindAsync(item.ItemId)).ReturnsAsync(item);</a:t>
            </a:r>
          </a:p>
          <a:p>
            <a:pPr lvl="0" indent="457200" rtl="0">
              <a:lnSpc>
                <a:spcPct val="115000"/>
              </a:lnSpc>
              <a:spcBef>
                <a:spcPts val="0"/>
              </a:spcBef>
              <a:buNone/>
            </a:pPr>
            <a:endParaRPr sz="1200">
              <a:solidFill>
                <a:srgbClr val="2B91AF"/>
              </a:solidFill>
              <a:latin typeface="Consolas"/>
              <a:ea typeface="Consolas"/>
              <a:cs typeface="Consolas"/>
              <a:sym typeface="Consolas"/>
            </a:endParaRPr>
          </a:p>
        </p:txBody>
      </p:sp>
      <p:sp>
        <p:nvSpPr>
          <p:cNvPr id="186" name="Shape 186"/>
          <p:cNvSpPr txBox="1"/>
          <p:nvPr/>
        </p:nvSpPr>
        <p:spPr>
          <a:xfrm>
            <a:off x="519375" y="3903700"/>
            <a:ext cx="8075400" cy="635700"/>
          </a:xfrm>
          <a:prstGeom prst="rect">
            <a:avLst/>
          </a:prstGeom>
          <a:solidFill>
            <a:srgbClr val="FFFFFF"/>
          </a:solidFill>
          <a:ln>
            <a:noFill/>
          </a:ln>
        </p:spPr>
        <p:txBody>
          <a:bodyPr lIns="91425" tIns="91425" rIns="91425" bIns="91425" anchor="t" anchorCtr="0">
            <a:noAutofit/>
          </a:bodyPr>
          <a:lstStyle/>
          <a:p>
            <a:pPr lvl="0" rtl="0">
              <a:lnSpc>
                <a:spcPct val="115000"/>
              </a:lnSpc>
              <a:spcBef>
                <a:spcPts val="0"/>
              </a:spcBef>
              <a:spcAft>
                <a:spcPts val="1600"/>
              </a:spcAft>
              <a:buNone/>
            </a:pPr>
            <a:r>
              <a:rPr lang="en" sz="1200">
                <a:solidFill>
                  <a:srgbClr val="2B91AF"/>
                </a:solidFill>
                <a:latin typeface="Consolas"/>
                <a:ea typeface="Consolas"/>
                <a:cs typeface="Consolas"/>
                <a:sym typeface="Consolas"/>
              </a:rPr>
              <a:t>Mock</a:t>
            </a:r>
            <a:r>
              <a:rPr lang="en" sz="1200">
                <a:latin typeface="Consolas"/>
                <a:ea typeface="Consolas"/>
                <a:cs typeface="Consolas"/>
                <a:sym typeface="Consolas"/>
              </a:rPr>
              <a:t>&lt;</a:t>
            </a:r>
            <a:r>
              <a:rPr lang="en" sz="1200">
                <a:solidFill>
                  <a:srgbClr val="2B91AF"/>
                </a:solidFill>
                <a:latin typeface="Consolas"/>
                <a:ea typeface="Consolas"/>
                <a:cs typeface="Consolas"/>
                <a:sym typeface="Consolas"/>
              </a:rPr>
              <a:t>IItemService</a:t>
            </a:r>
            <a:r>
              <a:rPr lang="en" sz="1200">
                <a:latin typeface="Consolas"/>
                <a:ea typeface="Consolas"/>
                <a:cs typeface="Consolas"/>
                <a:sym typeface="Consolas"/>
              </a:rPr>
              <a:t>&gt; mockItem = </a:t>
            </a:r>
            <a:r>
              <a:rPr lang="en" sz="1200">
                <a:solidFill>
                  <a:srgbClr val="0000FF"/>
                </a:solidFill>
                <a:latin typeface="Consolas"/>
                <a:ea typeface="Consolas"/>
                <a:cs typeface="Consolas"/>
                <a:sym typeface="Consolas"/>
              </a:rPr>
              <a:t>new</a:t>
            </a:r>
            <a:r>
              <a:rPr lang="en" sz="1200">
                <a:latin typeface="Consolas"/>
                <a:ea typeface="Consolas"/>
                <a:cs typeface="Consolas"/>
                <a:sym typeface="Consolas"/>
              </a:rPr>
              <a:t> Mock&lt;</a:t>
            </a:r>
            <a:r>
              <a:rPr lang="en" sz="1200">
                <a:solidFill>
                  <a:srgbClr val="2B91AF"/>
                </a:solidFill>
                <a:latin typeface="Consolas"/>
                <a:ea typeface="Consolas"/>
                <a:cs typeface="Consolas"/>
                <a:sym typeface="Consolas"/>
              </a:rPr>
              <a:t>IItemService</a:t>
            </a:r>
            <a:r>
              <a:rPr lang="en" sz="1200">
                <a:latin typeface="Consolas"/>
                <a:ea typeface="Consolas"/>
                <a:cs typeface="Consolas"/>
                <a:sym typeface="Consolas"/>
              </a:rPr>
              <a:t>&gt;();</a:t>
            </a:r>
            <a:br>
              <a:rPr lang="en" sz="1200">
                <a:latin typeface="Consolas"/>
                <a:ea typeface="Consolas"/>
                <a:cs typeface="Consolas"/>
                <a:sym typeface="Consolas"/>
              </a:rPr>
            </a:br>
            <a:r>
              <a:rPr lang="en" sz="1200">
                <a:latin typeface="Consolas"/>
                <a:ea typeface="Consolas"/>
                <a:cs typeface="Consolas"/>
                <a:sym typeface="Consolas"/>
              </a:rPr>
              <a:t>mockItem.Setup(m=&gt;m.ProcessItem()).Returns(</a:t>
            </a:r>
            <a:r>
              <a:rPr lang="en" sz="1200">
                <a:solidFill>
                  <a:srgbClr val="2B91AF"/>
                </a:solidFill>
                <a:latin typeface="Consolas"/>
                <a:ea typeface="Consolas"/>
                <a:cs typeface="Consolas"/>
                <a:sym typeface="Consolas"/>
              </a:rPr>
              <a:t>Task</a:t>
            </a:r>
            <a:r>
              <a:rPr lang="en" sz="1200">
                <a:latin typeface="Consolas"/>
                <a:ea typeface="Consolas"/>
                <a:cs typeface="Consolas"/>
                <a:sym typeface="Consolas"/>
              </a:rPr>
              <a:t>.FromResult(default(object));</a:t>
            </a:r>
          </a:p>
          <a:p>
            <a:pPr lvl="0" rtl="0">
              <a:lnSpc>
                <a:spcPct val="115000"/>
              </a:lnSpc>
              <a:spcBef>
                <a:spcPts val="0"/>
              </a:spcBef>
              <a:spcAft>
                <a:spcPts val="1600"/>
              </a:spcAft>
              <a:buNone/>
            </a:pPr>
            <a:endParaRPr sz="1200">
              <a:solidFill>
                <a:srgbClr val="2B91AF"/>
              </a:solidFill>
              <a:latin typeface="Consolas"/>
              <a:ea typeface="Consolas"/>
              <a:cs typeface="Consolas"/>
              <a:sym typeface="Consolas"/>
            </a:endParaRPr>
          </a:p>
          <a:p>
            <a:pPr lvl="0" indent="457200" rtl="0">
              <a:lnSpc>
                <a:spcPct val="115000"/>
              </a:lnSpc>
              <a:spcBef>
                <a:spcPts val="0"/>
              </a:spcBef>
              <a:spcAft>
                <a:spcPts val="1600"/>
              </a:spcAft>
              <a:buNone/>
            </a:pPr>
            <a:r>
              <a:rPr lang="en" sz="1200">
                <a:latin typeface="Consolas"/>
                <a:ea typeface="Consolas"/>
                <a:cs typeface="Consolas"/>
                <a:sym typeface="Consolas"/>
              </a:rPr>
              <a:t>	                                                                </a:t>
            </a:r>
          </a:p>
          <a:p>
            <a:pPr lvl="0">
              <a:spcBef>
                <a:spcPts val="0"/>
              </a:spcBef>
              <a:buNone/>
            </a:pP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lgn="ctr">
              <a:spcBef>
                <a:spcPts val="0"/>
              </a:spcBef>
              <a:buNone/>
            </a:pPr>
            <a:r>
              <a:rPr lang="en"/>
              <a:t>About Me</a:t>
            </a:r>
          </a:p>
        </p:txBody>
      </p:sp>
      <p:pic>
        <p:nvPicPr>
          <p:cNvPr id="70" name="Shape 70"/>
          <p:cNvPicPr preferRelativeResize="0"/>
          <p:nvPr/>
        </p:nvPicPr>
        <p:blipFill>
          <a:blip r:embed="rId3">
            <a:alphaModFix/>
          </a:blip>
          <a:stretch>
            <a:fillRect/>
          </a:stretch>
        </p:blipFill>
        <p:spPr>
          <a:xfrm>
            <a:off x="3188525" y="2983800"/>
            <a:ext cx="2316088" cy="1524000"/>
          </a:xfrm>
          <a:prstGeom prst="rect">
            <a:avLst/>
          </a:prstGeom>
          <a:noFill/>
          <a:ln>
            <a:noFill/>
          </a:ln>
        </p:spPr>
      </p:pic>
      <p:pic>
        <p:nvPicPr>
          <p:cNvPr id="71" name="Shape 71" descr="books.png"/>
          <p:cNvPicPr preferRelativeResize="0"/>
          <p:nvPr/>
        </p:nvPicPr>
        <p:blipFill rotWithShape="1">
          <a:blip r:embed="rId4">
            <a:alphaModFix/>
          </a:blip>
          <a:srcRect l="8200" r="8200"/>
          <a:stretch/>
        </p:blipFill>
        <p:spPr>
          <a:xfrm>
            <a:off x="649675" y="2938197"/>
            <a:ext cx="1573074" cy="1837775"/>
          </a:xfrm>
          <a:prstGeom prst="rect">
            <a:avLst/>
          </a:prstGeom>
          <a:noFill/>
          <a:ln>
            <a:noFill/>
          </a:ln>
        </p:spPr>
      </p:pic>
      <p:pic>
        <p:nvPicPr>
          <p:cNvPr id="72" name="Shape 72"/>
          <p:cNvPicPr preferRelativeResize="0"/>
          <p:nvPr/>
        </p:nvPicPr>
        <p:blipFill>
          <a:blip r:embed="rId5">
            <a:alphaModFix/>
          </a:blip>
          <a:stretch>
            <a:fillRect/>
          </a:stretch>
        </p:blipFill>
        <p:spPr>
          <a:xfrm>
            <a:off x="251725" y="1043899"/>
            <a:ext cx="4943074" cy="1732424"/>
          </a:xfrm>
          <a:prstGeom prst="rect">
            <a:avLst/>
          </a:prstGeom>
          <a:noFill/>
          <a:ln>
            <a:noFill/>
          </a:ln>
        </p:spPr>
      </p:pic>
      <p:pic>
        <p:nvPicPr>
          <p:cNvPr id="73" name="Shape 73" descr="MicrosoftNETPurple.jpg"/>
          <p:cNvPicPr preferRelativeResize="0"/>
          <p:nvPr/>
        </p:nvPicPr>
        <p:blipFill>
          <a:blip r:embed="rId6">
            <a:alphaModFix/>
          </a:blip>
          <a:stretch>
            <a:fillRect/>
          </a:stretch>
        </p:blipFill>
        <p:spPr>
          <a:xfrm>
            <a:off x="5958225" y="1144125"/>
            <a:ext cx="1839100" cy="1632200"/>
          </a:xfrm>
          <a:prstGeom prst="rect">
            <a:avLst/>
          </a:prstGeom>
          <a:noFill/>
          <a:ln>
            <a:noFill/>
          </a:ln>
        </p:spPr>
      </p:pic>
      <p:pic>
        <p:nvPicPr>
          <p:cNvPr id="74" name="Shape 74" descr="redbackpackNF.png"/>
          <p:cNvPicPr preferRelativeResize="0"/>
          <p:nvPr/>
        </p:nvPicPr>
        <p:blipFill>
          <a:blip r:embed="rId7">
            <a:alphaModFix/>
          </a:blip>
          <a:stretch>
            <a:fillRect/>
          </a:stretch>
        </p:blipFill>
        <p:spPr>
          <a:xfrm>
            <a:off x="6333600" y="3164950"/>
            <a:ext cx="1655249" cy="17324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Asynchronous Methods - .NET 4.6</a:t>
            </a:r>
          </a:p>
        </p:txBody>
      </p:sp>
      <p:sp>
        <p:nvSpPr>
          <p:cNvPr id="192" name="Shape 192"/>
          <p:cNvSpPr txBox="1">
            <a:spLocks noGrp="1"/>
          </p:cNvSpPr>
          <p:nvPr>
            <p:ph type="body" idx="1"/>
          </p:nvPr>
        </p:nvSpPr>
        <p:spPr>
          <a:xfrm>
            <a:off x="387900" y="1489825"/>
            <a:ext cx="8368200" cy="2120700"/>
          </a:xfrm>
          <a:prstGeom prst="rect">
            <a:avLst/>
          </a:prstGeom>
          <a:solidFill>
            <a:schemeClr val="lt1"/>
          </a:solidFill>
          <a:ln>
            <a:noFill/>
          </a:ln>
        </p:spPr>
        <p:txBody>
          <a:bodyPr lIns="91425" tIns="91425" rIns="91425" bIns="91425" anchor="t" anchorCtr="0">
            <a:noAutofit/>
          </a:bodyPr>
          <a:lstStyle/>
          <a:p>
            <a:pPr lvl="0">
              <a:spcBef>
                <a:spcPts val="0"/>
              </a:spcBef>
              <a:buNone/>
            </a:pPr>
            <a:r>
              <a:rPr lang="en" dirty="0">
                <a:solidFill>
                  <a:srgbClr val="FFFFFF"/>
                </a:solidFill>
              </a:rPr>
              <a:t>If using .NET 4.6 and returning a Task, use Returns(Task.CompletedTask).</a:t>
            </a:r>
          </a:p>
          <a:p>
            <a:pPr lvl="0">
              <a:spcBef>
                <a:spcPts val="0"/>
              </a:spcBef>
              <a:buNone/>
            </a:pPr>
            <a:endParaRPr dirty="0">
              <a:solidFill>
                <a:srgbClr val="FFFFFF"/>
              </a:solidFill>
            </a:endParaRPr>
          </a:p>
          <a:p>
            <a:pPr lvl="0" rtl="0">
              <a:spcBef>
                <a:spcPts val="0"/>
              </a:spcBef>
              <a:buNone/>
            </a:pPr>
            <a:endParaRPr sz="1200" dirty="0">
              <a:solidFill>
                <a:srgbClr val="999999"/>
              </a:solidFill>
              <a:latin typeface="Courier New"/>
              <a:ea typeface="Courier New"/>
              <a:cs typeface="Courier New"/>
              <a:sym typeface="Courier New"/>
            </a:endParaRPr>
          </a:p>
        </p:txBody>
      </p:sp>
      <p:sp>
        <p:nvSpPr>
          <p:cNvPr id="193" name="Shape 193"/>
          <p:cNvSpPr txBox="1"/>
          <p:nvPr/>
        </p:nvSpPr>
        <p:spPr>
          <a:xfrm>
            <a:off x="469125" y="2362300"/>
            <a:ext cx="7396800" cy="871200"/>
          </a:xfrm>
          <a:prstGeom prst="rect">
            <a:avLst/>
          </a:prstGeom>
          <a:solidFill>
            <a:srgbClr val="FFFFFF"/>
          </a:solidFill>
          <a:ln w="9525" cap="flat" cmpd="sng">
            <a:solidFill>
              <a:srgbClr val="EFEFEF"/>
            </a:solidFill>
            <a:prstDash val="solid"/>
            <a:round/>
            <a:headEnd type="none" w="med" len="med"/>
            <a:tailEnd type="none" w="med" len="med"/>
          </a:ln>
        </p:spPr>
        <p:txBody>
          <a:bodyPr lIns="91425" tIns="91425" rIns="91425" bIns="91425" anchor="t" anchorCtr="0">
            <a:noAutofit/>
          </a:bodyPr>
          <a:lstStyle/>
          <a:p>
            <a:pPr lvl="0" rtl="0">
              <a:lnSpc>
                <a:spcPct val="115000"/>
              </a:lnSpc>
              <a:spcBef>
                <a:spcPts val="0"/>
              </a:spcBef>
              <a:spcAft>
                <a:spcPts val="1600"/>
              </a:spcAft>
              <a:buNone/>
            </a:pPr>
            <a:r>
              <a:rPr lang="en">
                <a:solidFill>
                  <a:srgbClr val="2B91AF"/>
                </a:solidFill>
                <a:latin typeface="Consolas"/>
                <a:ea typeface="Consolas"/>
                <a:cs typeface="Consolas"/>
                <a:sym typeface="Consolas"/>
              </a:rPr>
              <a:t>Mock</a:t>
            </a:r>
            <a:r>
              <a:rPr lang="en">
                <a:latin typeface="Consolas"/>
                <a:ea typeface="Consolas"/>
                <a:cs typeface="Consolas"/>
                <a:sym typeface="Consolas"/>
              </a:rPr>
              <a:t>&lt;</a:t>
            </a:r>
            <a:r>
              <a:rPr lang="en">
                <a:solidFill>
                  <a:srgbClr val="2B91AF"/>
                </a:solidFill>
                <a:latin typeface="Consolas"/>
                <a:ea typeface="Consolas"/>
                <a:cs typeface="Consolas"/>
                <a:sym typeface="Consolas"/>
              </a:rPr>
              <a:t>IItemService</a:t>
            </a:r>
            <a:r>
              <a:rPr lang="en">
                <a:latin typeface="Consolas"/>
                <a:ea typeface="Consolas"/>
                <a:cs typeface="Consolas"/>
                <a:sym typeface="Consolas"/>
              </a:rPr>
              <a:t>&gt; mockItem = </a:t>
            </a:r>
            <a:r>
              <a:rPr lang="en">
                <a:solidFill>
                  <a:srgbClr val="0000FF"/>
                </a:solidFill>
                <a:latin typeface="Consolas"/>
                <a:ea typeface="Consolas"/>
                <a:cs typeface="Consolas"/>
                <a:sym typeface="Consolas"/>
              </a:rPr>
              <a:t>new</a:t>
            </a:r>
            <a:r>
              <a:rPr lang="en">
                <a:latin typeface="Consolas"/>
                <a:ea typeface="Consolas"/>
                <a:cs typeface="Consolas"/>
                <a:sym typeface="Consolas"/>
              </a:rPr>
              <a:t> </a:t>
            </a:r>
            <a:r>
              <a:rPr lang="en">
                <a:solidFill>
                  <a:srgbClr val="2B91AF"/>
                </a:solidFill>
                <a:latin typeface="Consolas"/>
                <a:ea typeface="Consolas"/>
                <a:cs typeface="Consolas"/>
                <a:sym typeface="Consolas"/>
              </a:rPr>
              <a:t>Mock</a:t>
            </a:r>
            <a:r>
              <a:rPr lang="en">
                <a:latin typeface="Consolas"/>
                <a:ea typeface="Consolas"/>
                <a:cs typeface="Consolas"/>
                <a:sym typeface="Consolas"/>
              </a:rPr>
              <a:t>&lt;</a:t>
            </a:r>
            <a:r>
              <a:rPr lang="en">
                <a:solidFill>
                  <a:srgbClr val="2B91AF"/>
                </a:solidFill>
                <a:latin typeface="Consolas"/>
                <a:ea typeface="Consolas"/>
                <a:cs typeface="Consolas"/>
                <a:sym typeface="Consolas"/>
              </a:rPr>
              <a:t>IItemService</a:t>
            </a:r>
            <a:r>
              <a:rPr lang="en">
                <a:latin typeface="Consolas"/>
                <a:ea typeface="Consolas"/>
                <a:cs typeface="Consolas"/>
                <a:sym typeface="Consolas"/>
              </a:rPr>
              <a:t>&gt;();</a:t>
            </a:r>
          </a:p>
          <a:p>
            <a:pPr lvl="0" rtl="0">
              <a:lnSpc>
                <a:spcPct val="115000"/>
              </a:lnSpc>
              <a:spcBef>
                <a:spcPts val="0"/>
              </a:spcBef>
              <a:spcAft>
                <a:spcPts val="1600"/>
              </a:spcAft>
              <a:buNone/>
            </a:pPr>
            <a:r>
              <a:rPr lang="en">
                <a:latin typeface="Consolas"/>
                <a:ea typeface="Consolas"/>
                <a:cs typeface="Consolas"/>
                <a:sym typeface="Consolas"/>
              </a:rPr>
              <a:t>mockItems.Setup(m =&gt; m.ProcessItem()).Returns(</a:t>
            </a:r>
            <a:r>
              <a:rPr lang="en">
                <a:solidFill>
                  <a:srgbClr val="2B91AF"/>
                </a:solidFill>
                <a:latin typeface="Consolas"/>
                <a:ea typeface="Consolas"/>
                <a:cs typeface="Consolas"/>
                <a:sym typeface="Consolas"/>
              </a:rPr>
              <a:t>Task</a:t>
            </a:r>
            <a:r>
              <a:rPr lang="en">
                <a:latin typeface="Consolas"/>
                <a:ea typeface="Consolas"/>
                <a:cs typeface="Consolas"/>
                <a:sym typeface="Consolas"/>
              </a:rPr>
              <a:t>.CompletedTask);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Common Assertions</a:t>
            </a:r>
          </a:p>
        </p:txBody>
      </p:sp>
      <p:sp>
        <p:nvSpPr>
          <p:cNvPr id="199" name="Shape 199"/>
          <p:cNvSpPr txBox="1">
            <a:spLocks noGrp="1"/>
          </p:cNvSpPr>
          <p:nvPr>
            <p:ph type="body" idx="1"/>
          </p:nvPr>
        </p:nvSpPr>
        <p:spPr>
          <a:xfrm>
            <a:off x="387900" y="1348699"/>
            <a:ext cx="8368200" cy="3736200"/>
          </a:xfrm>
          <a:prstGeom prst="rect">
            <a:avLst/>
          </a:prstGeom>
        </p:spPr>
        <p:txBody>
          <a:bodyPr lIns="91425" tIns="91425" rIns="91425" bIns="91425" anchor="t" anchorCtr="0">
            <a:noAutofit/>
          </a:bodyPr>
          <a:lstStyle/>
          <a:p>
            <a:pPr lvl="0">
              <a:spcBef>
                <a:spcPts val="0"/>
              </a:spcBef>
              <a:buNone/>
            </a:pPr>
            <a:r>
              <a:rPr lang="en" sz="1400"/>
              <a:t>Verify - verifies the desired result</a:t>
            </a:r>
          </a:p>
          <a:p>
            <a:pPr marL="152400" marR="152400" lvl="0" indent="0" rtl="0">
              <a:lnSpc>
                <a:spcPct val="145000"/>
              </a:lnSpc>
              <a:spcBef>
                <a:spcPts val="0"/>
              </a:spcBef>
              <a:spcAft>
                <a:spcPts val="0"/>
              </a:spcAft>
              <a:buNone/>
            </a:pPr>
            <a:br>
              <a:rPr lang="en" sz="1000">
                <a:solidFill>
                  <a:srgbClr val="24292E"/>
                </a:solidFill>
                <a:highlight>
                  <a:srgbClr val="F6F8FA"/>
                </a:highlight>
                <a:latin typeface="Verdana"/>
                <a:ea typeface="Verdana"/>
                <a:cs typeface="Verdana"/>
                <a:sym typeface="Verdana"/>
              </a:rPr>
            </a:br>
            <a:endParaRPr lang="en" sz="1000">
              <a:solidFill>
                <a:srgbClr val="24292E"/>
              </a:solidFill>
              <a:highlight>
                <a:srgbClr val="F6F8FA"/>
              </a:highlight>
              <a:latin typeface="Verdana"/>
              <a:ea typeface="Verdana"/>
              <a:cs typeface="Verdana"/>
              <a:sym typeface="Verdana"/>
            </a:endParaRPr>
          </a:p>
          <a:p>
            <a:pPr lvl="0" rtl="0">
              <a:spcBef>
                <a:spcPts val="0"/>
              </a:spcBef>
              <a:buNone/>
            </a:pPr>
            <a:r>
              <a:rPr lang="en" sz="1400"/>
              <a:t>VerifySet - verifies the setter directly</a:t>
            </a:r>
          </a:p>
          <a:p>
            <a:pPr lvl="0">
              <a:spcBef>
                <a:spcPts val="0"/>
              </a:spcBef>
              <a:buNone/>
            </a:pPr>
            <a:endParaRPr/>
          </a:p>
          <a:p>
            <a:pPr lvl="0">
              <a:spcBef>
                <a:spcPts val="0"/>
              </a:spcBef>
              <a:buNone/>
            </a:pPr>
            <a:r>
              <a:rPr lang="en" sz="1400"/>
              <a:t>VerifyGet - verifies the getter directly</a:t>
            </a:r>
          </a:p>
          <a:p>
            <a:pPr lvl="0">
              <a:spcBef>
                <a:spcPts val="0"/>
              </a:spcBef>
              <a:buNone/>
            </a:pPr>
            <a:endParaRPr/>
          </a:p>
          <a:p>
            <a:pPr lvl="0">
              <a:spcBef>
                <a:spcPts val="0"/>
              </a:spcBef>
              <a:buNone/>
            </a:pPr>
            <a:r>
              <a:rPr lang="en" sz="1400"/>
              <a:t>VerifyAll - verifies all expectations</a:t>
            </a:r>
          </a:p>
          <a:p>
            <a:pPr lvl="0">
              <a:spcBef>
                <a:spcPts val="0"/>
              </a:spcBef>
              <a:buNone/>
            </a:pPr>
            <a:endParaRPr/>
          </a:p>
        </p:txBody>
      </p:sp>
      <p:sp>
        <p:nvSpPr>
          <p:cNvPr id="200" name="Shape 200"/>
          <p:cNvSpPr txBox="1"/>
          <p:nvPr/>
        </p:nvSpPr>
        <p:spPr>
          <a:xfrm>
            <a:off x="502625" y="1707087"/>
            <a:ext cx="5662800" cy="377100"/>
          </a:xfrm>
          <a:prstGeom prst="rect">
            <a:avLst/>
          </a:prstGeom>
          <a:solidFill>
            <a:srgbClr val="FFFFFF"/>
          </a:solidFill>
          <a:ln>
            <a:noFill/>
          </a:ln>
        </p:spPr>
        <p:txBody>
          <a:bodyPr lIns="91425" tIns="91425" rIns="91425" bIns="91425" anchor="t" anchorCtr="0">
            <a:noAutofit/>
          </a:bodyPr>
          <a:lstStyle/>
          <a:p>
            <a:pPr lvl="0">
              <a:spcBef>
                <a:spcPts val="0"/>
              </a:spcBef>
              <a:buNone/>
            </a:pPr>
            <a:r>
              <a:rPr lang="en" sz="1200">
                <a:latin typeface="Consolas"/>
                <a:ea typeface="Consolas"/>
                <a:cs typeface="Consolas"/>
                <a:sym typeface="Consolas"/>
              </a:rPr>
              <a:t>mock.Verify(ord =&gt; ord.SendOrder(35345), </a:t>
            </a:r>
            <a:r>
              <a:rPr lang="en" sz="1200">
                <a:solidFill>
                  <a:srgbClr val="2B91AF"/>
                </a:solidFill>
                <a:latin typeface="Consolas"/>
                <a:ea typeface="Consolas"/>
                <a:cs typeface="Consolas"/>
                <a:sym typeface="Consolas"/>
              </a:rPr>
              <a:t>Times</a:t>
            </a:r>
            <a:r>
              <a:rPr lang="en" sz="1200">
                <a:latin typeface="Consolas"/>
                <a:ea typeface="Consolas"/>
                <a:cs typeface="Consolas"/>
                <a:sym typeface="Consolas"/>
              </a:rPr>
              <a:t>.Once());</a:t>
            </a:r>
          </a:p>
          <a:p>
            <a:pPr lvl="0">
              <a:spcBef>
                <a:spcPts val="0"/>
              </a:spcBef>
              <a:buNone/>
            </a:pPr>
            <a:endParaRPr sz="1200"/>
          </a:p>
        </p:txBody>
      </p:sp>
      <p:sp>
        <p:nvSpPr>
          <p:cNvPr id="201" name="Shape 201"/>
          <p:cNvSpPr txBox="1"/>
          <p:nvPr/>
        </p:nvSpPr>
        <p:spPr>
          <a:xfrm>
            <a:off x="502625" y="2647150"/>
            <a:ext cx="5662800" cy="377100"/>
          </a:xfrm>
          <a:prstGeom prst="rect">
            <a:avLst/>
          </a:prstGeom>
          <a:solidFill>
            <a:srgbClr val="FFFFFF"/>
          </a:solidFill>
          <a:ln>
            <a:noFill/>
          </a:ln>
        </p:spPr>
        <p:txBody>
          <a:bodyPr lIns="91425" tIns="91425" rIns="91425" bIns="91425" anchor="t" anchorCtr="0">
            <a:noAutofit/>
          </a:bodyPr>
          <a:lstStyle/>
          <a:p>
            <a:pPr lvl="0">
              <a:spcBef>
                <a:spcPts val="0"/>
              </a:spcBef>
              <a:buNone/>
            </a:pPr>
            <a:r>
              <a:rPr lang="en" sz="1200">
                <a:latin typeface="Consolas"/>
                <a:ea typeface="Consolas"/>
                <a:cs typeface="Consolas"/>
                <a:sym typeface="Consolas"/>
              </a:rPr>
              <a:t>mock.VerifySet(item =&gt; item.Name = </a:t>
            </a:r>
            <a:r>
              <a:rPr lang="en" sz="1200">
                <a:solidFill>
                  <a:srgbClr val="A31515"/>
                </a:solidFill>
                <a:latin typeface="Consolas"/>
                <a:ea typeface="Consolas"/>
                <a:cs typeface="Consolas"/>
                <a:sym typeface="Consolas"/>
              </a:rPr>
              <a:t>"Stapler"</a:t>
            </a:r>
            <a:r>
              <a:rPr lang="en" sz="1200">
                <a:latin typeface="Consolas"/>
                <a:ea typeface="Consolas"/>
                <a:cs typeface="Consolas"/>
                <a:sym typeface="Consolas"/>
              </a:rPr>
              <a:t>);</a:t>
            </a:r>
          </a:p>
        </p:txBody>
      </p:sp>
      <p:sp>
        <p:nvSpPr>
          <p:cNvPr id="202" name="Shape 202"/>
          <p:cNvSpPr txBox="1"/>
          <p:nvPr/>
        </p:nvSpPr>
        <p:spPr>
          <a:xfrm>
            <a:off x="502625" y="3642600"/>
            <a:ext cx="5662800" cy="377100"/>
          </a:xfrm>
          <a:prstGeom prst="rect">
            <a:avLst/>
          </a:prstGeom>
          <a:solidFill>
            <a:srgbClr val="FFFFFF"/>
          </a:solidFill>
          <a:ln>
            <a:noFill/>
          </a:ln>
        </p:spPr>
        <p:txBody>
          <a:bodyPr lIns="91425" tIns="91425" rIns="91425" bIns="91425" anchor="t" anchorCtr="0">
            <a:noAutofit/>
          </a:bodyPr>
          <a:lstStyle/>
          <a:p>
            <a:pPr lvl="0">
              <a:spcBef>
                <a:spcPts val="0"/>
              </a:spcBef>
              <a:buNone/>
            </a:pPr>
            <a:r>
              <a:rPr lang="en" sz="1200">
                <a:latin typeface="Consolas"/>
                <a:ea typeface="Consolas"/>
                <a:cs typeface="Consolas"/>
                <a:sym typeface="Consolas"/>
              </a:rPr>
              <a:t>mock.VerifyGet(item =&gt; item.IsSoldOut);</a:t>
            </a:r>
          </a:p>
        </p:txBody>
      </p:sp>
      <p:sp>
        <p:nvSpPr>
          <p:cNvPr id="203" name="Shape 203"/>
          <p:cNvSpPr txBox="1"/>
          <p:nvPr/>
        </p:nvSpPr>
        <p:spPr>
          <a:xfrm>
            <a:off x="502625" y="4527275"/>
            <a:ext cx="5621100" cy="324300"/>
          </a:xfrm>
          <a:prstGeom prst="rect">
            <a:avLst/>
          </a:prstGeom>
          <a:solidFill>
            <a:srgbClr val="FFFFFF"/>
          </a:solidFill>
          <a:ln>
            <a:noFill/>
          </a:ln>
        </p:spPr>
        <p:txBody>
          <a:bodyPr lIns="91425" tIns="91425" rIns="91425" bIns="91425" anchor="t" anchorCtr="0">
            <a:noAutofit/>
          </a:bodyPr>
          <a:lstStyle/>
          <a:p>
            <a:pPr lvl="0">
              <a:spcBef>
                <a:spcPts val="0"/>
              </a:spcBef>
              <a:buNone/>
            </a:pPr>
            <a:r>
              <a:rPr lang="en" sz="1200">
                <a:latin typeface="Consolas"/>
                <a:ea typeface="Consolas"/>
                <a:cs typeface="Consolas"/>
                <a:sym typeface="Consolas"/>
              </a:rPr>
              <a:t>mock.VerifyAll();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Verification Example</a:t>
            </a:r>
          </a:p>
        </p:txBody>
      </p:sp>
      <p:sp>
        <p:nvSpPr>
          <p:cNvPr id="209" name="Shape 209"/>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spcBef>
                <a:spcPts val="0"/>
              </a:spcBef>
              <a:buNone/>
            </a:pPr>
            <a:endParaRPr/>
          </a:p>
        </p:txBody>
      </p:sp>
      <p:sp>
        <p:nvSpPr>
          <p:cNvPr id="210" name="Shape 210"/>
          <p:cNvSpPr txBox="1"/>
          <p:nvPr/>
        </p:nvSpPr>
        <p:spPr>
          <a:xfrm>
            <a:off x="477500" y="1633525"/>
            <a:ext cx="8092200" cy="3154200"/>
          </a:xfrm>
          <a:prstGeom prst="rect">
            <a:avLst/>
          </a:prstGeom>
          <a:solidFill>
            <a:srgbClr val="FFFFFF"/>
          </a:solidFill>
          <a:ln>
            <a:noFill/>
          </a:ln>
        </p:spPr>
        <p:txBody>
          <a:bodyPr lIns="91425" tIns="91425" rIns="91425" bIns="91425" anchor="t" anchorCtr="0">
            <a:noAutofit/>
          </a:bodyPr>
          <a:lstStyle/>
          <a:p>
            <a:pPr lvl="0" rtl="0">
              <a:lnSpc>
                <a:spcPct val="115000"/>
              </a:lnSpc>
              <a:spcBef>
                <a:spcPts val="0"/>
              </a:spcBef>
              <a:buNone/>
            </a:pP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Test</a:t>
            </a:r>
            <a:r>
              <a:rPr lang="en" sz="1200">
                <a:latin typeface="Consolas"/>
                <a:ea typeface="Consolas"/>
                <a:cs typeface="Consolas"/>
                <a:sym typeface="Consolas"/>
              </a:rPr>
              <a:t>]</a:t>
            </a:r>
          </a:p>
          <a:p>
            <a:pPr lvl="0" rtl="0">
              <a:lnSpc>
                <a:spcPct val="115000"/>
              </a:lnSpc>
              <a:spcBef>
                <a:spcPts val="0"/>
              </a:spcBef>
              <a:buNone/>
            </a:pPr>
            <a:r>
              <a:rPr lang="en" sz="1200">
                <a:latin typeface="Consolas"/>
                <a:ea typeface="Consolas"/>
                <a:cs typeface="Consolas"/>
                <a:sym typeface="Consolas"/>
              </a:rPr>
              <a:t>        </a:t>
            </a:r>
            <a:r>
              <a:rPr lang="en" sz="1200">
                <a:solidFill>
                  <a:srgbClr val="0000FF"/>
                </a:solidFill>
                <a:latin typeface="Consolas"/>
                <a:ea typeface="Consolas"/>
                <a:cs typeface="Consolas"/>
                <a:sym typeface="Consolas"/>
              </a:rPr>
              <a:t>public</a:t>
            </a:r>
            <a:r>
              <a:rPr lang="en" sz="1200">
                <a:latin typeface="Consolas"/>
                <a:ea typeface="Consolas"/>
                <a:cs typeface="Consolas"/>
                <a:sym typeface="Consolas"/>
              </a:rPr>
              <a:t> </a:t>
            </a:r>
            <a:r>
              <a:rPr lang="en" sz="1200">
                <a:solidFill>
                  <a:srgbClr val="0000FF"/>
                </a:solidFill>
                <a:latin typeface="Consolas"/>
                <a:ea typeface="Consolas"/>
                <a:cs typeface="Consolas"/>
                <a:sym typeface="Consolas"/>
              </a:rPr>
              <a:t>void</a:t>
            </a:r>
            <a:r>
              <a:rPr lang="en" sz="1200">
                <a:latin typeface="Consolas"/>
                <a:ea typeface="Consolas"/>
                <a:cs typeface="Consolas"/>
                <a:sym typeface="Consolas"/>
              </a:rPr>
              <a:t> RetrieveOrderSuccessful()</a:t>
            </a:r>
          </a:p>
          <a:p>
            <a:pPr lvl="0" rtl="0">
              <a:lnSpc>
                <a:spcPct val="115000"/>
              </a:lnSpc>
              <a:spcBef>
                <a:spcPts val="0"/>
              </a:spcBef>
              <a:buNone/>
            </a:pPr>
            <a:r>
              <a:rPr lang="en" sz="1200">
                <a:latin typeface="Consolas"/>
                <a:ea typeface="Consolas"/>
                <a:cs typeface="Consolas"/>
                <a:sym typeface="Consolas"/>
              </a:rPr>
              <a:t>        {</a:t>
            </a:r>
          </a:p>
          <a:p>
            <a:pPr lvl="0" rtl="0">
              <a:lnSpc>
                <a:spcPct val="115000"/>
              </a:lnSpc>
              <a:spcBef>
                <a:spcPts val="0"/>
              </a:spcBef>
              <a:buNone/>
            </a:pP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Order</a:t>
            </a:r>
            <a:r>
              <a:rPr lang="en" sz="1200">
                <a:latin typeface="Consolas"/>
                <a:ea typeface="Consolas"/>
                <a:cs typeface="Consolas"/>
                <a:sym typeface="Consolas"/>
              </a:rPr>
              <a:t> order = </a:t>
            </a:r>
            <a:r>
              <a:rPr lang="en" sz="1200">
                <a:solidFill>
                  <a:srgbClr val="0000FF"/>
                </a:solidFill>
                <a:latin typeface="Consolas"/>
                <a:ea typeface="Consolas"/>
                <a:cs typeface="Consolas"/>
                <a:sym typeface="Consolas"/>
              </a:rPr>
              <a:t>new</a:t>
            </a: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Order</a:t>
            </a:r>
            <a:r>
              <a:rPr lang="en" sz="1200">
                <a:latin typeface="Consolas"/>
                <a:ea typeface="Consolas"/>
                <a:cs typeface="Consolas"/>
                <a:sym typeface="Consolas"/>
              </a:rPr>
              <a:t> { OrderId = </a:t>
            </a:r>
            <a:r>
              <a:rPr lang="en" sz="1200">
                <a:solidFill>
                  <a:srgbClr val="2B91AF"/>
                </a:solidFill>
                <a:latin typeface="Consolas"/>
                <a:ea typeface="Consolas"/>
                <a:cs typeface="Consolas"/>
                <a:sym typeface="Consolas"/>
              </a:rPr>
              <a:t>Guid</a:t>
            </a:r>
            <a:r>
              <a:rPr lang="en" sz="1200">
                <a:latin typeface="Consolas"/>
                <a:ea typeface="Consolas"/>
                <a:cs typeface="Consolas"/>
                <a:sym typeface="Consolas"/>
              </a:rPr>
              <a:t>.NewGuid() };</a:t>
            </a:r>
          </a:p>
          <a:p>
            <a:pPr lvl="0" rtl="0">
              <a:lnSpc>
                <a:spcPct val="115000"/>
              </a:lnSpc>
              <a:spcBef>
                <a:spcPts val="0"/>
              </a:spcBef>
              <a:buNone/>
            </a:pP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Mock</a:t>
            </a:r>
            <a:r>
              <a:rPr lang="en" sz="1200">
                <a:latin typeface="Consolas"/>
                <a:ea typeface="Consolas"/>
                <a:cs typeface="Consolas"/>
                <a:sym typeface="Consolas"/>
              </a:rPr>
              <a:t>&lt;</a:t>
            </a:r>
            <a:r>
              <a:rPr lang="en" sz="1200">
                <a:solidFill>
                  <a:srgbClr val="2B91AF"/>
                </a:solidFill>
                <a:latin typeface="Consolas"/>
                <a:ea typeface="Consolas"/>
                <a:cs typeface="Consolas"/>
                <a:sym typeface="Consolas"/>
              </a:rPr>
              <a:t>IOrderService</a:t>
            </a:r>
            <a:r>
              <a:rPr lang="en" sz="1200">
                <a:latin typeface="Consolas"/>
                <a:ea typeface="Consolas"/>
                <a:cs typeface="Consolas"/>
                <a:sym typeface="Consolas"/>
              </a:rPr>
              <a:t>&gt; mockOrderSvc = </a:t>
            </a:r>
            <a:r>
              <a:rPr lang="en" sz="1200">
                <a:solidFill>
                  <a:srgbClr val="0000FF"/>
                </a:solidFill>
                <a:latin typeface="Consolas"/>
                <a:ea typeface="Consolas"/>
                <a:cs typeface="Consolas"/>
                <a:sym typeface="Consolas"/>
              </a:rPr>
              <a:t>new</a:t>
            </a: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Mock</a:t>
            </a:r>
            <a:r>
              <a:rPr lang="en" sz="1200">
                <a:latin typeface="Consolas"/>
                <a:ea typeface="Consolas"/>
                <a:cs typeface="Consolas"/>
                <a:sym typeface="Consolas"/>
              </a:rPr>
              <a:t>&lt;</a:t>
            </a:r>
            <a:r>
              <a:rPr lang="en" sz="1200">
                <a:solidFill>
                  <a:srgbClr val="2B91AF"/>
                </a:solidFill>
                <a:latin typeface="Consolas"/>
                <a:ea typeface="Consolas"/>
                <a:cs typeface="Consolas"/>
                <a:sym typeface="Consolas"/>
              </a:rPr>
              <a:t>IOrderService</a:t>
            </a:r>
            <a:r>
              <a:rPr lang="en" sz="1200">
                <a:latin typeface="Consolas"/>
                <a:ea typeface="Consolas"/>
                <a:cs typeface="Consolas"/>
                <a:sym typeface="Consolas"/>
              </a:rPr>
              <a:t>&gt;();</a:t>
            </a:r>
          </a:p>
          <a:p>
            <a:pPr lvl="0" rtl="0">
              <a:lnSpc>
                <a:spcPct val="115000"/>
              </a:lnSpc>
              <a:spcBef>
                <a:spcPts val="0"/>
              </a:spcBef>
              <a:buNone/>
            </a:pPr>
            <a:r>
              <a:rPr lang="en" sz="1200">
                <a:latin typeface="Consolas"/>
                <a:ea typeface="Consolas"/>
                <a:cs typeface="Consolas"/>
                <a:sym typeface="Consolas"/>
              </a:rPr>
              <a:t>        	mockOrderSvc.Setup(mos =&gt; mos.RetrieveOrder(order.OrderId)).Returns(order);</a:t>
            </a:r>
          </a:p>
          <a:p>
            <a:pPr lvl="0" rtl="0">
              <a:lnSpc>
                <a:spcPct val="115000"/>
              </a:lnSpc>
              <a:spcBef>
                <a:spcPts val="0"/>
              </a:spcBef>
              <a:buNone/>
            </a:pPr>
            <a:r>
              <a:rPr lang="en" sz="1200">
                <a:latin typeface="Consolas"/>
                <a:ea typeface="Consolas"/>
                <a:cs typeface="Consolas"/>
                <a:sym typeface="Consolas"/>
              </a:rPr>
              <a:t> </a:t>
            </a:r>
          </a:p>
          <a:p>
            <a:pPr lvl="0" rtl="0">
              <a:lnSpc>
                <a:spcPct val="115000"/>
              </a:lnSpc>
              <a:spcBef>
                <a:spcPts val="0"/>
              </a:spcBef>
              <a:buNone/>
            </a:pP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OrderController</a:t>
            </a:r>
            <a:r>
              <a:rPr lang="en" sz="1200">
                <a:latin typeface="Consolas"/>
                <a:ea typeface="Consolas"/>
                <a:cs typeface="Consolas"/>
                <a:sym typeface="Consolas"/>
              </a:rPr>
              <a:t> controller = </a:t>
            </a:r>
            <a:r>
              <a:rPr lang="en" sz="1200">
                <a:solidFill>
                  <a:srgbClr val="0000FF"/>
                </a:solidFill>
                <a:latin typeface="Consolas"/>
                <a:ea typeface="Consolas"/>
                <a:cs typeface="Consolas"/>
                <a:sym typeface="Consolas"/>
              </a:rPr>
              <a:t>new</a:t>
            </a: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OrderController</a:t>
            </a:r>
            <a:r>
              <a:rPr lang="en" sz="1200">
                <a:latin typeface="Consolas"/>
                <a:ea typeface="Consolas"/>
                <a:cs typeface="Consolas"/>
                <a:sym typeface="Consolas"/>
              </a:rPr>
              <a:t>(mockOrderSvc.Object);</a:t>
            </a:r>
          </a:p>
          <a:p>
            <a:pPr lvl="0" rtl="0">
              <a:lnSpc>
                <a:spcPct val="115000"/>
              </a:lnSpc>
              <a:spcBef>
                <a:spcPts val="0"/>
              </a:spcBef>
              <a:buNone/>
            </a:pPr>
            <a:r>
              <a:rPr lang="en" sz="1200">
                <a:latin typeface="Consolas"/>
                <a:ea typeface="Consolas"/>
                <a:cs typeface="Consolas"/>
                <a:sym typeface="Consolas"/>
              </a:rPr>
              <a:t>           controller.ViewOrderReport(order.OrderId);</a:t>
            </a:r>
          </a:p>
          <a:p>
            <a:pPr lvl="0" rtl="0">
              <a:lnSpc>
                <a:spcPct val="115000"/>
              </a:lnSpc>
              <a:spcBef>
                <a:spcPts val="0"/>
              </a:spcBef>
              <a:buNone/>
            </a:pPr>
            <a:r>
              <a:rPr lang="en" sz="1200">
                <a:latin typeface="Consolas"/>
                <a:ea typeface="Consolas"/>
                <a:cs typeface="Consolas"/>
                <a:sym typeface="Consolas"/>
              </a:rPr>
              <a:t> 		</a:t>
            </a:r>
          </a:p>
          <a:p>
            <a:pPr marL="457200" lvl="0" indent="457200" rtl="0">
              <a:lnSpc>
                <a:spcPct val="115000"/>
              </a:lnSpc>
              <a:spcBef>
                <a:spcPts val="0"/>
              </a:spcBef>
              <a:buNone/>
            </a:pPr>
            <a:r>
              <a:rPr lang="en" sz="1200">
                <a:solidFill>
                  <a:schemeClr val="accent2"/>
                </a:solidFill>
                <a:latin typeface="Consolas"/>
                <a:ea typeface="Consolas"/>
                <a:cs typeface="Consolas"/>
                <a:sym typeface="Consolas"/>
              </a:rPr>
              <a:t>//Verification goes in the Assert Section of the test	</a:t>
            </a:r>
          </a:p>
          <a:p>
            <a:pPr lvl="0" rtl="0">
              <a:lnSpc>
                <a:spcPct val="115000"/>
              </a:lnSpc>
              <a:spcBef>
                <a:spcPts val="0"/>
              </a:spcBef>
              <a:buNone/>
            </a:pPr>
            <a:r>
              <a:rPr lang="en" sz="1200">
                <a:latin typeface="Consolas"/>
                <a:ea typeface="Consolas"/>
                <a:cs typeface="Consolas"/>
                <a:sym typeface="Consolas"/>
              </a:rPr>
              <a:t>        	mockOrderSvc.Verify(mos =&gt; mos.RetrieveOrder(order.OrderId), </a:t>
            </a:r>
            <a:r>
              <a:rPr lang="en" sz="1200">
                <a:solidFill>
                  <a:srgbClr val="2B91AF"/>
                </a:solidFill>
                <a:latin typeface="Consolas"/>
                <a:ea typeface="Consolas"/>
                <a:cs typeface="Consolas"/>
                <a:sym typeface="Consolas"/>
              </a:rPr>
              <a:t>Times</a:t>
            </a:r>
            <a:r>
              <a:rPr lang="en" sz="1200">
                <a:latin typeface="Consolas"/>
                <a:ea typeface="Consolas"/>
                <a:cs typeface="Consolas"/>
                <a:sym typeface="Consolas"/>
              </a:rPr>
              <a:t>.Once());</a:t>
            </a:r>
          </a:p>
          <a:p>
            <a:pPr lvl="0" rtl="0">
              <a:lnSpc>
                <a:spcPct val="115000"/>
              </a:lnSpc>
              <a:spcBef>
                <a:spcPts val="0"/>
              </a:spcBef>
              <a:buNone/>
            </a:pPr>
            <a:r>
              <a:rPr lang="en" sz="1200">
                <a:latin typeface="Consolas"/>
                <a:ea typeface="Consolas"/>
                <a:cs typeface="Consolas"/>
                <a:sym typeface="Consolas"/>
              </a:rPr>
              <a:t> </a:t>
            </a:r>
          </a:p>
          <a:p>
            <a:pPr lvl="0" rtl="0">
              <a:lnSpc>
                <a:spcPct val="115000"/>
              </a:lnSpc>
              <a:spcBef>
                <a:spcPts val="0"/>
              </a:spcBef>
              <a:spcAft>
                <a:spcPts val="1600"/>
              </a:spcAft>
              <a:buNone/>
            </a:pPr>
            <a:r>
              <a:rPr lang="en" sz="1200">
                <a:latin typeface="Consolas"/>
                <a:ea typeface="Consolas"/>
                <a:cs typeface="Consolas"/>
                <a:sym typeface="Consolas"/>
              </a:rPr>
              <a:t>    	   }</a:t>
            </a:r>
          </a:p>
          <a:p>
            <a:pPr lvl="0">
              <a:spcBef>
                <a:spcPts val="0"/>
              </a:spcBef>
              <a:buNone/>
            </a:pPr>
            <a:endParaRPr>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Verifiable</a:t>
            </a:r>
          </a:p>
        </p:txBody>
      </p:sp>
      <p:sp>
        <p:nvSpPr>
          <p:cNvPr id="216" name="Shape 216"/>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spcBef>
                <a:spcPts val="0"/>
              </a:spcBef>
              <a:buNone/>
            </a:pPr>
            <a:r>
              <a:rPr lang="en" dirty="0"/>
              <a:t>If a certain expectation </a:t>
            </a:r>
            <a:r>
              <a:rPr lang="en-US" dirty="0"/>
              <a:t>needs</a:t>
            </a:r>
            <a:r>
              <a:rPr lang="en" dirty="0"/>
              <a:t> to be verified on </a:t>
            </a:r>
            <a:r>
              <a:rPr lang="en" b="1" dirty="0"/>
              <a:t>Verify(),</a:t>
            </a:r>
            <a:r>
              <a:rPr lang="en" dirty="0"/>
              <a:t> add </a:t>
            </a:r>
            <a:r>
              <a:rPr lang="en" b="1" dirty="0"/>
              <a:t>Verifiable().</a:t>
            </a:r>
            <a:br>
              <a:rPr lang="en" dirty="0"/>
            </a:br>
            <a:endParaRPr lang="en" dirty="0"/>
          </a:p>
        </p:txBody>
      </p:sp>
      <p:sp>
        <p:nvSpPr>
          <p:cNvPr id="217" name="Shape 217"/>
          <p:cNvSpPr txBox="1"/>
          <p:nvPr/>
        </p:nvSpPr>
        <p:spPr>
          <a:xfrm>
            <a:off x="469125" y="1951850"/>
            <a:ext cx="7631400" cy="1144200"/>
          </a:xfrm>
          <a:prstGeom prst="rect">
            <a:avLst/>
          </a:prstGeom>
          <a:solidFill>
            <a:srgbClr val="FFFFFF"/>
          </a:solidFill>
          <a:ln>
            <a:noFill/>
          </a:ln>
        </p:spPr>
        <p:txBody>
          <a:bodyPr lIns="91425" tIns="91425" rIns="91425" bIns="91425" anchor="t" anchorCtr="0">
            <a:noAutofit/>
          </a:bodyPr>
          <a:lstStyle/>
          <a:p>
            <a:pPr lvl="0">
              <a:spcBef>
                <a:spcPts val="0"/>
              </a:spcBef>
              <a:buNone/>
            </a:pPr>
            <a:r>
              <a:rPr lang="en">
                <a:latin typeface="Consolas"/>
                <a:ea typeface="Consolas"/>
                <a:cs typeface="Consolas"/>
                <a:sym typeface="Consolas"/>
              </a:rPr>
              <a:t>mock.Setup(x =&gt; x.IsExpedited(1280483)).Returns(</a:t>
            </a:r>
            <a:r>
              <a:rPr lang="en">
                <a:solidFill>
                  <a:srgbClr val="0000FF"/>
                </a:solidFill>
                <a:latin typeface="Consolas"/>
                <a:ea typeface="Consolas"/>
                <a:cs typeface="Consolas"/>
                <a:sym typeface="Consolas"/>
              </a:rPr>
              <a:t>true</a:t>
            </a:r>
            <a:r>
              <a:rPr lang="en">
                <a:latin typeface="Consolas"/>
                <a:ea typeface="Consolas"/>
                <a:cs typeface="Consolas"/>
                <a:sym typeface="Consolas"/>
              </a:rPr>
              <a:t>).Verifiable();</a:t>
            </a:r>
          </a:p>
          <a:p>
            <a:pPr lvl="0">
              <a:spcBef>
                <a:spcPts val="0"/>
              </a:spcBef>
              <a:buNone/>
            </a:pPr>
            <a:endParaRPr>
              <a:latin typeface="Consolas"/>
              <a:ea typeface="Consolas"/>
              <a:cs typeface="Consolas"/>
              <a:sym typeface="Consolas"/>
            </a:endParaRPr>
          </a:p>
          <a:p>
            <a:pPr lvl="0">
              <a:spcBef>
                <a:spcPts val="0"/>
              </a:spcBef>
              <a:buNone/>
            </a:pPr>
            <a:r>
              <a:rPr lang="en">
                <a:solidFill>
                  <a:srgbClr val="6AA84F"/>
                </a:solidFill>
                <a:latin typeface="Consolas"/>
                <a:ea typeface="Consolas"/>
                <a:cs typeface="Consolas"/>
                <a:sym typeface="Consolas"/>
              </a:rPr>
              <a:t>//Will be checked if marked verifiable</a:t>
            </a:r>
          </a:p>
          <a:p>
            <a:pPr lvl="0" rtl="0">
              <a:spcBef>
                <a:spcPts val="0"/>
              </a:spcBef>
              <a:buNone/>
            </a:pPr>
            <a:r>
              <a:rPr lang="en">
                <a:latin typeface="Consolas"/>
                <a:ea typeface="Consolas"/>
                <a:cs typeface="Consolas"/>
                <a:sym typeface="Consolas"/>
              </a:rPr>
              <a:t>mock.Verify();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Verify Number of Times</a:t>
            </a:r>
          </a:p>
        </p:txBody>
      </p:sp>
      <p:sp>
        <p:nvSpPr>
          <p:cNvPr id="223" name="Shape 223"/>
          <p:cNvSpPr txBox="1">
            <a:spLocks noGrp="1"/>
          </p:cNvSpPr>
          <p:nvPr>
            <p:ph type="body" idx="1"/>
          </p:nvPr>
        </p:nvSpPr>
        <p:spPr>
          <a:xfrm>
            <a:off x="387900" y="1489825"/>
            <a:ext cx="8368200" cy="3529200"/>
          </a:xfrm>
          <a:prstGeom prst="rect">
            <a:avLst/>
          </a:prstGeom>
          <a:solidFill>
            <a:schemeClr val="lt1"/>
          </a:solidFill>
        </p:spPr>
        <p:txBody>
          <a:bodyPr lIns="91425" tIns="91425" rIns="91425" bIns="91425" anchor="t" anchorCtr="0">
            <a:noAutofit/>
          </a:bodyPr>
          <a:lstStyle/>
          <a:p>
            <a:pPr lvl="0">
              <a:spcBef>
                <a:spcPts val="0"/>
              </a:spcBef>
              <a:buNone/>
            </a:pPr>
            <a:r>
              <a:rPr lang="en">
                <a:solidFill>
                  <a:srgbClr val="FFFFFF"/>
                </a:solidFill>
              </a:rPr>
              <a:t>Times.Once() </a:t>
            </a:r>
          </a:p>
          <a:p>
            <a:pPr lvl="0">
              <a:spcBef>
                <a:spcPts val="0"/>
              </a:spcBef>
              <a:buNone/>
            </a:pPr>
            <a:endParaRPr sz="1400">
              <a:solidFill>
                <a:srgbClr val="000000"/>
              </a:solidFill>
            </a:endParaRPr>
          </a:p>
          <a:p>
            <a:pPr lvl="0">
              <a:spcBef>
                <a:spcPts val="0"/>
              </a:spcBef>
              <a:buNone/>
            </a:pPr>
            <a:r>
              <a:rPr lang="en">
                <a:solidFill>
                  <a:srgbClr val="FFFFFF"/>
                </a:solidFill>
              </a:rPr>
              <a:t>Times.Exactly(number of times)</a:t>
            </a:r>
          </a:p>
          <a:p>
            <a:pPr lvl="0">
              <a:spcBef>
                <a:spcPts val="0"/>
              </a:spcBef>
              <a:buNone/>
            </a:pPr>
            <a:endParaRPr sz="1400">
              <a:solidFill>
                <a:srgbClr val="000000"/>
              </a:solidFill>
            </a:endParaRPr>
          </a:p>
          <a:p>
            <a:pPr lvl="0">
              <a:spcBef>
                <a:spcPts val="0"/>
              </a:spcBef>
              <a:buNone/>
            </a:pPr>
            <a:r>
              <a:rPr lang="en">
                <a:solidFill>
                  <a:srgbClr val="FFFFFF"/>
                </a:solidFill>
              </a:rPr>
              <a:t>Times.Never()</a:t>
            </a:r>
          </a:p>
          <a:p>
            <a:pPr lvl="0">
              <a:spcBef>
                <a:spcPts val="0"/>
              </a:spcBef>
              <a:buNone/>
            </a:pPr>
            <a:endParaRPr sz="1400">
              <a:solidFill>
                <a:srgbClr val="000000"/>
              </a:solidFill>
            </a:endParaRPr>
          </a:p>
        </p:txBody>
      </p:sp>
      <p:sp>
        <p:nvSpPr>
          <p:cNvPr id="224" name="Shape 224"/>
          <p:cNvSpPr txBox="1"/>
          <p:nvPr/>
        </p:nvSpPr>
        <p:spPr>
          <a:xfrm>
            <a:off x="527750" y="2018875"/>
            <a:ext cx="7162500" cy="435600"/>
          </a:xfrm>
          <a:prstGeom prst="rect">
            <a:avLst/>
          </a:prstGeom>
          <a:solidFill>
            <a:srgbClr val="FFFFFF"/>
          </a:solidFill>
          <a:ln>
            <a:noFill/>
          </a:ln>
        </p:spPr>
        <p:txBody>
          <a:bodyPr lIns="91425" tIns="91425" rIns="91425" bIns="91425" anchor="t" anchorCtr="0">
            <a:noAutofit/>
          </a:bodyPr>
          <a:lstStyle/>
          <a:p>
            <a:pPr lvl="0" rtl="0">
              <a:lnSpc>
                <a:spcPct val="115000"/>
              </a:lnSpc>
              <a:spcBef>
                <a:spcPts val="0"/>
              </a:spcBef>
              <a:spcAft>
                <a:spcPts val="1600"/>
              </a:spcAft>
              <a:buNone/>
            </a:pPr>
            <a:r>
              <a:rPr lang="en">
                <a:latin typeface="Consolas"/>
                <a:ea typeface="Consolas"/>
                <a:cs typeface="Consolas"/>
                <a:sym typeface="Consolas"/>
              </a:rPr>
              <a:t>mock.Verify(ord =&gt; ord.SendOrder(</a:t>
            </a:r>
            <a:r>
              <a:rPr lang="en">
                <a:solidFill>
                  <a:srgbClr val="2B91AF"/>
                </a:solidFill>
                <a:latin typeface="Consolas"/>
                <a:ea typeface="Consolas"/>
                <a:cs typeface="Consolas"/>
                <a:sym typeface="Consolas"/>
              </a:rPr>
              <a:t>It</a:t>
            </a:r>
            <a:r>
              <a:rPr lang="en">
                <a:latin typeface="Consolas"/>
                <a:ea typeface="Consolas"/>
                <a:cs typeface="Consolas"/>
                <a:sym typeface="Consolas"/>
              </a:rPr>
              <a:t>.IsAny&lt;</a:t>
            </a:r>
            <a:r>
              <a:rPr lang="en">
                <a:solidFill>
                  <a:srgbClr val="2B91AF"/>
                </a:solidFill>
                <a:latin typeface="Consolas"/>
                <a:ea typeface="Consolas"/>
                <a:cs typeface="Consolas"/>
                <a:sym typeface="Consolas"/>
              </a:rPr>
              <a:t>Guid</a:t>
            </a:r>
            <a:r>
              <a:rPr lang="en">
                <a:latin typeface="Consolas"/>
                <a:ea typeface="Consolas"/>
                <a:cs typeface="Consolas"/>
                <a:sym typeface="Consolas"/>
              </a:rPr>
              <a:t>&gt;), </a:t>
            </a:r>
            <a:r>
              <a:rPr lang="en">
                <a:solidFill>
                  <a:srgbClr val="2B91AF"/>
                </a:solidFill>
                <a:latin typeface="Consolas"/>
                <a:ea typeface="Consolas"/>
                <a:cs typeface="Consolas"/>
                <a:sym typeface="Consolas"/>
              </a:rPr>
              <a:t>Times</a:t>
            </a:r>
            <a:r>
              <a:rPr lang="en">
                <a:latin typeface="Consolas"/>
                <a:ea typeface="Consolas"/>
                <a:cs typeface="Consolas"/>
                <a:sym typeface="Consolas"/>
              </a:rPr>
              <a:t>.Once());</a:t>
            </a:r>
          </a:p>
          <a:p>
            <a:pPr lvl="0" rtl="0">
              <a:lnSpc>
                <a:spcPct val="115000"/>
              </a:lnSpc>
              <a:spcBef>
                <a:spcPts val="0"/>
              </a:spcBef>
              <a:spcAft>
                <a:spcPts val="1600"/>
              </a:spcAft>
              <a:buNone/>
            </a:pPr>
            <a:endParaRPr>
              <a:latin typeface="Consolas"/>
              <a:ea typeface="Consolas"/>
              <a:cs typeface="Consolas"/>
              <a:sym typeface="Consolas"/>
            </a:endParaRPr>
          </a:p>
        </p:txBody>
      </p:sp>
      <p:sp>
        <p:nvSpPr>
          <p:cNvPr id="225" name="Shape 225"/>
          <p:cNvSpPr txBox="1"/>
          <p:nvPr/>
        </p:nvSpPr>
        <p:spPr>
          <a:xfrm>
            <a:off x="527750" y="2948725"/>
            <a:ext cx="7162500" cy="435600"/>
          </a:xfrm>
          <a:prstGeom prst="rect">
            <a:avLst/>
          </a:prstGeom>
          <a:solidFill>
            <a:srgbClr val="FFFFFF"/>
          </a:solidFill>
          <a:ln>
            <a:noFill/>
          </a:ln>
        </p:spPr>
        <p:txBody>
          <a:bodyPr lIns="91425" tIns="91425" rIns="91425" bIns="91425" anchor="t" anchorCtr="0">
            <a:noAutofit/>
          </a:bodyPr>
          <a:lstStyle/>
          <a:p>
            <a:pPr lvl="0" rtl="0">
              <a:lnSpc>
                <a:spcPct val="115000"/>
              </a:lnSpc>
              <a:spcBef>
                <a:spcPts val="0"/>
              </a:spcBef>
              <a:spcAft>
                <a:spcPts val="1600"/>
              </a:spcAft>
              <a:buNone/>
            </a:pPr>
            <a:r>
              <a:rPr lang="en">
                <a:latin typeface="Consolas"/>
                <a:ea typeface="Consolas"/>
                <a:cs typeface="Consolas"/>
                <a:sym typeface="Consolas"/>
              </a:rPr>
              <a:t>mock.Verify(ord =&gt; ord.SendOrder(</a:t>
            </a:r>
            <a:r>
              <a:rPr lang="en">
                <a:solidFill>
                  <a:srgbClr val="2B91AF"/>
                </a:solidFill>
                <a:latin typeface="Consolas"/>
                <a:ea typeface="Consolas"/>
                <a:cs typeface="Consolas"/>
                <a:sym typeface="Consolas"/>
              </a:rPr>
              <a:t>It</a:t>
            </a:r>
            <a:r>
              <a:rPr lang="en">
                <a:latin typeface="Consolas"/>
                <a:ea typeface="Consolas"/>
                <a:cs typeface="Consolas"/>
                <a:sym typeface="Consolas"/>
              </a:rPr>
              <a:t>.IsAny&lt;</a:t>
            </a:r>
            <a:r>
              <a:rPr lang="en">
                <a:solidFill>
                  <a:srgbClr val="2B91AF"/>
                </a:solidFill>
                <a:latin typeface="Consolas"/>
                <a:ea typeface="Consolas"/>
                <a:cs typeface="Consolas"/>
                <a:sym typeface="Consolas"/>
              </a:rPr>
              <a:t>Guid</a:t>
            </a:r>
            <a:r>
              <a:rPr lang="en">
                <a:latin typeface="Consolas"/>
                <a:ea typeface="Consolas"/>
                <a:cs typeface="Consolas"/>
                <a:sym typeface="Consolas"/>
              </a:rPr>
              <a:t>&gt;), </a:t>
            </a:r>
            <a:r>
              <a:rPr lang="en">
                <a:solidFill>
                  <a:srgbClr val="2B91AF"/>
                </a:solidFill>
                <a:latin typeface="Consolas"/>
                <a:ea typeface="Consolas"/>
                <a:cs typeface="Consolas"/>
                <a:sym typeface="Consolas"/>
              </a:rPr>
              <a:t>Times</a:t>
            </a:r>
            <a:r>
              <a:rPr lang="en">
                <a:latin typeface="Consolas"/>
                <a:ea typeface="Consolas"/>
                <a:cs typeface="Consolas"/>
                <a:sym typeface="Consolas"/>
              </a:rPr>
              <a:t>.Exactly(2));</a:t>
            </a:r>
          </a:p>
          <a:p>
            <a:pPr lvl="0" rtl="0">
              <a:lnSpc>
                <a:spcPct val="115000"/>
              </a:lnSpc>
              <a:spcBef>
                <a:spcPts val="0"/>
              </a:spcBef>
              <a:spcAft>
                <a:spcPts val="1600"/>
              </a:spcAft>
              <a:buNone/>
            </a:pPr>
            <a:endParaRPr>
              <a:latin typeface="Consolas"/>
              <a:ea typeface="Consolas"/>
              <a:cs typeface="Consolas"/>
              <a:sym typeface="Consolas"/>
            </a:endParaRPr>
          </a:p>
        </p:txBody>
      </p:sp>
      <p:sp>
        <p:nvSpPr>
          <p:cNvPr id="226" name="Shape 226"/>
          <p:cNvSpPr txBox="1"/>
          <p:nvPr/>
        </p:nvSpPr>
        <p:spPr>
          <a:xfrm>
            <a:off x="527750" y="3878575"/>
            <a:ext cx="7162500" cy="435600"/>
          </a:xfrm>
          <a:prstGeom prst="rect">
            <a:avLst/>
          </a:prstGeom>
          <a:solidFill>
            <a:srgbClr val="FFFFFF"/>
          </a:solidFill>
          <a:ln>
            <a:noFill/>
          </a:ln>
        </p:spPr>
        <p:txBody>
          <a:bodyPr lIns="91425" tIns="91425" rIns="91425" bIns="91425" anchor="t" anchorCtr="0">
            <a:noAutofit/>
          </a:bodyPr>
          <a:lstStyle/>
          <a:p>
            <a:pPr lvl="0">
              <a:spcBef>
                <a:spcPts val="0"/>
              </a:spcBef>
              <a:buNone/>
            </a:pPr>
            <a:r>
              <a:rPr lang="en">
                <a:latin typeface="Consolas"/>
                <a:ea typeface="Consolas"/>
                <a:cs typeface="Consolas"/>
                <a:sym typeface="Consolas"/>
              </a:rPr>
              <a:t>mock.Verify(ord =&gt; ord.SendOrder(</a:t>
            </a:r>
            <a:r>
              <a:rPr lang="en">
                <a:solidFill>
                  <a:srgbClr val="2B91AF"/>
                </a:solidFill>
                <a:latin typeface="Consolas"/>
                <a:ea typeface="Consolas"/>
                <a:cs typeface="Consolas"/>
                <a:sym typeface="Consolas"/>
              </a:rPr>
              <a:t>It</a:t>
            </a:r>
            <a:r>
              <a:rPr lang="en">
                <a:latin typeface="Consolas"/>
                <a:ea typeface="Consolas"/>
                <a:cs typeface="Consolas"/>
                <a:sym typeface="Consolas"/>
              </a:rPr>
              <a:t>.IsAny&lt;</a:t>
            </a:r>
            <a:r>
              <a:rPr lang="en">
                <a:solidFill>
                  <a:srgbClr val="2B91AF"/>
                </a:solidFill>
                <a:latin typeface="Consolas"/>
                <a:ea typeface="Consolas"/>
                <a:cs typeface="Consolas"/>
                <a:sym typeface="Consolas"/>
              </a:rPr>
              <a:t>Guid</a:t>
            </a:r>
            <a:r>
              <a:rPr lang="en">
                <a:latin typeface="Consolas"/>
                <a:ea typeface="Consolas"/>
                <a:cs typeface="Consolas"/>
                <a:sym typeface="Consolas"/>
              </a:rPr>
              <a:t>&gt;), </a:t>
            </a:r>
            <a:r>
              <a:rPr lang="en">
                <a:solidFill>
                  <a:srgbClr val="2B91AF"/>
                </a:solidFill>
                <a:latin typeface="Consolas"/>
                <a:ea typeface="Consolas"/>
                <a:cs typeface="Consolas"/>
                <a:sym typeface="Consolas"/>
              </a:rPr>
              <a:t>Times</a:t>
            </a:r>
            <a:r>
              <a:rPr lang="en">
                <a:latin typeface="Consolas"/>
                <a:ea typeface="Consolas"/>
                <a:cs typeface="Consolas"/>
                <a:sym typeface="Consolas"/>
              </a:rPr>
              <a:t>.Never);</a:t>
            </a:r>
          </a:p>
          <a:p>
            <a:pPr lvl="0">
              <a:spcBef>
                <a:spcPts val="0"/>
              </a:spcBef>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279000" y="1882125"/>
            <a:ext cx="8368200" cy="686100"/>
          </a:xfrm>
          <a:prstGeom prst="rect">
            <a:avLst/>
          </a:prstGeom>
        </p:spPr>
        <p:txBody>
          <a:bodyPr lIns="91425" tIns="91425" rIns="91425" bIns="91425" anchor="b" anchorCtr="0">
            <a:noAutofit/>
          </a:bodyPr>
          <a:lstStyle/>
          <a:p>
            <a:pPr lvl="0" algn="ctr">
              <a:spcBef>
                <a:spcPts val="0"/>
              </a:spcBef>
              <a:buNone/>
            </a:pPr>
            <a:r>
              <a:rPr lang="en"/>
              <a:t>Difficult Code to Mock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387900" y="411375"/>
            <a:ext cx="8368200" cy="686100"/>
          </a:xfrm>
          <a:prstGeom prst="rect">
            <a:avLst/>
          </a:prstGeom>
        </p:spPr>
        <p:txBody>
          <a:bodyPr lIns="91425" tIns="91425" rIns="91425" bIns="91425" anchor="b" anchorCtr="0">
            <a:noAutofit/>
          </a:bodyPr>
          <a:lstStyle/>
          <a:p>
            <a:pPr lvl="0">
              <a:spcBef>
                <a:spcPts val="0"/>
              </a:spcBef>
              <a:buNone/>
            </a:pPr>
            <a:r>
              <a:rPr lang="en"/>
              <a:t>Protected Members</a:t>
            </a:r>
          </a:p>
        </p:txBody>
      </p:sp>
      <p:sp>
        <p:nvSpPr>
          <p:cNvPr id="237" name="Shape 237"/>
          <p:cNvSpPr txBox="1">
            <a:spLocks noGrp="1"/>
          </p:cNvSpPr>
          <p:nvPr>
            <p:ph type="body" idx="1"/>
          </p:nvPr>
        </p:nvSpPr>
        <p:spPr>
          <a:xfrm>
            <a:off x="177350" y="1489825"/>
            <a:ext cx="8842800" cy="2070300"/>
          </a:xfrm>
          <a:prstGeom prst="rect">
            <a:avLst/>
          </a:prstGeom>
          <a:solidFill>
            <a:schemeClr val="lt1"/>
          </a:solidFill>
        </p:spPr>
        <p:txBody>
          <a:bodyPr lIns="91425" tIns="91425" rIns="91425" bIns="91425" anchor="t" anchorCtr="0">
            <a:noAutofit/>
          </a:bodyPr>
          <a:lstStyle/>
          <a:p>
            <a:pPr lvl="0">
              <a:spcBef>
                <a:spcPts val="0"/>
              </a:spcBef>
              <a:buNone/>
            </a:pPr>
            <a:r>
              <a:rPr lang="en">
                <a:solidFill>
                  <a:srgbClr val="FFFFFF"/>
                </a:solidFill>
              </a:rPr>
              <a:t>Add using </a:t>
            </a:r>
            <a:r>
              <a:rPr lang="en" b="1">
                <a:solidFill>
                  <a:srgbClr val="FFFFFF"/>
                </a:solidFill>
              </a:rPr>
              <a:t>Moq.Protected </a:t>
            </a:r>
            <a:r>
              <a:rPr lang="en">
                <a:solidFill>
                  <a:srgbClr val="FFFFFF"/>
                </a:solidFill>
              </a:rPr>
              <a:t>to the directives and access the member name as a string.</a:t>
            </a:r>
          </a:p>
          <a:p>
            <a:pPr lvl="0" rtl="0">
              <a:spcBef>
                <a:spcPts val="0"/>
              </a:spcBef>
              <a:spcAft>
                <a:spcPts val="0"/>
              </a:spcAft>
              <a:buNone/>
            </a:pPr>
            <a:endParaRPr sz="1400">
              <a:solidFill>
                <a:srgbClr val="000000"/>
              </a:solidFill>
              <a:latin typeface="Courier New"/>
              <a:ea typeface="Courier New"/>
              <a:cs typeface="Courier New"/>
              <a:sym typeface="Courier New"/>
            </a:endParaRPr>
          </a:p>
          <a:p>
            <a:pPr lvl="0" rtl="0">
              <a:spcBef>
                <a:spcPts val="0"/>
              </a:spcBef>
              <a:spcAft>
                <a:spcPts val="0"/>
              </a:spcAft>
              <a:buNone/>
            </a:pPr>
            <a:endParaRPr sz="1400">
              <a:solidFill>
                <a:srgbClr val="000000"/>
              </a:solidFill>
              <a:latin typeface="Courier New"/>
              <a:ea typeface="Courier New"/>
              <a:cs typeface="Courier New"/>
              <a:sym typeface="Courier New"/>
            </a:endParaRPr>
          </a:p>
          <a:p>
            <a:pPr lvl="0" rtl="0">
              <a:spcBef>
                <a:spcPts val="0"/>
              </a:spcBef>
              <a:spcAft>
                <a:spcPts val="0"/>
              </a:spcAft>
              <a:buNone/>
            </a:pPr>
            <a:endParaRPr sz="1400">
              <a:solidFill>
                <a:srgbClr val="000000"/>
              </a:solidFill>
              <a:latin typeface="Courier New"/>
              <a:ea typeface="Courier New"/>
              <a:cs typeface="Courier New"/>
              <a:sym typeface="Courier New"/>
            </a:endParaRPr>
          </a:p>
          <a:p>
            <a:pPr lvl="0">
              <a:spcBef>
                <a:spcPts val="0"/>
              </a:spcBef>
              <a:buNone/>
            </a:pPr>
            <a:endParaRPr/>
          </a:p>
          <a:p>
            <a:pPr lvl="0">
              <a:spcBef>
                <a:spcPts val="0"/>
              </a:spcBef>
              <a:buNone/>
            </a:pPr>
            <a:endParaRPr/>
          </a:p>
        </p:txBody>
      </p:sp>
      <p:sp>
        <p:nvSpPr>
          <p:cNvPr id="238" name="Shape 238"/>
          <p:cNvSpPr txBox="1"/>
          <p:nvPr/>
        </p:nvSpPr>
        <p:spPr>
          <a:xfrm>
            <a:off x="309950" y="2161275"/>
            <a:ext cx="7974900" cy="862800"/>
          </a:xfrm>
          <a:prstGeom prst="rect">
            <a:avLst/>
          </a:prstGeom>
          <a:solidFill>
            <a:srgbClr val="FFFFFF"/>
          </a:solidFill>
          <a:ln>
            <a:noFill/>
          </a:ln>
        </p:spPr>
        <p:txBody>
          <a:bodyPr lIns="91425" tIns="91425" rIns="91425" bIns="91425" anchor="t" anchorCtr="0">
            <a:noAutofit/>
          </a:bodyPr>
          <a:lstStyle/>
          <a:p>
            <a:pPr lvl="0" rtl="0">
              <a:lnSpc>
                <a:spcPct val="115000"/>
              </a:lnSpc>
              <a:spcBef>
                <a:spcPts val="0"/>
              </a:spcBef>
              <a:buNone/>
            </a:pPr>
            <a:r>
              <a:rPr lang="en">
                <a:solidFill>
                  <a:srgbClr val="2B91AF"/>
                </a:solidFill>
                <a:latin typeface="Consolas"/>
                <a:ea typeface="Consolas"/>
                <a:cs typeface="Consolas"/>
                <a:sym typeface="Consolas"/>
              </a:rPr>
              <a:t>Mock</a:t>
            </a:r>
            <a:r>
              <a:rPr lang="en">
                <a:latin typeface="Consolas"/>
                <a:ea typeface="Consolas"/>
                <a:cs typeface="Consolas"/>
                <a:sym typeface="Consolas"/>
              </a:rPr>
              <a:t>&lt;</a:t>
            </a:r>
            <a:r>
              <a:rPr lang="en">
                <a:solidFill>
                  <a:srgbClr val="2B91AF"/>
                </a:solidFill>
                <a:latin typeface="Consolas"/>
                <a:ea typeface="Consolas"/>
                <a:cs typeface="Consolas"/>
                <a:sym typeface="Consolas"/>
              </a:rPr>
              <a:t>IOrder</a:t>
            </a:r>
            <a:r>
              <a:rPr lang="en">
                <a:latin typeface="Consolas"/>
                <a:ea typeface="Consolas"/>
                <a:cs typeface="Consolas"/>
                <a:sym typeface="Consolas"/>
              </a:rPr>
              <a:t>&gt;&gt; mock = </a:t>
            </a:r>
            <a:r>
              <a:rPr lang="en">
                <a:solidFill>
                  <a:srgbClr val="0000FF"/>
                </a:solidFill>
                <a:latin typeface="Consolas"/>
                <a:ea typeface="Consolas"/>
                <a:cs typeface="Consolas"/>
                <a:sym typeface="Consolas"/>
              </a:rPr>
              <a:t>new</a:t>
            </a:r>
            <a:r>
              <a:rPr lang="en">
                <a:latin typeface="Consolas"/>
                <a:ea typeface="Consolas"/>
                <a:cs typeface="Consolas"/>
                <a:sym typeface="Consolas"/>
              </a:rPr>
              <a:t> </a:t>
            </a:r>
            <a:r>
              <a:rPr lang="en">
                <a:solidFill>
                  <a:srgbClr val="2B91AF"/>
                </a:solidFill>
                <a:latin typeface="Consolas"/>
                <a:ea typeface="Consolas"/>
                <a:cs typeface="Consolas"/>
                <a:sym typeface="Consolas"/>
              </a:rPr>
              <a:t>Mock</a:t>
            </a:r>
            <a:r>
              <a:rPr lang="en">
                <a:latin typeface="Consolas"/>
                <a:ea typeface="Consolas"/>
                <a:cs typeface="Consolas"/>
                <a:sym typeface="Consolas"/>
              </a:rPr>
              <a:t>&lt;</a:t>
            </a:r>
            <a:r>
              <a:rPr lang="en">
                <a:solidFill>
                  <a:srgbClr val="2B91AF"/>
                </a:solidFill>
                <a:latin typeface="Consolas"/>
                <a:ea typeface="Consolas"/>
                <a:cs typeface="Consolas"/>
                <a:sym typeface="Consolas"/>
              </a:rPr>
              <a:t>IOrder</a:t>
            </a:r>
            <a:r>
              <a:rPr lang="en">
                <a:latin typeface="Consolas"/>
                <a:ea typeface="Consolas"/>
                <a:cs typeface="Consolas"/>
                <a:sym typeface="Consolas"/>
              </a:rPr>
              <a:t>&gt;&gt;();</a:t>
            </a:r>
          </a:p>
          <a:p>
            <a:pPr lvl="0" rtl="0">
              <a:lnSpc>
                <a:spcPct val="115000"/>
              </a:lnSpc>
              <a:spcBef>
                <a:spcPts val="0"/>
              </a:spcBef>
              <a:buNone/>
            </a:pPr>
            <a:r>
              <a:rPr lang="en">
                <a:latin typeface="Consolas"/>
                <a:ea typeface="Consolas"/>
                <a:cs typeface="Consolas"/>
                <a:sym typeface="Consolas"/>
              </a:rPr>
              <a:t>mock.Protected().Setup&lt;</a:t>
            </a:r>
            <a:r>
              <a:rPr lang="en">
                <a:solidFill>
                  <a:srgbClr val="0000FF"/>
                </a:solidFill>
                <a:latin typeface="Consolas"/>
                <a:ea typeface="Consolas"/>
                <a:cs typeface="Consolas"/>
                <a:sym typeface="Consolas"/>
              </a:rPr>
              <a:t>string</a:t>
            </a:r>
            <a:r>
              <a:rPr lang="en">
                <a:latin typeface="Consolas"/>
                <a:ea typeface="Consolas"/>
                <a:cs typeface="Consolas"/>
                <a:sym typeface="Consolas"/>
              </a:rPr>
              <a:t>&gt;(</a:t>
            </a:r>
            <a:r>
              <a:rPr lang="en">
                <a:solidFill>
                  <a:srgbClr val="A31515"/>
                </a:solidFill>
                <a:latin typeface="Consolas"/>
                <a:ea typeface="Consolas"/>
                <a:cs typeface="Consolas"/>
                <a:sym typeface="Consolas"/>
              </a:rPr>
              <a:t>"CreatePONumber"</a:t>
            </a:r>
            <a:r>
              <a:rPr lang="en">
                <a:latin typeface="Consolas"/>
                <a:ea typeface="Consolas"/>
                <a:cs typeface="Consolas"/>
                <a:sym typeface="Consolas"/>
              </a:rPr>
              <a:t>).Returns(</a:t>
            </a:r>
            <a:r>
              <a:rPr lang="en">
                <a:solidFill>
                  <a:srgbClr val="A31515"/>
                </a:solidFill>
                <a:latin typeface="Consolas"/>
                <a:ea typeface="Consolas"/>
                <a:cs typeface="Consolas"/>
                <a:sym typeface="Consolas"/>
              </a:rPr>
              <a:t>"123a224324"</a:t>
            </a:r>
            <a:r>
              <a:rPr lang="en">
                <a:latin typeface="Consolas"/>
                <a:ea typeface="Consolas"/>
                <a:cs typeface="Consolas"/>
                <a:sym typeface="Consolas"/>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Http Request</a:t>
            </a:r>
          </a:p>
        </p:txBody>
      </p:sp>
      <p:sp>
        <p:nvSpPr>
          <p:cNvPr id="244" name="Shape 244"/>
          <p:cNvSpPr txBox="1">
            <a:spLocks noGrp="1"/>
          </p:cNvSpPr>
          <p:nvPr>
            <p:ph type="body" idx="1"/>
          </p:nvPr>
        </p:nvSpPr>
        <p:spPr>
          <a:xfrm>
            <a:off x="278700" y="1486875"/>
            <a:ext cx="8678100" cy="3078900"/>
          </a:xfrm>
          <a:prstGeom prst="rect">
            <a:avLst/>
          </a:prstGeom>
          <a:solidFill>
            <a:schemeClr val="lt1"/>
          </a:solidFill>
        </p:spPr>
        <p:txBody>
          <a:bodyPr lIns="91425" tIns="91425" rIns="91425" bIns="91425" anchor="t" anchorCtr="0">
            <a:noAutofit/>
          </a:bodyPr>
          <a:lstStyle/>
          <a:p>
            <a:pPr lvl="0">
              <a:spcBef>
                <a:spcPts val="0"/>
              </a:spcBef>
              <a:buNone/>
            </a:pPr>
            <a:r>
              <a:rPr lang="en" dirty="0">
                <a:solidFill>
                  <a:srgbClr val="FFFFFF"/>
                </a:solidFill>
              </a:rPr>
              <a:t>For mocking an Http Request, multiple mocks </a:t>
            </a:r>
            <a:r>
              <a:rPr lang="en-US" dirty="0">
                <a:solidFill>
                  <a:srgbClr val="FFFFFF"/>
                </a:solidFill>
              </a:rPr>
              <a:t>may be needed</a:t>
            </a:r>
            <a:r>
              <a:rPr lang="en" dirty="0">
                <a:solidFill>
                  <a:srgbClr val="FFFFFF"/>
                </a:solidFill>
              </a:rPr>
              <a:t>.</a:t>
            </a:r>
          </a:p>
          <a:p>
            <a:pPr lvl="0" rtl="0">
              <a:spcBef>
                <a:spcPts val="0"/>
              </a:spcBef>
              <a:spcAft>
                <a:spcPts val="0"/>
              </a:spcAft>
              <a:buNone/>
            </a:pPr>
            <a:endParaRPr sz="1200" dirty="0">
              <a:solidFill>
                <a:srgbClr val="000000"/>
              </a:solidFill>
              <a:latin typeface="Courier New"/>
              <a:ea typeface="Courier New"/>
              <a:cs typeface="Courier New"/>
              <a:sym typeface="Courier New"/>
            </a:endParaRPr>
          </a:p>
          <a:p>
            <a:pPr lvl="0">
              <a:spcBef>
                <a:spcPts val="0"/>
              </a:spcBef>
              <a:buNone/>
            </a:pPr>
            <a:endParaRPr dirty="0">
              <a:solidFill>
                <a:srgbClr val="000000"/>
              </a:solidFill>
            </a:endParaRPr>
          </a:p>
        </p:txBody>
      </p:sp>
      <p:sp>
        <p:nvSpPr>
          <p:cNvPr id="245" name="Shape 245"/>
          <p:cNvSpPr txBox="1"/>
          <p:nvPr/>
        </p:nvSpPr>
        <p:spPr>
          <a:xfrm>
            <a:off x="402100" y="2102625"/>
            <a:ext cx="8301600" cy="2253300"/>
          </a:xfrm>
          <a:prstGeom prst="rect">
            <a:avLst/>
          </a:prstGeom>
          <a:solidFill>
            <a:srgbClr val="FFFFFF"/>
          </a:solidFill>
          <a:ln>
            <a:noFill/>
          </a:ln>
        </p:spPr>
        <p:txBody>
          <a:bodyPr lIns="91425" tIns="91425" rIns="91425" bIns="91425" anchor="t" anchorCtr="0">
            <a:noAutofit/>
          </a:bodyPr>
          <a:lstStyle/>
          <a:p>
            <a:pPr lvl="0" rtl="0">
              <a:lnSpc>
                <a:spcPct val="115000"/>
              </a:lnSpc>
              <a:spcBef>
                <a:spcPts val="0"/>
              </a:spcBef>
              <a:buNone/>
            </a:pPr>
            <a:r>
              <a:rPr lang="en" sz="1200">
                <a:solidFill>
                  <a:srgbClr val="2B91AF"/>
                </a:solidFill>
                <a:latin typeface="Consolas"/>
                <a:ea typeface="Consolas"/>
                <a:cs typeface="Consolas"/>
                <a:sym typeface="Consolas"/>
              </a:rPr>
              <a:t>Mock</a:t>
            </a:r>
            <a:r>
              <a:rPr lang="en" sz="1200">
                <a:latin typeface="Consolas"/>
                <a:ea typeface="Consolas"/>
                <a:cs typeface="Consolas"/>
                <a:sym typeface="Consolas"/>
              </a:rPr>
              <a:t>&lt;</a:t>
            </a:r>
            <a:r>
              <a:rPr lang="en" sz="1200">
                <a:solidFill>
                  <a:srgbClr val="2B91AF"/>
                </a:solidFill>
                <a:latin typeface="Consolas"/>
                <a:ea typeface="Consolas"/>
                <a:cs typeface="Consolas"/>
                <a:sym typeface="Consolas"/>
              </a:rPr>
              <a:t>HttpContextBase</a:t>
            </a:r>
            <a:r>
              <a:rPr lang="en" sz="1200">
                <a:latin typeface="Consolas"/>
                <a:ea typeface="Consolas"/>
                <a:cs typeface="Consolas"/>
                <a:sym typeface="Consolas"/>
              </a:rPr>
              <a:t>&gt; context = </a:t>
            </a:r>
            <a:r>
              <a:rPr lang="en" sz="1200">
                <a:solidFill>
                  <a:srgbClr val="0000FF"/>
                </a:solidFill>
                <a:latin typeface="Consolas"/>
                <a:ea typeface="Consolas"/>
                <a:cs typeface="Consolas"/>
                <a:sym typeface="Consolas"/>
              </a:rPr>
              <a:t>new</a:t>
            </a: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Mock</a:t>
            </a:r>
            <a:r>
              <a:rPr lang="en" sz="1200">
                <a:latin typeface="Consolas"/>
                <a:ea typeface="Consolas"/>
                <a:cs typeface="Consolas"/>
                <a:sym typeface="Consolas"/>
              </a:rPr>
              <a:t>&lt;</a:t>
            </a:r>
            <a:r>
              <a:rPr lang="en" sz="1200">
                <a:solidFill>
                  <a:srgbClr val="2B91AF"/>
                </a:solidFill>
                <a:latin typeface="Consolas"/>
                <a:ea typeface="Consolas"/>
                <a:cs typeface="Consolas"/>
                <a:sym typeface="Consolas"/>
              </a:rPr>
              <a:t>HttpContextBase</a:t>
            </a:r>
            <a:r>
              <a:rPr lang="en" sz="1200">
                <a:latin typeface="Consolas"/>
                <a:ea typeface="Consolas"/>
                <a:cs typeface="Consolas"/>
                <a:sym typeface="Consolas"/>
              </a:rPr>
              <a:t>&gt;();</a:t>
            </a:r>
          </a:p>
          <a:p>
            <a:pPr lvl="0" rtl="0">
              <a:lnSpc>
                <a:spcPct val="115000"/>
              </a:lnSpc>
              <a:spcBef>
                <a:spcPts val="0"/>
              </a:spcBef>
              <a:buNone/>
            </a:pPr>
            <a:r>
              <a:rPr lang="en" sz="1200">
                <a:solidFill>
                  <a:srgbClr val="2B91AF"/>
                </a:solidFill>
                <a:latin typeface="Consolas"/>
                <a:ea typeface="Consolas"/>
                <a:cs typeface="Consolas"/>
                <a:sym typeface="Consolas"/>
              </a:rPr>
              <a:t>Mock</a:t>
            </a:r>
            <a:r>
              <a:rPr lang="en" sz="1200">
                <a:latin typeface="Consolas"/>
                <a:ea typeface="Consolas"/>
                <a:cs typeface="Consolas"/>
                <a:sym typeface="Consolas"/>
              </a:rPr>
              <a:t>&lt;</a:t>
            </a:r>
            <a:r>
              <a:rPr lang="en" sz="1200">
                <a:solidFill>
                  <a:srgbClr val="2B91AF"/>
                </a:solidFill>
                <a:latin typeface="Consolas"/>
                <a:ea typeface="Consolas"/>
                <a:cs typeface="Consolas"/>
                <a:sym typeface="Consolas"/>
              </a:rPr>
              <a:t>HttpRequestBase</a:t>
            </a:r>
            <a:r>
              <a:rPr lang="en" sz="1200">
                <a:latin typeface="Consolas"/>
                <a:ea typeface="Consolas"/>
                <a:cs typeface="Consolas"/>
                <a:sym typeface="Consolas"/>
              </a:rPr>
              <a:t>&gt; request = </a:t>
            </a:r>
            <a:r>
              <a:rPr lang="en" sz="1200">
                <a:solidFill>
                  <a:srgbClr val="0000FF"/>
                </a:solidFill>
                <a:latin typeface="Consolas"/>
                <a:ea typeface="Consolas"/>
                <a:cs typeface="Consolas"/>
                <a:sym typeface="Consolas"/>
              </a:rPr>
              <a:t>new</a:t>
            </a: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Mock</a:t>
            </a:r>
            <a:r>
              <a:rPr lang="en" sz="1200">
                <a:latin typeface="Consolas"/>
                <a:ea typeface="Consolas"/>
                <a:cs typeface="Consolas"/>
                <a:sym typeface="Consolas"/>
              </a:rPr>
              <a:t>&lt;</a:t>
            </a:r>
            <a:r>
              <a:rPr lang="en" sz="1200">
                <a:solidFill>
                  <a:srgbClr val="2B91AF"/>
                </a:solidFill>
                <a:latin typeface="Consolas"/>
                <a:ea typeface="Consolas"/>
                <a:cs typeface="Consolas"/>
                <a:sym typeface="Consolas"/>
              </a:rPr>
              <a:t>HttpRequestBase</a:t>
            </a:r>
            <a:r>
              <a:rPr lang="en" sz="1200">
                <a:latin typeface="Consolas"/>
                <a:ea typeface="Consolas"/>
                <a:cs typeface="Consolas"/>
                <a:sym typeface="Consolas"/>
              </a:rPr>
              <a:t>&gt;();</a:t>
            </a:r>
          </a:p>
          <a:p>
            <a:pPr lvl="0" rtl="0">
              <a:lnSpc>
                <a:spcPct val="115000"/>
              </a:lnSpc>
              <a:spcBef>
                <a:spcPts val="0"/>
              </a:spcBef>
              <a:buNone/>
            </a:pPr>
            <a:r>
              <a:rPr lang="en" sz="1200">
                <a:solidFill>
                  <a:srgbClr val="2B91AF"/>
                </a:solidFill>
                <a:latin typeface="Consolas"/>
                <a:ea typeface="Consolas"/>
                <a:cs typeface="Consolas"/>
                <a:sym typeface="Consolas"/>
              </a:rPr>
              <a:t>Mock</a:t>
            </a:r>
            <a:r>
              <a:rPr lang="en" sz="1200">
                <a:latin typeface="Consolas"/>
                <a:ea typeface="Consolas"/>
                <a:cs typeface="Consolas"/>
                <a:sym typeface="Consolas"/>
              </a:rPr>
              <a:t>&lt;</a:t>
            </a:r>
            <a:r>
              <a:rPr lang="en" sz="1200">
                <a:solidFill>
                  <a:srgbClr val="2B91AF"/>
                </a:solidFill>
                <a:latin typeface="Consolas"/>
                <a:ea typeface="Consolas"/>
                <a:cs typeface="Consolas"/>
                <a:sym typeface="Consolas"/>
              </a:rPr>
              <a:t>HttpResponseBase</a:t>
            </a:r>
            <a:r>
              <a:rPr lang="en" sz="1200">
                <a:latin typeface="Consolas"/>
                <a:ea typeface="Consolas"/>
                <a:cs typeface="Consolas"/>
                <a:sym typeface="Consolas"/>
              </a:rPr>
              <a:t>&gt; response = </a:t>
            </a:r>
            <a:r>
              <a:rPr lang="en" sz="1200">
                <a:solidFill>
                  <a:srgbClr val="0000FF"/>
                </a:solidFill>
                <a:latin typeface="Consolas"/>
                <a:ea typeface="Consolas"/>
                <a:cs typeface="Consolas"/>
                <a:sym typeface="Consolas"/>
              </a:rPr>
              <a:t>new</a:t>
            </a: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Mock</a:t>
            </a:r>
            <a:r>
              <a:rPr lang="en" sz="1200">
                <a:latin typeface="Consolas"/>
                <a:ea typeface="Consolas"/>
                <a:cs typeface="Consolas"/>
                <a:sym typeface="Consolas"/>
              </a:rPr>
              <a:t>&lt;</a:t>
            </a:r>
            <a:r>
              <a:rPr lang="en" sz="1200">
                <a:solidFill>
                  <a:srgbClr val="2B91AF"/>
                </a:solidFill>
                <a:latin typeface="Consolas"/>
                <a:ea typeface="Consolas"/>
                <a:cs typeface="Consolas"/>
                <a:sym typeface="Consolas"/>
              </a:rPr>
              <a:t>HttpResponseBase</a:t>
            </a:r>
            <a:r>
              <a:rPr lang="en" sz="1200">
                <a:latin typeface="Consolas"/>
                <a:ea typeface="Consolas"/>
                <a:cs typeface="Consolas"/>
                <a:sym typeface="Consolas"/>
              </a:rPr>
              <a:t>&gt;();</a:t>
            </a:r>
          </a:p>
          <a:p>
            <a:pPr lvl="0" rtl="0">
              <a:lnSpc>
                <a:spcPct val="115000"/>
              </a:lnSpc>
              <a:spcBef>
                <a:spcPts val="0"/>
              </a:spcBef>
              <a:buNone/>
            </a:pPr>
            <a:endParaRPr sz="1200">
              <a:latin typeface="Consolas"/>
              <a:ea typeface="Consolas"/>
              <a:cs typeface="Consolas"/>
              <a:sym typeface="Consolas"/>
            </a:endParaRPr>
          </a:p>
          <a:p>
            <a:pPr lvl="0" rtl="0">
              <a:lnSpc>
                <a:spcPct val="115000"/>
              </a:lnSpc>
              <a:spcBef>
                <a:spcPts val="0"/>
              </a:spcBef>
              <a:buNone/>
            </a:pPr>
            <a:r>
              <a:rPr lang="en" sz="1200">
                <a:latin typeface="Consolas"/>
                <a:ea typeface="Consolas"/>
                <a:cs typeface="Consolas"/>
                <a:sym typeface="Consolas"/>
              </a:rPr>
              <a:t>request.Setup(r =&gt; r.UrlReferrer).Returns(</a:t>
            </a:r>
            <a:r>
              <a:rPr lang="en" sz="1200">
                <a:solidFill>
                  <a:srgbClr val="0000FF"/>
                </a:solidFill>
                <a:latin typeface="Consolas"/>
                <a:ea typeface="Consolas"/>
                <a:cs typeface="Consolas"/>
                <a:sym typeface="Consolas"/>
              </a:rPr>
              <a:t>new</a:t>
            </a: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Uri</a:t>
            </a:r>
            <a:r>
              <a:rPr lang="en" sz="1200">
                <a:latin typeface="Consolas"/>
                <a:ea typeface="Consolas"/>
                <a:cs typeface="Consolas"/>
                <a:sym typeface="Consolas"/>
              </a:rPr>
              <a:t>(</a:t>
            </a:r>
            <a:r>
              <a:rPr lang="en" sz="1200">
                <a:solidFill>
                  <a:srgbClr val="A31515"/>
                </a:solidFill>
                <a:latin typeface="Consolas"/>
                <a:ea typeface="Consolas"/>
                <a:cs typeface="Consolas"/>
                <a:sym typeface="Consolas"/>
              </a:rPr>
              <a:t>"</a:t>
            </a:r>
            <a:r>
              <a:rPr lang="en" sz="1200" u="sng">
                <a:solidFill>
                  <a:schemeClr val="accent5"/>
                </a:solidFill>
                <a:latin typeface="Consolas"/>
                <a:ea typeface="Consolas"/>
                <a:cs typeface="Consolas"/>
                <a:sym typeface="Consolas"/>
                <a:hlinkClick r:id="rId3"/>
              </a:rPr>
              <a:t>http://storeapp.com/?ReturnUrl=%2f</a:t>
            </a:r>
            <a:r>
              <a:rPr lang="en" sz="1200">
                <a:solidFill>
                  <a:srgbClr val="A31515"/>
                </a:solidFill>
                <a:latin typeface="Consolas"/>
                <a:ea typeface="Consolas"/>
                <a:cs typeface="Consolas"/>
                <a:sym typeface="Consolas"/>
              </a:rPr>
              <a:t>"</a:t>
            </a:r>
            <a:r>
              <a:rPr lang="en" sz="1200">
                <a:latin typeface="Consolas"/>
                <a:ea typeface="Consolas"/>
                <a:cs typeface="Consolas"/>
                <a:sym typeface="Consolas"/>
              </a:rPr>
              <a:t>));</a:t>
            </a:r>
          </a:p>
          <a:p>
            <a:pPr lvl="0" rtl="0">
              <a:lnSpc>
                <a:spcPct val="115000"/>
              </a:lnSpc>
              <a:spcBef>
                <a:spcPts val="0"/>
              </a:spcBef>
              <a:buNone/>
            </a:pPr>
            <a:r>
              <a:rPr lang="en" sz="1200">
                <a:latin typeface="Consolas"/>
                <a:ea typeface="Consolas"/>
                <a:cs typeface="Consolas"/>
                <a:sym typeface="Consolas"/>
              </a:rPr>
              <a:t>response.Setup(r =&gt; r.Cookies).Returns(</a:t>
            </a:r>
            <a:r>
              <a:rPr lang="en" sz="1200">
                <a:solidFill>
                  <a:srgbClr val="0000FF"/>
                </a:solidFill>
                <a:latin typeface="Consolas"/>
                <a:ea typeface="Consolas"/>
                <a:cs typeface="Consolas"/>
                <a:sym typeface="Consolas"/>
              </a:rPr>
              <a:t>new</a:t>
            </a: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HttpCookieCollection</a:t>
            </a:r>
            <a:r>
              <a:rPr lang="en" sz="1200">
                <a:latin typeface="Consolas"/>
                <a:ea typeface="Consolas"/>
                <a:cs typeface="Consolas"/>
                <a:sym typeface="Consolas"/>
              </a:rPr>
              <a:t>());</a:t>
            </a:r>
          </a:p>
          <a:p>
            <a:pPr lvl="0" rtl="0">
              <a:lnSpc>
                <a:spcPct val="115000"/>
              </a:lnSpc>
              <a:spcBef>
                <a:spcPts val="0"/>
              </a:spcBef>
              <a:buNone/>
            </a:pPr>
            <a:r>
              <a:rPr lang="en" sz="1200">
                <a:latin typeface="Consolas"/>
                <a:ea typeface="Consolas"/>
                <a:cs typeface="Consolas"/>
                <a:sym typeface="Consolas"/>
              </a:rPr>
              <a:t>context.Setup(c =&gt; c.Request).Returns(request.Object);</a:t>
            </a:r>
          </a:p>
          <a:p>
            <a:pPr lvl="0" rtl="0">
              <a:lnSpc>
                <a:spcPct val="115000"/>
              </a:lnSpc>
              <a:spcBef>
                <a:spcPts val="0"/>
              </a:spcBef>
              <a:buNone/>
            </a:pPr>
            <a:r>
              <a:rPr lang="en" sz="1200">
                <a:latin typeface="Consolas"/>
                <a:ea typeface="Consolas"/>
                <a:cs typeface="Consolas"/>
                <a:sym typeface="Consolas"/>
              </a:rPr>
              <a:t>context.Setup(c =&gt; c.Response).Returns(response.Object);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Non-virtuals</a:t>
            </a:r>
          </a:p>
        </p:txBody>
      </p:sp>
      <p:sp>
        <p:nvSpPr>
          <p:cNvPr id="251" name="Shape 251"/>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spcBef>
                <a:spcPts val="0"/>
              </a:spcBef>
              <a:buNone/>
            </a:pPr>
            <a:r>
              <a:rPr lang="en">
                <a:solidFill>
                  <a:srgbClr val="FFFFFF"/>
                </a:solidFill>
              </a:rPr>
              <a:t>Moq cannot mock non-virtuals.This is because it generates a proxy that will implement the interface or create a derived class that overrides those overridable methods in order to intercept calls.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How do I fix this?</a:t>
            </a:r>
          </a:p>
        </p:txBody>
      </p:sp>
      <p:sp>
        <p:nvSpPr>
          <p:cNvPr id="257" name="Shape 257"/>
          <p:cNvSpPr txBox="1">
            <a:spLocks noGrp="1"/>
          </p:cNvSpPr>
          <p:nvPr>
            <p:ph type="body" idx="1"/>
          </p:nvPr>
        </p:nvSpPr>
        <p:spPr>
          <a:xfrm>
            <a:off x="387900" y="1489825"/>
            <a:ext cx="8368200" cy="3410700"/>
          </a:xfrm>
          <a:prstGeom prst="rect">
            <a:avLst/>
          </a:prstGeom>
          <a:solidFill>
            <a:schemeClr val="lt1"/>
          </a:solidFill>
        </p:spPr>
        <p:txBody>
          <a:bodyPr lIns="91425" tIns="91425" rIns="91425" bIns="91425" anchor="t" anchorCtr="0">
            <a:noAutofit/>
          </a:bodyPr>
          <a:lstStyle/>
          <a:p>
            <a:pPr lvl="0">
              <a:spcBef>
                <a:spcPts val="0"/>
              </a:spcBef>
              <a:buNone/>
            </a:pPr>
            <a:r>
              <a:rPr lang="en">
                <a:solidFill>
                  <a:srgbClr val="FFFFFF"/>
                </a:solidFill>
              </a:rPr>
              <a:t>For non-virtual methods , add an interface to the method’s class and use the interface for mocking.</a:t>
            </a:r>
          </a:p>
          <a:p>
            <a:pPr lvl="0">
              <a:spcBef>
                <a:spcPts val="0"/>
              </a:spcBef>
              <a:buNone/>
            </a:pPr>
            <a:endParaRPr>
              <a:solidFill>
                <a:srgbClr val="FFFFFF"/>
              </a:solidFill>
            </a:endParaRPr>
          </a:p>
          <a:p>
            <a:pPr lvl="0">
              <a:spcBef>
                <a:spcPts val="0"/>
              </a:spcBef>
              <a:buNone/>
            </a:pPr>
            <a:endParaRPr>
              <a:solidFill>
                <a:srgbClr val="FFFFFF"/>
              </a:solidFill>
            </a:endParaRPr>
          </a:p>
          <a:p>
            <a:pPr lvl="0" rtl="0">
              <a:spcBef>
                <a:spcPts val="0"/>
              </a:spcBef>
              <a:spcAft>
                <a:spcPts val="0"/>
              </a:spcAft>
              <a:buNone/>
            </a:pPr>
            <a:r>
              <a:rPr lang="en" sz="950">
                <a:solidFill>
                  <a:srgbClr val="000000"/>
                </a:solidFill>
                <a:latin typeface="Courier New"/>
                <a:ea typeface="Courier New"/>
                <a:cs typeface="Courier New"/>
                <a:sym typeface="Courier New"/>
              </a:rPr>
              <a:t> </a:t>
            </a:r>
          </a:p>
          <a:p>
            <a:pPr lvl="0" rtl="0">
              <a:spcBef>
                <a:spcPts val="0"/>
              </a:spcBef>
              <a:spcAft>
                <a:spcPts val="0"/>
              </a:spcAft>
              <a:buNone/>
            </a:pPr>
            <a:r>
              <a:rPr lang="en" sz="950">
                <a:solidFill>
                  <a:srgbClr val="000000"/>
                </a:solidFill>
                <a:latin typeface="Courier New"/>
                <a:ea typeface="Courier New"/>
                <a:cs typeface="Courier New"/>
                <a:sym typeface="Courier New"/>
              </a:rPr>
              <a:t>	</a:t>
            </a:r>
          </a:p>
          <a:p>
            <a:pPr lvl="0">
              <a:spcBef>
                <a:spcPts val="0"/>
              </a:spcBef>
              <a:buNone/>
            </a:pPr>
            <a:endParaRPr/>
          </a:p>
          <a:p>
            <a:pPr lvl="0">
              <a:spcBef>
                <a:spcPts val="0"/>
              </a:spcBef>
              <a:buNone/>
            </a:pPr>
            <a:endParaRPr/>
          </a:p>
        </p:txBody>
      </p:sp>
      <p:cxnSp>
        <p:nvCxnSpPr>
          <p:cNvPr id="258" name="Shape 258"/>
          <p:cNvCxnSpPr>
            <a:stCxn id="259" idx="3"/>
            <a:endCxn id="260" idx="1"/>
          </p:cNvCxnSpPr>
          <p:nvPr/>
        </p:nvCxnSpPr>
        <p:spPr>
          <a:xfrm>
            <a:off x="4015200" y="3564475"/>
            <a:ext cx="1203900" cy="0"/>
          </a:xfrm>
          <a:prstGeom prst="straightConnector1">
            <a:avLst/>
          </a:prstGeom>
          <a:noFill/>
          <a:ln w="38100" cap="flat" cmpd="sng">
            <a:solidFill>
              <a:srgbClr val="FF0000"/>
            </a:solidFill>
            <a:prstDash val="solid"/>
            <a:round/>
            <a:headEnd type="none" w="lg" len="lg"/>
            <a:tailEnd type="triangle" w="lg" len="lg"/>
          </a:ln>
        </p:spPr>
      </p:cxnSp>
      <p:sp>
        <p:nvSpPr>
          <p:cNvPr id="259" name="Shape 259"/>
          <p:cNvSpPr txBox="1"/>
          <p:nvPr/>
        </p:nvSpPr>
        <p:spPr>
          <a:xfrm>
            <a:off x="387900" y="2379025"/>
            <a:ext cx="3627300" cy="2370900"/>
          </a:xfrm>
          <a:prstGeom prst="rect">
            <a:avLst/>
          </a:prstGeom>
          <a:solidFill>
            <a:srgbClr val="FFFFFF"/>
          </a:solidFill>
          <a:ln>
            <a:noFill/>
          </a:ln>
        </p:spPr>
        <p:txBody>
          <a:bodyPr lIns="91425" tIns="91425" rIns="91425" bIns="91425" anchor="t" anchorCtr="0">
            <a:noAutofit/>
          </a:bodyPr>
          <a:lstStyle/>
          <a:p>
            <a:pPr lvl="0" rtl="0">
              <a:lnSpc>
                <a:spcPct val="115000"/>
              </a:lnSpc>
              <a:spcBef>
                <a:spcPts val="0"/>
              </a:spcBef>
              <a:buNone/>
            </a:pPr>
            <a:r>
              <a:rPr lang="en" sz="1000">
                <a:latin typeface="Consolas"/>
                <a:ea typeface="Consolas"/>
                <a:cs typeface="Consolas"/>
                <a:sym typeface="Consolas"/>
              </a:rPr>
              <a:t> </a:t>
            </a:r>
            <a:r>
              <a:rPr lang="en" sz="1000">
                <a:solidFill>
                  <a:srgbClr val="0000FF"/>
                </a:solidFill>
                <a:latin typeface="Consolas"/>
                <a:ea typeface="Consolas"/>
                <a:cs typeface="Consolas"/>
                <a:sym typeface="Consolas"/>
              </a:rPr>
              <a:t>public</a:t>
            </a:r>
            <a:r>
              <a:rPr lang="en" sz="1000">
                <a:latin typeface="Consolas"/>
                <a:ea typeface="Consolas"/>
                <a:cs typeface="Consolas"/>
                <a:sym typeface="Consolas"/>
              </a:rPr>
              <a:t> </a:t>
            </a:r>
            <a:r>
              <a:rPr lang="en" sz="1000">
                <a:solidFill>
                  <a:srgbClr val="0000FF"/>
                </a:solidFill>
                <a:latin typeface="Consolas"/>
                <a:ea typeface="Consolas"/>
                <a:cs typeface="Consolas"/>
                <a:sym typeface="Consolas"/>
              </a:rPr>
              <a:t>class</a:t>
            </a:r>
            <a:r>
              <a:rPr lang="en" sz="1000">
                <a:latin typeface="Consolas"/>
                <a:ea typeface="Consolas"/>
                <a:cs typeface="Consolas"/>
                <a:sym typeface="Consolas"/>
              </a:rPr>
              <a:t> </a:t>
            </a:r>
            <a:r>
              <a:rPr lang="en" sz="1000">
                <a:solidFill>
                  <a:srgbClr val="2B91AF"/>
                </a:solidFill>
                <a:latin typeface="Consolas"/>
                <a:ea typeface="Consolas"/>
                <a:cs typeface="Consolas"/>
                <a:sym typeface="Consolas"/>
              </a:rPr>
              <a:t>Order</a:t>
            </a:r>
          </a:p>
          <a:p>
            <a:pPr lvl="0" rtl="0">
              <a:lnSpc>
                <a:spcPct val="115000"/>
              </a:lnSpc>
              <a:spcBef>
                <a:spcPts val="0"/>
              </a:spcBef>
              <a:buNone/>
            </a:pPr>
            <a:r>
              <a:rPr lang="en" sz="1000">
                <a:latin typeface="Consolas"/>
                <a:ea typeface="Consolas"/>
                <a:cs typeface="Consolas"/>
                <a:sym typeface="Consolas"/>
              </a:rPr>
              <a:t>  {</a:t>
            </a:r>
          </a:p>
          <a:p>
            <a:pPr lvl="0" rtl="0">
              <a:lnSpc>
                <a:spcPct val="115000"/>
              </a:lnSpc>
              <a:spcBef>
                <a:spcPts val="0"/>
              </a:spcBef>
              <a:buNone/>
            </a:pPr>
            <a:r>
              <a:rPr lang="en" sz="1000">
                <a:latin typeface="Consolas"/>
                <a:ea typeface="Consolas"/>
                <a:cs typeface="Consolas"/>
                <a:sym typeface="Consolas"/>
              </a:rPr>
              <a:t>   </a:t>
            </a:r>
            <a:r>
              <a:rPr lang="en" sz="1000">
                <a:solidFill>
                  <a:srgbClr val="0000FF"/>
                </a:solidFill>
                <a:latin typeface="Consolas"/>
                <a:ea typeface="Consolas"/>
                <a:cs typeface="Consolas"/>
                <a:sym typeface="Consolas"/>
              </a:rPr>
              <a:t>public</a:t>
            </a:r>
            <a:r>
              <a:rPr lang="en" sz="1000">
                <a:latin typeface="Consolas"/>
                <a:ea typeface="Consolas"/>
                <a:cs typeface="Consolas"/>
                <a:sym typeface="Consolas"/>
              </a:rPr>
              <a:t> </a:t>
            </a:r>
            <a:r>
              <a:rPr lang="en" sz="1000">
                <a:solidFill>
                  <a:srgbClr val="2B91AF"/>
                </a:solidFill>
                <a:latin typeface="Consolas"/>
                <a:ea typeface="Consolas"/>
                <a:cs typeface="Consolas"/>
                <a:sym typeface="Consolas"/>
              </a:rPr>
              <a:t>Guid</a:t>
            </a:r>
            <a:r>
              <a:rPr lang="en" sz="1000">
                <a:latin typeface="Consolas"/>
                <a:ea typeface="Consolas"/>
                <a:cs typeface="Consolas"/>
                <a:sym typeface="Consolas"/>
              </a:rPr>
              <a:t> OrderId { </a:t>
            </a:r>
            <a:r>
              <a:rPr lang="en" sz="1000">
                <a:solidFill>
                  <a:srgbClr val="0000FF"/>
                </a:solidFill>
                <a:latin typeface="Consolas"/>
                <a:ea typeface="Consolas"/>
                <a:cs typeface="Consolas"/>
                <a:sym typeface="Consolas"/>
              </a:rPr>
              <a:t>get</a:t>
            </a:r>
            <a:r>
              <a:rPr lang="en" sz="1000">
                <a:latin typeface="Consolas"/>
                <a:ea typeface="Consolas"/>
                <a:cs typeface="Consolas"/>
                <a:sym typeface="Consolas"/>
              </a:rPr>
              <a:t>; </a:t>
            </a:r>
            <a:r>
              <a:rPr lang="en" sz="1000">
                <a:solidFill>
                  <a:srgbClr val="0000FF"/>
                </a:solidFill>
                <a:latin typeface="Consolas"/>
                <a:ea typeface="Consolas"/>
                <a:cs typeface="Consolas"/>
                <a:sym typeface="Consolas"/>
              </a:rPr>
              <a:t>set</a:t>
            </a:r>
            <a:r>
              <a:rPr lang="en" sz="1000">
                <a:latin typeface="Consolas"/>
                <a:ea typeface="Consolas"/>
                <a:cs typeface="Consolas"/>
                <a:sym typeface="Consolas"/>
              </a:rPr>
              <a:t>; }</a:t>
            </a:r>
          </a:p>
          <a:p>
            <a:pPr lvl="0" rtl="0">
              <a:lnSpc>
                <a:spcPct val="115000"/>
              </a:lnSpc>
              <a:spcBef>
                <a:spcPts val="0"/>
              </a:spcBef>
              <a:buNone/>
            </a:pPr>
            <a:r>
              <a:rPr lang="en" sz="1000">
                <a:latin typeface="Consolas"/>
                <a:ea typeface="Consolas"/>
                <a:cs typeface="Consolas"/>
                <a:sym typeface="Consolas"/>
              </a:rPr>
              <a:t> </a:t>
            </a:r>
          </a:p>
          <a:p>
            <a:pPr lvl="0" rtl="0">
              <a:lnSpc>
                <a:spcPct val="115000"/>
              </a:lnSpc>
              <a:spcBef>
                <a:spcPts val="0"/>
              </a:spcBef>
              <a:buNone/>
            </a:pPr>
            <a:r>
              <a:rPr lang="en" sz="1000">
                <a:latin typeface="Consolas"/>
                <a:ea typeface="Consolas"/>
                <a:cs typeface="Consolas"/>
                <a:sym typeface="Consolas"/>
              </a:rPr>
              <a:t>   </a:t>
            </a:r>
            <a:r>
              <a:rPr lang="en" sz="1000">
                <a:solidFill>
                  <a:srgbClr val="0000FF"/>
                </a:solidFill>
                <a:latin typeface="Consolas"/>
                <a:ea typeface="Consolas"/>
                <a:cs typeface="Consolas"/>
                <a:sym typeface="Consolas"/>
              </a:rPr>
              <a:t>public</a:t>
            </a:r>
            <a:r>
              <a:rPr lang="en" sz="1000">
                <a:latin typeface="Consolas"/>
                <a:ea typeface="Consolas"/>
                <a:cs typeface="Consolas"/>
                <a:sym typeface="Consolas"/>
              </a:rPr>
              <a:t> </a:t>
            </a:r>
            <a:r>
              <a:rPr lang="en" sz="1000">
                <a:solidFill>
                  <a:srgbClr val="2B91AF"/>
                </a:solidFill>
                <a:latin typeface="Consolas"/>
                <a:ea typeface="Consolas"/>
                <a:cs typeface="Consolas"/>
                <a:sym typeface="Consolas"/>
              </a:rPr>
              <a:t>DateTime</a:t>
            </a:r>
            <a:r>
              <a:rPr lang="en" sz="1000">
                <a:latin typeface="Consolas"/>
                <a:ea typeface="Consolas"/>
                <a:cs typeface="Consolas"/>
                <a:sym typeface="Consolas"/>
              </a:rPr>
              <a:t>? OrderDate { </a:t>
            </a:r>
            <a:r>
              <a:rPr lang="en" sz="1000">
                <a:solidFill>
                  <a:srgbClr val="0000FF"/>
                </a:solidFill>
                <a:latin typeface="Consolas"/>
                <a:ea typeface="Consolas"/>
                <a:cs typeface="Consolas"/>
                <a:sym typeface="Consolas"/>
              </a:rPr>
              <a:t>get</a:t>
            </a:r>
            <a:r>
              <a:rPr lang="en" sz="1000">
                <a:latin typeface="Consolas"/>
                <a:ea typeface="Consolas"/>
                <a:cs typeface="Consolas"/>
                <a:sym typeface="Consolas"/>
              </a:rPr>
              <a:t>; </a:t>
            </a:r>
            <a:r>
              <a:rPr lang="en" sz="1000">
                <a:solidFill>
                  <a:srgbClr val="0000FF"/>
                </a:solidFill>
                <a:latin typeface="Consolas"/>
                <a:ea typeface="Consolas"/>
                <a:cs typeface="Consolas"/>
                <a:sym typeface="Consolas"/>
              </a:rPr>
              <a:t>set</a:t>
            </a:r>
            <a:r>
              <a:rPr lang="en" sz="1000">
                <a:latin typeface="Consolas"/>
                <a:ea typeface="Consolas"/>
                <a:cs typeface="Consolas"/>
                <a:sym typeface="Consolas"/>
              </a:rPr>
              <a:t>; }</a:t>
            </a:r>
          </a:p>
          <a:p>
            <a:pPr lvl="0" rtl="0">
              <a:lnSpc>
                <a:spcPct val="115000"/>
              </a:lnSpc>
              <a:spcBef>
                <a:spcPts val="0"/>
              </a:spcBef>
              <a:buNone/>
            </a:pPr>
            <a:r>
              <a:rPr lang="en" sz="1000">
                <a:latin typeface="Consolas"/>
                <a:ea typeface="Consolas"/>
                <a:cs typeface="Consolas"/>
                <a:sym typeface="Consolas"/>
              </a:rPr>
              <a:t> </a:t>
            </a:r>
          </a:p>
          <a:p>
            <a:pPr lvl="0" rtl="0">
              <a:lnSpc>
                <a:spcPct val="115000"/>
              </a:lnSpc>
              <a:spcBef>
                <a:spcPts val="0"/>
              </a:spcBef>
              <a:buNone/>
            </a:pPr>
            <a:r>
              <a:rPr lang="en" sz="1000">
                <a:latin typeface="Consolas"/>
                <a:ea typeface="Consolas"/>
                <a:cs typeface="Consolas"/>
                <a:sym typeface="Consolas"/>
              </a:rPr>
              <a:t>   </a:t>
            </a:r>
            <a:r>
              <a:rPr lang="en" sz="1000">
                <a:solidFill>
                  <a:srgbClr val="0000FF"/>
                </a:solidFill>
                <a:latin typeface="Consolas"/>
                <a:ea typeface="Consolas"/>
                <a:cs typeface="Consolas"/>
                <a:sym typeface="Consolas"/>
              </a:rPr>
              <a:t>public</a:t>
            </a:r>
            <a:r>
              <a:rPr lang="en" sz="1000">
                <a:latin typeface="Consolas"/>
                <a:ea typeface="Consolas"/>
                <a:cs typeface="Consolas"/>
                <a:sym typeface="Consolas"/>
              </a:rPr>
              <a:t> </a:t>
            </a:r>
            <a:r>
              <a:rPr lang="en" sz="1000">
                <a:solidFill>
                  <a:srgbClr val="0000FF"/>
                </a:solidFill>
                <a:latin typeface="Consolas"/>
                <a:ea typeface="Consolas"/>
                <a:cs typeface="Consolas"/>
                <a:sym typeface="Consolas"/>
              </a:rPr>
              <a:t>decimal</a:t>
            </a:r>
            <a:r>
              <a:rPr lang="en" sz="1000">
                <a:latin typeface="Consolas"/>
                <a:ea typeface="Consolas"/>
                <a:cs typeface="Consolas"/>
                <a:sym typeface="Consolas"/>
              </a:rPr>
              <a:t> TotalPrice { </a:t>
            </a:r>
            <a:r>
              <a:rPr lang="en" sz="1000">
                <a:solidFill>
                  <a:srgbClr val="0000FF"/>
                </a:solidFill>
                <a:latin typeface="Consolas"/>
                <a:ea typeface="Consolas"/>
                <a:cs typeface="Consolas"/>
                <a:sym typeface="Consolas"/>
              </a:rPr>
              <a:t>get</a:t>
            </a:r>
            <a:r>
              <a:rPr lang="en" sz="1000">
                <a:latin typeface="Consolas"/>
                <a:ea typeface="Consolas"/>
                <a:cs typeface="Consolas"/>
                <a:sym typeface="Consolas"/>
              </a:rPr>
              <a:t>; </a:t>
            </a:r>
            <a:r>
              <a:rPr lang="en" sz="1000">
                <a:solidFill>
                  <a:srgbClr val="0000FF"/>
                </a:solidFill>
                <a:latin typeface="Consolas"/>
                <a:ea typeface="Consolas"/>
                <a:cs typeface="Consolas"/>
                <a:sym typeface="Consolas"/>
              </a:rPr>
              <a:t>set</a:t>
            </a:r>
            <a:r>
              <a:rPr lang="en" sz="1000">
                <a:latin typeface="Consolas"/>
                <a:ea typeface="Consolas"/>
                <a:cs typeface="Consolas"/>
                <a:sym typeface="Consolas"/>
              </a:rPr>
              <a:t>; }</a:t>
            </a:r>
          </a:p>
          <a:p>
            <a:pPr lvl="0" rtl="0">
              <a:lnSpc>
                <a:spcPct val="115000"/>
              </a:lnSpc>
              <a:spcBef>
                <a:spcPts val="0"/>
              </a:spcBef>
              <a:buNone/>
            </a:pPr>
            <a:r>
              <a:rPr lang="en" sz="1000">
                <a:latin typeface="Consolas"/>
                <a:ea typeface="Consolas"/>
                <a:cs typeface="Consolas"/>
                <a:sym typeface="Consolas"/>
              </a:rPr>
              <a:t> </a:t>
            </a:r>
          </a:p>
          <a:p>
            <a:pPr lvl="0" rtl="0">
              <a:lnSpc>
                <a:spcPct val="115000"/>
              </a:lnSpc>
              <a:spcBef>
                <a:spcPts val="0"/>
              </a:spcBef>
              <a:buNone/>
            </a:pPr>
            <a:r>
              <a:rPr lang="en" sz="1000">
                <a:latin typeface="Consolas"/>
                <a:ea typeface="Consolas"/>
                <a:cs typeface="Consolas"/>
                <a:sym typeface="Consolas"/>
              </a:rPr>
              <a:t>   </a:t>
            </a:r>
            <a:r>
              <a:rPr lang="en" sz="1000">
                <a:solidFill>
                  <a:srgbClr val="0000FF"/>
                </a:solidFill>
                <a:latin typeface="Consolas"/>
                <a:ea typeface="Consolas"/>
                <a:cs typeface="Consolas"/>
                <a:sym typeface="Consolas"/>
              </a:rPr>
              <a:t>public</a:t>
            </a:r>
            <a:r>
              <a:rPr lang="en" sz="1000">
                <a:latin typeface="Consolas"/>
                <a:ea typeface="Consolas"/>
                <a:cs typeface="Consolas"/>
                <a:sym typeface="Consolas"/>
              </a:rPr>
              <a:t>  </a:t>
            </a:r>
            <a:r>
              <a:rPr lang="en" sz="1000">
                <a:solidFill>
                  <a:srgbClr val="2B91AF"/>
                </a:solidFill>
                <a:latin typeface="Consolas"/>
                <a:ea typeface="Consolas"/>
                <a:cs typeface="Consolas"/>
                <a:sym typeface="Consolas"/>
              </a:rPr>
              <a:t>IEnumerable</a:t>
            </a:r>
            <a:r>
              <a:rPr lang="en" sz="1000">
                <a:latin typeface="Consolas"/>
                <a:ea typeface="Consolas"/>
                <a:cs typeface="Consolas"/>
                <a:sym typeface="Consolas"/>
              </a:rPr>
              <a:t>&lt;</a:t>
            </a:r>
            <a:r>
              <a:rPr lang="en" sz="1000">
                <a:solidFill>
                  <a:srgbClr val="2B91AF"/>
                </a:solidFill>
                <a:latin typeface="Consolas"/>
                <a:ea typeface="Consolas"/>
                <a:cs typeface="Consolas"/>
                <a:sym typeface="Consolas"/>
              </a:rPr>
              <a:t>Item</a:t>
            </a:r>
            <a:r>
              <a:rPr lang="en" sz="1000">
                <a:latin typeface="Consolas"/>
                <a:ea typeface="Consolas"/>
                <a:cs typeface="Consolas"/>
                <a:sym typeface="Consolas"/>
              </a:rPr>
              <a:t>&gt; Items {</a:t>
            </a:r>
            <a:r>
              <a:rPr lang="en" sz="1000">
                <a:solidFill>
                  <a:srgbClr val="0000FF"/>
                </a:solidFill>
                <a:latin typeface="Consolas"/>
                <a:ea typeface="Consolas"/>
                <a:cs typeface="Consolas"/>
                <a:sym typeface="Consolas"/>
              </a:rPr>
              <a:t>get</a:t>
            </a:r>
            <a:r>
              <a:rPr lang="en" sz="1000">
                <a:latin typeface="Consolas"/>
                <a:ea typeface="Consolas"/>
                <a:cs typeface="Consolas"/>
                <a:sym typeface="Consolas"/>
              </a:rPr>
              <a:t>;</a:t>
            </a:r>
            <a:r>
              <a:rPr lang="en" sz="1000">
                <a:solidFill>
                  <a:srgbClr val="0000FF"/>
                </a:solidFill>
                <a:latin typeface="Consolas"/>
                <a:ea typeface="Consolas"/>
                <a:cs typeface="Consolas"/>
                <a:sym typeface="Consolas"/>
              </a:rPr>
              <a:t>set</a:t>
            </a:r>
            <a:r>
              <a:rPr lang="en" sz="1000">
                <a:latin typeface="Consolas"/>
                <a:ea typeface="Consolas"/>
                <a:cs typeface="Consolas"/>
                <a:sym typeface="Consolas"/>
              </a:rPr>
              <a:t>;}</a:t>
            </a:r>
          </a:p>
          <a:p>
            <a:pPr lvl="0" rtl="0">
              <a:lnSpc>
                <a:spcPct val="115000"/>
              </a:lnSpc>
              <a:spcBef>
                <a:spcPts val="0"/>
              </a:spcBef>
              <a:buNone/>
            </a:pPr>
            <a:r>
              <a:rPr lang="en" sz="1000">
                <a:latin typeface="Consolas"/>
                <a:ea typeface="Consolas"/>
                <a:cs typeface="Consolas"/>
                <a:sym typeface="Consolas"/>
              </a:rPr>
              <a:t> </a:t>
            </a:r>
          </a:p>
          <a:p>
            <a:pPr lvl="0" rtl="0">
              <a:lnSpc>
                <a:spcPct val="115000"/>
              </a:lnSpc>
              <a:spcBef>
                <a:spcPts val="0"/>
              </a:spcBef>
              <a:buNone/>
            </a:pPr>
            <a:r>
              <a:rPr lang="en" sz="1000">
                <a:latin typeface="Consolas"/>
                <a:ea typeface="Consolas"/>
                <a:cs typeface="Consolas"/>
                <a:sym typeface="Consolas"/>
              </a:rPr>
              <a:t>   </a:t>
            </a:r>
            <a:r>
              <a:rPr lang="en" sz="1000">
                <a:solidFill>
                  <a:srgbClr val="0000FF"/>
                </a:solidFill>
                <a:latin typeface="Consolas"/>
                <a:ea typeface="Consolas"/>
                <a:cs typeface="Consolas"/>
                <a:sym typeface="Consolas"/>
              </a:rPr>
              <a:t>public</a:t>
            </a:r>
            <a:r>
              <a:rPr lang="en" sz="1000">
                <a:latin typeface="Consolas"/>
                <a:ea typeface="Consolas"/>
                <a:cs typeface="Consolas"/>
                <a:sym typeface="Consolas"/>
              </a:rPr>
              <a:t> </a:t>
            </a:r>
            <a:r>
              <a:rPr lang="en" sz="1000">
                <a:solidFill>
                  <a:srgbClr val="2B91AF"/>
                </a:solidFill>
                <a:latin typeface="Consolas"/>
                <a:ea typeface="Consolas"/>
                <a:cs typeface="Consolas"/>
                <a:sym typeface="Consolas"/>
              </a:rPr>
              <a:t>Customer</a:t>
            </a:r>
            <a:r>
              <a:rPr lang="en" sz="1000">
                <a:latin typeface="Consolas"/>
                <a:ea typeface="Consolas"/>
                <a:cs typeface="Consolas"/>
                <a:sym typeface="Consolas"/>
              </a:rPr>
              <a:t> Customer { </a:t>
            </a:r>
            <a:r>
              <a:rPr lang="en" sz="1000">
                <a:solidFill>
                  <a:srgbClr val="0000FF"/>
                </a:solidFill>
                <a:latin typeface="Consolas"/>
                <a:ea typeface="Consolas"/>
                <a:cs typeface="Consolas"/>
                <a:sym typeface="Consolas"/>
              </a:rPr>
              <a:t>get</a:t>
            </a:r>
            <a:r>
              <a:rPr lang="en" sz="1000">
                <a:latin typeface="Consolas"/>
                <a:ea typeface="Consolas"/>
                <a:cs typeface="Consolas"/>
                <a:sym typeface="Consolas"/>
              </a:rPr>
              <a:t>; </a:t>
            </a:r>
            <a:r>
              <a:rPr lang="en" sz="1000">
                <a:solidFill>
                  <a:srgbClr val="0000FF"/>
                </a:solidFill>
                <a:latin typeface="Consolas"/>
                <a:ea typeface="Consolas"/>
                <a:cs typeface="Consolas"/>
                <a:sym typeface="Consolas"/>
              </a:rPr>
              <a:t>set</a:t>
            </a:r>
            <a:r>
              <a:rPr lang="en" sz="1000">
                <a:latin typeface="Consolas"/>
                <a:ea typeface="Consolas"/>
                <a:cs typeface="Consolas"/>
                <a:sym typeface="Consolas"/>
              </a:rPr>
              <a:t>; }</a:t>
            </a:r>
          </a:p>
          <a:p>
            <a:pPr lvl="0" rtl="0">
              <a:lnSpc>
                <a:spcPct val="115000"/>
              </a:lnSpc>
              <a:spcBef>
                <a:spcPts val="0"/>
              </a:spcBef>
              <a:buNone/>
            </a:pPr>
            <a:r>
              <a:rPr lang="en" sz="1000">
                <a:latin typeface="Consolas"/>
                <a:ea typeface="Consolas"/>
                <a:cs typeface="Consolas"/>
                <a:sym typeface="Consolas"/>
              </a:rPr>
              <a:t> }</a:t>
            </a:r>
          </a:p>
        </p:txBody>
      </p:sp>
      <p:sp>
        <p:nvSpPr>
          <p:cNvPr id="260" name="Shape 260"/>
          <p:cNvSpPr txBox="1"/>
          <p:nvPr/>
        </p:nvSpPr>
        <p:spPr>
          <a:xfrm>
            <a:off x="5219000" y="2379050"/>
            <a:ext cx="3627300" cy="2370900"/>
          </a:xfrm>
          <a:prstGeom prst="rect">
            <a:avLst/>
          </a:prstGeom>
          <a:solidFill>
            <a:srgbClr val="FFFFFF"/>
          </a:solidFill>
          <a:ln>
            <a:noFill/>
          </a:ln>
        </p:spPr>
        <p:txBody>
          <a:bodyPr lIns="91425" tIns="91425" rIns="91425" bIns="91425" anchor="t" anchorCtr="0">
            <a:noAutofit/>
          </a:bodyPr>
          <a:lstStyle/>
          <a:p>
            <a:pPr lvl="0" rtl="0">
              <a:lnSpc>
                <a:spcPct val="115000"/>
              </a:lnSpc>
              <a:spcBef>
                <a:spcPts val="0"/>
              </a:spcBef>
              <a:buNone/>
            </a:pPr>
            <a:r>
              <a:rPr lang="en" sz="1000">
                <a:latin typeface="Consolas"/>
                <a:ea typeface="Consolas"/>
                <a:cs typeface="Consolas"/>
                <a:sym typeface="Consolas"/>
              </a:rPr>
              <a:t> </a:t>
            </a:r>
            <a:r>
              <a:rPr lang="en" sz="1000">
                <a:solidFill>
                  <a:srgbClr val="0000FF"/>
                </a:solidFill>
                <a:latin typeface="Consolas"/>
                <a:ea typeface="Consolas"/>
                <a:cs typeface="Consolas"/>
                <a:sym typeface="Consolas"/>
              </a:rPr>
              <a:t>public</a:t>
            </a:r>
            <a:r>
              <a:rPr lang="en" sz="1000">
                <a:latin typeface="Consolas"/>
                <a:ea typeface="Consolas"/>
                <a:cs typeface="Consolas"/>
                <a:sym typeface="Consolas"/>
              </a:rPr>
              <a:t> </a:t>
            </a:r>
            <a:r>
              <a:rPr lang="en" sz="1000">
                <a:solidFill>
                  <a:srgbClr val="0000FF"/>
                </a:solidFill>
                <a:latin typeface="Consolas"/>
                <a:ea typeface="Consolas"/>
                <a:cs typeface="Consolas"/>
                <a:sym typeface="Consolas"/>
              </a:rPr>
              <a:t>class</a:t>
            </a:r>
            <a:r>
              <a:rPr lang="en" sz="1000">
                <a:latin typeface="Consolas"/>
                <a:ea typeface="Consolas"/>
                <a:cs typeface="Consolas"/>
                <a:sym typeface="Consolas"/>
              </a:rPr>
              <a:t> </a:t>
            </a:r>
            <a:r>
              <a:rPr lang="en" sz="1000">
                <a:solidFill>
                  <a:srgbClr val="2B91AF"/>
                </a:solidFill>
                <a:latin typeface="Consolas"/>
                <a:ea typeface="Consolas"/>
                <a:cs typeface="Consolas"/>
                <a:sym typeface="Consolas"/>
              </a:rPr>
              <a:t>Order : </a:t>
            </a:r>
            <a:r>
              <a:rPr lang="en" sz="1000" b="1">
                <a:solidFill>
                  <a:srgbClr val="2B91AF"/>
                </a:solidFill>
                <a:latin typeface="Consolas"/>
                <a:ea typeface="Consolas"/>
                <a:cs typeface="Consolas"/>
                <a:sym typeface="Consolas"/>
              </a:rPr>
              <a:t>IOrder</a:t>
            </a:r>
          </a:p>
          <a:p>
            <a:pPr lvl="0" rtl="0">
              <a:lnSpc>
                <a:spcPct val="115000"/>
              </a:lnSpc>
              <a:spcBef>
                <a:spcPts val="0"/>
              </a:spcBef>
              <a:buNone/>
            </a:pPr>
            <a:r>
              <a:rPr lang="en" sz="1000">
                <a:latin typeface="Consolas"/>
                <a:ea typeface="Consolas"/>
                <a:cs typeface="Consolas"/>
                <a:sym typeface="Consolas"/>
              </a:rPr>
              <a:t>  {</a:t>
            </a:r>
          </a:p>
          <a:p>
            <a:pPr lvl="0" rtl="0">
              <a:lnSpc>
                <a:spcPct val="115000"/>
              </a:lnSpc>
              <a:spcBef>
                <a:spcPts val="0"/>
              </a:spcBef>
              <a:buNone/>
            </a:pPr>
            <a:r>
              <a:rPr lang="en" sz="1000">
                <a:latin typeface="Consolas"/>
                <a:ea typeface="Consolas"/>
                <a:cs typeface="Consolas"/>
                <a:sym typeface="Consolas"/>
              </a:rPr>
              <a:t>   </a:t>
            </a:r>
            <a:r>
              <a:rPr lang="en" sz="1000">
                <a:solidFill>
                  <a:srgbClr val="0000FF"/>
                </a:solidFill>
                <a:latin typeface="Consolas"/>
                <a:ea typeface="Consolas"/>
                <a:cs typeface="Consolas"/>
                <a:sym typeface="Consolas"/>
              </a:rPr>
              <a:t>public</a:t>
            </a:r>
            <a:r>
              <a:rPr lang="en" sz="1000">
                <a:latin typeface="Consolas"/>
                <a:ea typeface="Consolas"/>
                <a:cs typeface="Consolas"/>
                <a:sym typeface="Consolas"/>
              </a:rPr>
              <a:t> </a:t>
            </a:r>
            <a:r>
              <a:rPr lang="en" sz="1000">
                <a:solidFill>
                  <a:srgbClr val="2B91AF"/>
                </a:solidFill>
                <a:latin typeface="Consolas"/>
                <a:ea typeface="Consolas"/>
                <a:cs typeface="Consolas"/>
                <a:sym typeface="Consolas"/>
              </a:rPr>
              <a:t>Guid</a:t>
            </a:r>
            <a:r>
              <a:rPr lang="en" sz="1000">
                <a:latin typeface="Consolas"/>
                <a:ea typeface="Consolas"/>
                <a:cs typeface="Consolas"/>
                <a:sym typeface="Consolas"/>
              </a:rPr>
              <a:t> OrderId { </a:t>
            </a:r>
            <a:r>
              <a:rPr lang="en" sz="1000">
                <a:solidFill>
                  <a:srgbClr val="0000FF"/>
                </a:solidFill>
                <a:latin typeface="Consolas"/>
                <a:ea typeface="Consolas"/>
                <a:cs typeface="Consolas"/>
                <a:sym typeface="Consolas"/>
              </a:rPr>
              <a:t>get</a:t>
            </a:r>
            <a:r>
              <a:rPr lang="en" sz="1000">
                <a:latin typeface="Consolas"/>
                <a:ea typeface="Consolas"/>
                <a:cs typeface="Consolas"/>
                <a:sym typeface="Consolas"/>
              </a:rPr>
              <a:t>; </a:t>
            </a:r>
            <a:r>
              <a:rPr lang="en" sz="1000">
                <a:solidFill>
                  <a:srgbClr val="0000FF"/>
                </a:solidFill>
                <a:latin typeface="Consolas"/>
                <a:ea typeface="Consolas"/>
                <a:cs typeface="Consolas"/>
                <a:sym typeface="Consolas"/>
              </a:rPr>
              <a:t>set</a:t>
            </a:r>
            <a:r>
              <a:rPr lang="en" sz="1000">
                <a:latin typeface="Consolas"/>
                <a:ea typeface="Consolas"/>
                <a:cs typeface="Consolas"/>
                <a:sym typeface="Consolas"/>
              </a:rPr>
              <a:t>; }</a:t>
            </a:r>
          </a:p>
          <a:p>
            <a:pPr lvl="0" rtl="0">
              <a:lnSpc>
                <a:spcPct val="115000"/>
              </a:lnSpc>
              <a:spcBef>
                <a:spcPts val="0"/>
              </a:spcBef>
              <a:buNone/>
            </a:pPr>
            <a:r>
              <a:rPr lang="en" sz="1000">
                <a:latin typeface="Consolas"/>
                <a:ea typeface="Consolas"/>
                <a:cs typeface="Consolas"/>
                <a:sym typeface="Consolas"/>
              </a:rPr>
              <a:t> </a:t>
            </a:r>
          </a:p>
          <a:p>
            <a:pPr lvl="0" rtl="0">
              <a:lnSpc>
                <a:spcPct val="115000"/>
              </a:lnSpc>
              <a:spcBef>
                <a:spcPts val="0"/>
              </a:spcBef>
              <a:buNone/>
            </a:pPr>
            <a:r>
              <a:rPr lang="en" sz="1000">
                <a:latin typeface="Consolas"/>
                <a:ea typeface="Consolas"/>
                <a:cs typeface="Consolas"/>
                <a:sym typeface="Consolas"/>
              </a:rPr>
              <a:t>   </a:t>
            </a:r>
            <a:r>
              <a:rPr lang="en" sz="1000">
                <a:solidFill>
                  <a:srgbClr val="0000FF"/>
                </a:solidFill>
                <a:latin typeface="Consolas"/>
                <a:ea typeface="Consolas"/>
                <a:cs typeface="Consolas"/>
                <a:sym typeface="Consolas"/>
              </a:rPr>
              <a:t>public</a:t>
            </a:r>
            <a:r>
              <a:rPr lang="en" sz="1000">
                <a:latin typeface="Consolas"/>
                <a:ea typeface="Consolas"/>
                <a:cs typeface="Consolas"/>
                <a:sym typeface="Consolas"/>
              </a:rPr>
              <a:t> </a:t>
            </a:r>
            <a:r>
              <a:rPr lang="en" sz="1000">
                <a:solidFill>
                  <a:srgbClr val="2B91AF"/>
                </a:solidFill>
                <a:latin typeface="Consolas"/>
                <a:ea typeface="Consolas"/>
                <a:cs typeface="Consolas"/>
                <a:sym typeface="Consolas"/>
              </a:rPr>
              <a:t>DateTime</a:t>
            </a:r>
            <a:r>
              <a:rPr lang="en" sz="1000">
                <a:latin typeface="Consolas"/>
                <a:ea typeface="Consolas"/>
                <a:cs typeface="Consolas"/>
                <a:sym typeface="Consolas"/>
              </a:rPr>
              <a:t>? OrderDate { </a:t>
            </a:r>
            <a:r>
              <a:rPr lang="en" sz="1000">
                <a:solidFill>
                  <a:srgbClr val="0000FF"/>
                </a:solidFill>
                <a:latin typeface="Consolas"/>
                <a:ea typeface="Consolas"/>
                <a:cs typeface="Consolas"/>
                <a:sym typeface="Consolas"/>
              </a:rPr>
              <a:t>get</a:t>
            </a:r>
            <a:r>
              <a:rPr lang="en" sz="1000">
                <a:latin typeface="Consolas"/>
                <a:ea typeface="Consolas"/>
                <a:cs typeface="Consolas"/>
                <a:sym typeface="Consolas"/>
              </a:rPr>
              <a:t>; </a:t>
            </a:r>
            <a:r>
              <a:rPr lang="en" sz="1000">
                <a:solidFill>
                  <a:srgbClr val="0000FF"/>
                </a:solidFill>
                <a:latin typeface="Consolas"/>
                <a:ea typeface="Consolas"/>
                <a:cs typeface="Consolas"/>
                <a:sym typeface="Consolas"/>
              </a:rPr>
              <a:t>set</a:t>
            </a:r>
            <a:r>
              <a:rPr lang="en" sz="1000">
                <a:latin typeface="Consolas"/>
                <a:ea typeface="Consolas"/>
                <a:cs typeface="Consolas"/>
                <a:sym typeface="Consolas"/>
              </a:rPr>
              <a:t>; }</a:t>
            </a:r>
          </a:p>
          <a:p>
            <a:pPr lvl="0" rtl="0">
              <a:lnSpc>
                <a:spcPct val="115000"/>
              </a:lnSpc>
              <a:spcBef>
                <a:spcPts val="0"/>
              </a:spcBef>
              <a:buNone/>
            </a:pPr>
            <a:r>
              <a:rPr lang="en" sz="1000">
                <a:latin typeface="Consolas"/>
                <a:ea typeface="Consolas"/>
                <a:cs typeface="Consolas"/>
                <a:sym typeface="Consolas"/>
              </a:rPr>
              <a:t> </a:t>
            </a:r>
          </a:p>
          <a:p>
            <a:pPr lvl="0" rtl="0">
              <a:lnSpc>
                <a:spcPct val="115000"/>
              </a:lnSpc>
              <a:spcBef>
                <a:spcPts val="0"/>
              </a:spcBef>
              <a:buNone/>
            </a:pPr>
            <a:r>
              <a:rPr lang="en" sz="1000">
                <a:latin typeface="Consolas"/>
                <a:ea typeface="Consolas"/>
                <a:cs typeface="Consolas"/>
                <a:sym typeface="Consolas"/>
              </a:rPr>
              <a:t>   </a:t>
            </a:r>
            <a:r>
              <a:rPr lang="en" sz="1000">
                <a:solidFill>
                  <a:srgbClr val="0000FF"/>
                </a:solidFill>
                <a:latin typeface="Consolas"/>
                <a:ea typeface="Consolas"/>
                <a:cs typeface="Consolas"/>
                <a:sym typeface="Consolas"/>
              </a:rPr>
              <a:t>public</a:t>
            </a:r>
            <a:r>
              <a:rPr lang="en" sz="1000">
                <a:latin typeface="Consolas"/>
                <a:ea typeface="Consolas"/>
                <a:cs typeface="Consolas"/>
                <a:sym typeface="Consolas"/>
              </a:rPr>
              <a:t> </a:t>
            </a:r>
            <a:r>
              <a:rPr lang="en" sz="1000">
                <a:solidFill>
                  <a:srgbClr val="0000FF"/>
                </a:solidFill>
                <a:latin typeface="Consolas"/>
                <a:ea typeface="Consolas"/>
                <a:cs typeface="Consolas"/>
                <a:sym typeface="Consolas"/>
              </a:rPr>
              <a:t>decimal</a:t>
            </a:r>
            <a:r>
              <a:rPr lang="en" sz="1000">
                <a:latin typeface="Consolas"/>
                <a:ea typeface="Consolas"/>
                <a:cs typeface="Consolas"/>
                <a:sym typeface="Consolas"/>
              </a:rPr>
              <a:t> TotalPrice { </a:t>
            </a:r>
            <a:r>
              <a:rPr lang="en" sz="1000">
                <a:solidFill>
                  <a:srgbClr val="0000FF"/>
                </a:solidFill>
                <a:latin typeface="Consolas"/>
                <a:ea typeface="Consolas"/>
                <a:cs typeface="Consolas"/>
                <a:sym typeface="Consolas"/>
              </a:rPr>
              <a:t>get</a:t>
            </a:r>
            <a:r>
              <a:rPr lang="en" sz="1000">
                <a:latin typeface="Consolas"/>
                <a:ea typeface="Consolas"/>
                <a:cs typeface="Consolas"/>
                <a:sym typeface="Consolas"/>
              </a:rPr>
              <a:t>; </a:t>
            </a:r>
            <a:r>
              <a:rPr lang="en" sz="1000">
                <a:solidFill>
                  <a:srgbClr val="0000FF"/>
                </a:solidFill>
                <a:latin typeface="Consolas"/>
                <a:ea typeface="Consolas"/>
                <a:cs typeface="Consolas"/>
                <a:sym typeface="Consolas"/>
              </a:rPr>
              <a:t>set</a:t>
            </a:r>
            <a:r>
              <a:rPr lang="en" sz="1000">
                <a:latin typeface="Consolas"/>
                <a:ea typeface="Consolas"/>
                <a:cs typeface="Consolas"/>
                <a:sym typeface="Consolas"/>
              </a:rPr>
              <a:t>; }</a:t>
            </a:r>
          </a:p>
          <a:p>
            <a:pPr lvl="0" rtl="0">
              <a:lnSpc>
                <a:spcPct val="115000"/>
              </a:lnSpc>
              <a:spcBef>
                <a:spcPts val="0"/>
              </a:spcBef>
              <a:buNone/>
            </a:pPr>
            <a:r>
              <a:rPr lang="en" sz="1000">
                <a:latin typeface="Consolas"/>
                <a:ea typeface="Consolas"/>
                <a:cs typeface="Consolas"/>
                <a:sym typeface="Consolas"/>
              </a:rPr>
              <a:t> </a:t>
            </a:r>
          </a:p>
          <a:p>
            <a:pPr lvl="0" rtl="0">
              <a:lnSpc>
                <a:spcPct val="115000"/>
              </a:lnSpc>
              <a:spcBef>
                <a:spcPts val="0"/>
              </a:spcBef>
              <a:buNone/>
            </a:pPr>
            <a:r>
              <a:rPr lang="en" sz="1000">
                <a:latin typeface="Consolas"/>
                <a:ea typeface="Consolas"/>
                <a:cs typeface="Consolas"/>
                <a:sym typeface="Consolas"/>
              </a:rPr>
              <a:t>   </a:t>
            </a:r>
            <a:r>
              <a:rPr lang="en" sz="1000">
                <a:solidFill>
                  <a:srgbClr val="0000FF"/>
                </a:solidFill>
                <a:latin typeface="Consolas"/>
                <a:ea typeface="Consolas"/>
                <a:cs typeface="Consolas"/>
                <a:sym typeface="Consolas"/>
              </a:rPr>
              <a:t>public</a:t>
            </a:r>
            <a:r>
              <a:rPr lang="en" sz="1000">
                <a:latin typeface="Consolas"/>
                <a:ea typeface="Consolas"/>
                <a:cs typeface="Consolas"/>
                <a:sym typeface="Consolas"/>
              </a:rPr>
              <a:t>  </a:t>
            </a:r>
            <a:r>
              <a:rPr lang="en" sz="1000">
                <a:solidFill>
                  <a:srgbClr val="2B91AF"/>
                </a:solidFill>
                <a:latin typeface="Consolas"/>
                <a:ea typeface="Consolas"/>
                <a:cs typeface="Consolas"/>
                <a:sym typeface="Consolas"/>
              </a:rPr>
              <a:t>IEnumerable</a:t>
            </a:r>
            <a:r>
              <a:rPr lang="en" sz="1000">
                <a:latin typeface="Consolas"/>
                <a:ea typeface="Consolas"/>
                <a:cs typeface="Consolas"/>
                <a:sym typeface="Consolas"/>
              </a:rPr>
              <a:t>&lt;</a:t>
            </a:r>
            <a:r>
              <a:rPr lang="en" sz="1000">
                <a:solidFill>
                  <a:srgbClr val="2B91AF"/>
                </a:solidFill>
                <a:latin typeface="Consolas"/>
                <a:ea typeface="Consolas"/>
                <a:cs typeface="Consolas"/>
                <a:sym typeface="Consolas"/>
              </a:rPr>
              <a:t>Item</a:t>
            </a:r>
            <a:r>
              <a:rPr lang="en" sz="1000">
                <a:latin typeface="Consolas"/>
                <a:ea typeface="Consolas"/>
                <a:cs typeface="Consolas"/>
                <a:sym typeface="Consolas"/>
              </a:rPr>
              <a:t>&gt; Items {</a:t>
            </a:r>
            <a:r>
              <a:rPr lang="en" sz="1000">
                <a:solidFill>
                  <a:srgbClr val="0000FF"/>
                </a:solidFill>
                <a:latin typeface="Consolas"/>
                <a:ea typeface="Consolas"/>
                <a:cs typeface="Consolas"/>
                <a:sym typeface="Consolas"/>
              </a:rPr>
              <a:t>get</a:t>
            </a:r>
            <a:r>
              <a:rPr lang="en" sz="1000">
                <a:latin typeface="Consolas"/>
                <a:ea typeface="Consolas"/>
                <a:cs typeface="Consolas"/>
                <a:sym typeface="Consolas"/>
              </a:rPr>
              <a:t>;</a:t>
            </a:r>
            <a:r>
              <a:rPr lang="en" sz="1000">
                <a:solidFill>
                  <a:srgbClr val="0000FF"/>
                </a:solidFill>
                <a:latin typeface="Consolas"/>
                <a:ea typeface="Consolas"/>
                <a:cs typeface="Consolas"/>
                <a:sym typeface="Consolas"/>
              </a:rPr>
              <a:t>set</a:t>
            </a:r>
            <a:r>
              <a:rPr lang="en" sz="1000">
                <a:latin typeface="Consolas"/>
                <a:ea typeface="Consolas"/>
                <a:cs typeface="Consolas"/>
                <a:sym typeface="Consolas"/>
              </a:rPr>
              <a:t>;}</a:t>
            </a:r>
          </a:p>
          <a:p>
            <a:pPr lvl="0" rtl="0">
              <a:lnSpc>
                <a:spcPct val="115000"/>
              </a:lnSpc>
              <a:spcBef>
                <a:spcPts val="0"/>
              </a:spcBef>
              <a:buNone/>
            </a:pPr>
            <a:r>
              <a:rPr lang="en" sz="1000">
                <a:latin typeface="Consolas"/>
                <a:ea typeface="Consolas"/>
                <a:cs typeface="Consolas"/>
                <a:sym typeface="Consolas"/>
              </a:rPr>
              <a:t> </a:t>
            </a:r>
          </a:p>
          <a:p>
            <a:pPr lvl="0" rtl="0">
              <a:lnSpc>
                <a:spcPct val="115000"/>
              </a:lnSpc>
              <a:spcBef>
                <a:spcPts val="0"/>
              </a:spcBef>
              <a:buNone/>
            </a:pPr>
            <a:r>
              <a:rPr lang="en" sz="1000">
                <a:latin typeface="Consolas"/>
                <a:ea typeface="Consolas"/>
                <a:cs typeface="Consolas"/>
                <a:sym typeface="Consolas"/>
              </a:rPr>
              <a:t>   </a:t>
            </a:r>
            <a:r>
              <a:rPr lang="en" sz="1000">
                <a:solidFill>
                  <a:srgbClr val="0000FF"/>
                </a:solidFill>
                <a:latin typeface="Consolas"/>
                <a:ea typeface="Consolas"/>
                <a:cs typeface="Consolas"/>
                <a:sym typeface="Consolas"/>
              </a:rPr>
              <a:t>public</a:t>
            </a:r>
            <a:r>
              <a:rPr lang="en" sz="1000">
                <a:latin typeface="Consolas"/>
                <a:ea typeface="Consolas"/>
                <a:cs typeface="Consolas"/>
                <a:sym typeface="Consolas"/>
              </a:rPr>
              <a:t> </a:t>
            </a:r>
            <a:r>
              <a:rPr lang="en" sz="1000">
                <a:solidFill>
                  <a:srgbClr val="2B91AF"/>
                </a:solidFill>
                <a:latin typeface="Consolas"/>
                <a:ea typeface="Consolas"/>
                <a:cs typeface="Consolas"/>
                <a:sym typeface="Consolas"/>
              </a:rPr>
              <a:t>Customer</a:t>
            </a:r>
            <a:r>
              <a:rPr lang="en" sz="1000">
                <a:latin typeface="Consolas"/>
                <a:ea typeface="Consolas"/>
                <a:cs typeface="Consolas"/>
                <a:sym typeface="Consolas"/>
              </a:rPr>
              <a:t> Customer { </a:t>
            </a:r>
            <a:r>
              <a:rPr lang="en" sz="1000">
                <a:solidFill>
                  <a:srgbClr val="0000FF"/>
                </a:solidFill>
                <a:latin typeface="Consolas"/>
                <a:ea typeface="Consolas"/>
                <a:cs typeface="Consolas"/>
                <a:sym typeface="Consolas"/>
              </a:rPr>
              <a:t>get</a:t>
            </a:r>
            <a:r>
              <a:rPr lang="en" sz="1000">
                <a:latin typeface="Consolas"/>
                <a:ea typeface="Consolas"/>
                <a:cs typeface="Consolas"/>
                <a:sym typeface="Consolas"/>
              </a:rPr>
              <a:t>; </a:t>
            </a:r>
            <a:r>
              <a:rPr lang="en" sz="1000">
                <a:solidFill>
                  <a:srgbClr val="0000FF"/>
                </a:solidFill>
                <a:latin typeface="Consolas"/>
                <a:ea typeface="Consolas"/>
                <a:cs typeface="Consolas"/>
                <a:sym typeface="Consolas"/>
              </a:rPr>
              <a:t>set</a:t>
            </a:r>
            <a:r>
              <a:rPr lang="en" sz="1000">
                <a:latin typeface="Consolas"/>
                <a:ea typeface="Consolas"/>
                <a:cs typeface="Consolas"/>
                <a:sym typeface="Consolas"/>
              </a:rPr>
              <a:t>; }</a:t>
            </a:r>
          </a:p>
          <a:p>
            <a:pPr marL="0" lvl="0" indent="0" rtl="0">
              <a:lnSpc>
                <a:spcPct val="115000"/>
              </a:lnSpc>
              <a:spcBef>
                <a:spcPts val="0"/>
              </a:spcBef>
              <a:buNone/>
            </a:pPr>
            <a:r>
              <a:rPr lang="en" sz="1000">
                <a:latin typeface="Consolas"/>
                <a:ea typeface="Consolas"/>
                <a:cs typeface="Consolas"/>
                <a:sym typeface="Consolas"/>
              </a:rPr>
              <a:t> }</a:t>
            </a:r>
          </a:p>
          <a:p>
            <a:pPr lvl="0" rtl="0">
              <a:lnSpc>
                <a:spcPct val="115000"/>
              </a:lnSpc>
              <a:spcBef>
                <a:spcPts val="0"/>
              </a:spcBef>
              <a:buNone/>
            </a:pPr>
            <a:r>
              <a:rPr lang="en" sz="1000">
                <a:latin typeface="Consolas"/>
                <a:ea typeface="Consolas"/>
                <a:cs typeface="Consolas"/>
                <a:sym typeface="Consolas"/>
              </a:rPr>
              <a:t> </a:t>
            </a:r>
          </a:p>
          <a:p>
            <a:pPr lvl="0" rtl="0">
              <a:lnSpc>
                <a:spcPct val="115000"/>
              </a:lnSpc>
              <a:spcBef>
                <a:spcPts val="0"/>
              </a:spcBef>
              <a:buNone/>
            </a:pPr>
            <a:endParaRPr sz="9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10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Agenda</a:t>
            </a:r>
          </a:p>
        </p:txBody>
      </p:sp>
      <p:sp>
        <p:nvSpPr>
          <p:cNvPr id="80" name="Shape 80"/>
          <p:cNvSpPr txBox="1">
            <a:spLocks noGrp="1"/>
          </p:cNvSpPr>
          <p:nvPr>
            <p:ph type="body" idx="1"/>
          </p:nvPr>
        </p:nvSpPr>
        <p:spPr>
          <a:xfrm>
            <a:off x="329575" y="1466499"/>
            <a:ext cx="8368200" cy="3078900"/>
          </a:xfrm>
          <a:prstGeom prst="rect">
            <a:avLst/>
          </a:prstGeom>
        </p:spPr>
        <p:txBody>
          <a:bodyPr lIns="91425" tIns="91425" rIns="91425" bIns="91425" anchor="t" anchorCtr="0">
            <a:noAutofit/>
          </a:bodyPr>
          <a:lstStyle/>
          <a:p>
            <a:pPr marL="457200" lvl="0" indent="-228600">
              <a:spcBef>
                <a:spcPts val="0"/>
              </a:spcBef>
              <a:buChar char="●"/>
            </a:pPr>
            <a:r>
              <a:rPr lang="en"/>
              <a:t>What is Moq?</a:t>
            </a:r>
          </a:p>
          <a:p>
            <a:pPr marL="457200" lvl="0" indent="-228600" rtl="0">
              <a:spcBef>
                <a:spcPts val="0"/>
              </a:spcBef>
              <a:buChar char="●"/>
            </a:pPr>
            <a:r>
              <a:rPr lang="en"/>
              <a:t>Mocking Overview</a:t>
            </a:r>
          </a:p>
          <a:p>
            <a:pPr marL="457200" lvl="0" indent="-228600">
              <a:spcBef>
                <a:spcPts val="0"/>
              </a:spcBef>
              <a:buChar char="●"/>
            </a:pPr>
            <a:r>
              <a:rPr lang="en"/>
              <a:t>Mocking Code Using Moq</a:t>
            </a:r>
          </a:p>
          <a:p>
            <a:pPr marL="457200" lvl="0" indent="-228600">
              <a:spcBef>
                <a:spcPts val="0"/>
              </a:spcBef>
              <a:buChar char="●"/>
            </a:pPr>
            <a:r>
              <a:rPr lang="en"/>
              <a:t>Difficult code to Mock</a:t>
            </a:r>
          </a:p>
          <a:p>
            <a:pPr marL="457200" lvl="0" indent="-228600">
              <a:spcBef>
                <a:spcPts val="0"/>
              </a:spcBef>
              <a:buChar char="●"/>
            </a:pPr>
            <a:r>
              <a:rPr lang="en"/>
              <a:t>Additional Features </a:t>
            </a:r>
          </a:p>
          <a:p>
            <a:pPr marL="457200" lvl="0" indent="-228600">
              <a:spcBef>
                <a:spcPts val="0"/>
              </a:spcBef>
              <a:buChar char="●"/>
            </a:pPr>
            <a:r>
              <a:rPr lang="en"/>
              <a:t>Additional Nuget Packages </a:t>
            </a:r>
          </a:p>
          <a:p>
            <a:pPr lvl="0">
              <a:spcBef>
                <a:spcPts val="0"/>
              </a:spcBef>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Multiple Interfaces</a:t>
            </a:r>
          </a:p>
        </p:txBody>
      </p:sp>
      <p:sp>
        <p:nvSpPr>
          <p:cNvPr id="266" name="Shape 266"/>
          <p:cNvSpPr txBox="1">
            <a:spLocks noGrp="1"/>
          </p:cNvSpPr>
          <p:nvPr>
            <p:ph type="body" idx="1"/>
          </p:nvPr>
        </p:nvSpPr>
        <p:spPr>
          <a:xfrm>
            <a:off x="387900" y="1489824"/>
            <a:ext cx="8368200" cy="3078900"/>
          </a:xfrm>
          <a:prstGeom prst="rect">
            <a:avLst/>
          </a:prstGeom>
          <a:solidFill>
            <a:srgbClr val="FFFFFF"/>
          </a:solidFill>
        </p:spPr>
        <p:txBody>
          <a:bodyPr lIns="91425" tIns="91425" rIns="91425" bIns="91425" anchor="t" anchorCtr="0">
            <a:noAutofit/>
          </a:bodyPr>
          <a:lstStyle/>
          <a:p>
            <a:pPr lvl="0" rtl="0">
              <a:spcBef>
                <a:spcPts val="0"/>
              </a:spcBef>
              <a:spcAft>
                <a:spcPts val="0"/>
              </a:spcAft>
              <a:buNone/>
            </a:pPr>
            <a:r>
              <a:rPr lang="en" sz="1400">
                <a:solidFill>
                  <a:srgbClr val="2B91AF"/>
                </a:solidFill>
                <a:latin typeface="Consolas"/>
                <a:ea typeface="Consolas"/>
                <a:cs typeface="Consolas"/>
                <a:sym typeface="Consolas"/>
              </a:rPr>
              <a:t> Mock</a:t>
            </a:r>
            <a:r>
              <a:rPr lang="en" sz="1400">
                <a:solidFill>
                  <a:srgbClr val="000000"/>
                </a:solidFill>
                <a:latin typeface="Consolas"/>
                <a:ea typeface="Consolas"/>
                <a:cs typeface="Consolas"/>
                <a:sym typeface="Consolas"/>
              </a:rPr>
              <a:t>&lt;</a:t>
            </a:r>
            <a:r>
              <a:rPr lang="en" sz="1400">
                <a:solidFill>
                  <a:srgbClr val="2B91AF"/>
                </a:solidFill>
                <a:latin typeface="Consolas"/>
                <a:ea typeface="Consolas"/>
                <a:cs typeface="Consolas"/>
                <a:sym typeface="Consolas"/>
              </a:rPr>
              <a:t>IEnumerable</a:t>
            </a:r>
            <a:r>
              <a:rPr lang="en" sz="1400">
                <a:solidFill>
                  <a:srgbClr val="000000"/>
                </a:solidFill>
                <a:latin typeface="Consolas"/>
                <a:ea typeface="Consolas"/>
                <a:cs typeface="Consolas"/>
                <a:sym typeface="Consolas"/>
              </a:rPr>
              <a:t>&lt;</a:t>
            </a:r>
            <a:r>
              <a:rPr lang="en" sz="1400">
                <a:solidFill>
                  <a:srgbClr val="0000FF"/>
                </a:solidFill>
                <a:latin typeface="Consolas"/>
                <a:ea typeface="Consolas"/>
                <a:cs typeface="Consolas"/>
                <a:sym typeface="Consolas"/>
              </a:rPr>
              <a:t>string</a:t>
            </a:r>
            <a:r>
              <a:rPr lang="en" sz="1400">
                <a:solidFill>
                  <a:srgbClr val="000000"/>
                </a:solidFill>
                <a:latin typeface="Consolas"/>
                <a:ea typeface="Consolas"/>
                <a:cs typeface="Consolas"/>
                <a:sym typeface="Consolas"/>
              </a:rPr>
              <a:t>&gt;&gt; mockEnumerator = </a:t>
            </a:r>
            <a:r>
              <a:rPr lang="en" sz="1400">
                <a:solidFill>
                  <a:srgbClr val="0000FF"/>
                </a:solidFill>
                <a:latin typeface="Consolas"/>
                <a:ea typeface="Consolas"/>
                <a:cs typeface="Consolas"/>
                <a:sym typeface="Consolas"/>
              </a:rPr>
              <a:t>new</a:t>
            </a:r>
            <a:r>
              <a:rPr lang="en" sz="1400">
                <a:solidFill>
                  <a:srgbClr val="000000"/>
                </a:solidFill>
                <a:latin typeface="Consolas"/>
                <a:ea typeface="Consolas"/>
                <a:cs typeface="Consolas"/>
                <a:sym typeface="Consolas"/>
              </a:rPr>
              <a:t> </a:t>
            </a:r>
            <a:r>
              <a:rPr lang="en" sz="1400">
                <a:solidFill>
                  <a:srgbClr val="2B91AF"/>
                </a:solidFill>
                <a:latin typeface="Consolas"/>
                <a:ea typeface="Consolas"/>
                <a:cs typeface="Consolas"/>
                <a:sym typeface="Consolas"/>
              </a:rPr>
              <a:t>Mock</a:t>
            </a:r>
            <a:r>
              <a:rPr lang="en" sz="1400">
                <a:solidFill>
                  <a:srgbClr val="000000"/>
                </a:solidFill>
                <a:latin typeface="Consolas"/>
                <a:ea typeface="Consolas"/>
                <a:cs typeface="Consolas"/>
                <a:sym typeface="Consolas"/>
              </a:rPr>
              <a:t>&lt;</a:t>
            </a:r>
            <a:r>
              <a:rPr lang="en" sz="1400">
                <a:solidFill>
                  <a:srgbClr val="2B91AF"/>
                </a:solidFill>
                <a:latin typeface="Consolas"/>
                <a:ea typeface="Consolas"/>
                <a:cs typeface="Consolas"/>
                <a:sym typeface="Consolas"/>
              </a:rPr>
              <a:t>IEnumerable</a:t>
            </a:r>
            <a:r>
              <a:rPr lang="en" sz="1400">
                <a:solidFill>
                  <a:srgbClr val="000000"/>
                </a:solidFill>
                <a:latin typeface="Consolas"/>
                <a:ea typeface="Consolas"/>
                <a:cs typeface="Consolas"/>
                <a:sym typeface="Consolas"/>
              </a:rPr>
              <a:t>&lt;</a:t>
            </a:r>
            <a:r>
              <a:rPr lang="en" sz="1400">
                <a:solidFill>
                  <a:srgbClr val="0000FF"/>
                </a:solidFill>
                <a:latin typeface="Consolas"/>
                <a:ea typeface="Consolas"/>
                <a:cs typeface="Consolas"/>
                <a:sym typeface="Consolas"/>
              </a:rPr>
              <a:t>string</a:t>
            </a:r>
            <a:r>
              <a:rPr lang="en" sz="1400">
                <a:solidFill>
                  <a:srgbClr val="000000"/>
                </a:solidFill>
                <a:latin typeface="Consolas"/>
                <a:ea typeface="Consolas"/>
                <a:cs typeface="Consolas"/>
                <a:sym typeface="Consolas"/>
              </a:rPr>
              <a:t>&gt;&gt;();</a:t>
            </a:r>
          </a:p>
          <a:p>
            <a:pPr lvl="0" rtl="0">
              <a:spcBef>
                <a:spcPts val="0"/>
              </a:spcBef>
              <a:spcAft>
                <a:spcPts val="0"/>
              </a:spcAft>
              <a:buNone/>
            </a:pPr>
            <a:r>
              <a:rPr lang="en" sz="1400">
                <a:solidFill>
                  <a:srgbClr val="000000"/>
                </a:solidFill>
                <a:latin typeface="Consolas"/>
                <a:ea typeface="Consolas"/>
                <a:cs typeface="Consolas"/>
                <a:sym typeface="Consolas"/>
              </a:rPr>
              <a:t> mockEnumerator.Setup(f =&gt; f.GetEnumerator())</a:t>
            </a:r>
          </a:p>
          <a:p>
            <a:pPr lvl="0" indent="457200" rtl="0">
              <a:spcBef>
                <a:spcPts val="0"/>
              </a:spcBef>
              <a:spcAft>
                <a:spcPts val="0"/>
              </a:spcAft>
              <a:buNone/>
            </a:pPr>
            <a:r>
              <a:rPr lang="en" sz="1400">
                <a:solidFill>
                  <a:srgbClr val="000000"/>
                </a:solidFill>
                <a:latin typeface="Consolas"/>
                <a:ea typeface="Consolas"/>
                <a:cs typeface="Consolas"/>
                <a:sym typeface="Consolas"/>
              </a:rPr>
              <a:t>          .Returns(</a:t>
            </a:r>
            <a:r>
              <a:rPr lang="en" sz="1400">
                <a:solidFill>
                  <a:srgbClr val="0000FF"/>
                </a:solidFill>
                <a:latin typeface="Consolas"/>
                <a:ea typeface="Consolas"/>
                <a:cs typeface="Consolas"/>
                <a:sym typeface="Consolas"/>
              </a:rPr>
              <a:t>new</a:t>
            </a:r>
            <a:r>
              <a:rPr lang="en" sz="1400">
                <a:solidFill>
                  <a:srgbClr val="000000"/>
                </a:solidFill>
                <a:latin typeface="Consolas"/>
                <a:ea typeface="Consolas"/>
                <a:cs typeface="Consolas"/>
                <a:sym typeface="Consolas"/>
              </a:rPr>
              <a:t> </a:t>
            </a:r>
            <a:r>
              <a:rPr lang="en" sz="1400">
                <a:solidFill>
                  <a:srgbClr val="0000FF"/>
                </a:solidFill>
                <a:latin typeface="Consolas"/>
                <a:ea typeface="Consolas"/>
                <a:cs typeface="Consolas"/>
                <a:sym typeface="Consolas"/>
              </a:rPr>
              <a:t>string</a:t>
            </a:r>
            <a:r>
              <a:rPr lang="en" sz="1400">
                <a:solidFill>
                  <a:srgbClr val="000000"/>
                </a:solidFill>
                <a:latin typeface="Consolas"/>
                <a:ea typeface="Consolas"/>
                <a:cs typeface="Consolas"/>
                <a:sym typeface="Consolas"/>
              </a:rPr>
              <a:t>[] { </a:t>
            </a:r>
            <a:r>
              <a:rPr lang="en" sz="1400">
                <a:solidFill>
                  <a:srgbClr val="A31515"/>
                </a:solidFill>
                <a:latin typeface="Consolas"/>
                <a:ea typeface="Consolas"/>
                <a:cs typeface="Consolas"/>
                <a:sym typeface="Consolas"/>
              </a:rPr>
              <a:t>"Stapler"</a:t>
            </a:r>
            <a:r>
              <a:rPr lang="en" sz="1400">
                <a:solidFill>
                  <a:srgbClr val="000000"/>
                </a:solidFill>
                <a:latin typeface="Consolas"/>
                <a:ea typeface="Consolas"/>
                <a:cs typeface="Consolas"/>
                <a:sym typeface="Consolas"/>
              </a:rPr>
              <a:t>, </a:t>
            </a:r>
            <a:r>
              <a:rPr lang="en" sz="1400">
                <a:solidFill>
                  <a:srgbClr val="A31515"/>
                </a:solidFill>
                <a:latin typeface="Consolas"/>
                <a:ea typeface="Consolas"/>
                <a:cs typeface="Consolas"/>
                <a:sym typeface="Consolas"/>
              </a:rPr>
              <a:t>"Pen"</a:t>
            </a:r>
            <a:r>
              <a:rPr lang="en" sz="1400">
                <a:solidFill>
                  <a:srgbClr val="000000"/>
                </a:solidFill>
                <a:latin typeface="Consolas"/>
                <a:ea typeface="Consolas"/>
                <a:cs typeface="Consolas"/>
                <a:sym typeface="Consolas"/>
              </a:rPr>
              <a:t>, </a:t>
            </a:r>
            <a:r>
              <a:rPr lang="en" sz="1400">
                <a:solidFill>
                  <a:srgbClr val="A31515"/>
                </a:solidFill>
                <a:latin typeface="Consolas"/>
                <a:ea typeface="Consolas"/>
                <a:cs typeface="Consolas"/>
                <a:sym typeface="Consolas"/>
              </a:rPr>
              <a:t>"Notepad"</a:t>
            </a:r>
            <a:r>
              <a:rPr lang="en" sz="1400">
                <a:solidFill>
                  <a:srgbClr val="000000"/>
                </a:solidFill>
                <a:latin typeface="Consolas"/>
                <a:ea typeface="Consolas"/>
                <a:cs typeface="Consolas"/>
                <a:sym typeface="Consolas"/>
              </a:rPr>
              <a:t> }</a:t>
            </a:r>
          </a:p>
          <a:p>
            <a:pPr lvl="0" indent="457200" rtl="0">
              <a:spcBef>
                <a:spcPts val="0"/>
              </a:spcBef>
              <a:spcAft>
                <a:spcPts val="0"/>
              </a:spcAft>
              <a:buNone/>
            </a:pPr>
            <a:r>
              <a:rPr lang="en" sz="1400">
                <a:solidFill>
                  <a:srgbClr val="000000"/>
                </a:solidFill>
                <a:latin typeface="Consolas"/>
                <a:ea typeface="Consolas"/>
                <a:cs typeface="Consolas"/>
                <a:sym typeface="Consolas"/>
              </a:rPr>
              <a:t>          .Select(s =&gt; s).GetEnumerator());</a:t>
            </a:r>
          </a:p>
          <a:p>
            <a:pPr lvl="0" rtl="0">
              <a:spcBef>
                <a:spcPts val="0"/>
              </a:spcBef>
              <a:spcAft>
                <a:spcPts val="0"/>
              </a:spcAft>
              <a:buNone/>
            </a:pPr>
            <a:r>
              <a:rPr lang="en" sz="1400">
                <a:solidFill>
                  <a:srgbClr val="000000"/>
                </a:solidFill>
                <a:latin typeface="Consolas"/>
                <a:ea typeface="Consolas"/>
                <a:cs typeface="Consolas"/>
                <a:sym typeface="Consolas"/>
              </a:rPr>
              <a:t> mockEnumerator.As&lt;</a:t>
            </a:r>
            <a:r>
              <a:rPr lang="en" sz="1400">
                <a:solidFill>
                  <a:srgbClr val="2B91AF"/>
                </a:solidFill>
                <a:latin typeface="Consolas"/>
                <a:ea typeface="Consolas"/>
                <a:cs typeface="Consolas"/>
                <a:sym typeface="Consolas"/>
              </a:rPr>
              <a:t>IDisposable</a:t>
            </a:r>
            <a:r>
              <a:rPr lang="en" sz="1400">
                <a:solidFill>
                  <a:srgbClr val="000000"/>
                </a:solidFill>
                <a:latin typeface="Consolas"/>
                <a:ea typeface="Consolas"/>
                <a:cs typeface="Consolas"/>
                <a:sym typeface="Consolas"/>
              </a:rPr>
              <a:t>&gt;().Setup(df =&gt; df.Dispose());</a:t>
            </a:r>
          </a:p>
          <a:p>
            <a:pPr lvl="0">
              <a:spcBef>
                <a:spcPts val="0"/>
              </a:spcBef>
              <a:buNone/>
            </a:pPr>
            <a:endParaRPr/>
          </a:p>
          <a:p>
            <a:pPr lvl="0">
              <a:spcBef>
                <a:spcPts val="0"/>
              </a:spcBef>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Internal Types</a:t>
            </a:r>
          </a:p>
        </p:txBody>
      </p:sp>
      <p:sp>
        <p:nvSpPr>
          <p:cNvPr id="272" name="Shape 272"/>
          <p:cNvSpPr txBox="1">
            <a:spLocks noGrp="1"/>
          </p:cNvSpPr>
          <p:nvPr>
            <p:ph type="body" idx="1"/>
          </p:nvPr>
        </p:nvSpPr>
        <p:spPr>
          <a:xfrm>
            <a:off x="387900" y="1489824"/>
            <a:ext cx="8368200" cy="3078900"/>
          </a:xfrm>
          <a:prstGeom prst="rect">
            <a:avLst/>
          </a:prstGeom>
          <a:solidFill>
            <a:schemeClr val="lt1"/>
          </a:solidFill>
        </p:spPr>
        <p:txBody>
          <a:bodyPr lIns="91425" tIns="91425" rIns="91425" bIns="91425" anchor="t" anchorCtr="0">
            <a:noAutofit/>
          </a:bodyPr>
          <a:lstStyle/>
          <a:p>
            <a:pPr lvl="0">
              <a:spcBef>
                <a:spcPts val="0"/>
              </a:spcBef>
              <a:buNone/>
            </a:pPr>
            <a:r>
              <a:rPr lang="en">
                <a:solidFill>
                  <a:srgbClr val="FFFFFF"/>
                </a:solidFill>
              </a:rPr>
              <a:t>For internal types of another project,  add the following to the AssemblyInfo.cs file of your test project:</a:t>
            </a:r>
          </a:p>
        </p:txBody>
      </p:sp>
      <p:sp>
        <p:nvSpPr>
          <p:cNvPr id="273" name="Shape 273"/>
          <p:cNvSpPr txBox="1"/>
          <p:nvPr/>
        </p:nvSpPr>
        <p:spPr>
          <a:xfrm>
            <a:off x="502625" y="2437725"/>
            <a:ext cx="7154100" cy="619800"/>
          </a:xfrm>
          <a:prstGeom prst="rect">
            <a:avLst/>
          </a:prstGeom>
          <a:solidFill>
            <a:srgbClr val="FFFFFF"/>
          </a:solidFill>
          <a:ln>
            <a:noFill/>
          </a:ln>
        </p:spPr>
        <p:txBody>
          <a:bodyPr lIns="91425" tIns="91425" rIns="91425" bIns="91425" anchor="t" anchorCtr="0">
            <a:noAutofit/>
          </a:bodyPr>
          <a:lstStyle/>
          <a:p>
            <a:pPr lvl="0" rtl="0">
              <a:lnSpc>
                <a:spcPct val="115000"/>
              </a:lnSpc>
              <a:spcBef>
                <a:spcPts val="0"/>
              </a:spcBef>
              <a:spcAft>
                <a:spcPts val="1600"/>
              </a:spcAft>
              <a:buNone/>
            </a:pPr>
            <a:r>
              <a:rPr lang="en">
                <a:latin typeface="Consolas"/>
                <a:ea typeface="Consolas"/>
                <a:cs typeface="Consolas"/>
                <a:sym typeface="Consolas"/>
              </a:rPr>
              <a:t>[</a:t>
            </a:r>
            <a:r>
              <a:rPr lang="en">
                <a:solidFill>
                  <a:srgbClr val="0000FF"/>
                </a:solidFill>
                <a:latin typeface="Consolas"/>
                <a:ea typeface="Consolas"/>
                <a:cs typeface="Consolas"/>
                <a:sym typeface="Consolas"/>
              </a:rPr>
              <a:t>assembly</a:t>
            </a:r>
            <a:r>
              <a:rPr lang="en">
                <a:latin typeface="Consolas"/>
                <a:ea typeface="Consolas"/>
                <a:cs typeface="Consolas"/>
                <a:sym typeface="Consolas"/>
              </a:rPr>
              <a:t>: </a:t>
            </a:r>
            <a:r>
              <a:rPr lang="en">
                <a:solidFill>
                  <a:srgbClr val="2B91AF"/>
                </a:solidFill>
                <a:latin typeface="Consolas"/>
                <a:ea typeface="Consolas"/>
                <a:cs typeface="Consolas"/>
                <a:sym typeface="Consolas"/>
              </a:rPr>
              <a:t>InternalsVisibleTo</a:t>
            </a:r>
            <a:r>
              <a:rPr lang="en">
                <a:latin typeface="Consolas"/>
                <a:ea typeface="Consolas"/>
                <a:cs typeface="Consolas"/>
                <a:sym typeface="Consolas"/>
              </a:rPr>
              <a:t>(</a:t>
            </a:r>
            <a:r>
              <a:rPr lang="en">
                <a:solidFill>
                  <a:srgbClr val="A31515"/>
                </a:solidFill>
                <a:latin typeface="Consolas"/>
                <a:ea typeface="Consolas"/>
                <a:cs typeface="Consolas"/>
                <a:sym typeface="Consolas"/>
              </a:rPr>
              <a:t>"DynamicProxyGenAssembly2"</a:t>
            </a:r>
            <a:r>
              <a:rPr lang="en">
                <a:latin typeface="Consolas"/>
                <a:ea typeface="Consolas"/>
                <a:cs typeface="Consolas"/>
                <a:sym typeface="Consolas"/>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Castle.Core</a:t>
            </a:r>
          </a:p>
        </p:txBody>
      </p:sp>
      <p:sp>
        <p:nvSpPr>
          <p:cNvPr id="279" name="Shape 279"/>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spcBef>
                <a:spcPts val="0"/>
              </a:spcBef>
              <a:buNone/>
            </a:pPr>
            <a:r>
              <a:rPr lang="en"/>
              <a:t>Castle.Core is a package that is installed with Moq. This package is a library for generating lightweight .NET proxies on the fly at runtime. It is also known as Castle Dynamic Proxy. In your Assembly.cs file, it is called dynamicproxygenassembly2.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279000" y="2058050"/>
            <a:ext cx="8368200" cy="686100"/>
          </a:xfrm>
          <a:prstGeom prst="rect">
            <a:avLst/>
          </a:prstGeom>
        </p:spPr>
        <p:txBody>
          <a:bodyPr lIns="91425" tIns="91425" rIns="91425" bIns="91425" anchor="b" anchorCtr="0">
            <a:noAutofit/>
          </a:bodyPr>
          <a:lstStyle/>
          <a:p>
            <a:pPr lvl="0" algn="ctr">
              <a:spcBef>
                <a:spcPts val="0"/>
              </a:spcBef>
              <a:buNone/>
            </a:pPr>
            <a:r>
              <a:rPr lang="en"/>
              <a:t>Additional Features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MockRepository</a:t>
            </a:r>
          </a:p>
        </p:txBody>
      </p:sp>
      <p:sp>
        <p:nvSpPr>
          <p:cNvPr id="290" name="Shape 290"/>
          <p:cNvSpPr txBox="1">
            <a:spLocks noGrp="1"/>
          </p:cNvSpPr>
          <p:nvPr>
            <p:ph type="body" idx="1"/>
          </p:nvPr>
        </p:nvSpPr>
        <p:spPr>
          <a:xfrm>
            <a:off x="387900" y="1489824"/>
            <a:ext cx="8368200" cy="3078900"/>
          </a:xfrm>
          <a:prstGeom prst="rect">
            <a:avLst/>
          </a:prstGeom>
          <a:solidFill>
            <a:schemeClr val="lt1"/>
          </a:solidFill>
        </p:spPr>
        <p:txBody>
          <a:bodyPr lIns="91425" tIns="91425" rIns="91425" bIns="91425" anchor="t" anchorCtr="0">
            <a:noAutofit/>
          </a:bodyPr>
          <a:lstStyle/>
          <a:p>
            <a:pPr lvl="0">
              <a:spcBef>
                <a:spcPts val="0"/>
              </a:spcBef>
              <a:buNone/>
            </a:pPr>
            <a:r>
              <a:rPr lang="en">
                <a:solidFill>
                  <a:srgbClr val="FFFFFF"/>
                </a:solidFill>
              </a:rPr>
              <a:t>This is a utility repository class that allows you to construct multiple mocks. It best to use when mocks need consistent verification.</a:t>
            </a:r>
          </a:p>
          <a:p>
            <a:pPr lvl="0" rtl="0">
              <a:spcBef>
                <a:spcPts val="0"/>
              </a:spcBef>
              <a:spcAft>
                <a:spcPts val="0"/>
              </a:spcAft>
              <a:buNone/>
            </a:pPr>
            <a:endParaRPr sz="1200">
              <a:solidFill>
                <a:srgbClr val="000000"/>
              </a:solidFill>
              <a:latin typeface="Courier New"/>
              <a:ea typeface="Courier New"/>
              <a:cs typeface="Courier New"/>
              <a:sym typeface="Courier New"/>
            </a:endParaRPr>
          </a:p>
          <a:p>
            <a:pPr lvl="0">
              <a:spcBef>
                <a:spcPts val="0"/>
              </a:spcBef>
              <a:buNone/>
            </a:pPr>
            <a:endParaRPr/>
          </a:p>
        </p:txBody>
      </p:sp>
      <p:sp>
        <p:nvSpPr>
          <p:cNvPr id="291" name="Shape 291"/>
          <p:cNvSpPr txBox="1"/>
          <p:nvPr/>
        </p:nvSpPr>
        <p:spPr>
          <a:xfrm>
            <a:off x="511000" y="2362325"/>
            <a:ext cx="7732200" cy="2019000"/>
          </a:xfrm>
          <a:prstGeom prst="rect">
            <a:avLst/>
          </a:prstGeom>
          <a:solidFill>
            <a:srgbClr val="FFFFFF"/>
          </a:solidFill>
          <a:ln>
            <a:noFill/>
          </a:ln>
        </p:spPr>
        <p:txBody>
          <a:bodyPr lIns="91425" tIns="91425" rIns="91425" bIns="91425" anchor="t" anchorCtr="0">
            <a:noAutofit/>
          </a:bodyPr>
          <a:lstStyle/>
          <a:p>
            <a:pPr lvl="0" rtl="0">
              <a:lnSpc>
                <a:spcPct val="115000"/>
              </a:lnSpc>
              <a:spcBef>
                <a:spcPts val="0"/>
              </a:spcBef>
              <a:buNone/>
            </a:pPr>
            <a:r>
              <a:rPr lang="en">
                <a:solidFill>
                  <a:srgbClr val="2B91AF"/>
                </a:solidFill>
                <a:latin typeface="Consolas"/>
                <a:ea typeface="Consolas"/>
                <a:cs typeface="Consolas"/>
                <a:sym typeface="Consolas"/>
              </a:rPr>
              <a:t>MockRepository</a:t>
            </a:r>
            <a:r>
              <a:rPr lang="en">
                <a:latin typeface="Consolas"/>
                <a:ea typeface="Consolas"/>
                <a:cs typeface="Consolas"/>
                <a:sym typeface="Consolas"/>
              </a:rPr>
              <a:t> mockRepo = </a:t>
            </a:r>
            <a:r>
              <a:rPr lang="en">
                <a:solidFill>
                  <a:srgbClr val="0000FF"/>
                </a:solidFill>
                <a:latin typeface="Consolas"/>
                <a:ea typeface="Consolas"/>
                <a:cs typeface="Consolas"/>
                <a:sym typeface="Consolas"/>
              </a:rPr>
              <a:t>new</a:t>
            </a:r>
            <a:r>
              <a:rPr lang="en">
                <a:latin typeface="Consolas"/>
                <a:ea typeface="Consolas"/>
                <a:cs typeface="Consolas"/>
                <a:sym typeface="Consolas"/>
              </a:rPr>
              <a:t> </a:t>
            </a:r>
            <a:r>
              <a:rPr lang="en">
                <a:solidFill>
                  <a:srgbClr val="2B91AF"/>
                </a:solidFill>
                <a:latin typeface="Consolas"/>
                <a:ea typeface="Consolas"/>
                <a:cs typeface="Consolas"/>
                <a:sym typeface="Consolas"/>
              </a:rPr>
              <a:t>MockRepository</a:t>
            </a:r>
            <a:r>
              <a:rPr lang="en">
                <a:latin typeface="Consolas"/>
                <a:ea typeface="Consolas"/>
                <a:cs typeface="Consolas"/>
                <a:sym typeface="Consolas"/>
              </a:rPr>
              <a:t>(</a:t>
            </a:r>
            <a:r>
              <a:rPr lang="en">
                <a:solidFill>
                  <a:srgbClr val="2B91AF"/>
                </a:solidFill>
                <a:latin typeface="Consolas"/>
                <a:ea typeface="Consolas"/>
                <a:cs typeface="Consolas"/>
                <a:sym typeface="Consolas"/>
              </a:rPr>
              <a:t>MockBehavior</a:t>
            </a:r>
            <a:r>
              <a:rPr lang="en">
                <a:latin typeface="Consolas"/>
                <a:ea typeface="Consolas"/>
                <a:cs typeface="Consolas"/>
                <a:sym typeface="Consolas"/>
              </a:rPr>
              <a:t>.Default);</a:t>
            </a:r>
          </a:p>
          <a:p>
            <a:pPr lvl="0" rtl="0">
              <a:lnSpc>
                <a:spcPct val="115000"/>
              </a:lnSpc>
              <a:spcBef>
                <a:spcPts val="0"/>
              </a:spcBef>
              <a:buNone/>
            </a:pPr>
            <a:r>
              <a:rPr lang="en">
                <a:latin typeface="Consolas"/>
                <a:ea typeface="Consolas"/>
                <a:cs typeface="Consolas"/>
                <a:sym typeface="Consolas"/>
              </a:rPr>
              <a:t> </a:t>
            </a:r>
          </a:p>
          <a:p>
            <a:pPr lvl="0" rtl="0">
              <a:lnSpc>
                <a:spcPct val="115000"/>
              </a:lnSpc>
              <a:spcBef>
                <a:spcPts val="0"/>
              </a:spcBef>
              <a:buNone/>
            </a:pPr>
            <a:r>
              <a:rPr lang="en">
                <a:solidFill>
                  <a:srgbClr val="2B91AF"/>
                </a:solidFill>
                <a:latin typeface="Consolas"/>
                <a:ea typeface="Consolas"/>
                <a:cs typeface="Consolas"/>
                <a:sym typeface="Consolas"/>
              </a:rPr>
              <a:t>Mock</a:t>
            </a:r>
            <a:r>
              <a:rPr lang="en">
                <a:latin typeface="Consolas"/>
                <a:ea typeface="Consolas"/>
                <a:cs typeface="Consolas"/>
                <a:sym typeface="Consolas"/>
              </a:rPr>
              <a:t>&lt;</a:t>
            </a:r>
            <a:r>
              <a:rPr lang="en">
                <a:solidFill>
                  <a:srgbClr val="2B91AF"/>
                </a:solidFill>
                <a:latin typeface="Consolas"/>
                <a:ea typeface="Consolas"/>
                <a:cs typeface="Consolas"/>
                <a:sym typeface="Consolas"/>
              </a:rPr>
              <a:t>IItem</a:t>
            </a:r>
            <a:r>
              <a:rPr lang="en">
                <a:latin typeface="Consolas"/>
                <a:ea typeface="Consolas"/>
                <a:cs typeface="Consolas"/>
                <a:sym typeface="Consolas"/>
              </a:rPr>
              <a:t>&gt; item = mockRepo.Create&lt;</a:t>
            </a:r>
            <a:r>
              <a:rPr lang="en">
                <a:solidFill>
                  <a:srgbClr val="2B91AF"/>
                </a:solidFill>
                <a:latin typeface="Consolas"/>
                <a:ea typeface="Consolas"/>
                <a:cs typeface="Consolas"/>
                <a:sym typeface="Consolas"/>
              </a:rPr>
              <a:t>IItem</a:t>
            </a:r>
            <a:r>
              <a:rPr lang="en">
                <a:latin typeface="Consolas"/>
                <a:ea typeface="Consolas"/>
                <a:cs typeface="Consolas"/>
                <a:sym typeface="Consolas"/>
              </a:rPr>
              <a:t>&gt;();</a:t>
            </a:r>
          </a:p>
          <a:p>
            <a:pPr lvl="0" rtl="0">
              <a:lnSpc>
                <a:spcPct val="115000"/>
              </a:lnSpc>
              <a:spcBef>
                <a:spcPts val="0"/>
              </a:spcBef>
              <a:buNone/>
            </a:pPr>
            <a:r>
              <a:rPr lang="en">
                <a:solidFill>
                  <a:srgbClr val="2B91AF"/>
                </a:solidFill>
                <a:latin typeface="Consolas"/>
                <a:ea typeface="Consolas"/>
                <a:cs typeface="Consolas"/>
                <a:sym typeface="Consolas"/>
              </a:rPr>
              <a:t>Mock</a:t>
            </a:r>
            <a:r>
              <a:rPr lang="en">
                <a:latin typeface="Consolas"/>
                <a:ea typeface="Consolas"/>
                <a:cs typeface="Consolas"/>
                <a:sym typeface="Consolas"/>
              </a:rPr>
              <a:t>&lt;</a:t>
            </a:r>
            <a:r>
              <a:rPr lang="en">
                <a:solidFill>
                  <a:srgbClr val="2B91AF"/>
                </a:solidFill>
                <a:latin typeface="Consolas"/>
                <a:ea typeface="Consolas"/>
                <a:cs typeface="Consolas"/>
                <a:sym typeface="Consolas"/>
              </a:rPr>
              <a:t>IOrder</a:t>
            </a:r>
            <a:r>
              <a:rPr lang="en">
                <a:latin typeface="Consolas"/>
                <a:ea typeface="Consolas"/>
                <a:cs typeface="Consolas"/>
                <a:sym typeface="Consolas"/>
              </a:rPr>
              <a:t>&gt; order = mockRepo.Create&lt;</a:t>
            </a:r>
            <a:r>
              <a:rPr lang="en">
                <a:solidFill>
                  <a:srgbClr val="2B91AF"/>
                </a:solidFill>
                <a:latin typeface="Consolas"/>
                <a:ea typeface="Consolas"/>
                <a:cs typeface="Consolas"/>
                <a:sym typeface="Consolas"/>
              </a:rPr>
              <a:t>IOrder</a:t>
            </a:r>
            <a:r>
              <a:rPr lang="en">
                <a:latin typeface="Consolas"/>
                <a:ea typeface="Consolas"/>
                <a:cs typeface="Consolas"/>
                <a:sym typeface="Consolas"/>
              </a:rPr>
              <a:t>&gt;();</a:t>
            </a:r>
          </a:p>
          <a:p>
            <a:pPr lvl="0" rtl="0">
              <a:lnSpc>
                <a:spcPct val="115000"/>
              </a:lnSpc>
              <a:spcBef>
                <a:spcPts val="0"/>
              </a:spcBef>
              <a:buNone/>
            </a:pPr>
            <a:r>
              <a:rPr lang="en">
                <a:latin typeface="Consolas"/>
                <a:ea typeface="Consolas"/>
                <a:cs typeface="Consolas"/>
                <a:sym typeface="Consolas"/>
              </a:rPr>
              <a:t> </a:t>
            </a:r>
          </a:p>
          <a:p>
            <a:pPr lvl="0" rtl="0">
              <a:lnSpc>
                <a:spcPct val="115000"/>
              </a:lnSpc>
              <a:spcBef>
                <a:spcPts val="0"/>
              </a:spcBef>
              <a:buNone/>
            </a:pPr>
            <a:r>
              <a:rPr lang="en">
                <a:latin typeface="Consolas"/>
                <a:ea typeface="Consolas"/>
                <a:cs typeface="Consolas"/>
                <a:sym typeface="Consolas"/>
              </a:rPr>
              <a:t>item.Setup(i =&gt; i.CheckSize(</a:t>
            </a:r>
            <a:r>
              <a:rPr lang="en">
                <a:solidFill>
                  <a:srgbClr val="A31515"/>
                </a:solidFill>
                <a:latin typeface="Consolas"/>
                <a:ea typeface="Consolas"/>
                <a:cs typeface="Consolas"/>
                <a:sym typeface="Consolas"/>
              </a:rPr>
              <a:t>"100"</a:t>
            </a:r>
            <a:r>
              <a:rPr lang="en">
                <a:latin typeface="Consolas"/>
                <a:ea typeface="Consolas"/>
                <a:cs typeface="Consolas"/>
                <a:sym typeface="Consolas"/>
              </a:rPr>
              <a:t>));</a:t>
            </a:r>
          </a:p>
          <a:p>
            <a:pPr lvl="0" rtl="0">
              <a:lnSpc>
                <a:spcPct val="115000"/>
              </a:lnSpc>
              <a:spcBef>
                <a:spcPts val="0"/>
              </a:spcBef>
              <a:buNone/>
            </a:pPr>
            <a:r>
              <a:rPr lang="en">
                <a:latin typeface="Consolas"/>
                <a:ea typeface="Consolas"/>
                <a:cs typeface="Consolas"/>
                <a:sym typeface="Consolas"/>
              </a:rPr>
              <a:t>order.Setup(o =&gt; o.AddItem(45345576));</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MockRepository - Extension Methods</a:t>
            </a:r>
          </a:p>
        </p:txBody>
      </p:sp>
      <p:sp>
        <p:nvSpPr>
          <p:cNvPr id="297" name="Shape 297"/>
          <p:cNvSpPr txBox="1">
            <a:spLocks noGrp="1"/>
          </p:cNvSpPr>
          <p:nvPr>
            <p:ph type="body" idx="1"/>
          </p:nvPr>
        </p:nvSpPr>
        <p:spPr>
          <a:xfrm>
            <a:off x="387900" y="1489825"/>
            <a:ext cx="8306100" cy="3395700"/>
          </a:xfrm>
          <a:prstGeom prst="rect">
            <a:avLst/>
          </a:prstGeom>
          <a:solidFill>
            <a:schemeClr val="lt1"/>
          </a:solidFill>
        </p:spPr>
        <p:txBody>
          <a:bodyPr lIns="91425" tIns="91425" rIns="91425" bIns="91425" anchor="t" anchorCtr="0">
            <a:noAutofit/>
          </a:bodyPr>
          <a:lstStyle/>
          <a:p>
            <a:pPr lvl="0">
              <a:spcBef>
                <a:spcPts val="0"/>
              </a:spcBef>
              <a:buNone/>
            </a:pPr>
            <a:r>
              <a:rPr lang="en">
                <a:solidFill>
                  <a:srgbClr val="FFFFFF"/>
                </a:solidFill>
              </a:rPr>
              <a:t>Of&lt;T&gt; - Accesses the mocks of the given type, to retrieve those that behave according to the LINQ query specification.</a:t>
            </a:r>
          </a:p>
          <a:p>
            <a:pPr lvl="0" rtl="0">
              <a:spcBef>
                <a:spcPts val="0"/>
              </a:spcBef>
              <a:spcAft>
                <a:spcPts val="0"/>
              </a:spcAft>
              <a:buNone/>
            </a:pPr>
            <a:endParaRPr sz="1200">
              <a:solidFill>
                <a:srgbClr val="000000"/>
              </a:solidFill>
              <a:latin typeface="Courier New"/>
              <a:ea typeface="Courier New"/>
              <a:cs typeface="Courier New"/>
              <a:sym typeface="Courier New"/>
            </a:endParaRPr>
          </a:p>
          <a:p>
            <a:pPr lvl="0">
              <a:spcBef>
                <a:spcPts val="0"/>
              </a:spcBef>
              <a:buNone/>
            </a:pPr>
            <a:endParaRPr sz="1200">
              <a:solidFill>
                <a:srgbClr val="2B91AF"/>
              </a:solidFill>
              <a:latin typeface="Courier New"/>
              <a:ea typeface="Courier New"/>
              <a:cs typeface="Courier New"/>
              <a:sym typeface="Courier New"/>
            </a:endParaRPr>
          </a:p>
          <a:p>
            <a:pPr lvl="0">
              <a:spcBef>
                <a:spcPts val="0"/>
              </a:spcBef>
              <a:buNone/>
            </a:pPr>
            <a:r>
              <a:rPr lang="en">
                <a:solidFill>
                  <a:srgbClr val="FFFFFF"/>
                </a:solidFill>
              </a:rPr>
              <a:t>OneOf&lt;T&gt; - Creates a mock object of the indicated type.</a:t>
            </a:r>
          </a:p>
          <a:p>
            <a:pPr lvl="0" rtl="0">
              <a:spcBef>
                <a:spcPts val="0"/>
              </a:spcBef>
              <a:spcAft>
                <a:spcPts val="0"/>
              </a:spcAft>
              <a:buNone/>
            </a:pPr>
            <a:endParaRPr>
              <a:solidFill>
                <a:srgbClr val="000000"/>
              </a:solidFill>
            </a:endParaRPr>
          </a:p>
        </p:txBody>
      </p:sp>
      <p:sp>
        <p:nvSpPr>
          <p:cNvPr id="298" name="Shape 298"/>
          <p:cNvSpPr txBox="1"/>
          <p:nvPr/>
        </p:nvSpPr>
        <p:spPr>
          <a:xfrm>
            <a:off x="519375" y="2199000"/>
            <a:ext cx="7581300" cy="686100"/>
          </a:xfrm>
          <a:prstGeom prst="rect">
            <a:avLst/>
          </a:prstGeom>
          <a:solidFill>
            <a:srgbClr val="FFFFFF"/>
          </a:solidFill>
          <a:ln>
            <a:noFill/>
          </a:ln>
        </p:spPr>
        <p:txBody>
          <a:bodyPr lIns="91425" tIns="91425" rIns="91425" bIns="91425" anchor="t" anchorCtr="0">
            <a:noAutofit/>
          </a:bodyPr>
          <a:lstStyle/>
          <a:p>
            <a:pPr lvl="0" rtl="0">
              <a:lnSpc>
                <a:spcPct val="115000"/>
              </a:lnSpc>
              <a:spcBef>
                <a:spcPts val="0"/>
              </a:spcBef>
              <a:buNone/>
            </a:pPr>
            <a:r>
              <a:rPr lang="en" sz="1200">
                <a:solidFill>
                  <a:srgbClr val="2B91AF"/>
                </a:solidFill>
                <a:latin typeface="Consolas"/>
                <a:ea typeface="Consolas"/>
                <a:cs typeface="Consolas"/>
                <a:sym typeface="Consolas"/>
              </a:rPr>
              <a:t>MockRepository</a:t>
            </a:r>
            <a:r>
              <a:rPr lang="en" sz="1200">
                <a:latin typeface="Consolas"/>
                <a:ea typeface="Consolas"/>
                <a:cs typeface="Consolas"/>
                <a:sym typeface="Consolas"/>
              </a:rPr>
              <a:t> repo = </a:t>
            </a:r>
            <a:r>
              <a:rPr lang="en" sz="1200">
                <a:solidFill>
                  <a:srgbClr val="0000FF"/>
                </a:solidFill>
                <a:latin typeface="Consolas"/>
                <a:ea typeface="Consolas"/>
                <a:cs typeface="Consolas"/>
                <a:sym typeface="Consolas"/>
              </a:rPr>
              <a:t>new</a:t>
            </a: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MockRepository</a:t>
            </a:r>
            <a:r>
              <a:rPr lang="en" sz="1200">
                <a:latin typeface="Consolas"/>
                <a:ea typeface="Consolas"/>
                <a:cs typeface="Consolas"/>
                <a:sym typeface="Consolas"/>
              </a:rPr>
              <a:t>(</a:t>
            </a:r>
            <a:r>
              <a:rPr lang="en" sz="1200">
                <a:solidFill>
                  <a:srgbClr val="2B91AF"/>
                </a:solidFill>
                <a:latin typeface="Consolas"/>
                <a:ea typeface="Consolas"/>
                <a:cs typeface="Consolas"/>
                <a:sym typeface="Consolas"/>
              </a:rPr>
              <a:t>MockBehavior</a:t>
            </a:r>
            <a:r>
              <a:rPr lang="en" sz="1200">
                <a:latin typeface="Consolas"/>
                <a:ea typeface="Consolas"/>
                <a:cs typeface="Consolas"/>
                <a:sym typeface="Consolas"/>
              </a:rPr>
              <a:t>.Default);</a:t>
            </a:r>
          </a:p>
          <a:p>
            <a:pPr lvl="0" rtl="0">
              <a:lnSpc>
                <a:spcPct val="115000"/>
              </a:lnSpc>
              <a:spcBef>
                <a:spcPts val="0"/>
              </a:spcBef>
              <a:buNone/>
            </a:pPr>
            <a:r>
              <a:rPr lang="en" sz="1200">
                <a:solidFill>
                  <a:srgbClr val="2B91AF"/>
                </a:solidFill>
                <a:latin typeface="Consolas"/>
                <a:ea typeface="Consolas"/>
                <a:cs typeface="Consolas"/>
                <a:sym typeface="Consolas"/>
              </a:rPr>
              <a:t>IOrder</a:t>
            </a:r>
            <a:r>
              <a:rPr lang="en" sz="1200">
                <a:latin typeface="Consolas"/>
                <a:ea typeface="Consolas"/>
                <a:cs typeface="Consolas"/>
                <a:sym typeface="Consolas"/>
              </a:rPr>
              <a:t> mockItem = repo.Of&lt;</a:t>
            </a:r>
            <a:r>
              <a:rPr lang="en" sz="1200">
                <a:solidFill>
                  <a:srgbClr val="2B91AF"/>
                </a:solidFill>
                <a:latin typeface="Consolas"/>
                <a:ea typeface="Consolas"/>
                <a:cs typeface="Consolas"/>
                <a:sym typeface="Consolas"/>
              </a:rPr>
              <a:t>IOrder</a:t>
            </a:r>
            <a:r>
              <a:rPr lang="en" sz="1200">
                <a:latin typeface="Consolas"/>
                <a:ea typeface="Consolas"/>
                <a:cs typeface="Consolas"/>
                <a:sym typeface="Consolas"/>
              </a:rPr>
              <a:t>&gt;().Where(ord =&gt; ord.TotalPrice &lt;= 100.00M).First()</a:t>
            </a:r>
          </a:p>
        </p:txBody>
      </p:sp>
      <p:sp>
        <p:nvSpPr>
          <p:cNvPr id="299" name="Shape 299"/>
          <p:cNvSpPr txBox="1"/>
          <p:nvPr/>
        </p:nvSpPr>
        <p:spPr>
          <a:xfrm>
            <a:off x="485800" y="3459575"/>
            <a:ext cx="7581300" cy="686100"/>
          </a:xfrm>
          <a:prstGeom prst="rect">
            <a:avLst/>
          </a:prstGeom>
          <a:solidFill>
            <a:srgbClr val="FFFFFF"/>
          </a:solidFill>
          <a:ln>
            <a:noFill/>
          </a:ln>
        </p:spPr>
        <p:txBody>
          <a:bodyPr lIns="91425" tIns="91425" rIns="91425" bIns="91425" anchor="t" anchorCtr="0">
            <a:noAutofit/>
          </a:bodyPr>
          <a:lstStyle/>
          <a:p>
            <a:pPr lvl="0" rtl="0">
              <a:lnSpc>
                <a:spcPct val="115000"/>
              </a:lnSpc>
              <a:spcBef>
                <a:spcPts val="0"/>
              </a:spcBef>
              <a:buNone/>
            </a:pPr>
            <a:r>
              <a:rPr lang="en" sz="1200">
                <a:solidFill>
                  <a:srgbClr val="2B91AF"/>
                </a:solidFill>
                <a:latin typeface="Consolas"/>
                <a:ea typeface="Consolas"/>
                <a:cs typeface="Consolas"/>
                <a:sym typeface="Consolas"/>
              </a:rPr>
              <a:t>MockRepository</a:t>
            </a:r>
            <a:r>
              <a:rPr lang="en" sz="1200">
                <a:latin typeface="Consolas"/>
                <a:ea typeface="Consolas"/>
                <a:cs typeface="Consolas"/>
                <a:sym typeface="Consolas"/>
              </a:rPr>
              <a:t> repo = </a:t>
            </a:r>
            <a:r>
              <a:rPr lang="en" sz="1200">
                <a:solidFill>
                  <a:srgbClr val="0000FF"/>
                </a:solidFill>
                <a:latin typeface="Consolas"/>
                <a:ea typeface="Consolas"/>
                <a:cs typeface="Consolas"/>
                <a:sym typeface="Consolas"/>
              </a:rPr>
              <a:t>new</a:t>
            </a: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MockRepository</a:t>
            </a:r>
            <a:r>
              <a:rPr lang="en" sz="1200">
                <a:latin typeface="Consolas"/>
                <a:ea typeface="Consolas"/>
                <a:cs typeface="Consolas"/>
                <a:sym typeface="Consolas"/>
              </a:rPr>
              <a:t>(</a:t>
            </a:r>
            <a:r>
              <a:rPr lang="en" sz="1200">
                <a:solidFill>
                  <a:srgbClr val="2B91AF"/>
                </a:solidFill>
                <a:latin typeface="Consolas"/>
                <a:ea typeface="Consolas"/>
                <a:cs typeface="Consolas"/>
                <a:sym typeface="Consolas"/>
              </a:rPr>
              <a:t>MockBehavior</a:t>
            </a:r>
            <a:r>
              <a:rPr lang="en" sz="1200">
                <a:latin typeface="Consolas"/>
                <a:ea typeface="Consolas"/>
                <a:cs typeface="Consolas"/>
                <a:sym typeface="Consolas"/>
              </a:rPr>
              <a:t>.Default);</a:t>
            </a:r>
          </a:p>
          <a:p>
            <a:pPr lvl="0" rtl="0">
              <a:lnSpc>
                <a:spcPct val="115000"/>
              </a:lnSpc>
              <a:spcBef>
                <a:spcPts val="0"/>
              </a:spcBef>
              <a:buNone/>
            </a:pPr>
            <a:r>
              <a:rPr lang="en" sz="1200">
                <a:solidFill>
                  <a:srgbClr val="2B91AF"/>
                </a:solidFill>
                <a:latin typeface="Consolas"/>
                <a:ea typeface="Consolas"/>
                <a:cs typeface="Consolas"/>
                <a:sym typeface="Consolas"/>
              </a:rPr>
              <a:t>IQueryable</a:t>
            </a:r>
            <a:r>
              <a:rPr lang="en" sz="1200">
                <a:latin typeface="Consolas"/>
                <a:ea typeface="Consolas"/>
                <a:cs typeface="Consolas"/>
                <a:sym typeface="Consolas"/>
              </a:rPr>
              <a:t>&lt;</a:t>
            </a:r>
            <a:r>
              <a:rPr lang="en" sz="1200">
                <a:solidFill>
                  <a:srgbClr val="2B91AF"/>
                </a:solidFill>
                <a:latin typeface="Consolas"/>
                <a:ea typeface="Consolas"/>
                <a:cs typeface="Consolas"/>
                <a:sym typeface="Consolas"/>
              </a:rPr>
              <a:t>IOrder</a:t>
            </a:r>
            <a:r>
              <a:rPr lang="en" sz="1200">
                <a:latin typeface="Consolas"/>
                <a:ea typeface="Consolas"/>
                <a:cs typeface="Consolas"/>
                <a:sym typeface="Consolas"/>
              </a:rPr>
              <a:t>&gt; mockItem = repo.OneOf&lt;</a:t>
            </a:r>
            <a:r>
              <a:rPr lang="en" sz="1200">
                <a:solidFill>
                  <a:srgbClr val="2B91AF"/>
                </a:solidFill>
                <a:latin typeface="Consolas"/>
                <a:ea typeface="Consolas"/>
                <a:cs typeface="Consolas"/>
                <a:sym typeface="Consolas"/>
              </a:rPr>
              <a:t>IOrder</a:t>
            </a:r>
            <a:r>
              <a:rPr lang="en" sz="1200">
                <a:latin typeface="Consolas"/>
                <a:ea typeface="Consolas"/>
                <a:cs typeface="Consolas"/>
                <a:sym typeface="Consolas"/>
              </a:rPr>
              <a:t>&gt;()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Recursive Mocking</a:t>
            </a:r>
          </a:p>
        </p:txBody>
      </p:sp>
      <p:sp>
        <p:nvSpPr>
          <p:cNvPr id="305" name="Shape 305"/>
          <p:cNvSpPr txBox="1">
            <a:spLocks noGrp="1"/>
          </p:cNvSpPr>
          <p:nvPr>
            <p:ph type="body" idx="1"/>
          </p:nvPr>
        </p:nvSpPr>
        <p:spPr>
          <a:xfrm>
            <a:off x="387900" y="1489824"/>
            <a:ext cx="8368200" cy="3078900"/>
          </a:xfrm>
          <a:prstGeom prst="rect">
            <a:avLst/>
          </a:prstGeom>
          <a:solidFill>
            <a:schemeClr val="lt1"/>
          </a:solidFill>
        </p:spPr>
        <p:txBody>
          <a:bodyPr lIns="91425" tIns="91425" rIns="91425" bIns="91425" anchor="t" anchorCtr="0">
            <a:noAutofit/>
          </a:bodyPr>
          <a:lstStyle/>
          <a:p>
            <a:pPr marL="152400" marR="152400" lvl="0" indent="0" rtl="0">
              <a:lnSpc>
                <a:spcPct val="145000"/>
              </a:lnSpc>
              <a:spcBef>
                <a:spcPts val="0"/>
              </a:spcBef>
              <a:spcAft>
                <a:spcPts val="0"/>
              </a:spcAft>
              <a:buNone/>
            </a:pPr>
            <a:endParaRPr sz="1000">
              <a:solidFill>
                <a:srgbClr val="24292E"/>
              </a:solidFill>
              <a:highlight>
                <a:srgbClr val="F6F8FA"/>
              </a:highlight>
              <a:latin typeface="Verdana"/>
              <a:ea typeface="Verdana"/>
              <a:cs typeface="Verdana"/>
              <a:sym typeface="Verdana"/>
            </a:endParaRPr>
          </a:p>
          <a:p>
            <a:pPr lvl="0" rtl="0">
              <a:spcBef>
                <a:spcPts val="0"/>
              </a:spcBef>
              <a:spcAft>
                <a:spcPts val="0"/>
              </a:spcAft>
              <a:buNone/>
            </a:pPr>
            <a:endParaRPr sz="1400">
              <a:solidFill>
                <a:srgbClr val="000000"/>
              </a:solidFill>
              <a:latin typeface="Courier New"/>
              <a:ea typeface="Courier New"/>
              <a:cs typeface="Courier New"/>
              <a:sym typeface="Courier New"/>
            </a:endParaRPr>
          </a:p>
          <a:p>
            <a:pPr lvl="0">
              <a:spcBef>
                <a:spcPts val="0"/>
              </a:spcBef>
              <a:buNone/>
            </a:pPr>
            <a:endParaRPr/>
          </a:p>
          <a:p>
            <a:pPr lvl="0" rtl="0">
              <a:spcBef>
                <a:spcPts val="0"/>
              </a:spcBef>
              <a:buNone/>
            </a:pPr>
            <a:r>
              <a:rPr lang="en">
                <a:solidFill>
                  <a:srgbClr val="FFFFFF"/>
                </a:solidFill>
              </a:rPr>
              <a:t>For automatic recursive mocking,  use DefaultValue.Mock. This will return a mock for every mockable member that does not have an expectation.</a:t>
            </a:r>
          </a:p>
          <a:p>
            <a:pPr lvl="0" rtl="0">
              <a:spcBef>
                <a:spcPts val="0"/>
              </a:spcBef>
              <a:spcAft>
                <a:spcPts val="0"/>
              </a:spcAft>
              <a:buNone/>
            </a:pPr>
            <a:endParaRPr sz="1400">
              <a:solidFill>
                <a:srgbClr val="000000"/>
              </a:solidFill>
              <a:latin typeface="Courier New"/>
              <a:ea typeface="Courier New"/>
              <a:cs typeface="Courier New"/>
              <a:sym typeface="Courier New"/>
            </a:endParaRPr>
          </a:p>
          <a:p>
            <a:pPr lvl="0" rtl="0">
              <a:spcBef>
                <a:spcPts val="0"/>
              </a:spcBef>
              <a:spcAft>
                <a:spcPts val="0"/>
              </a:spcAft>
              <a:buNone/>
            </a:pPr>
            <a:endParaRPr sz="1000">
              <a:solidFill>
                <a:srgbClr val="24292E"/>
              </a:solidFill>
              <a:highlight>
                <a:srgbClr val="F6F8FA"/>
              </a:highlight>
              <a:latin typeface="Verdana"/>
              <a:ea typeface="Verdana"/>
              <a:cs typeface="Verdana"/>
              <a:sym typeface="Verdana"/>
            </a:endParaRPr>
          </a:p>
          <a:p>
            <a:pPr lvl="0">
              <a:spcBef>
                <a:spcPts val="0"/>
              </a:spcBef>
              <a:buNone/>
            </a:pPr>
            <a:endParaRPr/>
          </a:p>
        </p:txBody>
      </p:sp>
      <p:sp>
        <p:nvSpPr>
          <p:cNvPr id="306" name="Shape 306"/>
          <p:cNvSpPr txBox="1"/>
          <p:nvPr/>
        </p:nvSpPr>
        <p:spPr>
          <a:xfrm>
            <a:off x="485875" y="1489825"/>
            <a:ext cx="7874100" cy="737100"/>
          </a:xfrm>
          <a:prstGeom prst="rect">
            <a:avLst/>
          </a:prstGeom>
          <a:solidFill>
            <a:srgbClr val="FFFFFF"/>
          </a:solidFill>
          <a:ln>
            <a:noFill/>
          </a:ln>
        </p:spPr>
        <p:txBody>
          <a:bodyPr lIns="91425" tIns="91425" rIns="91425" bIns="91425" anchor="t" anchorCtr="0">
            <a:noAutofit/>
          </a:bodyPr>
          <a:lstStyle/>
          <a:p>
            <a:pPr lvl="0" rtl="0">
              <a:lnSpc>
                <a:spcPct val="115000"/>
              </a:lnSpc>
              <a:spcBef>
                <a:spcPts val="0"/>
              </a:spcBef>
              <a:buNone/>
            </a:pPr>
            <a:r>
              <a:rPr lang="en">
                <a:solidFill>
                  <a:srgbClr val="2B91AF"/>
                </a:solidFill>
                <a:latin typeface="Consolas"/>
                <a:ea typeface="Consolas"/>
                <a:cs typeface="Consolas"/>
                <a:sym typeface="Consolas"/>
              </a:rPr>
              <a:t>Mock</a:t>
            </a:r>
            <a:r>
              <a:rPr lang="en">
                <a:latin typeface="Consolas"/>
                <a:ea typeface="Consolas"/>
                <a:cs typeface="Consolas"/>
                <a:sym typeface="Consolas"/>
              </a:rPr>
              <a:t>&lt;</a:t>
            </a:r>
            <a:r>
              <a:rPr lang="en">
                <a:solidFill>
                  <a:srgbClr val="2B91AF"/>
                </a:solidFill>
                <a:latin typeface="Consolas"/>
                <a:ea typeface="Consolas"/>
                <a:cs typeface="Consolas"/>
                <a:sym typeface="Consolas"/>
              </a:rPr>
              <a:t>IOrder</a:t>
            </a:r>
            <a:r>
              <a:rPr lang="en">
                <a:latin typeface="Consolas"/>
                <a:ea typeface="Consolas"/>
                <a:cs typeface="Consolas"/>
                <a:sym typeface="Consolas"/>
              </a:rPr>
              <a:t>&gt; mockOrder = </a:t>
            </a:r>
            <a:r>
              <a:rPr lang="en">
                <a:solidFill>
                  <a:srgbClr val="0000FF"/>
                </a:solidFill>
                <a:latin typeface="Consolas"/>
                <a:ea typeface="Consolas"/>
                <a:cs typeface="Consolas"/>
                <a:sym typeface="Consolas"/>
              </a:rPr>
              <a:t>new</a:t>
            </a:r>
            <a:r>
              <a:rPr lang="en">
                <a:latin typeface="Consolas"/>
                <a:ea typeface="Consolas"/>
                <a:cs typeface="Consolas"/>
                <a:sym typeface="Consolas"/>
              </a:rPr>
              <a:t> </a:t>
            </a:r>
            <a:r>
              <a:rPr lang="en">
                <a:solidFill>
                  <a:srgbClr val="2B91AF"/>
                </a:solidFill>
                <a:latin typeface="Consolas"/>
                <a:ea typeface="Consolas"/>
                <a:cs typeface="Consolas"/>
                <a:sym typeface="Consolas"/>
              </a:rPr>
              <a:t>Mock</a:t>
            </a:r>
            <a:r>
              <a:rPr lang="en">
                <a:latin typeface="Consolas"/>
                <a:ea typeface="Consolas"/>
                <a:cs typeface="Consolas"/>
                <a:sym typeface="Consolas"/>
              </a:rPr>
              <a:t>&lt;</a:t>
            </a:r>
            <a:r>
              <a:rPr lang="en">
                <a:solidFill>
                  <a:srgbClr val="2B91AF"/>
                </a:solidFill>
                <a:latin typeface="Consolas"/>
                <a:ea typeface="Consolas"/>
                <a:cs typeface="Consolas"/>
                <a:sym typeface="Consolas"/>
              </a:rPr>
              <a:t>IOrder</a:t>
            </a:r>
            <a:r>
              <a:rPr lang="en">
                <a:latin typeface="Consolas"/>
                <a:ea typeface="Consolas"/>
                <a:cs typeface="Consolas"/>
                <a:sym typeface="Consolas"/>
              </a:rPr>
              <a:t>&gt;();</a:t>
            </a:r>
          </a:p>
          <a:p>
            <a:pPr lvl="0" rtl="0">
              <a:lnSpc>
                <a:spcPct val="115000"/>
              </a:lnSpc>
              <a:spcBef>
                <a:spcPts val="0"/>
              </a:spcBef>
              <a:buNone/>
            </a:pPr>
            <a:r>
              <a:rPr lang="en">
                <a:latin typeface="Consolas"/>
                <a:ea typeface="Consolas"/>
                <a:cs typeface="Consolas"/>
                <a:sym typeface="Consolas"/>
              </a:rPr>
              <a:t>mockOrder.Setup(mo =&gt; mo.item.name).Returns(</a:t>
            </a:r>
            <a:r>
              <a:rPr lang="en">
                <a:solidFill>
                  <a:srgbClr val="A31515"/>
                </a:solidFill>
                <a:latin typeface="Consolas"/>
                <a:ea typeface="Consolas"/>
                <a:cs typeface="Consolas"/>
                <a:sym typeface="Consolas"/>
              </a:rPr>
              <a:t>"TestItem"</a:t>
            </a:r>
            <a:r>
              <a:rPr lang="en">
                <a:latin typeface="Consolas"/>
                <a:ea typeface="Consolas"/>
                <a:cs typeface="Consolas"/>
                <a:sym typeface="Consolas"/>
              </a:rPr>
              <a:t>);</a:t>
            </a:r>
          </a:p>
        </p:txBody>
      </p:sp>
      <p:sp>
        <p:nvSpPr>
          <p:cNvPr id="307" name="Shape 307"/>
          <p:cNvSpPr txBox="1"/>
          <p:nvPr/>
        </p:nvSpPr>
        <p:spPr>
          <a:xfrm>
            <a:off x="511000" y="3367575"/>
            <a:ext cx="7924800" cy="542400"/>
          </a:xfrm>
          <a:prstGeom prst="rect">
            <a:avLst/>
          </a:prstGeom>
          <a:solidFill>
            <a:srgbClr val="FFFFFF"/>
          </a:solidFill>
          <a:ln>
            <a:noFill/>
          </a:ln>
        </p:spPr>
        <p:txBody>
          <a:bodyPr lIns="91425" tIns="91425" rIns="91425" bIns="91425" anchor="t" anchorCtr="0">
            <a:noAutofit/>
          </a:bodyPr>
          <a:lstStyle/>
          <a:p>
            <a:pPr lvl="0" rtl="0">
              <a:lnSpc>
                <a:spcPct val="115000"/>
              </a:lnSpc>
              <a:spcBef>
                <a:spcPts val="0"/>
              </a:spcBef>
              <a:buNone/>
            </a:pPr>
            <a:r>
              <a:rPr lang="en">
                <a:solidFill>
                  <a:srgbClr val="2B91AF"/>
                </a:solidFill>
                <a:latin typeface="Consolas"/>
                <a:ea typeface="Consolas"/>
                <a:cs typeface="Consolas"/>
                <a:sym typeface="Consolas"/>
              </a:rPr>
              <a:t>Mock</a:t>
            </a:r>
            <a:r>
              <a:rPr lang="en">
                <a:latin typeface="Consolas"/>
                <a:ea typeface="Consolas"/>
                <a:cs typeface="Consolas"/>
                <a:sym typeface="Consolas"/>
              </a:rPr>
              <a:t>&lt;</a:t>
            </a:r>
            <a:r>
              <a:rPr lang="en">
                <a:solidFill>
                  <a:srgbClr val="2B91AF"/>
                </a:solidFill>
                <a:latin typeface="Consolas"/>
                <a:ea typeface="Consolas"/>
                <a:cs typeface="Consolas"/>
                <a:sym typeface="Consolas"/>
              </a:rPr>
              <a:t>IItem</a:t>
            </a:r>
            <a:r>
              <a:rPr lang="en">
                <a:latin typeface="Consolas"/>
                <a:ea typeface="Consolas"/>
                <a:cs typeface="Consolas"/>
                <a:sym typeface="Consolas"/>
              </a:rPr>
              <a:t>&gt; mock = </a:t>
            </a:r>
            <a:r>
              <a:rPr lang="en">
                <a:solidFill>
                  <a:srgbClr val="0000FF"/>
                </a:solidFill>
                <a:latin typeface="Consolas"/>
                <a:ea typeface="Consolas"/>
                <a:cs typeface="Consolas"/>
                <a:sym typeface="Consolas"/>
              </a:rPr>
              <a:t>new</a:t>
            </a:r>
            <a:r>
              <a:rPr lang="en">
                <a:latin typeface="Consolas"/>
                <a:ea typeface="Consolas"/>
                <a:cs typeface="Consolas"/>
                <a:sym typeface="Consolas"/>
              </a:rPr>
              <a:t> </a:t>
            </a:r>
            <a:r>
              <a:rPr lang="en">
                <a:solidFill>
                  <a:srgbClr val="2B91AF"/>
                </a:solidFill>
                <a:latin typeface="Consolas"/>
                <a:ea typeface="Consolas"/>
                <a:cs typeface="Consolas"/>
                <a:sym typeface="Consolas"/>
              </a:rPr>
              <a:t>Mock</a:t>
            </a:r>
            <a:r>
              <a:rPr lang="en">
                <a:latin typeface="Consolas"/>
                <a:ea typeface="Consolas"/>
                <a:cs typeface="Consolas"/>
                <a:sym typeface="Consolas"/>
              </a:rPr>
              <a:t>&lt;</a:t>
            </a:r>
            <a:r>
              <a:rPr lang="en">
                <a:solidFill>
                  <a:srgbClr val="2B91AF"/>
                </a:solidFill>
                <a:latin typeface="Consolas"/>
                <a:ea typeface="Consolas"/>
                <a:cs typeface="Consolas"/>
                <a:sym typeface="Consolas"/>
              </a:rPr>
              <a:t>IItem</a:t>
            </a:r>
            <a:r>
              <a:rPr lang="en">
                <a:latin typeface="Consolas"/>
                <a:ea typeface="Consolas"/>
                <a:cs typeface="Consolas"/>
                <a:sym typeface="Consolas"/>
              </a:rPr>
              <a:t>&gt; { DefaultValue = </a:t>
            </a:r>
            <a:r>
              <a:rPr lang="en">
                <a:solidFill>
                  <a:srgbClr val="2B91AF"/>
                </a:solidFill>
                <a:latin typeface="Consolas"/>
                <a:ea typeface="Consolas"/>
                <a:cs typeface="Consolas"/>
                <a:sym typeface="Consolas"/>
              </a:rPr>
              <a:t>DefaultValue</a:t>
            </a:r>
            <a:r>
              <a:rPr lang="en">
                <a:latin typeface="Consolas"/>
                <a:ea typeface="Consolas"/>
                <a:cs typeface="Consolas"/>
                <a:sym typeface="Consolas"/>
              </a:rPr>
              <a:t>.Mock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Argument Constraints</a:t>
            </a:r>
          </a:p>
        </p:txBody>
      </p:sp>
      <p:sp>
        <p:nvSpPr>
          <p:cNvPr id="313" name="Shape 313"/>
          <p:cNvSpPr txBox="1">
            <a:spLocks noGrp="1"/>
          </p:cNvSpPr>
          <p:nvPr>
            <p:ph type="body" idx="1"/>
          </p:nvPr>
        </p:nvSpPr>
        <p:spPr>
          <a:xfrm>
            <a:off x="276450" y="1489825"/>
            <a:ext cx="8680500" cy="3078900"/>
          </a:xfrm>
          <a:prstGeom prst="rect">
            <a:avLst/>
          </a:prstGeom>
          <a:solidFill>
            <a:schemeClr val="lt1"/>
          </a:solidFill>
        </p:spPr>
        <p:txBody>
          <a:bodyPr lIns="91425" tIns="91425" rIns="91425" bIns="91425" anchor="t" anchorCtr="0">
            <a:noAutofit/>
          </a:bodyPr>
          <a:lstStyle/>
          <a:p>
            <a:pPr lvl="0">
              <a:spcBef>
                <a:spcPts val="0"/>
              </a:spcBef>
              <a:buNone/>
            </a:pPr>
            <a:r>
              <a:rPr lang="en" dirty="0">
                <a:solidFill>
                  <a:srgbClr val="FFFFFF"/>
                </a:solidFill>
              </a:rPr>
              <a:t>Arguments constraints </a:t>
            </a:r>
            <a:r>
              <a:rPr lang="en-US" dirty="0">
                <a:solidFill>
                  <a:srgbClr val="FFFFFF"/>
                </a:solidFill>
              </a:rPr>
              <a:t>can be setup </a:t>
            </a:r>
            <a:r>
              <a:rPr lang="en" dirty="0">
                <a:solidFill>
                  <a:srgbClr val="FFFFFF"/>
                </a:solidFill>
              </a:rPr>
              <a:t>in </a:t>
            </a:r>
            <a:r>
              <a:rPr lang="en-US" dirty="0">
                <a:solidFill>
                  <a:srgbClr val="FFFFFF"/>
                </a:solidFill>
              </a:rPr>
              <a:t>a</a:t>
            </a:r>
            <a:r>
              <a:rPr lang="en" dirty="0">
                <a:solidFill>
                  <a:srgbClr val="FFFFFF"/>
                </a:solidFill>
              </a:rPr>
              <a:t> mock.</a:t>
            </a:r>
          </a:p>
          <a:p>
            <a:pPr lvl="0" indent="457200" rtl="0">
              <a:spcBef>
                <a:spcPts val="0"/>
              </a:spcBef>
              <a:spcAft>
                <a:spcPts val="0"/>
              </a:spcAft>
              <a:buNone/>
            </a:pPr>
            <a:endParaRPr sz="1200" dirty="0">
              <a:solidFill>
                <a:srgbClr val="000000"/>
              </a:solidFill>
              <a:latin typeface="Consolas"/>
              <a:ea typeface="Consolas"/>
              <a:cs typeface="Consolas"/>
              <a:sym typeface="Consolas"/>
            </a:endParaRPr>
          </a:p>
          <a:p>
            <a:pPr lvl="0" rtl="0">
              <a:spcBef>
                <a:spcPts val="0"/>
              </a:spcBef>
              <a:spcAft>
                <a:spcPts val="0"/>
              </a:spcAft>
              <a:buNone/>
            </a:pPr>
            <a:endParaRPr sz="1200" dirty="0">
              <a:solidFill>
                <a:srgbClr val="000000"/>
              </a:solidFill>
              <a:latin typeface="Courier New"/>
              <a:ea typeface="Courier New"/>
              <a:cs typeface="Courier New"/>
              <a:sym typeface="Courier New"/>
            </a:endParaRPr>
          </a:p>
          <a:p>
            <a:pPr lvl="0" rtl="0">
              <a:spcBef>
                <a:spcPts val="0"/>
              </a:spcBef>
              <a:spcAft>
                <a:spcPts val="0"/>
              </a:spcAft>
              <a:buNone/>
            </a:pPr>
            <a:endParaRPr dirty="0">
              <a:solidFill>
                <a:srgbClr val="FFFFFF"/>
              </a:solidFill>
            </a:endParaRPr>
          </a:p>
          <a:p>
            <a:pPr lvl="0" rtl="0">
              <a:spcBef>
                <a:spcPts val="0"/>
              </a:spcBef>
              <a:spcAft>
                <a:spcPts val="0"/>
              </a:spcAft>
              <a:buNone/>
            </a:pPr>
            <a:r>
              <a:rPr lang="en" dirty="0">
                <a:solidFill>
                  <a:srgbClr val="FFFFFF"/>
                </a:solidFill>
              </a:rPr>
              <a:t>For a protected member use </a:t>
            </a:r>
            <a:r>
              <a:rPr lang="en" b="1" dirty="0">
                <a:solidFill>
                  <a:srgbClr val="FFFFFF"/>
                </a:solidFill>
              </a:rPr>
              <a:t>ItExpr </a:t>
            </a:r>
            <a:r>
              <a:rPr lang="en" dirty="0">
                <a:solidFill>
                  <a:srgbClr val="FFFFFF"/>
                </a:solidFill>
              </a:rPr>
              <a:t>  </a:t>
            </a:r>
          </a:p>
          <a:p>
            <a:pPr lvl="0" rtl="0">
              <a:spcBef>
                <a:spcPts val="0"/>
              </a:spcBef>
              <a:spcAft>
                <a:spcPts val="0"/>
              </a:spcAft>
              <a:buNone/>
            </a:pPr>
            <a:endParaRPr dirty="0">
              <a:solidFill>
                <a:srgbClr val="000000"/>
              </a:solidFill>
              <a:latin typeface="Consolas"/>
              <a:ea typeface="Consolas"/>
              <a:cs typeface="Consolas"/>
              <a:sym typeface="Consolas"/>
            </a:endParaRPr>
          </a:p>
          <a:p>
            <a:pPr lvl="0" rtl="0">
              <a:spcBef>
                <a:spcPts val="0"/>
              </a:spcBef>
              <a:spcAft>
                <a:spcPts val="0"/>
              </a:spcAft>
              <a:buNone/>
            </a:pPr>
            <a:endParaRPr sz="1200" dirty="0">
              <a:solidFill>
                <a:srgbClr val="000000"/>
              </a:solidFill>
              <a:latin typeface="Consolas"/>
              <a:ea typeface="Consolas"/>
              <a:cs typeface="Consolas"/>
              <a:sym typeface="Consolas"/>
            </a:endParaRPr>
          </a:p>
          <a:p>
            <a:pPr lvl="0" rtl="0">
              <a:spcBef>
                <a:spcPts val="0"/>
              </a:spcBef>
              <a:spcAft>
                <a:spcPts val="0"/>
              </a:spcAft>
              <a:buNone/>
            </a:pPr>
            <a:endParaRPr sz="1200" dirty="0">
              <a:solidFill>
                <a:srgbClr val="000000"/>
              </a:solidFill>
              <a:latin typeface="Courier New"/>
              <a:ea typeface="Courier New"/>
              <a:cs typeface="Courier New"/>
              <a:sym typeface="Courier New"/>
            </a:endParaRPr>
          </a:p>
          <a:p>
            <a:pPr lvl="0" rtl="0">
              <a:spcBef>
                <a:spcPts val="0"/>
              </a:spcBef>
              <a:spcAft>
                <a:spcPts val="0"/>
              </a:spcAft>
              <a:buNone/>
            </a:pPr>
            <a:endParaRPr sz="1200" dirty="0">
              <a:solidFill>
                <a:srgbClr val="000000"/>
              </a:solidFill>
              <a:latin typeface="Courier New"/>
              <a:ea typeface="Courier New"/>
              <a:cs typeface="Courier New"/>
              <a:sym typeface="Courier New"/>
            </a:endParaRPr>
          </a:p>
          <a:p>
            <a:pPr lvl="0" rtl="0">
              <a:spcBef>
                <a:spcPts val="0"/>
              </a:spcBef>
              <a:buNone/>
            </a:pPr>
            <a:endParaRPr dirty="0"/>
          </a:p>
          <a:p>
            <a:pPr lvl="0" rtl="0">
              <a:spcBef>
                <a:spcPts val="0"/>
              </a:spcBef>
              <a:buNone/>
            </a:pPr>
            <a:endParaRPr dirty="0"/>
          </a:p>
          <a:p>
            <a:pPr lvl="0">
              <a:spcBef>
                <a:spcPts val="0"/>
              </a:spcBef>
              <a:buNone/>
            </a:pPr>
            <a:endParaRPr sz="3000" dirty="0">
              <a:latin typeface="Roboto Slab"/>
              <a:ea typeface="Roboto Slab"/>
              <a:cs typeface="Roboto Slab"/>
              <a:sym typeface="Roboto Slab"/>
            </a:endParaRPr>
          </a:p>
        </p:txBody>
      </p:sp>
      <p:sp>
        <p:nvSpPr>
          <p:cNvPr id="314" name="Shape 314"/>
          <p:cNvSpPr txBox="1"/>
          <p:nvPr/>
        </p:nvSpPr>
        <p:spPr>
          <a:xfrm>
            <a:off x="332250" y="1979450"/>
            <a:ext cx="8368200" cy="628200"/>
          </a:xfrm>
          <a:prstGeom prst="rect">
            <a:avLst/>
          </a:prstGeom>
          <a:solidFill>
            <a:srgbClr val="FFFFFF"/>
          </a:solidFill>
          <a:ln>
            <a:noFill/>
          </a:ln>
        </p:spPr>
        <p:txBody>
          <a:bodyPr lIns="91425" tIns="91425" rIns="91425" bIns="91425" anchor="t" anchorCtr="0">
            <a:noAutofit/>
          </a:bodyPr>
          <a:lstStyle/>
          <a:p>
            <a:pPr marL="0" lvl="0" indent="0" rtl="0">
              <a:lnSpc>
                <a:spcPct val="115000"/>
              </a:lnSpc>
              <a:spcBef>
                <a:spcPts val="0"/>
              </a:spcBef>
              <a:buNone/>
            </a:pPr>
            <a:r>
              <a:rPr lang="en" sz="1200">
                <a:solidFill>
                  <a:srgbClr val="2B91AF"/>
                </a:solidFill>
                <a:latin typeface="Consolas"/>
                <a:ea typeface="Consolas"/>
                <a:cs typeface="Consolas"/>
                <a:sym typeface="Consolas"/>
              </a:rPr>
              <a:t>Mock</a:t>
            </a:r>
            <a:r>
              <a:rPr lang="en" sz="1200">
                <a:latin typeface="Consolas"/>
                <a:ea typeface="Consolas"/>
                <a:cs typeface="Consolas"/>
                <a:sym typeface="Consolas"/>
              </a:rPr>
              <a:t>&lt;</a:t>
            </a:r>
            <a:r>
              <a:rPr lang="en" sz="1200">
                <a:solidFill>
                  <a:srgbClr val="2B91AF"/>
                </a:solidFill>
                <a:latin typeface="Consolas"/>
                <a:ea typeface="Consolas"/>
                <a:cs typeface="Consolas"/>
                <a:sym typeface="Consolas"/>
              </a:rPr>
              <a:t>IItemRepository</a:t>
            </a:r>
            <a:r>
              <a:rPr lang="en" sz="1200">
                <a:latin typeface="Consolas"/>
                <a:ea typeface="Consolas"/>
                <a:cs typeface="Consolas"/>
                <a:sym typeface="Consolas"/>
              </a:rPr>
              <a:t>&gt; mockRepo = </a:t>
            </a:r>
            <a:r>
              <a:rPr lang="en" sz="1200">
                <a:solidFill>
                  <a:srgbClr val="0000FF"/>
                </a:solidFill>
                <a:latin typeface="Consolas"/>
                <a:ea typeface="Consolas"/>
                <a:cs typeface="Consolas"/>
                <a:sym typeface="Consolas"/>
              </a:rPr>
              <a:t>new</a:t>
            </a: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Mock</a:t>
            </a:r>
            <a:r>
              <a:rPr lang="en" sz="1200">
                <a:latin typeface="Consolas"/>
                <a:ea typeface="Consolas"/>
                <a:cs typeface="Consolas"/>
                <a:sym typeface="Consolas"/>
              </a:rPr>
              <a:t>&lt;</a:t>
            </a:r>
            <a:r>
              <a:rPr lang="en" sz="1200">
                <a:solidFill>
                  <a:srgbClr val="2B91AF"/>
                </a:solidFill>
                <a:latin typeface="Consolas"/>
                <a:ea typeface="Consolas"/>
                <a:cs typeface="Consolas"/>
                <a:sym typeface="Consolas"/>
              </a:rPr>
              <a:t>IItemRepository</a:t>
            </a:r>
            <a:r>
              <a:rPr lang="en" sz="1200">
                <a:latin typeface="Consolas"/>
                <a:ea typeface="Consolas"/>
                <a:cs typeface="Consolas"/>
                <a:sym typeface="Consolas"/>
              </a:rPr>
              <a:t>&gt;();</a:t>
            </a:r>
          </a:p>
          <a:p>
            <a:pPr marL="0" lvl="0" indent="0" rtl="0">
              <a:lnSpc>
                <a:spcPct val="115000"/>
              </a:lnSpc>
              <a:spcBef>
                <a:spcPts val="0"/>
              </a:spcBef>
              <a:buNone/>
            </a:pPr>
            <a:r>
              <a:rPr lang="en" sz="1200">
                <a:latin typeface="Consolas"/>
                <a:ea typeface="Consolas"/>
                <a:cs typeface="Consolas"/>
                <a:sym typeface="Consolas"/>
              </a:rPr>
              <a:t>mockRepo.Setup(m =&gt; m.GetByItemId(</a:t>
            </a:r>
            <a:r>
              <a:rPr lang="en" sz="1200">
                <a:solidFill>
                  <a:srgbClr val="2B91AF"/>
                </a:solidFill>
                <a:latin typeface="Consolas"/>
                <a:ea typeface="Consolas"/>
                <a:cs typeface="Consolas"/>
                <a:sym typeface="Consolas"/>
              </a:rPr>
              <a:t>It</a:t>
            </a:r>
            <a:r>
              <a:rPr lang="en" sz="1200">
                <a:latin typeface="Consolas"/>
                <a:ea typeface="Consolas"/>
                <a:cs typeface="Consolas"/>
                <a:sym typeface="Consolas"/>
              </a:rPr>
              <a:t>.IsAny&lt;</a:t>
            </a:r>
            <a:r>
              <a:rPr lang="en" sz="1200">
                <a:solidFill>
                  <a:srgbClr val="2B91AF"/>
                </a:solidFill>
                <a:latin typeface="Consolas"/>
                <a:ea typeface="Consolas"/>
                <a:cs typeface="Consolas"/>
                <a:sym typeface="Consolas"/>
              </a:rPr>
              <a:t>Guid</a:t>
            </a:r>
            <a:r>
              <a:rPr lang="en" sz="1200">
                <a:latin typeface="Consolas"/>
                <a:ea typeface="Consolas"/>
                <a:cs typeface="Consolas"/>
                <a:sym typeface="Consolas"/>
              </a:rPr>
              <a:t>&gt;())).Returns(</a:t>
            </a:r>
            <a:r>
              <a:rPr lang="en" sz="1200">
                <a:solidFill>
                  <a:srgbClr val="2B91AF"/>
                </a:solidFill>
                <a:latin typeface="Consolas"/>
                <a:ea typeface="Consolas"/>
                <a:cs typeface="Consolas"/>
                <a:sym typeface="Consolas"/>
              </a:rPr>
              <a:t>It</a:t>
            </a:r>
            <a:r>
              <a:rPr lang="en" sz="1200">
                <a:latin typeface="Consolas"/>
                <a:ea typeface="Consolas"/>
                <a:cs typeface="Consolas"/>
                <a:sym typeface="Consolas"/>
              </a:rPr>
              <a:t>.IsAny&lt;</a:t>
            </a:r>
            <a:r>
              <a:rPr lang="en" sz="1200">
                <a:solidFill>
                  <a:srgbClr val="2B91AF"/>
                </a:solidFill>
                <a:latin typeface="Consolas"/>
                <a:ea typeface="Consolas"/>
                <a:cs typeface="Consolas"/>
                <a:sym typeface="Consolas"/>
              </a:rPr>
              <a:t>Item</a:t>
            </a:r>
            <a:r>
              <a:rPr lang="en" sz="1200">
                <a:latin typeface="Consolas"/>
                <a:ea typeface="Consolas"/>
                <a:cs typeface="Consolas"/>
                <a:sym typeface="Consolas"/>
              </a:rPr>
              <a:t>&gt;);</a:t>
            </a:r>
          </a:p>
        </p:txBody>
      </p:sp>
      <p:sp>
        <p:nvSpPr>
          <p:cNvPr id="315" name="Shape 315"/>
          <p:cNvSpPr txBox="1"/>
          <p:nvPr/>
        </p:nvSpPr>
        <p:spPr>
          <a:xfrm>
            <a:off x="276450" y="3442975"/>
            <a:ext cx="8479800" cy="500700"/>
          </a:xfrm>
          <a:prstGeom prst="rect">
            <a:avLst/>
          </a:prstGeom>
          <a:solidFill>
            <a:srgbClr val="FFFFFF"/>
          </a:solidFill>
          <a:ln>
            <a:noFill/>
          </a:ln>
        </p:spPr>
        <p:txBody>
          <a:bodyPr lIns="91425" tIns="91425" rIns="91425" bIns="91425" anchor="t" anchorCtr="0">
            <a:noAutofit/>
          </a:bodyPr>
          <a:lstStyle/>
          <a:p>
            <a:pPr marL="0" lvl="0" indent="0" rtl="0">
              <a:lnSpc>
                <a:spcPct val="115000"/>
              </a:lnSpc>
              <a:spcBef>
                <a:spcPts val="0"/>
              </a:spcBef>
              <a:buNone/>
            </a:pPr>
            <a:r>
              <a:rPr lang="en" sz="1200">
                <a:latin typeface="Consolas"/>
                <a:ea typeface="Consolas"/>
                <a:cs typeface="Consolas"/>
                <a:sym typeface="Consolas"/>
              </a:rPr>
              <a:t>mockRepo.Protected().Setup&lt;</a:t>
            </a:r>
            <a:r>
              <a:rPr lang="en" sz="1200">
                <a:solidFill>
                  <a:srgbClr val="0000FF"/>
                </a:solidFill>
                <a:latin typeface="Consolas"/>
                <a:ea typeface="Consolas"/>
                <a:cs typeface="Consolas"/>
                <a:sym typeface="Consolas"/>
              </a:rPr>
              <a:t>string</a:t>
            </a:r>
            <a:r>
              <a:rPr lang="en" sz="1200">
                <a:latin typeface="Consolas"/>
                <a:ea typeface="Consolas"/>
                <a:cs typeface="Consolas"/>
                <a:sym typeface="Consolas"/>
              </a:rPr>
              <a:t>&gt;(</a:t>
            </a:r>
            <a:r>
              <a:rPr lang="en" sz="1200">
                <a:solidFill>
                  <a:srgbClr val="A31515"/>
                </a:solidFill>
                <a:latin typeface="Consolas"/>
                <a:ea typeface="Consolas"/>
                <a:cs typeface="Consolas"/>
                <a:sym typeface="Consolas"/>
              </a:rPr>
              <a:t>"GetItemById"</a:t>
            </a:r>
            <a:r>
              <a:rPr lang="en" sz="1200">
                <a:latin typeface="Consolas"/>
                <a:ea typeface="Consolas"/>
                <a:cs typeface="Consolas"/>
                <a:sym typeface="Consolas"/>
              </a:rPr>
              <a:t>,ItExpr.IsAny&lt;</a:t>
            </a:r>
            <a:r>
              <a:rPr lang="en" sz="1200">
                <a:solidFill>
                  <a:srgbClr val="0000FF"/>
                </a:solidFill>
                <a:latin typeface="Consolas"/>
                <a:ea typeface="Consolas"/>
                <a:cs typeface="Consolas"/>
                <a:sym typeface="Consolas"/>
              </a:rPr>
              <a:t>Guid</a:t>
            </a:r>
            <a:r>
              <a:rPr lang="en" sz="1200">
                <a:latin typeface="Consolas"/>
                <a:ea typeface="Consolas"/>
                <a:cs typeface="Consolas"/>
                <a:sym typeface="Consolas"/>
              </a:rPr>
              <a:t>&gt;()).Returns(</a:t>
            </a:r>
            <a:r>
              <a:rPr lang="en" sz="1200">
                <a:solidFill>
                  <a:srgbClr val="0000FF"/>
                </a:solidFill>
                <a:latin typeface="Consolas"/>
                <a:ea typeface="Consolas"/>
                <a:cs typeface="Consolas"/>
                <a:sym typeface="Consolas"/>
              </a:rPr>
              <a:t>ItExpr.IsAny&lt;Item&gt;</a:t>
            </a:r>
            <a:r>
              <a:rPr lang="en" sz="1200">
                <a:latin typeface="Consolas"/>
                <a:ea typeface="Consolas"/>
                <a:cs typeface="Consolas"/>
                <a:sym typeface="Consolas"/>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It vs ItExpr</a:t>
            </a:r>
          </a:p>
        </p:txBody>
      </p:sp>
      <p:sp>
        <p:nvSpPr>
          <p:cNvPr id="321" name="Shape 321"/>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spcBef>
                <a:spcPts val="0"/>
              </a:spcBef>
              <a:buNone/>
            </a:pPr>
            <a:r>
              <a:rPr lang="en"/>
              <a:t>It - Allows the specification of a matching condition for an argument in a method invocation, rather than a specific argument value. "It" refers to the argument being matched.</a:t>
            </a:r>
          </a:p>
          <a:p>
            <a:pPr lvl="0">
              <a:spcBef>
                <a:spcPts val="0"/>
              </a:spcBef>
              <a:buNone/>
            </a:pPr>
            <a:r>
              <a:rPr lang="en"/>
              <a:t>ItExpr - Allows the specification of a matching condition for an argument in a protected member setup, rather than a specific argument value. "ItExpr" refers to the argument being matched.</a:t>
            </a:r>
          </a:p>
          <a:p>
            <a:pPr lvl="0">
              <a:spcBef>
                <a:spcPts val="0"/>
              </a:spcBef>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It Extension Methods</a:t>
            </a:r>
          </a:p>
        </p:txBody>
      </p:sp>
      <p:sp>
        <p:nvSpPr>
          <p:cNvPr id="327" name="Shape 327"/>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spcBef>
                <a:spcPts val="0"/>
              </a:spcBef>
              <a:buNone/>
            </a:pPr>
            <a:r>
              <a:rPr lang="en" sz="1400"/>
              <a:t>Is&lt;TValue&gt; - Matches any value that satisfies the given predicate</a:t>
            </a:r>
          </a:p>
          <a:p>
            <a:pPr lvl="0">
              <a:spcBef>
                <a:spcPts val="0"/>
              </a:spcBef>
              <a:buNone/>
            </a:pPr>
            <a:endParaRPr sz="1400"/>
          </a:p>
          <a:p>
            <a:pPr lvl="0">
              <a:spcBef>
                <a:spcPts val="0"/>
              </a:spcBef>
              <a:buNone/>
            </a:pPr>
            <a:r>
              <a:rPr lang="en" sz="1400"/>
              <a:t>IsAny&lt;TValue&gt; - Matches any value of the given TValue type</a:t>
            </a:r>
          </a:p>
          <a:p>
            <a:pPr lvl="0">
              <a:spcBef>
                <a:spcPts val="0"/>
              </a:spcBef>
              <a:buNone/>
            </a:pPr>
            <a:endParaRPr sz="1400"/>
          </a:p>
          <a:p>
            <a:pPr lvl="0">
              <a:spcBef>
                <a:spcPts val="0"/>
              </a:spcBef>
              <a:buNone/>
            </a:pPr>
            <a:r>
              <a:rPr lang="en" sz="1400"/>
              <a:t>IsIn&lt;TValue&gt;  - Matches any value that is present in the sequence specified</a:t>
            </a:r>
          </a:p>
          <a:p>
            <a:pPr lvl="0">
              <a:spcBef>
                <a:spcPts val="0"/>
              </a:spcBef>
              <a:buNone/>
            </a:pPr>
            <a:endParaRPr sz="1400"/>
          </a:p>
          <a:p>
            <a:pPr lvl="0" rtl="0">
              <a:lnSpc>
                <a:spcPct val="100000"/>
              </a:lnSpc>
              <a:spcBef>
                <a:spcPts val="0"/>
              </a:spcBef>
              <a:buNone/>
            </a:pPr>
            <a:r>
              <a:rPr lang="en" sz="1400"/>
              <a:t>IsInRange&lt;TValue&gt; - Matches any value that is in the range specified.</a:t>
            </a:r>
          </a:p>
        </p:txBody>
      </p:sp>
      <p:sp>
        <p:nvSpPr>
          <p:cNvPr id="328" name="Shape 328"/>
          <p:cNvSpPr txBox="1"/>
          <p:nvPr/>
        </p:nvSpPr>
        <p:spPr>
          <a:xfrm>
            <a:off x="485875" y="1935100"/>
            <a:ext cx="6735000" cy="351900"/>
          </a:xfrm>
          <a:prstGeom prst="rect">
            <a:avLst/>
          </a:prstGeom>
          <a:solidFill>
            <a:srgbClr val="FFFFFF"/>
          </a:solidFill>
          <a:ln>
            <a:noFill/>
          </a:ln>
        </p:spPr>
        <p:txBody>
          <a:bodyPr lIns="91425" tIns="91425" rIns="91425" bIns="91425" anchor="t" anchorCtr="0">
            <a:noAutofit/>
          </a:bodyPr>
          <a:lstStyle/>
          <a:p>
            <a:pPr lvl="0" rtl="0">
              <a:lnSpc>
                <a:spcPct val="115000"/>
              </a:lnSpc>
              <a:spcBef>
                <a:spcPts val="0"/>
              </a:spcBef>
              <a:spcAft>
                <a:spcPts val="1600"/>
              </a:spcAft>
              <a:buNone/>
            </a:pPr>
            <a:r>
              <a:rPr lang="en" sz="950">
                <a:latin typeface="Consolas"/>
                <a:ea typeface="Consolas"/>
                <a:cs typeface="Consolas"/>
                <a:sym typeface="Consolas"/>
              </a:rPr>
              <a:t>mock.Setup(x =&gt; x.IsSmallItem(</a:t>
            </a:r>
            <a:r>
              <a:rPr lang="en" sz="950">
                <a:solidFill>
                  <a:srgbClr val="2B91AF"/>
                </a:solidFill>
                <a:latin typeface="Consolas"/>
                <a:ea typeface="Consolas"/>
                <a:cs typeface="Consolas"/>
                <a:sym typeface="Consolas"/>
              </a:rPr>
              <a:t>It</a:t>
            </a:r>
            <a:r>
              <a:rPr lang="en" sz="950">
                <a:latin typeface="Consolas"/>
                <a:ea typeface="Consolas"/>
                <a:cs typeface="Consolas"/>
                <a:sym typeface="Consolas"/>
              </a:rPr>
              <a:t>.Is&lt;</a:t>
            </a:r>
            <a:r>
              <a:rPr lang="en" sz="950">
                <a:solidFill>
                  <a:srgbClr val="0000FF"/>
                </a:solidFill>
                <a:latin typeface="Consolas"/>
                <a:ea typeface="Consolas"/>
                <a:cs typeface="Consolas"/>
                <a:sym typeface="Consolas"/>
              </a:rPr>
              <a:t>int</a:t>
            </a:r>
            <a:r>
              <a:rPr lang="en" sz="950">
                <a:latin typeface="Consolas"/>
                <a:ea typeface="Consolas"/>
                <a:cs typeface="Consolas"/>
                <a:sym typeface="Consolas"/>
              </a:rPr>
              <a:t>&gt;(i =&gt; i &lt;= 10))).Returns(</a:t>
            </a:r>
            <a:r>
              <a:rPr lang="en" sz="950">
                <a:solidFill>
                  <a:srgbClr val="0000FF"/>
                </a:solidFill>
                <a:latin typeface="Consolas"/>
                <a:ea typeface="Consolas"/>
                <a:cs typeface="Consolas"/>
                <a:sym typeface="Consolas"/>
              </a:rPr>
              <a:t>true</a:t>
            </a:r>
            <a:r>
              <a:rPr lang="en" sz="950">
                <a:latin typeface="Consolas"/>
                <a:ea typeface="Consolas"/>
                <a:cs typeface="Consolas"/>
                <a:sym typeface="Consolas"/>
              </a:rPr>
              <a:t>);</a:t>
            </a:r>
          </a:p>
          <a:p>
            <a:pPr lvl="0">
              <a:spcBef>
                <a:spcPts val="0"/>
              </a:spcBef>
              <a:buNone/>
            </a:pPr>
            <a:endParaRPr/>
          </a:p>
        </p:txBody>
      </p:sp>
      <p:sp>
        <p:nvSpPr>
          <p:cNvPr id="329" name="Shape 329"/>
          <p:cNvSpPr txBox="1"/>
          <p:nvPr/>
        </p:nvSpPr>
        <p:spPr>
          <a:xfrm>
            <a:off x="502625" y="2873325"/>
            <a:ext cx="6668100" cy="309900"/>
          </a:xfrm>
          <a:prstGeom prst="rect">
            <a:avLst/>
          </a:prstGeom>
          <a:solidFill>
            <a:srgbClr val="FFFFFF"/>
          </a:solidFill>
          <a:ln>
            <a:noFill/>
          </a:ln>
        </p:spPr>
        <p:txBody>
          <a:bodyPr lIns="91425" tIns="91425" rIns="91425" bIns="91425" anchor="t" anchorCtr="0">
            <a:noAutofit/>
          </a:bodyPr>
          <a:lstStyle/>
          <a:p>
            <a:pPr lvl="0" rtl="0">
              <a:lnSpc>
                <a:spcPct val="115000"/>
              </a:lnSpc>
              <a:spcBef>
                <a:spcPts val="0"/>
              </a:spcBef>
              <a:spcAft>
                <a:spcPts val="1600"/>
              </a:spcAft>
              <a:buNone/>
            </a:pPr>
            <a:r>
              <a:rPr lang="en" sz="950">
                <a:latin typeface="Consolas"/>
                <a:ea typeface="Consolas"/>
                <a:cs typeface="Consolas"/>
                <a:sym typeface="Consolas"/>
              </a:rPr>
              <a:t>mock.Setup(x =&gt; x.SearchCustomerByName(</a:t>
            </a:r>
            <a:r>
              <a:rPr lang="en" sz="950">
                <a:solidFill>
                  <a:srgbClr val="2B91AF"/>
                </a:solidFill>
                <a:latin typeface="Consolas"/>
                <a:ea typeface="Consolas"/>
                <a:cs typeface="Consolas"/>
                <a:sym typeface="Consolas"/>
              </a:rPr>
              <a:t>It</a:t>
            </a:r>
            <a:r>
              <a:rPr lang="en" sz="950">
                <a:latin typeface="Consolas"/>
                <a:ea typeface="Consolas"/>
                <a:cs typeface="Consolas"/>
                <a:sym typeface="Consolas"/>
              </a:rPr>
              <a:t>.IsAny&lt;</a:t>
            </a:r>
            <a:r>
              <a:rPr lang="en" sz="950">
                <a:solidFill>
                  <a:srgbClr val="0000FF"/>
                </a:solidFill>
                <a:latin typeface="Consolas"/>
                <a:ea typeface="Consolas"/>
                <a:cs typeface="Consolas"/>
                <a:sym typeface="Consolas"/>
              </a:rPr>
              <a:t>string</a:t>
            </a:r>
            <a:r>
              <a:rPr lang="en" sz="950">
                <a:latin typeface="Consolas"/>
                <a:ea typeface="Consolas"/>
                <a:cs typeface="Consolas"/>
                <a:sym typeface="Consolas"/>
              </a:rPr>
              <a:t>&gt;).Returns(customerList);</a:t>
            </a:r>
          </a:p>
        </p:txBody>
      </p:sp>
      <p:sp>
        <p:nvSpPr>
          <p:cNvPr id="330" name="Shape 330"/>
          <p:cNvSpPr txBox="1"/>
          <p:nvPr/>
        </p:nvSpPr>
        <p:spPr>
          <a:xfrm>
            <a:off x="494250" y="3761300"/>
            <a:ext cx="6668100" cy="309900"/>
          </a:xfrm>
          <a:prstGeom prst="rect">
            <a:avLst/>
          </a:prstGeom>
          <a:solidFill>
            <a:srgbClr val="FFFFFF"/>
          </a:solidFill>
          <a:ln>
            <a:noFill/>
          </a:ln>
        </p:spPr>
        <p:txBody>
          <a:bodyPr lIns="91425" tIns="91425" rIns="91425" bIns="91425" anchor="t" anchorCtr="0">
            <a:noAutofit/>
          </a:bodyPr>
          <a:lstStyle/>
          <a:p>
            <a:pPr lvl="0" rtl="0">
              <a:lnSpc>
                <a:spcPct val="115000"/>
              </a:lnSpc>
              <a:spcBef>
                <a:spcPts val="0"/>
              </a:spcBef>
              <a:spcAft>
                <a:spcPts val="1600"/>
              </a:spcAft>
              <a:buNone/>
            </a:pPr>
            <a:r>
              <a:rPr lang="en" sz="950">
                <a:latin typeface="Consolas"/>
                <a:ea typeface="Consolas"/>
                <a:cs typeface="Consolas"/>
                <a:sym typeface="Consolas"/>
              </a:rPr>
              <a:t>mock.Setup(x =&gt; x.CustomerBalance(</a:t>
            </a:r>
            <a:r>
              <a:rPr lang="en" sz="950">
                <a:solidFill>
                  <a:srgbClr val="2B91AF"/>
                </a:solidFill>
                <a:latin typeface="Consolas"/>
                <a:ea typeface="Consolas"/>
                <a:cs typeface="Consolas"/>
                <a:sym typeface="Consolas"/>
              </a:rPr>
              <a:t>It</a:t>
            </a:r>
            <a:r>
              <a:rPr lang="en" sz="950">
                <a:latin typeface="Consolas"/>
                <a:ea typeface="Consolas"/>
                <a:cs typeface="Consolas"/>
                <a:sym typeface="Consolas"/>
              </a:rPr>
              <a:t>.IsAny&lt;</a:t>
            </a:r>
            <a:r>
              <a:rPr lang="en" sz="950">
                <a:solidFill>
                  <a:srgbClr val="2B91AF"/>
                </a:solidFill>
                <a:latin typeface="Consolas"/>
                <a:ea typeface="Consolas"/>
                <a:cs typeface="Consolas"/>
                <a:sym typeface="Consolas"/>
              </a:rPr>
              <a:t>Customer</a:t>
            </a:r>
            <a:r>
              <a:rPr lang="en" sz="950">
                <a:latin typeface="Consolas"/>
                <a:ea typeface="Consolas"/>
                <a:cs typeface="Consolas"/>
                <a:sym typeface="Consolas"/>
              </a:rPr>
              <a:t>&gt;,</a:t>
            </a:r>
            <a:r>
              <a:rPr lang="en" sz="950">
                <a:solidFill>
                  <a:srgbClr val="2B91AF"/>
                </a:solidFill>
                <a:latin typeface="Consolas"/>
                <a:ea typeface="Consolas"/>
                <a:cs typeface="Consolas"/>
                <a:sym typeface="Consolas"/>
              </a:rPr>
              <a:t>It</a:t>
            </a:r>
            <a:r>
              <a:rPr lang="en" sz="950">
                <a:latin typeface="Consolas"/>
                <a:ea typeface="Consolas"/>
                <a:cs typeface="Consolas"/>
                <a:sym typeface="Consolas"/>
              </a:rPr>
              <a:t>.IsIn(custList))).Returns(1000.00M);</a:t>
            </a:r>
          </a:p>
        </p:txBody>
      </p:sp>
      <p:sp>
        <p:nvSpPr>
          <p:cNvPr id="331" name="Shape 331"/>
          <p:cNvSpPr txBox="1"/>
          <p:nvPr/>
        </p:nvSpPr>
        <p:spPr>
          <a:xfrm>
            <a:off x="485875" y="4649275"/>
            <a:ext cx="6735000" cy="309900"/>
          </a:xfrm>
          <a:prstGeom prst="rect">
            <a:avLst/>
          </a:prstGeom>
          <a:solidFill>
            <a:srgbClr val="FFFFFF"/>
          </a:solidFill>
          <a:ln>
            <a:noFill/>
          </a:ln>
        </p:spPr>
        <p:txBody>
          <a:bodyPr lIns="91425" tIns="91425" rIns="91425" bIns="91425" anchor="t" anchorCtr="0">
            <a:noAutofit/>
          </a:bodyPr>
          <a:lstStyle/>
          <a:p>
            <a:pPr lvl="0" rtl="0">
              <a:lnSpc>
                <a:spcPct val="115000"/>
              </a:lnSpc>
              <a:spcBef>
                <a:spcPts val="0"/>
              </a:spcBef>
              <a:spcAft>
                <a:spcPts val="1600"/>
              </a:spcAft>
              <a:buNone/>
            </a:pPr>
            <a:r>
              <a:rPr lang="en" sz="950">
                <a:latin typeface="Consolas"/>
                <a:ea typeface="Consolas"/>
                <a:cs typeface="Consolas"/>
                <a:sym typeface="Consolas"/>
              </a:rPr>
              <a:t>mock.Setup(x =&gt; x.GetDiscountType(</a:t>
            </a:r>
            <a:r>
              <a:rPr lang="en" sz="950">
                <a:solidFill>
                  <a:srgbClr val="2B91AF"/>
                </a:solidFill>
                <a:latin typeface="Consolas"/>
                <a:ea typeface="Consolas"/>
                <a:cs typeface="Consolas"/>
                <a:sym typeface="Consolas"/>
              </a:rPr>
              <a:t>It</a:t>
            </a:r>
            <a:r>
              <a:rPr lang="en" sz="950">
                <a:latin typeface="Consolas"/>
                <a:ea typeface="Consolas"/>
                <a:cs typeface="Consolas"/>
                <a:sym typeface="Consolas"/>
              </a:rPr>
              <a:t>.IsInRange(70, 90, </a:t>
            </a:r>
            <a:r>
              <a:rPr lang="en" sz="950">
                <a:solidFill>
                  <a:srgbClr val="2B91AF"/>
                </a:solidFill>
                <a:latin typeface="Consolas"/>
                <a:ea typeface="Consolas"/>
                <a:cs typeface="Consolas"/>
                <a:sym typeface="Consolas"/>
              </a:rPr>
              <a:t>Range</a:t>
            </a:r>
            <a:r>
              <a:rPr lang="en" sz="950">
                <a:latin typeface="Consolas"/>
                <a:ea typeface="Consolas"/>
                <a:cs typeface="Consolas"/>
                <a:sym typeface="Consolas"/>
              </a:rPr>
              <a:t>.Inclusive))).Returns(</a:t>
            </a:r>
            <a:r>
              <a:rPr lang="en" sz="950">
                <a:solidFill>
                  <a:srgbClr val="A31515"/>
                </a:solidFill>
                <a:latin typeface="Consolas"/>
                <a:ea typeface="Consolas"/>
                <a:cs typeface="Consolas"/>
                <a:sym typeface="Consolas"/>
              </a:rPr>
              <a:t>"Clearance"</a:t>
            </a:r>
            <a:r>
              <a:rPr lang="en" sz="950">
                <a:latin typeface="Consolas"/>
                <a:ea typeface="Consolas"/>
                <a:cs typeface="Consolas"/>
                <a:sym typeface="Consolas"/>
              </a:rPr>
              <a:t>);</a:t>
            </a:r>
          </a:p>
          <a:p>
            <a:pPr lvl="0" rtl="0">
              <a:spcBef>
                <a:spcPts val="0"/>
              </a:spcBef>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2650" y="520750"/>
            <a:ext cx="8368200" cy="686100"/>
          </a:xfrm>
          <a:prstGeom prst="rect">
            <a:avLst/>
          </a:prstGeom>
        </p:spPr>
        <p:txBody>
          <a:bodyPr lIns="91425" tIns="91425" rIns="91425" bIns="91425" anchor="b" anchorCtr="0">
            <a:noAutofit/>
          </a:bodyPr>
          <a:lstStyle/>
          <a:p>
            <a:pPr lvl="0">
              <a:spcBef>
                <a:spcPts val="0"/>
              </a:spcBef>
              <a:buNone/>
            </a:pPr>
            <a:r>
              <a:rPr lang="en"/>
              <a:t>What is Moq?</a:t>
            </a:r>
          </a:p>
        </p:txBody>
      </p:sp>
      <p:sp>
        <p:nvSpPr>
          <p:cNvPr id="86" name="Shape 86"/>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marL="457200" lvl="0" indent="-228600" rtl="0">
              <a:spcBef>
                <a:spcPts val="0"/>
              </a:spcBef>
              <a:buChar char="●"/>
            </a:pPr>
            <a:r>
              <a:rPr lang="en"/>
              <a:t>Mocking framework for .NET</a:t>
            </a:r>
          </a:p>
          <a:p>
            <a:pPr marL="457200" lvl="0" indent="-228600" rtl="0">
              <a:spcBef>
                <a:spcPts val="0"/>
              </a:spcBef>
              <a:buChar char="●"/>
            </a:pPr>
            <a:r>
              <a:rPr lang="en"/>
              <a:t>Open source </a:t>
            </a:r>
          </a:p>
          <a:p>
            <a:pPr marL="457200" lvl="0" indent="-228600" rtl="0">
              <a:spcBef>
                <a:spcPts val="0"/>
              </a:spcBef>
              <a:buChar char="●"/>
            </a:pPr>
            <a:r>
              <a:rPr lang="en"/>
              <a:t>Uses AAA (Arrange, Act, Assert)</a:t>
            </a:r>
          </a:p>
          <a:p>
            <a:pPr marL="457200" lvl="0" indent="-228600" rtl="0">
              <a:spcBef>
                <a:spcPts val="0"/>
              </a:spcBef>
              <a:buChar char="●"/>
            </a:pPr>
            <a:r>
              <a:rPr lang="en"/>
              <a:t>Type Safe</a:t>
            </a:r>
          </a:p>
          <a:p>
            <a:pPr marL="457200" lvl="0" indent="-228600" rtl="0">
              <a:spcBef>
                <a:spcPts val="0"/>
              </a:spcBef>
              <a:buChar char="●"/>
            </a:pPr>
            <a:r>
              <a:rPr lang="en"/>
              <a:t>Nuget Package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It Extension Methods Continued</a:t>
            </a:r>
          </a:p>
        </p:txBody>
      </p:sp>
      <p:sp>
        <p:nvSpPr>
          <p:cNvPr id="337" name="Shape 337"/>
          <p:cNvSpPr txBox="1">
            <a:spLocks noGrp="1"/>
          </p:cNvSpPr>
          <p:nvPr>
            <p:ph type="body" idx="1"/>
          </p:nvPr>
        </p:nvSpPr>
        <p:spPr>
          <a:xfrm>
            <a:off x="387900" y="1424100"/>
            <a:ext cx="8659200" cy="3576900"/>
          </a:xfrm>
          <a:prstGeom prst="rect">
            <a:avLst/>
          </a:prstGeom>
        </p:spPr>
        <p:txBody>
          <a:bodyPr lIns="91425" tIns="91425" rIns="91425" bIns="91425" anchor="t" anchorCtr="0">
            <a:noAutofit/>
          </a:bodyPr>
          <a:lstStyle/>
          <a:p>
            <a:pPr lvl="0">
              <a:spcBef>
                <a:spcPts val="0"/>
              </a:spcBef>
              <a:buNone/>
            </a:pPr>
            <a:r>
              <a:rPr lang="en" sz="1400" dirty="0"/>
              <a:t>IsNotIn&lt;TValue&gt;  - Matches any value that is not found in the sequence specified.</a:t>
            </a:r>
          </a:p>
          <a:p>
            <a:pPr lvl="0">
              <a:spcBef>
                <a:spcPts val="0"/>
              </a:spcBef>
              <a:buNone/>
            </a:pPr>
            <a:endParaRPr sz="1400" dirty="0"/>
          </a:p>
          <a:p>
            <a:pPr lvl="0">
              <a:spcBef>
                <a:spcPts val="0"/>
              </a:spcBef>
              <a:buNone/>
            </a:pPr>
            <a:r>
              <a:rPr lang="en" sz="1400" dirty="0"/>
              <a:t>IsNotNull&lt;TValue&gt; -Matches any value of the given TValue type, except null.</a:t>
            </a:r>
          </a:p>
          <a:p>
            <a:pPr lvl="0">
              <a:spcBef>
                <a:spcPts val="0"/>
              </a:spcBef>
              <a:buNone/>
            </a:pPr>
            <a:endParaRPr sz="1400" dirty="0"/>
          </a:p>
          <a:p>
            <a:pPr lvl="0">
              <a:spcBef>
                <a:spcPts val="0"/>
              </a:spcBef>
              <a:buNone/>
            </a:pPr>
            <a:r>
              <a:rPr lang="en" sz="1400" dirty="0"/>
              <a:t>IsRegex - Matches a string argument if it matches the given regular expression pattern.</a:t>
            </a:r>
          </a:p>
          <a:p>
            <a:pPr lvl="0">
              <a:spcBef>
                <a:spcPts val="0"/>
              </a:spcBef>
              <a:buNone/>
            </a:pPr>
            <a:endParaRPr sz="1400" dirty="0"/>
          </a:p>
        </p:txBody>
      </p:sp>
      <p:sp>
        <p:nvSpPr>
          <p:cNvPr id="338" name="Shape 338"/>
          <p:cNvSpPr txBox="1"/>
          <p:nvPr/>
        </p:nvSpPr>
        <p:spPr>
          <a:xfrm>
            <a:off x="473250" y="3694175"/>
            <a:ext cx="7124700" cy="335100"/>
          </a:xfrm>
          <a:prstGeom prst="rect">
            <a:avLst/>
          </a:prstGeom>
          <a:solidFill>
            <a:srgbClr val="FFFFFF"/>
          </a:solidFill>
          <a:ln>
            <a:noFill/>
          </a:ln>
        </p:spPr>
        <p:txBody>
          <a:bodyPr lIns="91425" tIns="91425" rIns="91425" bIns="91425" anchor="t" anchorCtr="0">
            <a:noAutofit/>
          </a:bodyPr>
          <a:lstStyle/>
          <a:p>
            <a:pPr lvl="0">
              <a:spcBef>
                <a:spcPts val="0"/>
              </a:spcBef>
              <a:buNone/>
            </a:pPr>
            <a:r>
              <a:rPr lang="en" sz="1100">
                <a:latin typeface="Consolas"/>
                <a:ea typeface="Consolas"/>
                <a:cs typeface="Consolas"/>
                <a:sym typeface="Consolas"/>
              </a:rPr>
              <a:t>mock.Setup(x =&gt; x.CheckIfUsernameExists(</a:t>
            </a:r>
            <a:r>
              <a:rPr lang="en" sz="1100">
                <a:solidFill>
                  <a:srgbClr val="2B91AF"/>
                </a:solidFill>
                <a:latin typeface="Consolas"/>
                <a:ea typeface="Consolas"/>
                <a:cs typeface="Consolas"/>
                <a:sym typeface="Consolas"/>
              </a:rPr>
              <a:t>It</a:t>
            </a:r>
            <a:r>
              <a:rPr lang="en" sz="1100">
                <a:latin typeface="Consolas"/>
                <a:ea typeface="Consolas"/>
                <a:cs typeface="Consolas"/>
                <a:sym typeface="Consolas"/>
              </a:rPr>
              <a:t>.IsRegex(</a:t>
            </a:r>
            <a:r>
              <a:rPr lang="en" sz="1100">
                <a:solidFill>
                  <a:srgbClr val="A31515"/>
                </a:solidFill>
                <a:latin typeface="Consolas"/>
                <a:ea typeface="Consolas"/>
                <a:cs typeface="Consolas"/>
                <a:sym typeface="Consolas"/>
              </a:rPr>
              <a:t>"[a-z ]+"</a:t>
            </a:r>
            <a:r>
              <a:rPr lang="en" sz="1100">
                <a:latin typeface="Consolas"/>
                <a:ea typeface="Consolas"/>
                <a:cs typeface="Consolas"/>
                <a:sym typeface="Consolas"/>
              </a:rPr>
              <a:t>))).Returns(</a:t>
            </a:r>
            <a:r>
              <a:rPr lang="en" sz="1100">
                <a:solidFill>
                  <a:srgbClr val="0000FF"/>
                </a:solidFill>
                <a:latin typeface="Consolas"/>
                <a:ea typeface="Consolas"/>
                <a:cs typeface="Consolas"/>
                <a:sym typeface="Consolas"/>
              </a:rPr>
              <a:t>true</a:t>
            </a:r>
            <a:r>
              <a:rPr lang="en" sz="1100">
                <a:latin typeface="Consolas"/>
                <a:ea typeface="Consolas"/>
                <a:cs typeface="Consolas"/>
                <a:sym typeface="Consolas"/>
              </a:rPr>
              <a:t>);</a:t>
            </a:r>
          </a:p>
        </p:txBody>
      </p:sp>
      <p:sp>
        <p:nvSpPr>
          <p:cNvPr id="339" name="Shape 339"/>
          <p:cNvSpPr txBox="1"/>
          <p:nvPr/>
        </p:nvSpPr>
        <p:spPr>
          <a:xfrm>
            <a:off x="494250" y="2745850"/>
            <a:ext cx="7103700" cy="335100"/>
          </a:xfrm>
          <a:prstGeom prst="rect">
            <a:avLst/>
          </a:prstGeom>
          <a:solidFill>
            <a:srgbClr val="FFFFFF"/>
          </a:solidFill>
          <a:ln>
            <a:noFill/>
          </a:ln>
        </p:spPr>
        <p:txBody>
          <a:bodyPr lIns="91425" tIns="91425" rIns="91425" bIns="91425" anchor="t" anchorCtr="0">
            <a:noAutofit/>
          </a:bodyPr>
          <a:lstStyle/>
          <a:p>
            <a:pPr lvl="0" rtl="0">
              <a:lnSpc>
                <a:spcPct val="115000"/>
              </a:lnSpc>
              <a:spcBef>
                <a:spcPts val="0"/>
              </a:spcBef>
              <a:spcAft>
                <a:spcPts val="1600"/>
              </a:spcAft>
              <a:buNone/>
            </a:pPr>
            <a:r>
              <a:rPr lang="en" sz="1200">
                <a:latin typeface="Consolas"/>
                <a:ea typeface="Consolas"/>
                <a:cs typeface="Consolas"/>
                <a:sym typeface="Consolas"/>
              </a:rPr>
              <a:t>mock.Setup(x =&gt; x.CheckIfUsernameExists(</a:t>
            </a:r>
            <a:r>
              <a:rPr lang="en" sz="1200">
                <a:solidFill>
                  <a:srgbClr val="2B91AF"/>
                </a:solidFill>
                <a:latin typeface="Consolas"/>
                <a:ea typeface="Consolas"/>
                <a:cs typeface="Consolas"/>
                <a:sym typeface="Consolas"/>
              </a:rPr>
              <a:t>It</a:t>
            </a:r>
            <a:r>
              <a:rPr lang="en" sz="1200">
                <a:latin typeface="Consolas"/>
                <a:ea typeface="Consolas"/>
                <a:cs typeface="Consolas"/>
                <a:sym typeface="Consolas"/>
              </a:rPr>
              <a:t>.IsNotNull&lt;</a:t>
            </a:r>
            <a:r>
              <a:rPr lang="en" sz="1200">
                <a:solidFill>
                  <a:srgbClr val="0000FF"/>
                </a:solidFill>
                <a:latin typeface="Consolas"/>
                <a:ea typeface="Consolas"/>
                <a:cs typeface="Consolas"/>
                <a:sym typeface="Consolas"/>
              </a:rPr>
              <a:t>string</a:t>
            </a:r>
            <a:r>
              <a:rPr lang="en" sz="1200">
                <a:latin typeface="Consolas"/>
                <a:ea typeface="Consolas"/>
                <a:cs typeface="Consolas"/>
                <a:sym typeface="Consolas"/>
              </a:rPr>
              <a:t>&gt;())).Returns(</a:t>
            </a:r>
            <a:r>
              <a:rPr lang="en" sz="1200">
                <a:solidFill>
                  <a:srgbClr val="0000FF"/>
                </a:solidFill>
                <a:latin typeface="Consolas"/>
                <a:ea typeface="Consolas"/>
                <a:cs typeface="Consolas"/>
                <a:sym typeface="Consolas"/>
              </a:rPr>
              <a:t>true</a:t>
            </a:r>
            <a:r>
              <a:rPr lang="en" sz="1200">
                <a:latin typeface="Consolas"/>
                <a:ea typeface="Consolas"/>
                <a:cs typeface="Consolas"/>
                <a:sym typeface="Consolas"/>
              </a:rPr>
              <a:t>);</a:t>
            </a:r>
          </a:p>
          <a:p>
            <a:pPr lvl="0">
              <a:spcBef>
                <a:spcPts val="0"/>
              </a:spcBef>
              <a:buNone/>
            </a:pPr>
            <a:endParaRPr sz="1200">
              <a:latin typeface="Consolas"/>
              <a:ea typeface="Consolas"/>
              <a:cs typeface="Consolas"/>
              <a:sym typeface="Consolas"/>
            </a:endParaRPr>
          </a:p>
        </p:txBody>
      </p:sp>
      <p:sp>
        <p:nvSpPr>
          <p:cNvPr id="340" name="Shape 340"/>
          <p:cNvSpPr txBox="1"/>
          <p:nvPr/>
        </p:nvSpPr>
        <p:spPr>
          <a:xfrm>
            <a:off x="494250" y="1889100"/>
            <a:ext cx="7103700" cy="372600"/>
          </a:xfrm>
          <a:prstGeom prst="rect">
            <a:avLst/>
          </a:prstGeom>
          <a:solidFill>
            <a:srgbClr val="FFFFFF"/>
          </a:solidFill>
          <a:ln>
            <a:noFill/>
          </a:ln>
        </p:spPr>
        <p:txBody>
          <a:bodyPr lIns="91425" tIns="91425" rIns="91425" bIns="91425" anchor="t" anchorCtr="0">
            <a:noAutofit/>
          </a:bodyPr>
          <a:lstStyle/>
          <a:p>
            <a:pPr lvl="0" rtl="0">
              <a:lnSpc>
                <a:spcPct val="115000"/>
              </a:lnSpc>
              <a:spcBef>
                <a:spcPts val="0"/>
              </a:spcBef>
              <a:spcAft>
                <a:spcPts val="1600"/>
              </a:spcAft>
              <a:buNone/>
            </a:pPr>
            <a:r>
              <a:rPr lang="en" sz="1100">
                <a:latin typeface="Consolas"/>
                <a:ea typeface="Consolas"/>
                <a:cs typeface="Consolas"/>
                <a:sym typeface="Consolas"/>
              </a:rPr>
              <a:t>mock.Setup(x =&gt; x.GetCategories(</a:t>
            </a:r>
            <a:r>
              <a:rPr lang="en" sz="1100">
                <a:solidFill>
                  <a:srgbClr val="2B91AF"/>
                </a:solidFill>
                <a:latin typeface="Consolas"/>
                <a:ea typeface="Consolas"/>
                <a:cs typeface="Consolas"/>
                <a:sym typeface="Consolas"/>
              </a:rPr>
              <a:t>It</a:t>
            </a:r>
            <a:r>
              <a:rPr lang="en" sz="1100">
                <a:latin typeface="Consolas"/>
                <a:ea typeface="Consolas"/>
                <a:cs typeface="Consolas"/>
                <a:sym typeface="Consolas"/>
              </a:rPr>
              <a:t>.IsNotIn(excludedValues))).Returns(includedValues);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Custom Matchers</a:t>
            </a:r>
          </a:p>
        </p:txBody>
      </p:sp>
      <p:sp>
        <p:nvSpPr>
          <p:cNvPr id="346" name="Shape 346"/>
          <p:cNvSpPr txBox="1">
            <a:spLocks noGrp="1"/>
          </p:cNvSpPr>
          <p:nvPr>
            <p:ph type="body" idx="1"/>
          </p:nvPr>
        </p:nvSpPr>
        <p:spPr>
          <a:xfrm>
            <a:off x="387900" y="1347425"/>
            <a:ext cx="8154900" cy="2891400"/>
          </a:xfrm>
          <a:prstGeom prst="rect">
            <a:avLst/>
          </a:prstGeom>
          <a:solidFill>
            <a:schemeClr val="lt1"/>
          </a:solidFill>
        </p:spPr>
        <p:txBody>
          <a:bodyPr lIns="91425" tIns="91425" rIns="91425" bIns="91425" anchor="t" anchorCtr="0">
            <a:noAutofit/>
          </a:bodyPr>
          <a:lstStyle/>
          <a:p>
            <a:pPr marL="0" lvl="0" indent="0" rtl="0">
              <a:spcBef>
                <a:spcPts val="0"/>
              </a:spcBef>
              <a:spcAft>
                <a:spcPts val="0"/>
              </a:spcAft>
              <a:buNone/>
            </a:pPr>
            <a:r>
              <a:rPr lang="en" sz="1400">
                <a:solidFill>
                  <a:srgbClr val="FFFFFF"/>
                </a:solidFill>
              </a:rPr>
              <a:t>To create a custom matcher, use </a:t>
            </a:r>
            <a:r>
              <a:rPr lang="en" sz="1400" b="1">
                <a:solidFill>
                  <a:srgbClr val="FFFFFF"/>
                </a:solidFill>
              </a:rPr>
              <a:t>Match</a:t>
            </a:r>
            <a:r>
              <a:rPr lang="en" sz="1400">
                <a:solidFill>
                  <a:srgbClr val="FFFFFF"/>
                </a:solidFill>
              </a:rPr>
              <a:t>.Custom Matchers can be used both in Setup and Verification.</a:t>
            </a:r>
          </a:p>
          <a:p>
            <a:pPr lvl="0">
              <a:spcBef>
                <a:spcPts val="0"/>
              </a:spcBef>
              <a:buNone/>
            </a:pPr>
            <a:endParaRPr sz="1200">
              <a:latin typeface="Courier New"/>
              <a:ea typeface="Courier New"/>
              <a:cs typeface="Courier New"/>
              <a:sym typeface="Courier New"/>
            </a:endParaRPr>
          </a:p>
        </p:txBody>
      </p:sp>
      <p:sp>
        <p:nvSpPr>
          <p:cNvPr id="347" name="Shape 347"/>
          <p:cNvSpPr txBox="1"/>
          <p:nvPr/>
        </p:nvSpPr>
        <p:spPr>
          <a:xfrm>
            <a:off x="477500" y="2002100"/>
            <a:ext cx="7824000" cy="3024000"/>
          </a:xfrm>
          <a:prstGeom prst="rect">
            <a:avLst/>
          </a:prstGeom>
          <a:solidFill>
            <a:srgbClr val="FFFFFF"/>
          </a:solidFill>
          <a:ln>
            <a:noFill/>
          </a:ln>
        </p:spPr>
        <p:txBody>
          <a:bodyPr lIns="91425" tIns="91425" rIns="91425" bIns="91425" anchor="t" anchorCtr="0">
            <a:noAutofit/>
          </a:bodyPr>
          <a:lstStyle/>
          <a:p>
            <a:pPr marL="0" lvl="0" indent="457200" rtl="0">
              <a:lnSpc>
                <a:spcPct val="115000"/>
              </a:lnSpc>
              <a:spcBef>
                <a:spcPts val="0"/>
              </a:spcBef>
              <a:buNone/>
            </a:pPr>
            <a:r>
              <a:rPr lang="en" sz="1100">
                <a:latin typeface="Consolas"/>
                <a:ea typeface="Consolas"/>
                <a:cs typeface="Consolas"/>
                <a:sym typeface="Consolas"/>
              </a:rPr>
              <a:t>[</a:t>
            </a:r>
            <a:r>
              <a:rPr lang="en" sz="1100">
                <a:solidFill>
                  <a:srgbClr val="2B91AF"/>
                </a:solidFill>
                <a:latin typeface="Consolas"/>
                <a:ea typeface="Consolas"/>
                <a:cs typeface="Consolas"/>
                <a:sym typeface="Consolas"/>
              </a:rPr>
              <a:t>Matcher</a:t>
            </a:r>
            <a:r>
              <a:rPr lang="en" sz="1100">
                <a:latin typeface="Consolas"/>
                <a:ea typeface="Consolas"/>
                <a:cs typeface="Consolas"/>
                <a:sym typeface="Consolas"/>
              </a:rPr>
              <a:t>]</a:t>
            </a:r>
          </a:p>
          <a:p>
            <a:pPr lvl="0" indent="457200" rtl="0">
              <a:lnSpc>
                <a:spcPct val="115000"/>
              </a:lnSpc>
              <a:spcBef>
                <a:spcPts val="0"/>
              </a:spcBef>
              <a:buNone/>
            </a:pPr>
            <a:r>
              <a:rPr lang="en" sz="1100">
                <a:solidFill>
                  <a:srgbClr val="0000FF"/>
                </a:solidFill>
                <a:latin typeface="Consolas"/>
                <a:ea typeface="Consolas"/>
                <a:cs typeface="Consolas"/>
                <a:sym typeface="Consolas"/>
              </a:rPr>
              <a:t>public</a:t>
            </a:r>
            <a:r>
              <a:rPr lang="en" sz="1100">
                <a:latin typeface="Consolas"/>
                <a:ea typeface="Consolas"/>
                <a:cs typeface="Consolas"/>
                <a:sym typeface="Consolas"/>
              </a:rPr>
              <a:t> </a:t>
            </a:r>
            <a:r>
              <a:rPr lang="en" sz="1100">
                <a:solidFill>
                  <a:srgbClr val="2B91AF"/>
                </a:solidFill>
                <a:latin typeface="Consolas"/>
                <a:ea typeface="Consolas"/>
                <a:cs typeface="Consolas"/>
                <a:sym typeface="Consolas"/>
              </a:rPr>
              <a:t>Order</a:t>
            </a:r>
            <a:r>
              <a:rPr lang="en" sz="1100">
                <a:latin typeface="Consolas"/>
                <a:ea typeface="Consolas"/>
                <a:cs typeface="Consolas"/>
                <a:sym typeface="Consolas"/>
              </a:rPr>
              <a:t> IsLargeItem()</a:t>
            </a:r>
          </a:p>
          <a:p>
            <a:pPr lvl="0" rtl="0">
              <a:lnSpc>
                <a:spcPct val="115000"/>
              </a:lnSpc>
              <a:spcBef>
                <a:spcPts val="0"/>
              </a:spcBef>
              <a:buNone/>
            </a:pPr>
            <a:r>
              <a:rPr lang="en" sz="1100">
                <a:latin typeface="Consolas"/>
                <a:ea typeface="Consolas"/>
                <a:cs typeface="Consolas"/>
                <a:sym typeface="Consolas"/>
              </a:rPr>
              <a:t>      {</a:t>
            </a:r>
          </a:p>
          <a:p>
            <a:pPr lvl="0" rtl="0">
              <a:lnSpc>
                <a:spcPct val="115000"/>
              </a:lnSpc>
              <a:spcBef>
                <a:spcPts val="0"/>
              </a:spcBef>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return</a:t>
            </a:r>
            <a:r>
              <a:rPr lang="en" sz="1100">
                <a:latin typeface="Consolas"/>
                <a:ea typeface="Consolas"/>
                <a:cs typeface="Consolas"/>
                <a:sym typeface="Consolas"/>
              </a:rPr>
              <a:t> </a:t>
            </a:r>
            <a:r>
              <a:rPr lang="en" sz="1100">
                <a:solidFill>
                  <a:srgbClr val="2B91AF"/>
                </a:solidFill>
                <a:latin typeface="Consolas"/>
                <a:ea typeface="Consolas"/>
                <a:cs typeface="Consolas"/>
                <a:sym typeface="Consolas"/>
              </a:rPr>
              <a:t>Match</a:t>
            </a:r>
            <a:r>
              <a:rPr lang="en" sz="1100">
                <a:latin typeface="Consolas"/>
                <a:ea typeface="Consolas"/>
                <a:cs typeface="Consolas"/>
                <a:sym typeface="Consolas"/>
              </a:rPr>
              <a:t>&lt;</a:t>
            </a:r>
            <a:r>
              <a:rPr lang="en" sz="1100">
                <a:solidFill>
                  <a:srgbClr val="2B91AF"/>
                </a:solidFill>
                <a:latin typeface="Consolas"/>
                <a:ea typeface="Consolas"/>
                <a:cs typeface="Consolas"/>
                <a:sym typeface="Consolas"/>
              </a:rPr>
              <a:t>Item</a:t>
            </a:r>
            <a:r>
              <a:rPr lang="en" sz="1100">
                <a:latin typeface="Consolas"/>
                <a:ea typeface="Consolas"/>
                <a:cs typeface="Consolas"/>
                <a:sym typeface="Consolas"/>
              </a:rPr>
              <a:t>&gt;.Create(</a:t>
            </a:r>
          </a:p>
          <a:p>
            <a:pPr lvl="0" rtl="0">
              <a:lnSpc>
                <a:spcPct val="115000"/>
              </a:lnSpc>
              <a:spcBef>
                <a:spcPts val="0"/>
              </a:spcBef>
              <a:buNone/>
            </a:pPr>
            <a:r>
              <a:rPr lang="en" sz="1100">
                <a:latin typeface="Consolas"/>
                <a:ea typeface="Consolas"/>
                <a:cs typeface="Consolas"/>
                <a:sym typeface="Consolas"/>
              </a:rPr>
              <a:t>          	o =&gt; o.Weight &gt;= 100,</a:t>
            </a:r>
          </a:p>
          <a:p>
            <a:pPr lvl="0" rtl="0">
              <a:lnSpc>
                <a:spcPct val="115000"/>
              </a:lnSpc>
              <a:spcBef>
                <a:spcPts val="0"/>
              </a:spcBef>
              <a:buNone/>
            </a:pPr>
            <a:r>
              <a:rPr lang="en" sz="1100">
                <a:latin typeface="Consolas"/>
                <a:ea typeface="Consolas"/>
                <a:cs typeface="Consolas"/>
                <a:sym typeface="Consolas"/>
              </a:rPr>
              <a:t>        	</a:t>
            </a:r>
            <a:r>
              <a:rPr lang="en" sz="1100">
                <a:solidFill>
                  <a:srgbClr val="008000"/>
                </a:solidFill>
                <a:latin typeface="Consolas"/>
                <a:ea typeface="Consolas"/>
                <a:cs typeface="Consolas"/>
                <a:sym typeface="Consolas"/>
              </a:rPr>
              <a:t>/* a friendly expression to render on failures */</a:t>
            </a:r>
          </a:p>
          <a:p>
            <a:pPr lvl="0" rtl="0">
              <a:lnSpc>
                <a:spcPct val="115000"/>
              </a:lnSpc>
              <a:spcBef>
                <a:spcPts val="0"/>
              </a:spcBef>
              <a:buNone/>
            </a:pPr>
            <a:r>
              <a:rPr lang="en" sz="1100">
                <a:latin typeface="Consolas"/>
                <a:ea typeface="Consolas"/>
                <a:cs typeface="Consolas"/>
                <a:sym typeface="Consolas"/>
              </a:rPr>
              <a:t>         	() =&gt; IsLargeItem());</a:t>
            </a:r>
          </a:p>
          <a:p>
            <a:pPr lvl="0" rtl="0">
              <a:lnSpc>
                <a:spcPct val="115000"/>
              </a:lnSpc>
              <a:spcBef>
                <a:spcPts val="0"/>
              </a:spcBef>
              <a:buNone/>
            </a:pPr>
            <a:r>
              <a:rPr lang="en" sz="1100">
                <a:latin typeface="Consolas"/>
                <a:ea typeface="Consolas"/>
                <a:cs typeface="Consolas"/>
                <a:sym typeface="Consolas"/>
              </a:rPr>
              <a:t>	}</a:t>
            </a:r>
          </a:p>
          <a:p>
            <a:pPr lvl="0" rtl="0">
              <a:lnSpc>
                <a:spcPct val="115000"/>
              </a:lnSpc>
              <a:spcBef>
                <a:spcPts val="0"/>
              </a:spcBef>
              <a:buNone/>
            </a:pPr>
            <a:r>
              <a:rPr lang="en" sz="1100">
                <a:latin typeface="Consolas"/>
                <a:ea typeface="Consolas"/>
                <a:cs typeface="Consolas"/>
                <a:sym typeface="Consolas"/>
              </a:rPr>
              <a:t>	[</a:t>
            </a:r>
            <a:r>
              <a:rPr lang="en" sz="1100">
                <a:solidFill>
                  <a:srgbClr val="2B91AF"/>
                </a:solidFill>
                <a:latin typeface="Consolas"/>
                <a:ea typeface="Consolas"/>
                <a:cs typeface="Consolas"/>
                <a:sym typeface="Consolas"/>
              </a:rPr>
              <a:t>Test</a:t>
            </a:r>
            <a:r>
              <a:rPr lang="en" sz="1100">
                <a:latin typeface="Consolas"/>
                <a:ea typeface="Consolas"/>
                <a:cs typeface="Consolas"/>
                <a:sym typeface="Consolas"/>
              </a:rPr>
              <a:t>]</a:t>
            </a:r>
          </a:p>
          <a:p>
            <a:pPr lvl="0" indent="457200" rtl="0">
              <a:lnSpc>
                <a:spcPct val="115000"/>
              </a:lnSpc>
              <a:spcBef>
                <a:spcPts val="0"/>
              </a:spcBef>
              <a:buNone/>
            </a:pPr>
            <a:r>
              <a:rPr lang="en" sz="1100">
                <a:solidFill>
                  <a:srgbClr val="0000FF"/>
                </a:solidFill>
                <a:latin typeface="Consolas"/>
                <a:ea typeface="Consolas"/>
                <a:cs typeface="Consolas"/>
                <a:sym typeface="Consolas"/>
              </a:rPr>
              <a:t>public</a:t>
            </a: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void</a:t>
            </a:r>
            <a:r>
              <a:rPr lang="en" sz="1100">
                <a:latin typeface="Consolas"/>
                <a:ea typeface="Consolas"/>
                <a:cs typeface="Consolas"/>
                <a:sym typeface="Consolas"/>
              </a:rPr>
              <a:t> IsLargeItemReturnsTrue()</a:t>
            </a:r>
          </a:p>
          <a:p>
            <a:pPr lvl="0" indent="457200" rtl="0">
              <a:lnSpc>
                <a:spcPct val="115000"/>
              </a:lnSpc>
              <a:spcBef>
                <a:spcPts val="0"/>
              </a:spcBef>
              <a:buNone/>
            </a:pPr>
            <a:r>
              <a:rPr lang="en" sz="1100">
                <a:latin typeface="Consolas"/>
                <a:ea typeface="Consolas"/>
                <a:cs typeface="Consolas"/>
                <a:sym typeface="Consolas"/>
              </a:rPr>
              <a:t>{</a:t>
            </a:r>
          </a:p>
          <a:p>
            <a:pPr marL="914400" lvl="0" indent="0" rtl="0">
              <a:lnSpc>
                <a:spcPct val="115000"/>
              </a:lnSpc>
              <a:spcBef>
                <a:spcPts val="0"/>
              </a:spcBef>
              <a:buNone/>
            </a:pPr>
            <a:r>
              <a:rPr lang="en" sz="1100">
                <a:solidFill>
                  <a:srgbClr val="2B91AF"/>
                </a:solidFill>
                <a:latin typeface="Consolas"/>
                <a:ea typeface="Consolas"/>
                <a:cs typeface="Consolas"/>
                <a:sym typeface="Consolas"/>
              </a:rPr>
              <a:t>Mock</a:t>
            </a:r>
            <a:r>
              <a:rPr lang="en" sz="1100">
                <a:latin typeface="Consolas"/>
                <a:ea typeface="Consolas"/>
                <a:cs typeface="Consolas"/>
                <a:sym typeface="Consolas"/>
              </a:rPr>
              <a:t>&lt;</a:t>
            </a:r>
            <a:r>
              <a:rPr lang="en" sz="1100">
                <a:solidFill>
                  <a:srgbClr val="2B91AF"/>
                </a:solidFill>
                <a:latin typeface="Consolas"/>
                <a:ea typeface="Consolas"/>
                <a:cs typeface="Consolas"/>
                <a:sym typeface="Consolas"/>
              </a:rPr>
              <a:t>IItem</a:t>
            </a:r>
            <a:r>
              <a:rPr lang="en" sz="1100">
                <a:latin typeface="Consolas"/>
                <a:ea typeface="Consolas"/>
                <a:cs typeface="Consolas"/>
                <a:sym typeface="Consolas"/>
              </a:rPr>
              <a:t>&gt; mockItem = </a:t>
            </a:r>
            <a:r>
              <a:rPr lang="en" sz="1100">
                <a:solidFill>
                  <a:srgbClr val="0000FF"/>
                </a:solidFill>
                <a:latin typeface="Consolas"/>
                <a:ea typeface="Consolas"/>
                <a:cs typeface="Consolas"/>
                <a:sym typeface="Consolas"/>
              </a:rPr>
              <a:t>new</a:t>
            </a:r>
            <a:r>
              <a:rPr lang="en" sz="1100">
                <a:latin typeface="Consolas"/>
                <a:ea typeface="Consolas"/>
                <a:cs typeface="Consolas"/>
                <a:sym typeface="Consolas"/>
              </a:rPr>
              <a:t> </a:t>
            </a:r>
            <a:r>
              <a:rPr lang="en" sz="1100">
                <a:solidFill>
                  <a:srgbClr val="2B91AF"/>
                </a:solidFill>
                <a:latin typeface="Consolas"/>
                <a:ea typeface="Consolas"/>
                <a:cs typeface="Consolas"/>
                <a:sym typeface="Consolas"/>
              </a:rPr>
              <a:t>Mock</a:t>
            </a:r>
            <a:r>
              <a:rPr lang="en" sz="1100">
                <a:latin typeface="Consolas"/>
                <a:ea typeface="Consolas"/>
                <a:cs typeface="Consolas"/>
                <a:sym typeface="Consolas"/>
              </a:rPr>
              <a:t>&lt;</a:t>
            </a:r>
            <a:r>
              <a:rPr lang="en" sz="1100">
                <a:solidFill>
                  <a:srgbClr val="2B91AF"/>
                </a:solidFill>
                <a:latin typeface="Consolas"/>
                <a:ea typeface="Consolas"/>
                <a:cs typeface="Consolas"/>
                <a:sym typeface="Consolas"/>
              </a:rPr>
              <a:t>IItem</a:t>
            </a:r>
            <a:r>
              <a:rPr lang="en" sz="1100">
                <a:latin typeface="Consolas"/>
                <a:ea typeface="Consolas"/>
                <a:cs typeface="Consolas"/>
                <a:sym typeface="Consolas"/>
              </a:rPr>
              <a:t>&gt;();        	                                                                                                  mockItem.Setup(item =&gt; item.CheckSize(IsLargeItem())).Returns(</a:t>
            </a:r>
            <a:r>
              <a:rPr lang="en" sz="1100">
                <a:solidFill>
                  <a:srgbClr val="A31515"/>
                </a:solidFill>
                <a:latin typeface="Consolas"/>
                <a:ea typeface="Consolas"/>
                <a:cs typeface="Consolas"/>
                <a:sym typeface="Consolas"/>
              </a:rPr>
              <a:t>"large"</a:t>
            </a:r>
            <a:r>
              <a:rPr lang="en" sz="1100">
                <a:latin typeface="Consolas"/>
                <a:ea typeface="Consolas"/>
                <a:cs typeface="Consolas"/>
                <a:sym typeface="Consolas"/>
              </a:rPr>
              <a:t>);</a:t>
            </a:r>
          </a:p>
          <a:p>
            <a:pPr lvl="0" rtl="0">
              <a:lnSpc>
                <a:spcPct val="115000"/>
              </a:lnSpc>
              <a:spcBef>
                <a:spcPts val="0"/>
              </a:spcBef>
              <a:buNone/>
            </a:pPr>
            <a:r>
              <a:rPr lang="en" sz="1100">
                <a:latin typeface="Consolas"/>
                <a:ea typeface="Consolas"/>
                <a:cs typeface="Consolas"/>
                <a:sym typeface="Consolas"/>
              </a:rPr>
              <a:t>        </a:t>
            </a:r>
            <a:r>
              <a:rPr lang="en" sz="1100">
                <a:solidFill>
                  <a:srgbClr val="008000"/>
                </a:solidFill>
                <a:latin typeface="Consolas"/>
                <a:ea typeface="Consolas"/>
                <a:cs typeface="Consolas"/>
                <a:sym typeface="Consolas"/>
              </a:rPr>
              <a:t>// ... Add additional setup and verification</a:t>
            </a:r>
          </a:p>
          <a:p>
            <a:pPr lvl="0" indent="457200" rtl="0">
              <a:lnSpc>
                <a:spcPct val="115000"/>
              </a:lnSpc>
              <a:spcBef>
                <a:spcPts val="0"/>
              </a:spcBef>
              <a:buNone/>
            </a:pPr>
            <a:r>
              <a:rPr lang="en" sz="1100">
                <a:latin typeface="Consolas"/>
                <a:ea typeface="Consolas"/>
                <a:cs typeface="Consolas"/>
                <a:sym typeface="Consolas"/>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Base Class Implementation</a:t>
            </a:r>
          </a:p>
        </p:txBody>
      </p:sp>
      <p:sp>
        <p:nvSpPr>
          <p:cNvPr id="353" name="Shape 353"/>
          <p:cNvSpPr txBox="1">
            <a:spLocks noGrp="1"/>
          </p:cNvSpPr>
          <p:nvPr>
            <p:ph type="body" idx="1"/>
          </p:nvPr>
        </p:nvSpPr>
        <p:spPr>
          <a:xfrm>
            <a:off x="387900" y="1489824"/>
            <a:ext cx="8368200" cy="1685100"/>
          </a:xfrm>
          <a:prstGeom prst="rect">
            <a:avLst/>
          </a:prstGeom>
          <a:solidFill>
            <a:schemeClr val="lt1"/>
          </a:solidFill>
        </p:spPr>
        <p:txBody>
          <a:bodyPr lIns="91425" tIns="91425" rIns="91425" bIns="91425" anchor="t" anchorCtr="0">
            <a:noAutofit/>
          </a:bodyPr>
          <a:lstStyle/>
          <a:p>
            <a:pPr lvl="0">
              <a:spcBef>
                <a:spcPts val="0"/>
              </a:spcBef>
              <a:buNone/>
            </a:pPr>
            <a:r>
              <a:rPr lang="en" dirty="0">
                <a:solidFill>
                  <a:srgbClr val="FFFFFF"/>
                </a:solidFill>
              </a:rPr>
              <a:t>To invoke the base class implementation, set Callbase equal to true. This is required if mocking Web/Html controls in System.Web.</a:t>
            </a:r>
          </a:p>
          <a:p>
            <a:pPr lvl="0">
              <a:spcBef>
                <a:spcPts val="0"/>
              </a:spcBef>
              <a:buNone/>
            </a:pPr>
            <a:endParaRPr dirty="0">
              <a:solidFill>
                <a:srgbClr val="FFFFFF"/>
              </a:solidFill>
            </a:endParaRPr>
          </a:p>
          <a:p>
            <a:pPr lvl="0">
              <a:spcBef>
                <a:spcPts val="0"/>
              </a:spcBef>
              <a:buNone/>
            </a:pPr>
            <a:endParaRPr sz="1200" dirty="0">
              <a:solidFill>
                <a:srgbClr val="000000"/>
              </a:solidFill>
              <a:latin typeface="Courier New"/>
              <a:ea typeface="Courier New"/>
              <a:cs typeface="Courier New"/>
              <a:sym typeface="Courier New"/>
            </a:endParaRPr>
          </a:p>
          <a:p>
            <a:pPr lvl="0">
              <a:spcBef>
                <a:spcPts val="0"/>
              </a:spcBef>
              <a:buNone/>
            </a:pPr>
            <a:endParaRPr dirty="0"/>
          </a:p>
        </p:txBody>
      </p:sp>
      <p:sp>
        <p:nvSpPr>
          <p:cNvPr id="354" name="Shape 354"/>
          <p:cNvSpPr txBox="1"/>
          <p:nvPr/>
        </p:nvSpPr>
        <p:spPr>
          <a:xfrm>
            <a:off x="463175" y="2295300"/>
            <a:ext cx="8292900" cy="515700"/>
          </a:xfrm>
          <a:prstGeom prst="rect">
            <a:avLst/>
          </a:prstGeom>
          <a:solidFill>
            <a:srgbClr val="FFFFFF"/>
          </a:solidFill>
          <a:ln>
            <a:noFill/>
          </a:ln>
        </p:spPr>
        <p:txBody>
          <a:bodyPr lIns="91425" tIns="91425" rIns="91425" bIns="91425" anchor="t" anchorCtr="0">
            <a:noAutofit/>
          </a:bodyPr>
          <a:lstStyle/>
          <a:p>
            <a:pPr lvl="0" rtl="0">
              <a:lnSpc>
                <a:spcPct val="115000"/>
              </a:lnSpc>
              <a:spcBef>
                <a:spcPts val="0"/>
              </a:spcBef>
              <a:spcAft>
                <a:spcPts val="1600"/>
              </a:spcAft>
              <a:buNone/>
            </a:pPr>
            <a:r>
              <a:rPr lang="en" sz="1200">
                <a:solidFill>
                  <a:srgbClr val="2B91AF"/>
                </a:solidFill>
                <a:latin typeface="Consolas"/>
                <a:ea typeface="Consolas"/>
                <a:cs typeface="Consolas"/>
                <a:sym typeface="Consolas"/>
              </a:rPr>
              <a:t>Mock</a:t>
            </a:r>
            <a:r>
              <a:rPr lang="en" sz="1200">
                <a:latin typeface="Consolas"/>
                <a:ea typeface="Consolas"/>
                <a:cs typeface="Consolas"/>
                <a:sym typeface="Consolas"/>
              </a:rPr>
              <a:t>&lt;IOfficeSupplies&gt; mockOfficeSupplies = </a:t>
            </a:r>
            <a:r>
              <a:rPr lang="en" sz="1200">
                <a:solidFill>
                  <a:srgbClr val="0000FF"/>
                </a:solidFill>
                <a:latin typeface="Consolas"/>
                <a:ea typeface="Consolas"/>
                <a:cs typeface="Consolas"/>
                <a:sym typeface="Consolas"/>
              </a:rPr>
              <a:t>new</a:t>
            </a: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Mock</a:t>
            </a:r>
            <a:r>
              <a:rPr lang="en" sz="1200">
                <a:latin typeface="Consolas"/>
                <a:ea typeface="Consolas"/>
                <a:cs typeface="Consolas"/>
                <a:sym typeface="Consolas"/>
              </a:rPr>
              <a:t>&lt;IOfficeSupplies&gt; { CallBase = </a:t>
            </a:r>
            <a:r>
              <a:rPr lang="en" sz="1200">
                <a:solidFill>
                  <a:srgbClr val="0000FF"/>
                </a:solidFill>
                <a:latin typeface="Consolas"/>
                <a:ea typeface="Consolas"/>
                <a:cs typeface="Consolas"/>
                <a:sym typeface="Consolas"/>
              </a:rPr>
              <a:t>true</a:t>
            </a:r>
            <a:r>
              <a:rPr lang="en" sz="1200">
                <a:latin typeface="Consolas"/>
                <a:ea typeface="Consolas"/>
                <a:cs typeface="Consolas"/>
                <a:sym typeface="Consolas"/>
              </a:rPr>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282925" y="431775"/>
            <a:ext cx="8368200" cy="686100"/>
          </a:xfrm>
          <a:prstGeom prst="rect">
            <a:avLst/>
          </a:prstGeom>
        </p:spPr>
        <p:txBody>
          <a:bodyPr lIns="91425" tIns="91425" rIns="91425" bIns="91425" anchor="b" anchorCtr="0">
            <a:noAutofit/>
          </a:bodyPr>
          <a:lstStyle/>
          <a:p>
            <a:pPr lvl="0">
              <a:spcBef>
                <a:spcPts val="0"/>
              </a:spcBef>
              <a:buNone/>
            </a:pPr>
            <a:r>
              <a:rPr lang="en"/>
              <a:t>Strict Mocking  vs Loose Mocking</a:t>
            </a:r>
          </a:p>
        </p:txBody>
      </p:sp>
      <p:sp>
        <p:nvSpPr>
          <p:cNvPr id="360" name="Shape 360"/>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spcBef>
                <a:spcPts val="0"/>
              </a:spcBef>
              <a:buNone/>
            </a:pPr>
            <a:r>
              <a:rPr lang="en"/>
              <a:t>Strict Mocking - Raises an exception for anything that does not have a corresponding expectation. Makes test more robust and brittle.</a:t>
            </a:r>
          </a:p>
          <a:p>
            <a:pPr lvl="0" rtl="0">
              <a:spcBef>
                <a:spcPts val="0"/>
              </a:spcBef>
              <a:buNone/>
            </a:pPr>
            <a:endParaRPr/>
          </a:p>
          <a:p>
            <a:pPr lvl="0">
              <a:lnSpc>
                <a:spcPct val="100000"/>
              </a:lnSpc>
              <a:spcBef>
                <a:spcPts val="0"/>
              </a:spcBef>
              <a:buNone/>
            </a:pPr>
            <a:endParaRPr sz="1200"/>
          </a:p>
          <a:p>
            <a:pPr lvl="0">
              <a:spcBef>
                <a:spcPts val="0"/>
              </a:spcBef>
              <a:buNone/>
            </a:pPr>
            <a:r>
              <a:rPr lang="en"/>
              <a:t>Loose Mocking - Default behavior. Will only raise an exception if an expectation for a member is set.</a:t>
            </a:r>
          </a:p>
          <a:p>
            <a:pPr lvl="0">
              <a:spcBef>
                <a:spcPts val="0"/>
              </a:spcBef>
              <a:buNone/>
            </a:pPr>
            <a:endParaRPr/>
          </a:p>
          <a:p>
            <a:pPr lvl="0">
              <a:spcBef>
                <a:spcPts val="0"/>
              </a:spcBef>
              <a:buNone/>
            </a:pPr>
            <a:endParaRPr/>
          </a:p>
        </p:txBody>
      </p:sp>
      <p:sp>
        <p:nvSpPr>
          <p:cNvPr id="361" name="Shape 361"/>
          <p:cNvSpPr txBox="1"/>
          <p:nvPr/>
        </p:nvSpPr>
        <p:spPr>
          <a:xfrm>
            <a:off x="510975" y="2394525"/>
            <a:ext cx="6132000" cy="427200"/>
          </a:xfrm>
          <a:prstGeom prst="rect">
            <a:avLst/>
          </a:prstGeom>
          <a:solidFill>
            <a:srgbClr val="FFFFFF"/>
          </a:solidFill>
          <a:ln>
            <a:noFill/>
          </a:ln>
        </p:spPr>
        <p:txBody>
          <a:bodyPr lIns="91425" tIns="91425" rIns="91425" bIns="91425" anchor="t" anchorCtr="0">
            <a:noAutofit/>
          </a:bodyPr>
          <a:lstStyle/>
          <a:p>
            <a:pPr lvl="0">
              <a:spcBef>
                <a:spcPts val="0"/>
              </a:spcBef>
              <a:buNone/>
            </a:pPr>
            <a:r>
              <a:rPr lang="en" sz="1200">
                <a:solidFill>
                  <a:srgbClr val="2B91AF"/>
                </a:solidFill>
                <a:latin typeface="Consolas"/>
                <a:ea typeface="Consolas"/>
                <a:cs typeface="Consolas"/>
                <a:sym typeface="Consolas"/>
              </a:rPr>
              <a:t>Mock</a:t>
            </a:r>
            <a:r>
              <a:rPr lang="en" sz="1200">
                <a:latin typeface="Consolas"/>
                <a:ea typeface="Consolas"/>
                <a:cs typeface="Consolas"/>
                <a:sym typeface="Consolas"/>
              </a:rPr>
              <a:t>&lt;</a:t>
            </a:r>
            <a:r>
              <a:rPr lang="en" sz="1200">
                <a:solidFill>
                  <a:srgbClr val="2B91AF"/>
                </a:solidFill>
                <a:latin typeface="Consolas"/>
                <a:ea typeface="Consolas"/>
                <a:cs typeface="Consolas"/>
                <a:sym typeface="Consolas"/>
              </a:rPr>
              <a:t>IOrder</a:t>
            </a:r>
            <a:r>
              <a:rPr lang="en" sz="1200">
                <a:latin typeface="Consolas"/>
                <a:ea typeface="Consolas"/>
                <a:cs typeface="Consolas"/>
                <a:sym typeface="Consolas"/>
              </a:rPr>
              <a:t>&gt; mock = </a:t>
            </a:r>
            <a:r>
              <a:rPr lang="en" sz="1200">
                <a:solidFill>
                  <a:srgbClr val="0000FF"/>
                </a:solidFill>
                <a:latin typeface="Consolas"/>
                <a:ea typeface="Consolas"/>
                <a:cs typeface="Consolas"/>
                <a:sym typeface="Consolas"/>
              </a:rPr>
              <a:t>new</a:t>
            </a: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Mock</a:t>
            </a:r>
            <a:r>
              <a:rPr lang="en" sz="1200">
                <a:latin typeface="Consolas"/>
                <a:ea typeface="Consolas"/>
                <a:cs typeface="Consolas"/>
                <a:sym typeface="Consolas"/>
              </a:rPr>
              <a:t>&lt;</a:t>
            </a:r>
            <a:r>
              <a:rPr lang="en" sz="1200">
                <a:solidFill>
                  <a:srgbClr val="2B91AF"/>
                </a:solidFill>
                <a:latin typeface="Consolas"/>
                <a:ea typeface="Consolas"/>
                <a:cs typeface="Consolas"/>
                <a:sym typeface="Consolas"/>
              </a:rPr>
              <a:t>IOrder</a:t>
            </a:r>
            <a:r>
              <a:rPr lang="en" sz="1200">
                <a:latin typeface="Consolas"/>
                <a:ea typeface="Consolas"/>
                <a:cs typeface="Consolas"/>
                <a:sym typeface="Consolas"/>
              </a:rPr>
              <a:t>&gt;(</a:t>
            </a:r>
            <a:r>
              <a:rPr lang="en" sz="1200">
                <a:solidFill>
                  <a:srgbClr val="2B91AF"/>
                </a:solidFill>
                <a:latin typeface="Consolas"/>
                <a:ea typeface="Consolas"/>
                <a:cs typeface="Consolas"/>
                <a:sym typeface="Consolas"/>
              </a:rPr>
              <a:t>MockBehavior</a:t>
            </a:r>
            <a:r>
              <a:rPr lang="en" sz="1200">
                <a:latin typeface="Consolas"/>
                <a:ea typeface="Consolas"/>
                <a:cs typeface="Consolas"/>
                <a:sym typeface="Consolas"/>
              </a:rPr>
              <a:t>.Strict);</a:t>
            </a:r>
          </a:p>
        </p:txBody>
      </p:sp>
      <p:sp>
        <p:nvSpPr>
          <p:cNvPr id="362" name="Shape 362"/>
          <p:cNvSpPr txBox="1"/>
          <p:nvPr/>
        </p:nvSpPr>
        <p:spPr>
          <a:xfrm>
            <a:off x="483825" y="4040975"/>
            <a:ext cx="6284700" cy="427200"/>
          </a:xfrm>
          <a:prstGeom prst="rect">
            <a:avLst/>
          </a:prstGeom>
          <a:solidFill>
            <a:srgbClr val="FFFFFF"/>
          </a:solidFill>
          <a:ln>
            <a:noFill/>
          </a:ln>
        </p:spPr>
        <p:txBody>
          <a:bodyPr lIns="91425" tIns="91425" rIns="91425" bIns="91425" anchor="t" anchorCtr="0">
            <a:noAutofit/>
          </a:bodyPr>
          <a:lstStyle/>
          <a:p>
            <a:pPr lvl="0">
              <a:spcBef>
                <a:spcPts val="0"/>
              </a:spcBef>
              <a:buNone/>
            </a:pPr>
            <a:r>
              <a:rPr lang="en" sz="1200">
                <a:solidFill>
                  <a:srgbClr val="2B91AF"/>
                </a:solidFill>
                <a:latin typeface="Consolas"/>
                <a:ea typeface="Consolas"/>
                <a:cs typeface="Consolas"/>
                <a:sym typeface="Consolas"/>
              </a:rPr>
              <a:t>Mock</a:t>
            </a:r>
            <a:r>
              <a:rPr lang="en" sz="1200">
                <a:latin typeface="Consolas"/>
                <a:ea typeface="Consolas"/>
                <a:cs typeface="Consolas"/>
                <a:sym typeface="Consolas"/>
              </a:rPr>
              <a:t>&lt;</a:t>
            </a:r>
            <a:r>
              <a:rPr lang="en" sz="1200">
                <a:solidFill>
                  <a:srgbClr val="2B91AF"/>
                </a:solidFill>
                <a:latin typeface="Consolas"/>
                <a:ea typeface="Consolas"/>
                <a:cs typeface="Consolas"/>
                <a:sym typeface="Consolas"/>
              </a:rPr>
              <a:t>IOrder</a:t>
            </a:r>
            <a:r>
              <a:rPr lang="en" sz="1200">
                <a:latin typeface="Consolas"/>
                <a:ea typeface="Consolas"/>
                <a:cs typeface="Consolas"/>
                <a:sym typeface="Consolas"/>
              </a:rPr>
              <a:t>&gt; mock = </a:t>
            </a:r>
            <a:r>
              <a:rPr lang="en" sz="1200">
                <a:solidFill>
                  <a:srgbClr val="0000FF"/>
                </a:solidFill>
                <a:latin typeface="Consolas"/>
                <a:ea typeface="Consolas"/>
                <a:cs typeface="Consolas"/>
                <a:sym typeface="Consolas"/>
              </a:rPr>
              <a:t>new</a:t>
            </a: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Mock</a:t>
            </a:r>
            <a:r>
              <a:rPr lang="en" sz="1200">
                <a:latin typeface="Consolas"/>
                <a:ea typeface="Consolas"/>
                <a:cs typeface="Consolas"/>
                <a:sym typeface="Consolas"/>
              </a:rPr>
              <a:t>&lt;</a:t>
            </a:r>
            <a:r>
              <a:rPr lang="en" sz="1200">
                <a:solidFill>
                  <a:srgbClr val="2B91AF"/>
                </a:solidFill>
                <a:latin typeface="Consolas"/>
                <a:ea typeface="Consolas"/>
                <a:cs typeface="Consolas"/>
                <a:sym typeface="Consolas"/>
              </a:rPr>
              <a:t>IOrder</a:t>
            </a:r>
            <a:r>
              <a:rPr lang="en" sz="1200">
                <a:latin typeface="Consolas"/>
                <a:ea typeface="Consolas"/>
                <a:cs typeface="Consolas"/>
                <a:sym typeface="Consolas"/>
              </a:rPr>
              <a:t>&gt;</a:t>
            </a:r>
          </a:p>
          <a:p>
            <a:pPr lvl="0">
              <a:spcBef>
                <a:spcPts val="0"/>
              </a:spcBef>
              <a:buNone/>
            </a:pPr>
            <a:endParaRPr>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Shape 367"/>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Example</a:t>
            </a:r>
          </a:p>
        </p:txBody>
      </p:sp>
      <p:sp>
        <p:nvSpPr>
          <p:cNvPr id="368" name="Shape 368"/>
          <p:cNvSpPr txBox="1">
            <a:spLocks noGrp="1"/>
          </p:cNvSpPr>
          <p:nvPr>
            <p:ph type="body" idx="1"/>
          </p:nvPr>
        </p:nvSpPr>
        <p:spPr>
          <a:xfrm>
            <a:off x="387900" y="1369150"/>
            <a:ext cx="8368200" cy="3706500"/>
          </a:xfrm>
          <a:prstGeom prst="rect">
            <a:avLst/>
          </a:prstGeom>
          <a:solidFill>
            <a:schemeClr val="lt1"/>
          </a:solidFill>
        </p:spPr>
        <p:txBody>
          <a:bodyPr lIns="91425" tIns="91425" rIns="91425" bIns="91425" anchor="t" anchorCtr="0">
            <a:noAutofit/>
          </a:bodyPr>
          <a:lstStyle/>
          <a:p>
            <a:pPr lvl="0" rtl="0">
              <a:spcBef>
                <a:spcPts val="0"/>
              </a:spcBef>
              <a:spcAft>
                <a:spcPts val="0"/>
              </a:spcAft>
              <a:buNone/>
            </a:pPr>
            <a:r>
              <a:rPr lang="en" sz="1400">
                <a:solidFill>
                  <a:srgbClr val="FFFFFF"/>
                </a:solidFill>
              </a:rPr>
              <a:t>Since the this test is using Strict Mocking, the test would fail because there is no expectation set for   GetOrderInformation.</a:t>
            </a:r>
          </a:p>
          <a:p>
            <a:pPr lvl="0" rtl="0">
              <a:spcBef>
                <a:spcPts val="0"/>
              </a:spcBef>
              <a:spcAft>
                <a:spcPts val="0"/>
              </a:spcAft>
              <a:buNone/>
            </a:pPr>
            <a:endParaRPr sz="1400">
              <a:solidFill>
                <a:srgbClr val="000000"/>
              </a:solidFill>
            </a:endParaRPr>
          </a:p>
          <a:p>
            <a:pPr lvl="0">
              <a:spcBef>
                <a:spcPts val="0"/>
              </a:spcBef>
              <a:buNone/>
            </a:pPr>
            <a:endParaRPr/>
          </a:p>
        </p:txBody>
      </p:sp>
      <p:sp>
        <p:nvSpPr>
          <p:cNvPr id="369" name="Shape 369"/>
          <p:cNvSpPr txBox="1"/>
          <p:nvPr/>
        </p:nvSpPr>
        <p:spPr>
          <a:xfrm>
            <a:off x="500700" y="1993725"/>
            <a:ext cx="8142600" cy="3032700"/>
          </a:xfrm>
          <a:prstGeom prst="rect">
            <a:avLst/>
          </a:prstGeom>
          <a:solidFill>
            <a:srgbClr val="FFFFFF"/>
          </a:solidFill>
          <a:ln>
            <a:noFill/>
          </a:ln>
        </p:spPr>
        <p:txBody>
          <a:bodyPr lIns="91425" tIns="91425" rIns="91425" bIns="91425" anchor="t" anchorCtr="0">
            <a:noAutofit/>
          </a:bodyPr>
          <a:lstStyle/>
          <a:p>
            <a:pPr lvl="0" rtl="0">
              <a:lnSpc>
                <a:spcPct val="115000"/>
              </a:lnSpc>
              <a:spcBef>
                <a:spcPts val="0"/>
              </a:spcBef>
              <a:buNone/>
            </a:pPr>
            <a:r>
              <a:rPr lang="en" sz="1200">
                <a:latin typeface="Consolas"/>
                <a:ea typeface="Consolas"/>
                <a:cs typeface="Consolas"/>
                <a:sym typeface="Consolas"/>
              </a:rPr>
              <a:t>[</a:t>
            </a:r>
            <a:r>
              <a:rPr lang="en" sz="1200">
                <a:solidFill>
                  <a:srgbClr val="2B91AF"/>
                </a:solidFill>
                <a:latin typeface="Consolas"/>
                <a:ea typeface="Consolas"/>
                <a:cs typeface="Consolas"/>
                <a:sym typeface="Consolas"/>
              </a:rPr>
              <a:t>Test</a:t>
            </a:r>
            <a:r>
              <a:rPr lang="en" sz="1200">
                <a:latin typeface="Consolas"/>
                <a:ea typeface="Consolas"/>
                <a:cs typeface="Consolas"/>
                <a:sym typeface="Consolas"/>
              </a:rPr>
              <a:t>]</a:t>
            </a:r>
          </a:p>
          <a:p>
            <a:pPr lvl="0" rtl="0">
              <a:lnSpc>
                <a:spcPct val="115000"/>
              </a:lnSpc>
              <a:spcBef>
                <a:spcPts val="0"/>
              </a:spcBef>
              <a:buNone/>
            </a:pPr>
            <a:r>
              <a:rPr lang="en" sz="1200">
                <a:solidFill>
                  <a:srgbClr val="0000FF"/>
                </a:solidFill>
                <a:latin typeface="Consolas"/>
                <a:ea typeface="Consolas"/>
                <a:cs typeface="Consolas"/>
                <a:sym typeface="Consolas"/>
              </a:rPr>
              <a:t>public</a:t>
            </a:r>
            <a:r>
              <a:rPr lang="en" sz="1200">
                <a:latin typeface="Consolas"/>
                <a:ea typeface="Consolas"/>
                <a:cs typeface="Consolas"/>
                <a:sym typeface="Consolas"/>
              </a:rPr>
              <a:t> </a:t>
            </a:r>
            <a:r>
              <a:rPr lang="en" sz="1200">
                <a:solidFill>
                  <a:srgbClr val="0000FF"/>
                </a:solidFill>
                <a:latin typeface="Consolas"/>
                <a:ea typeface="Consolas"/>
                <a:cs typeface="Consolas"/>
                <a:sym typeface="Consolas"/>
              </a:rPr>
              <a:t>void</a:t>
            </a:r>
            <a:r>
              <a:rPr lang="en" sz="1200">
                <a:latin typeface="Consolas"/>
                <a:ea typeface="Consolas"/>
                <a:cs typeface="Consolas"/>
                <a:sym typeface="Consolas"/>
              </a:rPr>
              <a:t> OrderStatusReturnsSuccess()</a:t>
            </a:r>
          </a:p>
          <a:p>
            <a:pPr lvl="0" rtl="0">
              <a:lnSpc>
                <a:spcPct val="115000"/>
              </a:lnSpc>
              <a:spcBef>
                <a:spcPts val="0"/>
              </a:spcBef>
              <a:buNone/>
            </a:pPr>
            <a:r>
              <a:rPr lang="en" sz="1200">
                <a:latin typeface="Consolas"/>
                <a:ea typeface="Consolas"/>
                <a:cs typeface="Consolas"/>
                <a:sym typeface="Consolas"/>
              </a:rPr>
              <a:t>{</a:t>
            </a:r>
          </a:p>
          <a:p>
            <a:pPr lvl="0" rtl="0">
              <a:lnSpc>
                <a:spcPct val="115000"/>
              </a:lnSpc>
              <a:spcBef>
                <a:spcPts val="0"/>
              </a:spcBef>
              <a:buNone/>
            </a:pPr>
            <a:r>
              <a:rPr lang="en" sz="1200">
                <a:latin typeface="Consolas"/>
                <a:ea typeface="Consolas"/>
                <a:cs typeface="Consolas"/>
                <a:sym typeface="Consolas"/>
              </a:rPr>
              <a:t>  </a:t>
            </a:r>
            <a:r>
              <a:rPr lang="en" sz="1200">
                <a:solidFill>
                  <a:srgbClr val="0000FF"/>
                </a:solidFill>
                <a:latin typeface="Consolas"/>
                <a:ea typeface="Consolas"/>
                <a:cs typeface="Consolas"/>
                <a:sym typeface="Consolas"/>
              </a:rPr>
              <a:t>string</a:t>
            </a:r>
            <a:r>
              <a:rPr lang="en" sz="1200">
                <a:latin typeface="Consolas"/>
                <a:ea typeface="Consolas"/>
                <a:cs typeface="Consolas"/>
                <a:sym typeface="Consolas"/>
              </a:rPr>
              <a:t> expectedStatus = </a:t>
            </a:r>
            <a:r>
              <a:rPr lang="en" sz="1200">
                <a:solidFill>
                  <a:srgbClr val="A31515"/>
                </a:solidFill>
                <a:latin typeface="Consolas"/>
                <a:ea typeface="Consolas"/>
                <a:cs typeface="Consolas"/>
                <a:sym typeface="Consolas"/>
              </a:rPr>
              <a:t>"In Transit"</a:t>
            </a:r>
            <a:r>
              <a:rPr lang="en" sz="1200">
                <a:latin typeface="Consolas"/>
                <a:ea typeface="Consolas"/>
                <a:cs typeface="Consolas"/>
                <a:sym typeface="Consolas"/>
              </a:rPr>
              <a:t>;</a:t>
            </a:r>
          </a:p>
          <a:p>
            <a:pPr lvl="0" rtl="0">
              <a:lnSpc>
                <a:spcPct val="115000"/>
              </a:lnSpc>
              <a:spcBef>
                <a:spcPts val="0"/>
              </a:spcBef>
              <a:buNone/>
            </a:pP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Mock</a:t>
            </a:r>
            <a:r>
              <a:rPr lang="en" sz="1200">
                <a:latin typeface="Consolas"/>
                <a:ea typeface="Consolas"/>
                <a:cs typeface="Consolas"/>
                <a:sym typeface="Consolas"/>
              </a:rPr>
              <a:t>&lt;</a:t>
            </a:r>
            <a:r>
              <a:rPr lang="en" sz="1200">
                <a:solidFill>
                  <a:srgbClr val="2B91AF"/>
                </a:solidFill>
                <a:latin typeface="Consolas"/>
                <a:ea typeface="Consolas"/>
                <a:cs typeface="Consolas"/>
                <a:sym typeface="Consolas"/>
              </a:rPr>
              <a:t>IOrderService</a:t>
            </a:r>
            <a:r>
              <a:rPr lang="en" sz="1200">
                <a:latin typeface="Consolas"/>
                <a:ea typeface="Consolas"/>
                <a:cs typeface="Consolas"/>
                <a:sym typeface="Consolas"/>
              </a:rPr>
              <a:t>&gt; mockOrderSvc =</a:t>
            </a:r>
            <a:r>
              <a:rPr lang="en" sz="1200">
                <a:solidFill>
                  <a:srgbClr val="0000FF"/>
                </a:solidFill>
                <a:latin typeface="Consolas"/>
                <a:ea typeface="Consolas"/>
                <a:cs typeface="Consolas"/>
                <a:sym typeface="Consolas"/>
              </a:rPr>
              <a:t>new</a:t>
            </a: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Mock</a:t>
            </a:r>
            <a:r>
              <a:rPr lang="en" sz="1200">
                <a:latin typeface="Consolas"/>
                <a:ea typeface="Consolas"/>
                <a:cs typeface="Consolas"/>
                <a:sym typeface="Consolas"/>
              </a:rPr>
              <a:t>&lt;</a:t>
            </a:r>
            <a:r>
              <a:rPr lang="en" sz="1200">
                <a:solidFill>
                  <a:srgbClr val="2B91AF"/>
                </a:solidFill>
                <a:latin typeface="Consolas"/>
                <a:ea typeface="Consolas"/>
                <a:cs typeface="Consolas"/>
                <a:sym typeface="Consolas"/>
              </a:rPr>
              <a:t>IOrderService</a:t>
            </a:r>
            <a:r>
              <a:rPr lang="en" sz="1200">
                <a:latin typeface="Consolas"/>
                <a:ea typeface="Consolas"/>
                <a:cs typeface="Consolas"/>
                <a:sym typeface="Consolas"/>
              </a:rPr>
              <a:t>&gt;(</a:t>
            </a:r>
            <a:r>
              <a:rPr lang="en" sz="1200">
                <a:solidFill>
                  <a:srgbClr val="2B91AF"/>
                </a:solidFill>
                <a:latin typeface="Consolas"/>
                <a:ea typeface="Consolas"/>
                <a:cs typeface="Consolas"/>
                <a:sym typeface="Consolas"/>
              </a:rPr>
              <a:t>MockBehavior</a:t>
            </a:r>
            <a:r>
              <a:rPr lang="en" sz="1200">
                <a:latin typeface="Consolas"/>
                <a:ea typeface="Consolas"/>
                <a:cs typeface="Consolas"/>
                <a:sym typeface="Consolas"/>
              </a:rPr>
              <a:t>.Strict);</a:t>
            </a:r>
          </a:p>
          <a:p>
            <a:pPr lvl="0" rtl="0">
              <a:lnSpc>
                <a:spcPct val="115000"/>
              </a:lnSpc>
              <a:spcBef>
                <a:spcPts val="0"/>
              </a:spcBef>
              <a:buNone/>
            </a:pPr>
            <a:r>
              <a:rPr lang="en" sz="1200">
                <a:latin typeface="Consolas"/>
                <a:ea typeface="Consolas"/>
                <a:cs typeface="Consolas"/>
                <a:sym typeface="Consolas"/>
              </a:rPr>
              <a:t>  mockOrderSvc.Setup(m =&gt; m.CheckOrderStatus(094085043)).Returns(expectedStatus).Verifiable();</a:t>
            </a:r>
          </a:p>
          <a:p>
            <a:pPr lvl="0" rtl="0">
              <a:lnSpc>
                <a:spcPct val="115000"/>
              </a:lnSpc>
              <a:spcBef>
                <a:spcPts val="0"/>
              </a:spcBef>
              <a:buNone/>
            </a:pPr>
            <a:r>
              <a:rPr lang="en" sz="1200">
                <a:latin typeface="Consolas"/>
                <a:ea typeface="Consolas"/>
                <a:cs typeface="Consolas"/>
                <a:sym typeface="Consolas"/>
              </a:rPr>
              <a:t>  </a:t>
            </a:r>
          </a:p>
          <a:p>
            <a:pPr lvl="0" rtl="0">
              <a:lnSpc>
                <a:spcPct val="115000"/>
              </a:lnSpc>
              <a:spcBef>
                <a:spcPts val="0"/>
              </a:spcBef>
              <a:buNone/>
            </a:pPr>
            <a:endParaRPr sz="1200">
              <a:latin typeface="Consolas"/>
              <a:ea typeface="Consolas"/>
              <a:cs typeface="Consolas"/>
              <a:sym typeface="Consolas"/>
            </a:endParaRPr>
          </a:p>
          <a:p>
            <a:pPr lvl="0" rtl="0">
              <a:lnSpc>
                <a:spcPct val="115000"/>
              </a:lnSpc>
              <a:spcBef>
                <a:spcPts val="0"/>
              </a:spcBef>
              <a:buNone/>
            </a:pP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Order</a:t>
            </a:r>
            <a:r>
              <a:rPr lang="en" sz="1200">
                <a:latin typeface="Consolas"/>
                <a:ea typeface="Consolas"/>
                <a:cs typeface="Consolas"/>
                <a:sym typeface="Consolas"/>
              </a:rPr>
              <a:t> order = </a:t>
            </a:r>
            <a:r>
              <a:rPr lang="en" sz="1200">
                <a:solidFill>
                  <a:srgbClr val="0000FF"/>
                </a:solidFill>
                <a:latin typeface="Consolas"/>
                <a:ea typeface="Consolas"/>
                <a:cs typeface="Consolas"/>
                <a:sym typeface="Consolas"/>
              </a:rPr>
              <a:t>new</a:t>
            </a: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Order</a:t>
            </a:r>
            <a:r>
              <a:rPr lang="en" sz="1200">
                <a:latin typeface="Consolas"/>
                <a:ea typeface="Consolas"/>
                <a:cs typeface="Consolas"/>
                <a:sym typeface="Consolas"/>
              </a:rPr>
              <a:t>(mockOrderSvc.Object);</a:t>
            </a:r>
          </a:p>
          <a:p>
            <a:pPr lvl="0" rtl="0">
              <a:lnSpc>
                <a:spcPct val="115000"/>
              </a:lnSpc>
              <a:spcBef>
                <a:spcPts val="0"/>
              </a:spcBef>
              <a:buNone/>
            </a:pPr>
            <a:r>
              <a:rPr lang="en" sz="1200">
                <a:latin typeface="Consolas"/>
                <a:ea typeface="Consolas"/>
                <a:cs typeface="Consolas"/>
                <a:sym typeface="Consolas"/>
              </a:rPr>
              <a:t>  </a:t>
            </a:r>
            <a:r>
              <a:rPr lang="en" sz="1200">
                <a:solidFill>
                  <a:srgbClr val="0000FF"/>
                </a:solidFill>
                <a:latin typeface="Consolas"/>
                <a:ea typeface="Consolas"/>
                <a:cs typeface="Consolas"/>
                <a:sym typeface="Consolas"/>
              </a:rPr>
              <a:t>string</a:t>
            </a:r>
            <a:r>
              <a:rPr lang="en" sz="1200">
                <a:latin typeface="Consolas"/>
                <a:ea typeface="Consolas"/>
                <a:cs typeface="Consolas"/>
                <a:sym typeface="Consolas"/>
              </a:rPr>
              <a:t> actualStatus = order.CheckOrderStatus(094085043); </a:t>
            </a:r>
            <a:r>
              <a:rPr lang="en" sz="1200">
                <a:solidFill>
                  <a:srgbClr val="008000"/>
                </a:solidFill>
                <a:latin typeface="Consolas"/>
                <a:ea typeface="Consolas"/>
                <a:cs typeface="Consolas"/>
                <a:sym typeface="Consolas"/>
              </a:rPr>
              <a:t>// Also calls GetOrderInformation</a:t>
            </a:r>
          </a:p>
          <a:p>
            <a:pPr lvl="0" rtl="0">
              <a:lnSpc>
                <a:spcPct val="115000"/>
              </a:lnSpc>
              <a:spcBef>
                <a:spcPts val="0"/>
              </a:spcBef>
              <a:buNone/>
            </a:pPr>
            <a:r>
              <a:rPr lang="en" sz="1200">
                <a:latin typeface="Consolas"/>
                <a:ea typeface="Consolas"/>
                <a:cs typeface="Consolas"/>
                <a:sym typeface="Consolas"/>
              </a:rPr>
              <a:t> </a:t>
            </a:r>
          </a:p>
          <a:p>
            <a:pPr lvl="0" rtl="0">
              <a:lnSpc>
                <a:spcPct val="115000"/>
              </a:lnSpc>
              <a:spcBef>
                <a:spcPts val="0"/>
              </a:spcBef>
              <a:buNone/>
            </a:pPr>
            <a:r>
              <a:rPr lang="en" sz="1200">
                <a:latin typeface="Consolas"/>
                <a:ea typeface="Consolas"/>
                <a:cs typeface="Consolas"/>
                <a:sym typeface="Consolas"/>
              </a:rPr>
              <a:t>  </a:t>
            </a:r>
            <a:r>
              <a:rPr lang="en" sz="1200">
                <a:solidFill>
                  <a:srgbClr val="B7B7B7"/>
                </a:solidFill>
                <a:latin typeface="Consolas"/>
                <a:ea typeface="Consolas"/>
                <a:cs typeface="Consolas"/>
                <a:sym typeface="Consolas"/>
              </a:rPr>
              <a:t>mockOrderSvc.Verify();</a:t>
            </a:r>
          </a:p>
          <a:p>
            <a:pPr lvl="0" rtl="0">
              <a:lnSpc>
                <a:spcPct val="115000"/>
              </a:lnSpc>
              <a:spcBef>
                <a:spcPts val="0"/>
              </a:spcBef>
              <a:buNone/>
            </a:pPr>
            <a:r>
              <a:rPr lang="en" sz="1200">
                <a:solidFill>
                  <a:srgbClr val="CCCCCC"/>
                </a:solidFill>
                <a:latin typeface="Consolas"/>
                <a:ea typeface="Consolas"/>
                <a:cs typeface="Consolas"/>
                <a:sym typeface="Consolas"/>
              </a:rPr>
              <a:t>  Assert.AreEqual(expectedStatus, actualStatus);</a:t>
            </a:r>
          </a:p>
          <a:p>
            <a:pPr lvl="0" rtl="0">
              <a:lnSpc>
                <a:spcPct val="115000"/>
              </a:lnSpc>
              <a:spcBef>
                <a:spcPts val="0"/>
              </a:spcBef>
              <a:buNone/>
            </a:pPr>
            <a:r>
              <a:rPr lang="en" sz="1200">
                <a:latin typeface="Consolas"/>
                <a:ea typeface="Consolas"/>
                <a:cs typeface="Consolas"/>
                <a:sym typeface="Consolas"/>
              </a:rPr>
              <a:t>}</a:t>
            </a:r>
          </a:p>
          <a:p>
            <a:pPr lvl="0">
              <a:spcBef>
                <a:spcPts val="0"/>
              </a:spcBef>
              <a:buNone/>
            </a:pPr>
            <a:endParaRPr sz="1200">
              <a:latin typeface="Consolas"/>
              <a:ea typeface="Consolas"/>
              <a:cs typeface="Consolas"/>
              <a:sym typeface="Consolas"/>
            </a:endParaRPr>
          </a:p>
        </p:txBody>
      </p:sp>
      <p:sp>
        <p:nvSpPr>
          <p:cNvPr id="370" name="Shape 370"/>
          <p:cNvSpPr txBox="1"/>
          <p:nvPr/>
        </p:nvSpPr>
        <p:spPr>
          <a:xfrm>
            <a:off x="660850" y="3285275"/>
            <a:ext cx="7638000" cy="322500"/>
          </a:xfrm>
          <a:prstGeom prst="rect">
            <a:avLst/>
          </a:prstGeom>
          <a:solidFill>
            <a:srgbClr val="FFFFFF"/>
          </a:solidFill>
          <a:ln>
            <a:noFill/>
          </a:ln>
        </p:spPr>
        <p:txBody>
          <a:bodyPr lIns="91425" tIns="91425" rIns="91425" bIns="91425" anchor="t" anchorCtr="0">
            <a:noAutofit/>
          </a:bodyPr>
          <a:lstStyle/>
          <a:p>
            <a:pPr lvl="0">
              <a:spcBef>
                <a:spcPts val="0"/>
              </a:spcBef>
              <a:buNone/>
            </a:pPr>
            <a:r>
              <a:rPr lang="en" sz="1200" b="1">
                <a:latin typeface="Consolas"/>
                <a:ea typeface="Consolas"/>
                <a:cs typeface="Consolas"/>
                <a:sym typeface="Consolas"/>
              </a:rPr>
              <a:t>mockOrderSvc.Setup(m =&gt; m.GetOrderInformation(094085043)).Returns(ord).Verifiable();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0"/>
                                        </p:tgtEl>
                                        <p:attrNameLst>
                                          <p:attrName>style.visibility</p:attrName>
                                        </p:attrNameLst>
                                      </p:cBhvr>
                                      <p:to>
                                        <p:strVal val="visible"/>
                                      </p:to>
                                    </p:set>
                                    <p:animEffect transition="in" filter="fade">
                                      <p:cBhvr>
                                        <p:cTn id="7" dur="5000"/>
                                        <p:tgtEl>
                                          <p:spTgt spid="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title"/>
          </p:nvPr>
        </p:nvSpPr>
        <p:spPr>
          <a:xfrm>
            <a:off x="387900" y="2036025"/>
            <a:ext cx="8368200" cy="686100"/>
          </a:xfrm>
          <a:prstGeom prst="rect">
            <a:avLst/>
          </a:prstGeom>
        </p:spPr>
        <p:txBody>
          <a:bodyPr lIns="91425" tIns="91425" rIns="91425" bIns="91425" anchor="b" anchorCtr="0">
            <a:noAutofit/>
          </a:bodyPr>
          <a:lstStyle/>
          <a:p>
            <a:pPr lvl="0" algn="ctr">
              <a:spcBef>
                <a:spcPts val="0"/>
              </a:spcBef>
              <a:buNone/>
            </a:pPr>
            <a:r>
              <a:rPr lang="en"/>
              <a:t>Additional Nuget Packages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rtl="0">
              <a:spcBef>
                <a:spcPts val="0"/>
              </a:spcBef>
              <a:buNone/>
            </a:pPr>
            <a:r>
              <a:rPr lang="en"/>
              <a:t>EntityFramework Testing Moq</a:t>
            </a:r>
          </a:p>
        </p:txBody>
      </p:sp>
      <p:sp>
        <p:nvSpPr>
          <p:cNvPr id="381" name="Shape 381"/>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spcBef>
                <a:spcPts val="0"/>
              </a:spcBef>
              <a:buNone/>
            </a:pPr>
            <a:r>
              <a:rPr lang="en"/>
              <a:t>Provides testing helpers for using Moq with EntityFramework (Great for Dbsets!)</a:t>
            </a:r>
          </a:p>
          <a:p>
            <a:pPr lvl="0">
              <a:spcBef>
                <a:spcPts val="0"/>
              </a:spcBef>
              <a:buNone/>
            </a:pPr>
            <a:r>
              <a:rPr lang="en"/>
              <a:t>One example is </a:t>
            </a:r>
            <a:r>
              <a:rPr lang="en" b="1"/>
              <a:t>SetupData</a:t>
            </a:r>
            <a:r>
              <a:rPr lang="en"/>
              <a:t>.</a:t>
            </a:r>
          </a:p>
          <a:p>
            <a:pPr lvl="0">
              <a:spcBef>
                <a:spcPts val="0"/>
              </a:spcBef>
              <a:buNone/>
            </a:pPr>
            <a:endParaRPr/>
          </a:p>
        </p:txBody>
      </p:sp>
      <p:sp>
        <p:nvSpPr>
          <p:cNvPr id="382" name="Shape 382"/>
          <p:cNvSpPr txBox="1"/>
          <p:nvPr/>
        </p:nvSpPr>
        <p:spPr>
          <a:xfrm>
            <a:off x="494250" y="2538250"/>
            <a:ext cx="7204200" cy="2295300"/>
          </a:xfrm>
          <a:prstGeom prst="rect">
            <a:avLst/>
          </a:prstGeom>
          <a:solidFill>
            <a:srgbClr val="FFFFFF"/>
          </a:solidFill>
          <a:ln>
            <a:noFill/>
          </a:ln>
        </p:spPr>
        <p:txBody>
          <a:bodyPr lIns="91425" tIns="91425" rIns="91425" bIns="91425" anchor="t" anchorCtr="0">
            <a:noAutofit/>
          </a:bodyPr>
          <a:lstStyle/>
          <a:p>
            <a:pPr lvl="0" rtl="0">
              <a:lnSpc>
                <a:spcPct val="115000"/>
              </a:lnSpc>
              <a:spcBef>
                <a:spcPts val="0"/>
              </a:spcBef>
              <a:buNone/>
            </a:pPr>
            <a:r>
              <a:rPr lang="en">
                <a:latin typeface="Consolas"/>
                <a:ea typeface="Consolas"/>
                <a:cs typeface="Consolas"/>
                <a:sym typeface="Consolas"/>
              </a:rPr>
              <a:t>    </a:t>
            </a:r>
            <a:r>
              <a:rPr lang="en">
                <a:solidFill>
                  <a:srgbClr val="2B91AF"/>
                </a:solidFill>
                <a:latin typeface="Consolas"/>
                <a:ea typeface="Consolas"/>
                <a:cs typeface="Consolas"/>
                <a:sym typeface="Consolas"/>
              </a:rPr>
              <a:t>List</a:t>
            </a:r>
            <a:r>
              <a:rPr lang="en">
                <a:latin typeface="Consolas"/>
                <a:ea typeface="Consolas"/>
                <a:cs typeface="Consolas"/>
                <a:sym typeface="Consolas"/>
              </a:rPr>
              <a:t>&lt;</a:t>
            </a:r>
            <a:r>
              <a:rPr lang="en">
                <a:solidFill>
                  <a:srgbClr val="2B91AF"/>
                </a:solidFill>
                <a:latin typeface="Consolas"/>
                <a:ea typeface="Consolas"/>
                <a:cs typeface="Consolas"/>
                <a:sym typeface="Consolas"/>
              </a:rPr>
              <a:t>Item</a:t>
            </a:r>
            <a:r>
              <a:rPr lang="en">
                <a:latin typeface="Consolas"/>
                <a:ea typeface="Consolas"/>
                <a:cs typeface="Consolas"/>
                <a:sym typeface="Consolas"/>
              </a:rPr>
              <a:t>&gt; data = </a:t>
            </a:r>
            <a:r>
              <a:rPr lang="en">
                <a:solidFill>
                  <a:srgbClr val="0000FF"/>
                </a:solidFill>
                <a:latin typeface="Consolas"/>
                <a:ea typeface="Consolas"/>
                <a:cs typeface="Consolas"/>
                <a:sym typeface="Consolas"/>
              </a:rPr>
              <a:t>new</a:t>
            </a:r>
            <a:r>
              <a:rPr lang="en">
                <a:latin typeface="Consolas"/>
                <a:ea typeface="Consolas"/>
                <a:cs typeface="Consolas"/>
                <a:sym typeface="Consolas"/>
              </a:rPr>
              <a:t> </a:t>
            </a:r>
            <a:r>
              <a:rPr lang="en">
                <a:solidFill>
                  <a:srgbClr val="2B91AF"/>
                </a:solidFill>
                <a:latin typeface="Consolas"/>
                <a:ea typeface="Consolas"/>
                <a:cs typeface="Consolas"/>
                <a:sym typeface="Consolas"/>
              </a:rPr>
              <a:t>List</a:t>
            </a:r>
            <a:r>
              <a:rPr lang="en">
                <a:latin typeface="Consolas"/>
                <a:ea typeface="Consolas"/>
                <a:cs typeface="Consolas"/>
                <a:sym typeface="Consolas"/>
              </a:rPr>
              <a:t>&lt;</a:t>
            </a:r>
            <a:r>
              <a:rPr lang="en">
                <a:solidFill>
                  <a:srgbClr val="2B91AF"/>
                </a:solidFill>
                <a:latin typeface="Consolas"/>
                <a:ea typeface="Consolas"/>
                <a:cs typeface="Consolas"/>
                <a:sym typeface="Consolas"/>
              </a:rPr>
              <a:t>Item</a:t>
            </a:r>
            <a:r>
              <a:rPr lang="en">
                <a:latin typeface="Consolas"/>
                <a:ea typeface="Consolas"/>
                <a:cs typeface="Consolas"/>
                <a:sym typeface="Consolas"/>
              </a:rPr>
              <a:t>&gt;</a:t>
            </a:r>
          </a:p>
          <a:p>
            <a:pPr lvl="0" rtl="0">
              <a:lnSpc>
                <a:spcPct val="115000"/>
              </a:lnSpc>
              <a:spcBef>
                <a:spcPts val="0"/>
              </a:spcBef>
              <a:buNone/>
            </a:pPr>
            <a:r>
              <a:rPr lang="en">
                <a:latin typeface="Consolas"/>
                <a:ea typeface="Consolas"/>
                <a:cs typeface="Consolas"/>
                <a:sym typeface="Consolas"/>
              </a:rPr>
              <a:t>    {</a:t>
            </a:r>
          </a:p>
          <a:p>
            <a:pPr lvl="0" rtl="0">
              <a:lnSpc>
                <a:spcPct val="115000"/>
              </a:lnSpc>
              <a:spcBef>
                <a:spcPts val="0"/>
              </a:spcBef>
              <a:buNone/>
            </a:pPr>
            <a:r>
              <a:rPr lang="en">
                <a:latin typeface="Consolas"/>
                <a:ea typeface="Consolas"/>
                <a:cs typeface="Consolas"/>
                <a:sym typeface="Consolas"/>
              </a:rPr>
              <a:t>        </a:t>
            </a:r>
            <a:r>
              <a:rPr lang="en">
                <a:solidFill>
                  <a:srgbClr val="0000FF"/>
                </a:solidFill>
                <a:latin typeface="Consolas"/>
                <a:ea typeface="Consolas"/>
                <a:cs typeface="Consolas"/>
                <a:sym typeface="Consolas"/>
              </a:rPr>
              <a:t>new</a:t>
            </a:r>
            <a:r>
              <a:rPr lang="en">
                <a:latin typeface="Consolas"/>
                <a:ea typeface="Consolas"/>
                <a:cs typeface="Consolas"/>
                <a:sym typeface="Consolas"/>
              </a:rPr>
              <a:t> </a:t>
            </a:r>
            <a:r>
              <a:rPr lang="en">
                <a:solidFill>
                  <a:srgbClr val="2B91AF"/>
                </a:solidFill>
                <a:latin typeface="Consolas"/>
                <a:ea typeface="Consolas"/>
                <a:cs typeface="Consolas"/>
                <a:sym typeface="Consolas"/>
              </a:rPr>
              <a:t>Item</a:t>
            </a:r>
            <a:r>
              <a:rPr lang="en">
                <a:latin typeface="Consolas"/>
                <a:ea typeface="Consolas"/>
                <a:cs typeface="Consolas"/>
                <a:sym typeface="Consolas"/>
              </a:rPr>
              <a:t>{ Name = </a:t>
            </a:r>
            <a:r>
              <a:rPr lang="en">
                <a:solidFill>
                  <a:srgbClr val="A31515"/>
                </a:solidFill>
                <a:latin typeface="Consolas"/>
                <a:ea typeface="Consolas"/>
                <a:cs typeface="Consolas"/>
                <a:sym typeface="Consolas"/>
              </a:rPr>
              <a:t>"Paper"</a:t>
            </a:r>
            <a:r>
              <a:rPr lang="en">
                <a:latin typeface="Consolas"/>
                <a:ea typeface="Consolas"/>
                <a:cs typeface="Consolas"/>
                <a:sym typeface="Consolas"/>
              </a:rPr>
              <a:t> },</a:t>
            </a:r>
          </a:p>
          <a:p>
            <a:pPr lvl="0" rtl="0">
              <a:lnSpc>
                <a:spcPct val="115000"/>
              </a:lnSpc>
              <a:spcBef>
                <a:spcPts val="0"/>
              </a:spcBef>
              <a:buNone/>
            </a:pPr>
            <a:r>
              <a:rPr lang="en">
                <a:latin typeface="Consolas"/>
                <a:ea typeface="Consolas"/>
                <a:cs typeface="Consolas"/>
                <a:sym typeface="Consolas"/>
              </a:rPr>
              <a:t>        </a:t>
            </a:r>
            <a:r>
              <a:rPr lang="en">
                <a:solidFill>
                  <a:srgbClr val="0000FF"/>
                </a:solidFill>
                <a:latin typeface="Consolas"/>
                <a:ea typeface="Consolas"/>
                <a:cs typeface="Consolas"/>
                <a:sym typeface="Consolas"/>
              </a:rPr>
              <a:t>new</a:t>
            </a:r>
            <a:r>
              <a:rPr lang="en">
                <a:latin typeface="Consolas"/>
                <a:ea typeface="Consolas"/>
                <a:cs typeface="Consolas"/>
                <a:sym typeface="Consolas"/>
              </a:rPr>
              <a:t> </a:t>
            </a:r>
            <a:r>
              <a:rPr lang="en">
                <a:solidFill>
                  <a:srgbClr val="2B91AF"/>
                </a:solidFill>
                <a:latin typeface="Consolas"/>
                <a:ea typeface="Consolas"/>
                <a:cs typeface="Consolas"/>
                <a:sym typeface="Consolas"/>
              </a:rPr>
              <a:t>Item</a:t>
            </a:r>
            <a:r>
              <a:rPr lang="en">
                <a:latin typeface="Consolas"/>
                <a:ea typeface="Consolas"/>
                <a:cs typeface="Consolas"/>
                <a:sym typeface="Consolas"/>
              </a:rPr>
              <a:t>{ Name = </a:t>
            </a:r>
            <a:r>
              <a:rPr lang="en">
                <a:solidFill>
                  <a:srgbClr val="A31515"/>
                </a:solidFill>
                <a:latin typeface="Consolas"/>
                <a:ea typeface="Consolas"/>
                <a:cs typeface="Consolas"/>
                <a:sym typeface="Consolas"/>
              </a:rPr>
              <a:t>"Pens"</a:t>
            </a:r>
            <a:r>
              <a:rPr lang="en">
                <a:latin typeface="Consolas"/>
                <a:ea typeface="Consolas"/>
                <a:cs typeface="Consolas"/>
                <a:sym typeface="Consolas"/>
              </a:rPr>
              <a:t> },</a:t>
            </a:r>
          </a:p>
          <a:p>
            <a:pPr lvl="0" rtl="0">
              <a:lnSpc>
                <a:spcPct val="115000"/>
              </a:lnSpc>
              <a:spcBef>
                <a:spcPts val="0"/>
              </a:spcBef>
              <a:buNone/>
            </a:pPr>
            <a:r>
              <a:rPr lang="en">
                <a:latin typeface="Consolas"/>
                <a:ea typeface="Consolas"/>
                <a:cs typeface="Consolas"/>
                <a:sym typeface="Consolas"/>
              </a:rPr>
              <a:t>        </a:t>
            </a:r>
            <a:r>
              <a:rPr lang="en">
                <a:solidFill>
                  <a:srgbClr val="0000FF"/>
                </a:solidFill>
                <a:latin typeface="Consolas"/>
                <a:ea typeface="Consolas"/>
                <a:cs typeface="Consolas"/>
                <a:sym typeface="Consolas"/>
              </a:rPr>
              <a:t>new</a:t>
            </a:r>
            <a:r>
              <a:rPr lang="en">
                <a:latin typeface="Consolas"/>
                <a:ea typeface="Consolas"/>
                <a:cs typeface="Consolas"/>
                <a:sym typeface="Consolas"/>
              </a:rPr>
              <a:t> </a:t>
            </a:r>
            <a:r>
              <a:rPr lang="en">
                <a:solidFill>
                  <a:srgbClr val="2B91AF"/>
                </a:solidFill>
                <a:latin typeface="Consolas"/>
                <a:ea typeface="Consolas"/>
                <a:cs typeface="Consolas"/>
                <a:sym typeface="Consolas"/>
              </a:rPr>
              <a:t>Item</a:t>
            </a:r>
            <a:r>
              <a:rPr lang="en">
                <a:latin typeface="Consolas"/>
                <a:ea typeface="Consolas"/>
                <a:cs typeface="Consolas"/>
                <a:sym typeface="Consolas"/>
              </a:rPr>
              <a:t>{ Name = </a:t>
            </a:r>
            <a:r>
              <a:rPr lang="en">
                <a:solidFill>
                  <a:srgbClr val="A31515"/>
                </a:solidFill>
                <a:latin typeface="Consolas"/>
                <a:ea typeface="Consolas"/>
                <a:cs typeface="Consolas"/>
                <a:sym typeface="Consolas"/>
              </a:rPr>
              <a:t>"Printer"</a:t>
            </a:r>
            <a:r>
              <a:rPr lang="en">
                <a:latin typeface="Consolas"/>
                <a:ea typeface="Consolas"/>
                <a:cs typeface="Consolas"/>
                <a:sym typeface="Consolas"/>
              </a:rPr>
              <a:t> }</a:t>
            </a:r>
          </a:p>
          <a:p>
            <a:pPr lvl="0" rtl="0">
              <a:lnSpc>
                <a:spcPct val="115000"/>
              </a:lnSpc>
              <a:spcBef>
                <a:spcPts val="0"/>
              </a:spcBef>
              <a:buNone/>
            </a:pPr>
            <a:r>
              <a:rPr lang="en">
                <a:latin typeface="Consolas"/>
                <a:ea typeface="Consolas"/>
                <a:cs typeface="Consolas"/>
                <a:sym typeface="Consolas"/>
              </a:rPr>
              <a:t>    };</a:t>
            </a:r>
          </a:p>
          <a:p>
            <a:pPr lvl="0" rtl="0">
              <a:lnSpc>
                <a:spcPct val="115000"/>
              </a:lnSpc>
              <a:spcBef>
                <a:spcPts val="0"/>
              </a:spcBef>
              <a:buNone/>
            </a:pPr>
            <a:r>
              <a:rPr lang="en">
                <a:latin typeface="Consolas"/>
                <a:ea typeface="Consolas"/>
                <a:cs typeface="Consolas"/>
                <a:sym typeface="Consolas"/>
              </a:rPr>
              <a:t> </a:t>
            </a:r>
          </a:p>
          <a:p>
            <a:pPr lvl="0" rtl="0">
              <a:lnSpc>
                <a:spcPct val="115000"/>
              </a:lnSpc>
              <a:spcBef>
                <a:spcPts val="0"/>
              </a:spcBef>
              <a:buNone/>
            </a:pPr>
            <a:r>
              <a:rPr lang="en">
                <a:latin typeface="Consolas"/>
                <a:ea typeface="Consolas"/>
                <a:cs typeface="Consolas"/>
                <a:sym typeface="Consolas"/>
              </a:rPr>
              <a:t>    </a:t>
            </a:r>
            <a:r>
              <a:rPr lang="en">
                <a:solidFill>
                  <a:srgbClr val="2B91AF"/>
                </a:solidFill>
                <a:latin typeface="Consolas"/>
                <a:ea typeface="Consolas"/>
                <a:cs typeface="Consolas"/>
                <a:sym typeface="Consolas"/>
              </a:rPr>
              <a:t>Mock</a:t>
            </a:r>
            <a:r>
              <a:rPr lang="en">
                <a:latin typeface="Consolas"/>
                <a:ea typeface="Consolas"/>
                <a:cs typeface="Consolas"/>
                <a:sym typeface="Consolas"/>
              </a:rPr>
              <a:t>&lt;</a:t>
            </a:r>
            <a:r>
              <a:rPr lang="en">
                <a:solidFill>
                  <a:srgbClr val="2B91AF"/>
                </a:solidFill>
                <a:latin typeface="Consolas"/>
                <a:ea typeface="Consolas"/>
                <a:cs typeface="Consolas"/>
                <a:sym typeface="Consolas"/>
              </a:rPr>
              <a:t>DbSet</a:t>
            </a:r>
            <a:r>
              <a:rPr lang="en">
                <a:latin typeface="Consolas"/>
                <a:ea typeface="Consolas"/>
                <a:cs typeface="Consolas"/>
                <a:sym typeface="Consolas"/>
              </a:rPr>
              <a:t>&lt;</a:t>
            </a:r>
            <a:r>
              <a:rPr lang="en">
                <a:solidFill>
                  <a:srgbClr val="2B91AF"/>
                </a:solidFill>
                <a:latin typeface="Consolas"/>
                <a:ea typeface="Consolas"/>
                <a:cs typeface="Consolas"/>
                <a:sym typeface="Consolas"/>
              </a:rPr>
              <a:t>Item</a:t>
            </a:r>
            <a:r>
              <a:rPr lang="en">
                <a:latin typeface="Consolas"/>
                <a:ea typeface="Consolas"/>
                <a:cs typeface="Consolas"/>
                <a:sym typeface="Consolas"/>
              </a:rPr>
              <a:t>&gt;&gt; set = </a:t>
            </a:r>
            <a:r>
              <a:rPr lang="en">
                <a:solidFill>
                  <a:srgbClr val="0000FF"/>
                </a:solidFill>
                <a:latin typeface="Consolas"/>
                <a:ea typeface="Consolas"/>
                <a:cs typeface="Consolas"/>
                <a:sym typeface="Consolas"/>
              </a:rPr>
              <a:t>new</a:t>
            </a:r>
            <a:r>
              <a:rPr lang="en">
                <a:latin typeface="Consolas"/>
                <a:ea typeface="Consolas"/>
                <a:cs typeface="Consolas"/>
                <a:sym typeface="Consolas"/>
              </a:rPr>
              <a:t> </a:t>
            </a:r>
            <a:r>
              <a:rPr lang="en">
                <a:solidFill>
                  <a:srgbClr val="2B91AF"/>
                </a:solidFill>
                <a:latin typeface="Consolas"/>
                <a:ea typeface="Consolas"/>
                <a:cs typeface="Consolas"/>
                <a:sym typeface="Consolas"/>
              </a:rPr>
              <a:t>Mock</a:t>
            </a:r>
            <a:r>
              <a:rPr lang="en">
                <a:latin typeface="Consolas"/>
                <a:ea typeface="Consolas"/>
                <a:cs typeface="Consolas"/>
                <a:sym typeface="Consolas"/>
              </a:rPr>
              <a:t>&lt;</a:t>
            </a:r>
            <a:r>
              <a:rPr lang="en">
                <a:solidFill>
                  <a:srgbClr val="2B91AF"/>
                </a:solidFill>
                <a:latin typeface="Consolas"/>
                <a:ea typeface="Consolas"/>
                <a:cs typeface="Consolas"/>
                <a:sym typeface="Consolas"/>
              </a:rPr>
              <a:t>DbSet</a:t>
            </a:r>
            <a:r>
              <a:rPr lang="en">
                <a:latin typeface="Consolas"/>
                <a:ea typeface="Consolas"/>
                <a:cs typeface="Consolas"/>
                <a:sym typeface="Consolas"/>
              </a:rPr>
              <a:t>&lt;</a:t>
            </a:r>
            <a:r>
              <a:rPr lang="en">
                <a:solidFill>
                  <a:srgbClr val="2B91AF"/>
                </a:solidFill>
                <a:latin typeface="Consolas"/>
                <a:ea typeface="Consolas"/>
                <a:cs typeface="Consolas"/>
                <a:sym typeface="Consolas"/>
              </a:rPr>
              <a:t>Item</a:t>
            </a:r>
            <a:r>
              <a:rPr lang="en">
                <a:latin typeface="Consolas"/>
                <a:ea typeface="Consolas"/>
                <a:cs typeface="Consolas"/>
                <a:sym typeface="Consolas"/>
              </a:rPr>
              <a:t>&gt;&gt;().SetupData(data);</a:t>
            </a:r>
          </a:p>
          <a:p>
            <a:pPr lvl="0">
              <a:spcBef>
                <a:spcPts val="0"/>
              </a:spcBef>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Shape 387"/>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rtl="0">
              <a:spcBef>
                <a:spcPts val="0"/>
              </a:spcBef>
              <a:buNone/>
            </a:pPr>
            <a:r>
              <a:rPr lang="en"/>
              <a:t>Moq.Sequences</a:t>
            </a:r>
          </a:p>
        </p:txBody>
      </p:sp>
      <p:sp>
        <p:nvSpPr>
          <p:cNvPr id="388" name="Shape 388"/>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spcBef>
                <a:spcPts val="0"/>
              </a:spcBef>
              <a:buNone/>
            </a:pPr>
            <a:r>
              <a:rPr lang="en"/>
              <a:t>Allows you to enforce that methods or property accessors are called in a specific sequence.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Setting Up a Sequence</a:t>
            </a:r>
          </a:p>
        </p:txBody>
      </p:sp>
      <p:sp>
        <p:nvSpPr>
          <p:cNvPr id="394" name="Shape 394"/>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spcBef>
                <a:spcPts val="0"/>
              </a:spcBef>
              <a:buNone/>
            </a:pPr>
            <a:r>
              <a:rPr lang="en"/>
              <a:t>You create a Sequence as an envelope for both the expectations and the corresponding mock execution. Sequences are created by calling </a:t>
            </a:r>
            <a:r>
              <a:rPr lang="en" b="1"/>
              <a:t>Sequence.Create()</a:t>
            </a:r>
            <a:r>
              <a:rPr lang="en"/>
              <a:t>.</a:t>
            </a:r>
          </a:p>
          <a:p>
            <a:pPr lvl="0">
              <a:spcBef>
                <a:spcPts val="0"/>
              </a:spcBef>
              <a:buNone/>
            </a:pPr>
            <a:endParaRPr/>
          </a:p>
        </p:txBody>
      </p:sp>
      <p:sp>
        <p:nvSpPr>
          <p:cNvPr id="395" name="Shape 395"/>
          <p:cNvSpPr txBox="1"/>
          <p:nvPr/>
        </p:nvSpPr>
        <p:spPr>
          <a:xfrm>
            <a:off x="519375" y="2672275"/>
            <a:ext cx="7413600" cy="1306800"/>
          </a:xfrm>
          <a:prstGeom prst="rect">
            <a:avLst/>
          </a:prstGeom>
          <a:solidFill>
            <a:srgbClr val="FFFFFF"/>
          </a:solidFill>
          <a:ln>
            <a:noFill/>
          </a:ln>
        </p:spPr>
        <p:txBody>
          <a:bodyPr lIns="91425" tIns="91425" rIns="91425" bIns="91425" anchor="t" anchorCtr="0">
            <a:noAutofit/>
          </a:bodyPr>
          <a:lstStyle/>
          <a:p>
            <a:pPr lvl="0" rtl="0">
              <a:lnSpc>
                <a:spcPct val="115000"/>
              </a:lnSpc>
              <a:spcBef>
                <a:spcPts val="0"/>
              </a:spcBef>
              <a:buNone/>
            </a:pPr>
            <a:r>
              <a:rPr lang="en" sz="1200">
                <a:latin typeface="Consolas"/>
                <a:ea typeface="Consolas"/>
                <a:cs typeface="Consolas"/>
                <a:sym typeface="Consolas"/>
              </a:rPr>
              <a:t>   </a:t>
            </a:r>
            <a:r>
              <a:rPr lang="en" sz="1200">
                <a:solidFill>
                  <a:srgbClr val="0000FF"/>
                </a:solidFill>
                <a:latin typeface="Consolas"/>
                <a:ea typeface="Consolas"/>
                <a:cs typeface="Consolas"/>
                <a:sym typeface="Consolas"/>
              </a:rPr>
              <a:t>using</a:t>
            </a: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Sequence</a:t>
            </a:r>
            <a:r>
              <a:rPr lang="en" sz="1200">
                <a:latin typeface="Consolas"/>
                <a:ea typeface="Consolas"/>
                <a:cs typeface="Consolas"/>
                <a:sym typeface="Consolas"/>
              </a:rPr>
              <a:t>.Create())</a:t>
            </a:r>
          </a:p>
          <a:p>
            <a:pPr lvl="0" rtl="0">
              <a:lnSpc>
                <a:spcPct val="115000"/>
              </a:lnSpc>
              <a:spcBef>
                <a:spcPts val="0"/>
              </a:spcBef>
              <a:buNone/>
            </a:pPr>
            <a:r>
              <a:rPr lang="en" sz="1200">
                <a:latin typeface="Consolas"/>
                <a:ea typeface="Consolas"/>
                <a:cs typeface="Consolas"/>
                <a:sym typeface="Consolas"/>
              </a:rPr>
              <a:t>   {</a:t>
            </a:r>
          </a:p>
          <a:p>
            <a:pPr lvl="0" rtl="0">
              <a:lnSpc>
                <a:spcPct val="115000"/>
              </a:lnSpc>
              <a:spcBef>
                <a:spcPts val="0"/>
              </a:spcBef>
              <a:buNone/>
            </a:pPr>
            <a:r>
              <a:rPr lang="en" sz="1200">
                <a:latin typeface="Consolas"/>
                <a:ea typeface="Consolas"/>
                <a:cs typeface="Consolas"/>
                <a:sym typeface="Consolas"/>
              </a:rPr>
              <a:t>        mock.Setup(item =&gt; item.GetDiscountType(25)).InSequence();</a:t>
            </a:r>
          </a:p>
          <a:p>
            <a:pPr lvl="0" rtl="0">
              <a:lnSpc>
                <a:spcPct val="115000"/>
              </a:lnSpc>
              <a:spcBef>
                <a:spcPts val="0"/>
              </a:spcBef>
              <a:buNone/>
            </a:pPr>
            <a:r>
              <a:rPr lang="en" sz="1200">
                <a:latin typeface="Consolas"/>
                <a:ea typeface="Consolas"/>
                <a:cs typeface="Consolas"/>
                <a:sym typeface="Consolas"/>
              </a:rPr>
              <a:t>        mock.Setup(item =&gt; item.IsSmallItem(10)).InSequence(</a:t>
            </a:r>
            <a:r>
              <a:rPr lang="en" sz="1200">
                <a:solidFill>
                  <a:srgbClr val="2B91AF"/>
                </a:solidFill>
                <a:latin typeface="Consolas"/>
                <a:ea typeface="Consolas"/>
                <a:cs typeface="Consolas"/>
                <a:sym typeface="Consolas"/>
              </a:rPr>
              <a:t>Times</a:t>
            </a:r>
            <a:r>
              <a:rPr lang="en" sz="1200">
                <a:latin typeface="Consolas"/>
                <a:ea typeface="Consolas"/>
                <a:cs typeface="Consolas"/>
                <a:sym typeface="Consolas"/>
              </a:rPr>
              <a:t>.AtMostOnce());</a:t>
            </a:r>
          </a:p>
          <a:p>
            <a:pPr lvl="0" rtl="0">
              <a:lnSpc>
                <a:spcPct val="115000"/>
              </a:lnSpc>
              <a:spcBef>
                <a:spcPts val="0"/>
              </a:spcBef>
              <a:spcAft>
                <a:spcPts val="1600"/>
              </a:spcAft>
              <a:buNone/>
            </a:pPr>
            <a:r>
              <a:rPr lang="en" sz="1200">
                <a:latin typeface="Consolas"/>
                <a:ea typeface="Consolas"/>
                <a:cs typeface="Consolas"/>
                <a:sym typeface="Consolas"/>
              </a:rPr>
              <a:t>   }</a:t>
            </a:r>
          </a:p>
          <a:p>
            <a:pPr lvl="0">
              <a:spcBef>
                <a:spcPts val="0"/>
              </a:spcBef>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Loops</a:t>
            </a:r>
          </a:p>
        </p:txBody>
      </p:sp>
      <p:sp>
        <p:nvSpPr>
          <p:cNvPr id="401" name="Shape 401"/>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spcBef>
                <a:spcPts val="0"/>
              </a:spcBef>
              <a:buNone/>
            </a:pPr>
            <a:r>
              <a:rPr lang="en" dirty="0"/>
              <a:t>A loop </a:t>
            </a:r>
            <a:r>
              <a:rPr lang="en-US" dirty="0"/>
              <a:t>is created </a:t>
            </a:r>
            <a:r>
              <a:rPr lang="en" dirty="0"/>
              <a:t>by calling </a:t>
            </a:r>
            <a:r>
              <a:rPr lang="en" b="1" dirty="0"/>
              <a:t>Sequence.Loop() </a:t>
            </a:r>
            <a:r>
              <a:rPr lang="en" dirty="0"/>
              <a:t>where any number of iterations is allowed, or </a:t>
            </a:r>
            <a:r>
              <a:rPr lang="en" b="1" dirty="0"/>
              <a:t>Sequence.Loop(Times) </a:t>
            </a:r>
            <a:r>
              <a:rPr lang="en" dirty="0"/>
              <a:t>to</a:t>
            </a:r>
            <a:r>
              <a:rPr lang="en" b="1" dirty="0"/>
              <a:t> </a:t>
            </a:r>
            <a:r>
              <a:rPr lang="en" dirty="0"/>
              <a:t>restrict the number of times the loop executes.</a:t>
            </a:r>
          </a:p>
        </p:txBody>
      </p:sp>
      <p:sp>
        <p:nvSpPr>
          <p:cNvPr id="402" name="Shape 402"/>
          <p:cNvSpPr txBox="1"/>
          <p:nvPr/>
        </p:nvSpPr>
        <p:spPr>
          <a:xfrm>
            <a:off x="503450" y="2647125"/>
            <a:ext cx="8091600" cy="2278500"/>
          </a:xfrm>
          <a:prstGeom prst="rect">
            <a:avLst/>
          </a:prstGeom>
          <a:solidFill>
            <a:srgbClr val="FFFFFF"/>
          </a:solidFill>
          <a:ln>
            <a:noFill/>
          </a:ln>
        </p:spPr>
        <p:txBody>
          <a:bodyPr lIns="91425" tIns="91425" rIns="91425" bIns="91425" anchor="t" anchorCtr="0">
            <a:noAutofit/>
          </a:bodyPr>
          <a:lstStyle/>
          <a:p>
            <a:pPr lvl="0" rtl="0">
              <a:lnSpc>
                <a:spcPct val="115000"/>
              </a:lnSpc>
              <a:spcBef>
                <a:spcPts val="0"/>
              </a:spcBef>
              <a:spcAft>
                <a:spcPts val="1600"/>
              </a:spcAft>
              <a:buNone/>
            </a:pPr>
            <a:r>
              <a:rPr lang="en" sz="1200">
                <a:latin typeface="Consolas"/>
                <a:ea typeface="Consolas"/>
                <a:cs typeface="Consolas"/>
                <a:sym typeface="Consolas"/>
              </a:rPr>
              <a:t> </a:t>
            </a:r>
            <a:r>
              <a:rPr lang="en" sz="1200">
                <a:solidFill>
                  <a:srgbClr val="0000FF"/>
                </a:solidFill>
                <a:latin typeface="Consolas"/>
                <a:ea typeface="Consolas"/>
                <a:cs typeface="Consolas"/>
                <a:sym typeface="Consolas"/>
              </a:rPr>
              <a:t>using</a:t>
            </a: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Sequence</a:t>
            </a:r>
            <a:r>
              <a:rPr lang="en" sz="1200">
                <a:latin typeface="Consolas"/>
                <a:ea typeface="Consolas"/>
                <a:cs typeface="Consolas"/>
                <a:sym typeface="Consolas"/>
              </a:rPr>
              <a:t>.Create())</a:t>
            </a:r>
          </a:p>
          <a:p>
            <a:pPr lvl="0" rtl="0">
              <a:lnSpc>
                <a:spcPct val="115000"/>
              </a:lnSpc>
              <a:spcBef>
                <a:spcPts val="0"/>
              </a:spcBef>
              <a:buNone/>
            </a:pPr>
            <a:r>
              <a:rPr lang="en" sz="1200">
                <a:latin typeface="Consolas"/>
                <a:ea typeface="Consolas"/>
                <a:cs typeface="Consolas"/>
                <a:sym typeface="Consolas"/>
              </a:rPr>
              <a:t> {</a:t>
            </a:r>
          </a:p>
          <a:p>
            <a:pPr lvl="0" rtl="0">
              <a:lnSpc>
                <a:spcPct val="115000"/>
              </a:lnSpc>
              <a:spcBef>
                <a:spcPts val="0"/>
              </a:spcBef>
              <a:buNone/>
            </a:pPr>
            <a:r>
              <a:rPr lang="en" sz="1200">
                <a:latin typeface="Consolas"/>
                <a:ea typeface="Consolas"/>
                <a:cs typeface="Consolas"/>
                <a:sym typeface="Consolas"/>
              </a:rPr>
              <a:t>      </a:t>
            </a:r>
            <a:r>
              <a:rPr lang="en" sz="1200">
                <a:solidFill>
                  <a:srgbClr val="0000FF"/>
                </a:solidFill>
                <a:latin typeface="Consolas"/>
                <a:ea typeface="Consolas"/>
                <a:cs typeface="Consolas"/>
                <a:sym typeface="Consolas"/>
              </a:rPr>
              <a:t>using</a:t>
            </a:r>
            <a:r>
              <a:rPr lang="en" sz="1200">
                <a:latin typeface="Consolas"/>
                <a:ea typeface="Consolas"/>
                <a:cs typeface="Consolas"/>
                <a:sym typeface="Consolas"/>
              </a:rPr>
              <a:t> (</a:t>
            </a:r>
            <a:r>
              <a:rPr lang="en" sz="1200">
                <a:solidFill>
                  <a:srgbClr val="2B91AF"/>
                </a:solidFill>
                <a:latin typeface="Consolas"/>
                <a:ea typeface="Consolas"/>
                <a:cs typeface="Consolas"/>
                <a:sym typeface="Consolas"/>
              </a:rPr>
              <a:t>Sequence</a:t>
            </a:r>
            <a:r>
              <a:rPr lang="en" sz="1200">
                <a:latin typeface="Consolas"/>
                <a:ea typeface="Consolas"/>
                <a:cs typeface="Consolas"/>
                <a:sym typeface="Consolas"/>
              </a:rPr>
              <a:t>.Loop(</a:t>
            </a:r>
            <a:r>
              <a:rPr lang="en" sz="1200">
                <a:solidFill>
                  <a:srgbClr val="2B91AF"/>
                </a:solidFill>
                <a:latin typeface="Consolas"/>
                <a:ea typeface="Consolas"/>
                <a:cs typeface="Consolas"/>
                <a:sym typeface="Consolas"/>
              </a:rPr>
              <a:t>Times</a:t>
            </a:r>
            <a:r>
              <a:rPr lang="en" sz="1200">
                <a:latin typeface="Consolas"/>
                <a:ea typeface="Consolas"/>
                <a:cs typeface="Consolas"/>
                <a:sym typeface="Consolas"/>
              </a:rPr>
              <a:t>.Exactly(3)))</a:t>
            </a:r>
          </a:p>
          <a:p>
            <a:pPr lvl="0" rtl="0">
              <a:lnSpc>
                <a:spcPct val="115000"/>
              </a:lnSpc>
              <a:spcBef>
                <a:spcPts val="0"/>
              </a:spcBef>
              <a:buNone/>
            </a:pPr>
            <a:r>
              <a:rPr lang="en" sz="1200">
                <a:latin typeface="Consolas"/>
                <a:ea typeface="Consolas"/>
                <a:cs typeface="Consolas"/>
                <a:sym typeface="Consolas"/>
              </a:rPr>
              <a:t>      {</a:t>
            </a:r>
          </a:p>
          <a:p>
            <a:pPr lvl="0" rtl="0">
              <a:lnSpc>
                <a:spcPct val="115000"/>
              </a:lnSpc>
              <a:spcBef>
                <a:spcPts val="0"/>
              </a:spcBef>
              <a:buNone/>
            </a:pPr>
            <a:r>
              <a:rPr lang="en" sz="1200">
                <a:latin typeface="Consolas"/>
                <a:ea typeface="Consolas"/>
                <a:cs typeface="Consolas"/>
                <a:sym typeface="Consolas"/>
              </a:rPr>
              <a:t>        mock.Setup(item =&gt; item.GetDiscountType(25)).InSequence();</a:t>
            </a:r>
          </a:p>
          <a:p>
            <a:pPr lvl="0" rtl="0">
              <a:lnSpc>
                <a:spcPct val="115000"/>
              </a:lnSpc>
              <a:spcBef>
                <a:spcPts val="0"/>
              </a:spcBef>
              <a:buNone/>
            </a:pPr>
            <a:r>
              <a:rPr lang="en" sz="1200">
                <a:latin typeface="Consolas"/>
                <a:ea typeface="Consolas"/>
                <a:cs typeface="Consolas"/>
                <a:sym typeface="Consolas"/>
              </a:rPr>
              <a:t>        mock.Setup(item =&gt; item.IsSmallItem(10)).InSequence(</a:t>
            </a:r>
            <a:r>
              <a:rPr lang="en" sz="1200">
                <a:solidFill>
                  <a:srgbClr val="2B91AF"/>
                </a:solidFill>
                <a:latin typeface="Consolas"/>
                <a:ea typeface="Consolas"/>
                <a:cs typeface="Consolas"/>
                <a:sym typeface="Consolas"/>
              </a:rPr>
              <a:t>Times</a:t>
            </a:r>
            <a:r>
              <a:rPr lang="en" sz="1200">
                <a:latin typeface="Consolas"/>
                <a:ea typeface="Consolas"/>
                <a:cs typeface="Consolas"/>
                <a:sym typeface="Consolas"/>
              </a:rPr>
              <a:t>.AtMostOnce());</a:t>
            </a:r>
          </a:p>
          <a:p>
            <a:pPr lvl="0" rtl="0">
              <a:lnSpc>
                <a:spcPct val="115000"/>
              </a:lnSpc>
              <a:spcBef>
                <a:spcPts val="0"/>
              </a:spcBef>
              <a:buNone/>
            </a:pPr>
            <a:r>
              <a:rPr lang="en" sz="1200">
                <a:latin typeface="Consolas"/>
                <a:ea typeface="Consolas"/>
                <a:cs typeface="Consolas"/>
                <a:sym typeface="Consolas"/>
              </a:rPr>
              <a:t>      }</a:t>
            </a:r>
          </a:p>
          <a:p>
            <a:pPr lvl="0" rtl="0">
              <a:lnSpc>
                <a:spcPct val="115000"/>
              </a:lnSpc>
              <a:spcBef>
                <a:spcPts val="0"/>
              </a:spcBef>
              <a:buNone/>
            </a:pPr>
            <a:r>
              <a:rPr lang="en" sz="1200">
                <a:latin typeface="Consolas"/>
                <a:ea typeface="Consolas"/>
                <a:cs typeface="Consolas"/>
                <a:sym typeface="Consolas"/>
              </a:rPr>
              <a:t>        	</a:t>
            </a:r>
            <a:r>
              <a:rPr lang="en" sz="1200">
                <a:solidFill>
                  <a:srgbClr val="008000"/>
                </a:solidFill>
                <a:latin typeface="Consolas"/>
                <a:ea typeface="Consolas"/>
                <a:cs typeface="Consolas"/>
                <a:sym typeface="Consolas"/>
              </a:rPr>
              <a:t>// Logic that triggers the above method calls should be done here.</a:t>
            </a:r>
          </a:p>
          <a:p>
            <a:pPr lvl="0" rtl="0">
              <a:lnSpc>
                <a:spcPct val="115000"/>
              </a:lnSpc>
              <a:spcBef>
                <a:spcPts val="0"/>
              </a:spcBef>
              <a:spcAft>
                <a:spcPts val="1600"/>
              </a:spcAft>
              <a:buNone/>
            </a:pPr>
            <a:r>
              <a:rPr lang="en" sz="1200">
                <a:latin typeface="Consolas"/>
                <a:ea typeface="Consolas"/>
                <a:cs typeface="Consolas"/>
                <a:sym typeface="Consolas"/>
              </a:rPr>
              <a:t> }</a:t>
            </a:r>
          </a:p>
          <a:p>
            <a:pPr lvl="0">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What is mocking?</a:t>
            </a:r>
          </a:p>
        </p:txBody>
      </p:sp>
      <p:sp>
        <p:nvSpPr>
          <p:cNvPr id="92" name="Shape 92"/>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spcBef>
                <a:spcPts val="0"/>
              </a:spcBef>
              <a:buNone/>
            </a:pPr>
            <a:r>
              <a:rPr lang="en" i="1"/>
              <a:t>Mocking is a process used in unit testing when the unit being tested has external dependencies. The purpose of mocking is to focus on the code being tested and not on the behavior or state of external dependencies. In mocking, the dependencies are replaced by closely controlled replacement objects that simulate the behavior of the real ones. There are three main types of replacement objects - stubs, fakes , and mocks.</a:t>
            </a:r>
            <a:r>
              <a:rPr lang="en"/>
              <a:t> </a:t>
            </a:r>
          </a:p>
          <a:p>
            <a:pPr lvl="0">
              <a:spcBef>
                <a:spcPts val="0"/>
              </a:spcBef>
              <a:buNone/>
            </a:pPr>
            <a:r>
              <a:rPr lang="en"/>
              <a:t>-- Telerik’s  </a:t>
            </a:r>
            <a:r>
              <a:rPr lang="en" b="1" i="1" u="sng">
                <a:solidFill>
                  <a:schemeClr val="hlink"/>
                </a:solidFill>
                <a:hlinkClick r:id="rId3"/>
              </a:rPr>
              <a:t>Unit Testing for Software Craftsmanship</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Additional Information on Sequences</a:t>
            </a:r>
          </a:p>
        </p:txBody>
      </p:sp>
      <p:sp>
        <p:nvSpPr>
          <p:cNvPr id="408" name="Shape 408"/>
          <p:cNvSpPr txBox="1">
            <a:spLocks noGrp="1"/>
          </p:cNvSpPr>
          <p:nvPr>
            <p:ph type="body" idx="1"/>
          </p:nvPr>
        </p:nvSpPr>
        <p:spPr>
          <a:xfrm>
            <a:off x="387900" y="1489825"/>
            <a:ext cx="8476500" cy="3078900"/>
          </a:xfrm>
          <a:prstGeom prst="rect">
            <a:avLst/>
          </a:prstGeom>
        </p:spPr>
        <p:txBody>
          <a:bodyPr lIns="91425" tIns="91425" rIns="91425" bIns="91425" anchor="t" anchorCtr="0">
            <a:noAutofit/>
          </a:bodyPr>
          <a:lstStyle/>
          <a:p>
            <a:pPr marL="457200" lvl="0" indent="-228600">
              <a:spcBef>
                <a:spcPts val="0"/>
              </a:spcBef>
              <a:buChar char="●"/>
            </a:pPr>
            <a:r>
              <a:rPr lang="en"/>
              <a:t>Any violation of sequencing will throw a SequenceException immediately</a:t>
            </a:r>
          </a:p>
          <a:p>
            <a:pPr marL="457200" lvl="0" indent="-228600">
              <a:spcBef>
                <a:spcPts val="0"/>
              </a:spcBef>
              <a:buChar char="●"/>
            </a:pPr>
            <a:r>
              <a:rPr lang="en"/>
              <a:t>If a Sequence is disposed, any unfulfilled expectations will cause a SequenceException to be thrown</a:t>
            </a:r>
          </a:p>
          <a:p>
            <a:pPr marL="457200" lvl="0" indent="-228600">
              <a:spcBef>
                <a:spcPts val="0"/>
              </a:spcBef>
              <a:buChar char="●"/>
            </a:pPr>
            <a:r>
              <a:rPr lang="en"/>
              <a:t>Only one Sequence may be active per thread</a:t>
            </a:r>
          </a:p>
          <a:p>
            <a:pPr marL="457200" lvl="0" indent="-228600">
              <a:spcBef>
                <a:spcPts val="0"/>
              </a:spcBef>
              <a:buChar char="●"/>
            </a:pPr>
            <a:r>
              <a:rPr lang="en"/>
              <a:t>More than one sequence active on a thread will throw a SequenceUsageException</a:t>
            </a:r>
          </a:p>
          <a:p>
            <a:pPr lvl="0">
              <a:spcBef>
                <a:spcPts val="0"/>
              </a:spcBef>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Shape 413"/>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Best Practices</a:t>
            </a:r>
          </a:p>
        </p:txBody>
      </p:sp>
      <p:sp>
        <p:nvSpPr>
          <p:cNvPr id="414" name="Shape 414"/>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marL="457200" lvl="0" indent="-228600">
              <a:spcBef>
                <a:spcPts val="0"/>
              </a:spcBef>
              <a:buChar char="●"/>
            </a:pPr>
            <a:r>
              <a:rPr lang="en"/>
              <a:t>Try to use abstractions whenever possible</a:t>
            </a:r>
          </a:p>
          <a:p>
            <a:pPr marL="457200" lvl="0" indent="-228600">
              <a:spcBef>
                <a:spcPts val="0"/>
              </a:spcBef>
              <a:buChar char="●"/>
            </a:pPr>
            <a:r>
              <a:rPr lang="en"/>
              <a:t>Be careful when using Strict Mocking</a:t>
            </a:r>
          </a:p>
          <a:p>
            <a:pPr marL="457200" lvl="0" indent="-228600">
              <a:spcBef>
                <a:spcPts val="0"/>
              </a:spcBef>
              <a:buChar char="●"/>
            </a:pPr>
            <a:r>
              <a:rPr lang="en"/>
              <a:t>Don’t mock code that doesn’t need to be mocked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Moq vs other Mocking Libraries</a:t>
            </a:r>
          </a:p>
        </p:txBody>
      </p:sp>
      <p:sp>
        <p:nvSpPr>
          <p:cNvPr id="420" name="Shape 420"/>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spcBef>
                <a:spcPts val="0"/>
              </a:spcBef>
              <a:buNone/>
            </a:pPr>
            <a:endParaRPr/>
          </a:p>
        </p:txBody>
      </p:sp>
      <p:graphicFrame>
        <p:nvGraphicFramePr>
          <p:cNvPr id="421" name="Shape 421"/>
          <p:cNvGraphicFramePr/>
          <p:nvPr/>
        </p:nvGraphicFramePr>
        <p:xfrm>
          <a:off x="516875" y="1374525"/>
          <a:ext cx="3000000" cy="3000000"/>
        </p:xfrm>
        <a:graphic>
          <a:graphicData uri="http://schemas.openxmlformats.org/drawingml/2006/table">
            <a:tbl>
              <a:tblPr>
                <a:noFill/>
                <a:tableStyleId>{CBB73EEA-28CB-4890-A906-924582298BBA}</a:tableStyleId>
              </a:tblPr>
              <a:tblGrid>
                <a:gridCol w="1842150">
                  <a:extLst>
                    <a:ext uri="{9D8B030D-6E8A-4147-A177-3AD203B41FA5}">
                      <a16:colId xmlns:a16="http://schemas.microsoft.com/office/drawing/2014/main" val="20000"/>
                    </a:ext>
                  </a:extLst>
                </a:gridCol>
                <a:gridCol w="1842150">
                  <a:extLst>
                    <a:ext uri="{9D8B030D-6E8A-4147-A177-3AD203B41FA5}">
                      <a16:colId xmlns:a16="http://schemas.microsoft.com/office/drawing/2014/main" val="20001"/>
                    </a:ext>
                  </a:extLst>
                </a:gridCol>
                <a:gridCol w="1842150">
                  <a:extLst>
                    <a:ext uri="{9D8B030D-6E8A-4147-A177-3AD203B41FA5}">
                      <a16:colId xmlns:a16="http://schemas.microsoft.com/office/drawing/2014/main" val="20002"/>
                    </a:ext>
                  </a:extLst>
                </a:gridCol>
                <a:gridCol w="1842150">
                  <a:extLst>
                    <a:ext uri="{9D8B030D-6E8A-4147-A177-3AD203B41FA5}">
                      <a16:colId xmlns:a16="http://schemas.microsoft.com/office/drawing/2014/main" val="20003"/>
                    </a:ext>
                  </a:extLst>
                </a:gridCol>
              </a:tblGrid>
              <a:tr h="723625">
                <a:tc>
                  <a:txBody>
                    <a:bodyPr/>
                    <a:lstStyle/>
                    <a:p>
                      <a:pPr lvl="0" rtl="0">
                        <a:spcBef>
                          <a:spcPts val="0"/>
                        </a:spcBef>
                        <a:buNone/>
                      </a:pPr>
                      <a:endParaRPr b="1">
                        <a:solidFill>
                          <a:srgbClr val="FFFFFF"/>
                        </a:solidFill>
                      </a:endParaRPr>
                    </a:p>
                  </a:txBody>
                  <a:tcPr marL="91425" marR="91425" marT="91425" marB="91425">
                    <a:lnL w="9525" cap="flat" cmpd="sng">
                      <a:solidFill>
                        <a:srgbClr val="FFFFFF">
                          <a:alpha val="0"/>
                        </a:srgbClr>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alpha val="0"/>
                        </a:srgbClr>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spcBef>
                          <a:spcPts val="0"/>
                        </a:spcBef>
                        <a:buNone/>
                      </a:pPr>
                      <a:r>
                        <a:rPr lang="en" b="1">
                          <a:solidFill>
                            <a:srgbClr val="FFFFFF"/>
                          </a:solidFill>
                        </a:rPr>
                        <a:t>Moq</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spcBef>
                          <a:spcPts val="0"/>
                        </a:spcBef>
                        <a:buNone/>
                      </a:pPr>
                      <a:r>
                        <a:rPr lang="en" b="1">
                          <a:solidFill>
                            <a:srgbClr val="FFFFFF"/>
                          </a:solidFill>
                        </a:rPr>
                        <a:t>Rhino Mocks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spcBef>
                          <a:spcPts val="0"/>
                        </a:spcBef>
                        <a:buNone/>
                      </a:pPr>
                      <a:r>
                        <a:rPr lang="en" b="1">
                          <a:solidFill>
                            <a:srgbClr val="FFFFFF"/>
                          </a:solidFill>
                        </a:rPr>
                        <a:t>Fakeiteasy</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724950">
                <a:tc>
                  <a:txBody>
                    <a:bodyPr/>
                    <a:lstStyle/>
                    <a:p>
                      <a:pPr lvl="0" rtl="0">
                        <a:spcBef>
                          <a:spcPts val="0"/>
                        </a:spcBef>
                        <a:buNone/>
                      </a:pPr>
                      <a:r>
                        <a:rPr lang="en">
                          <a:solidFill>
                            <a:srgbClr val="FFFFFF"/>
                          </a:solidFill>
                        </a:rPr>
                        <a:t>Stub and Mock Creation</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spcBef>
                          <a:spcPts val="0"/>
                        </a:spcBef>
                        <a:buNone/>
                      </a:pPr>
                      <a:r>
                        <a:rPr lang="en">
                          <a:solidFill>
                            <a:srgbClr val="FFFFFF"/>
                          </a:solidFill>
                        </a:rPr>
                        <a:t>Can be created in same Setup</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spcBef>
                          <a:spcPts val="0"/>
                        </a:spcBef>
                        <a:buNone/>
                      </a:pPr>
                      <a:r>
                        <a:rPr lang="en">
                          <a:solidFill>
                            <a:srgbClr val="FFFFFF"/>
                          </a:solidFill>
                        </a:rPr>
                        <a:t>Have to be created separately</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spcBef>
                          <a:spcPts val="0"/>
                        </a:spcBef>
                        <a:buNone/>
                      </a:pPr>
                      <a:r>
                        <a:rPr lang="en">
                          <a:solidFill>
                            <a:srgbClr val="FFFFFF"/>
                          </a:solidFill>
                        </a:rPr>
                        <a:t>Have to be created separately</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702600">
                <a:tc>
                  <a:txBody>
                    <a:bodyPr/>
                    <a:lstStyle/>
                    <a:p>
                      <a:pPr lvl="0">
                        <a:spcBef>
                          <a:spcPts val="0"/>
                        </a:spcBef>
                        <a:buNone/>
                      </a:pPr>
                      <a:r>
                        <a:rPr lang="en">
                          <a:solidFill>
                            <a:srgbClr val="FFFFFF"/>
                          </a:solidFill>
                        </a:rPr>
                        <a:t>Syntax</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spcBef>
                          <a:spcPts val="0"/>
                        </a:spcBef>
                        <a:buNone/>
                      </a:pPr>
                      <a:r>
                        <a:rPr lang="en">
                          <a:solidFill>
                            <a:srgbClr val="FFFFFF"/>
                          </a:solidFill>
                        </a:rPr>
                        <a:t>Expressive yet concise</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spcBef>
                          <a:spcPts val="0"/>
                        </a:spcBef>
                        <a:buNone/>
                      </a:pPr>
                      <a:r>
                        <a:rPr lang="en">
                          <a:solidFill>
                            <a:srgbClr val="FFFFFF"/>
                          </a:solidFill>
                        </a:rPr>
                        <a:t>Verbose</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spcBef>
                          <a:spcPts val="0"/>
                        </a:spcBef>
                        <a:buNone/>
                      </a:pPr>
                      <a:r>
                        <a:rPr lang="en">
                          <a:solidFill>
                            <a:srgbClr val="FFFFFF"/>
                          </a:solidFill>
                        </a:rPr>
                        <a:t>Can be unintuitive</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702600">
                <a:tc>
                  <a:txBody>
                    <a:bodyPr/>
                    <a:lstStyle/>
                    <a:p>
                      <a:pPr lvl="0">
                        <a:spcBef>
                          <a:spcPts val="0"/>
                        </a:spcBef>
                        <a:buNone/>
                      </a:pPr>
                      <a:r>
                        <a:rPr lang="en">
                          <a:solidFill>
                            <a:srgbClr val="FFFFFF"/>
                          </a:solidFill>
                        </a:rPr>
                        <a:t>.NET Core</a:t>
                      </a:r>
                    </a:p>
                    <a:p>
                      <a:pPr lvl="0" rtl="0">
                        <a:spcBef>
                          <a:spcPts val="0"/>
                        </a:spcBef>
                        <a:buNone/>
                      </a:pPr>
                      <a:r>
                        <a:rPr lang="en">
                          <a:solidFill>
                            <a:srgbClr val="FFFFFF"/>
                          </a:solidFill>
                        </a:rPr>
                        <a:t>Support</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Yes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No</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No</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724950">
                <a:tc>
                  <a:txBody>
                    <a:bodyPr/>
                    <a:lstStyle/>
                    <a:p>
                      <a:pPr lvl="0" rtl="0">
                        <a:spcBef>
                          <a:spcPts val="0"/>
                        </a:spcBef>
                        <a:buNone/>
                      </a:pPr>
                      <a:r>
                        <a:rPr lang="en">
                          <a:solidFill>
                            <a:srgbClr val="FFFFFF"/>
                          </a:solidFill>
                        </a:rPr>
                        <a:t>Declarative specification queries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Yes</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rtl="0">
                        <a:spcBef>
                          <a:spcPts val="0"/>
                        </a:spcBef>
                        <a:buNone/>
                      </a:pPr>
                      <a:r>
                        <a:rPr lang="en">
                          <a:solidFill>
                            <a:srgbClr val="FFFFFF"/>
                          </a:solidFill>
                        </a:rPr>
                        <a:t>No</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tc>
                  <a:txBody>
                    <a:bodyPr/>
                    <a:lstStyle/>
                    <a:p>
                      <a:pPr lvl="0">
                        <a:spcBef>
                          <a:spcPts val="0"/>
                        </a:spcBef>
                        <a:buNone/>
                      </a:pPr>
                      <a:r>
                        <a:rPr lang="en">
                          <a:solidFill>
                            <a:srgbClr val="FFFFFF"/>
                          </a:solidFill>
                        </a:rPr>
                        <a:t>No</a:t>
                      </a:r>
                    </a:p>
                  </a:txBody>
                  <a:tcPr marL="91425" marR="91425" marT="91425" marB="914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Shape 426"/>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For Additional Information</a:t>
            </a:r>
          </a:p>
        </p:txBody>
      </p:sp>
      <p:sp>
        <p:nvSpPr>
          <p:cNvPr id="427" name="Shape 427"/>
          <p:cNvSpPr txBox="1">
            <a:spLocks noGrp="1"/>
          </p:cNvSpPr>
          <p:nvPr>
            <p:ph type="body" idx="1"/>
          </p:nvPr>
        </p:nvSpPr>
        <p:spPr>
          <a:xfrm>
            <a:off x="387900" y="1489825"/>
            <a:ext cx="8583900" cy="3078900"/>
          </a:xfrm>
          <a:prstGeom prst="rect">
            <a:avLst/>
          </a:prstGeom>
        </p:spPr>
        <p:txBody>
          <a:bodyPr lIns="91425" tIns="91425" rIns="91425" bIns="91425" anchor="t" anchorCtr="0">
            <a:noAutofit/>
          </a:bodyPr>
          <a:lstStyle/>
          <a:p>
            <a:pPr lvl="0">
              <a:spcBef>
                <a:spcPts val="0"/>
              </a:spcBef>
              <a:buNone/>
            </a:pPr>
            <a:r>
              <a:rPr lang="en" sz="1400"/>
              <a:t>Mock Documentation - </a:t>
            </a:r>
            <a:r>
              <a:rPr lang="en" sz="1400" u="sng">
                <a:solidFill>
                  <a:schemeClr val="hlink"/>
                </a:solidFill>
                <a:hlinkClick r:id="rId3"/>
              </a:rPr>
              <a:t>https://github.com/Moq/moq4</a:t>
            </a:r>
          </a:p>
          <a:p>
            <a:pPr lvl="0">
              <a:spcBef>
                <a:spcPts val="0"/>
              </a:spcBef>
              <a:buNone/>
            </a:pPr>
            <a:r>
              <a:rPr lang="en" sz="1400"/>
              <a:t>NuDoq - </a:t>
            </a:r>
            <a:r>
              <a:rPr lang="en" sz="1400" u="sng">
                <a:solidFill>
                  <a:schemeClr val="hlink"/>
                </a:solidFill>
                <a:hlinkClick r:id="rId4"/>
              </a:rPr>
              <a:t>http://www.nudoq.org/#!/Packages/Moq/Moq/</a:t>
            </a:r>
            <a:r>
              <a:rPr lang="en" sz="1400"/>
              <a:t> </a:t>
            </a:r>
          </a:p>
          <a:p>
            <a:pPr lvl="0">
              <a:spcBef>
                <a:spcPts val="0"/>
              </a:spcBef>
              <a:buNone/>
            </a:pPr>
            <a:r>
              <a:rPr lang="en" sz="1400"/>
              <a:t>CodeProject -  </a:t>
            </a:r>
            <a:r>
              <a:rPr lang="en" sz="1400" u="sng">
                <a:solidFill>
                  <a:schemeClr val="hlink"/>
                </a:solidFill>
                <a:hlinkClick r:id="rId5"/>
              </a:rPr>
              <a:t>https://www.codeproject.com/search.aspx?q=moq&amp;x=0&amp;y=0&amp;sbo=kw</a:t>
            </a:r>
            <a:r>
              <a:rPr lang="en" sz="1400"/>
              <a:t> </a:t>
            </a:r>
          </a:p>
          <a:p>
            <a:pPr lvl="0">
              <a:spcBef>
                <a:spcPts val="0"/>
              </a:spcBef>
              <a:buNone/>
            </a:pPr>
            <a:r>
              <a:rPr lang="en" sz="1400"/>
              <a:t>Pluralsight - </a:t>
            </a:r>
            <a:r>
              <a:rPr lang="en" sz="1400" u="sng">
                <a:solidFill>
                  <a:schemeClr val="hlink"/>
                </a:solidFill>
                <a:hlinkClick r:id="rId6"/>
              </a:rPr>
              <a:t>https://app.pluralsight.com/library/courses/mocking-with-moq/</a:t>
            </a:r>
          </a:p>
          <a:p>
            <a:pPr lvl="0">
              <a:spcBef>
                <a:spcPts val="0"/>
              </a:spcBef>
              <a:buNone/>
            </a:pPr>
            <a:endParaRPr/>
          </a:p>
          <a:p>
            <a:pPr lvl="0">
              <a:spcBef>
                <a:spcPts val="0"/>
              </a:spcBef>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Contact Me</a:t>
            </a:r>
          </a:p>
        </p:txBody>
      </p:sp>
      <p:sp>
        <p:nvSpPr>
          <p:cNvPr id="433" name="Shape 433"/>
          <p:cNvSpPr txBox="1">
            <a:spLocks noGrp="1"/>
          </p:cNvSpPr>
          <p:nvPr>
            <p:ph type="body" idx="1"/>
          </p:nvPr>
        </p:nvSpPr>
        <p:spPr>
          <a:xfrm>
            <a:off x="387900" y="1489824"/>
            <a:ext cx="8368200" cy="3078900"/>
          </a:xfrm>
          <a:prstGeom prst="rect">
            <a:avLst/>
          </a:prstGeom>
        </p:spPr>
        <p:txBody>
          <a:bodyPr lIns="91425" tIns="91425" rIns="91425" bIns="91425" anchor="t" anchorCtr="0">
            <a:noAutofit/>
          </a:bodyPr>
          <a:lstStyle/>
          <a:p>
            <a:pPr lvl="0">
              <a:spcBef>
                <a:spcPts val="0"/>
              </a:spcBef>
              <a:buNone/>
            </a:pPr>
            <a:r>
              <a:rPr lang="en"/>
              <a:t>LinkedIn - </a:t>
            </a:r>
            <a:r>
              <a:rPr lang="en" u="sng">
                <a:solidFill>
                  <a:schemeClr val="hlink"/>
                </a:solidFill>
                <a:hlinkClick r:id="rId3"/>
              </a:rPr>
              <a:t>https://www.linkedin.com/in/whitney-may-24a3a52a/</a:t>
            </a:r>
            <a:r>
              <a:rPr lang="en"/>
              <a:t> </a:t>
            </a:r>
          </a:p>
          <a:p>
            <a:pPr lvl="0">
              <a:spcBef>
                <a:spcPts val="0"/>
              </a:spcBef>
              <a:buNone/>
            </a:pPr>
            <a:r>
              <a:rPr lang="en"/>
              <a:t>Github - </a:t>
            </a:r>
            <a:r>
              <a:rPr lang="en" u="sng">
                <a:solidFill>
                  <a:schemeClr val="hlink"/>
                </a:solidFill>
                <a:hlinkClick r:id="rId4"/>
              </a:rPr>
              <a:t>https://github.com/wmay1991</a:t>
            </a:r>
            <a:r>
              <a:rPr lang="en"/>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Mocking Definitions</a:t>
            </a:r>
          </a:p>
        </p:txBody>
      </p:sp>
      <p:sp>
        <p:nvSpPr>
          <p:cNvPr id="98" name="Shape 98"/>
          <p:cNvSpPr txBox="1">
            <a:spLocks noGrp="1"/>
          </p:cNvSpPr>
          <p:nvPr>
            <p:ph type="body" idx="1"/>
          </p:nvPr>
        </p:nvSpPr>
        <p:spPr>
          <a:xfrm>
            <a:off x="387900" y="1489825"/>
            <a:ext cx="8541900" cy="3078900"/>
          </a:xfrm>
          <a:prstGeom prst="rect">
            <a:avLst/>
          </a:prstGeom>
        </p:spPr>
        <p:txBody>
          <a:bodyPr lIns="91425" tIns="91425" rIns="91425" bIns="91425" anchor="t" anchorCtr="0">
            <a:noAutofit/>
          </a:bodyPr>
          <a:lstStyle/>
          <a:p>
            <a:pPr lvl="0">
              <a:spcBef>
                <a:spcPts val="0"/>
              </a:spcBef>
              <a:buNone/>
            </a:pPr>
            <a:r>
              <a:rPr lang="en" i="1"/>
              <a:t>Stubs provide canned answers to calls made during the test, usually not responding at all to anything outside what's programmed in for the test.</a:t>
            </a:r>
          </a:p>
          <a:p>
            <a:pPr lvl="0">
              <a:spcBef>
                <a:spcPts val="0"/>
              </a:spcBef>
              <a:buNone/>
            </a:pPr>
            <a:r>
              <a:rPr lang="en" i="1"/>
              <a:t>Mocks are  objects pre-programmed with expectations which form a specification of the calls they are expected to receive. </a:t>
            </a:r>
          </a:p>
          <a:p>
            <a:pPr lvl="0">
              <a:spcBef>
                <a:spcPts val="0"/>
              </a:spcBef>
              <a:buNone/>
            </a:pPr>
            <a:r>
              <a:rPr lang="en" i="1"/>
              <a:t>Fake objects actually have working implementations, but usually take some shortcut which makes them not suitable for production (an in memory database is a good example)</a:t>
            </a:r>
          </a:p>
          <a:p>
            <a:pPr marL="457200" lvl="0" indent="-228600">
              <a:spcBef>
                <a:spcPts val="0"/>
              </a:spcBef>
              <a:buChar char="-"/>
            </a:pPr>
            <a:r>
              <a:rPr lang="en"/>
              <a:t>Martin Fowler's</a:t>
            </a:r>
            <a:r>
              <a:rPr lang="en" i="1"/>
              <a:t>  </a:t>
            </a:r>
            <a:r>
              <a:rPr lang="en" b="1" i="1" u="sng">
                <a:solidFill>
                  <a:schemeClr val="hlink"/>
                </a:solidFill>
                <a:hlinkClick r:id="rId3"/>
              </a:rPr>
              <a:t>Mocks Aren't Stubs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500800" y="1902525"/>
            <a:ext cx="8368200" cy="686100"/>
          </a:xfrm>
          <a:prstGeom prst="rect">
            <a:avLst/>
          </a:prstGeom>
        </p:spPr>
        <p:txBody>
          <a:bodyPr lIns="91425" tIns="91425" rIns="91425" bIns="91425" anchor="b" anchorCtr="0">
            <a:noAutofit/>
          </a:bodyPr>
          <a:lstStyle/>
          <a:p>
            <a:pPr lvl="0" algn="ctr">
              <a:spcBef>
                <a:spcPts val="0"/>
              </a:spcBef>
              <a:buNone/>
            </a:pPr>
            <a:r>
              <a:rPr lang="en"/>
              <a:t>Mocking Code Using Moq</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Objects</a:t>
            </a:r>
          </a:p>
        </p:txBody>
      </p:sp>
      <p:sp>
        <p:nvSpPr>
          <p:cNvPr id="109" name="Shape 109"/>
          <p:cNvSpPr txBox="1">
            <a:spLocks noGrp="1"/>
          </p:cNvSpPr>
          <p:nvPr>
            <p:ph type="body" idx="1"/>
          </p:nvPr>
        </p:nvSpPr>
        <p:spPr>
          <a:xfrm>
            <a:off x="387900" y="1489825"/>
            <a:ext cx="8257200" cy="1383600"/>
          </a:xfrm>
          <a:prstGeom prst="rect">
            <a:avLst/>
          </a:prstGeom>
          <a:solidFill>
            <a:srgbClr val="F3F3F3"/>
          </a:solidFill>
        </p:spPr>
        <p:txBody>
          <a:bodyPr lIns="91425" tIns="91425" rIns="91425" bIns="91425" anchor="t" anchorCtr="0">
            <a:noAutofit/>
          </a:bodyPr>
          <a:lstStyle/>
          <a:p>
            <a:pPr lvl="0" rtl="0">
              <a:spcBef>
                <a:spcPts val="0"/>
              </a:spcBef>
              <a:spcAft>
                <a:spcPts val="0"/>
              </a:spcAft>
              <a:buNone/>
            </a:pPr>
            <a:r>
              <a:rPr lang="en" sz="1400">
                <a:solidFill>
                  <a:srgbClr val="2B91AF"/>
                </a:solidFill>
                <a:latin typeface="Consolas"/>
                <a:ea typeface="Consolas"/>
                <a:cs typeface="Consolas"/>
                <a:sym typeface="Consolas"/>
              </a:rPr>
              <a:t>Item</a:t>
            </a:r>
            <a:r>
              <a:rPr lang="en" sz="1400">
                <a:solidFill>
                  <a:srgbClr val="000000"/>
                </a:solidFill>
                <a:latin typeface="Consolas"/>
                <a:ea typeface="Consolas"/>
                <a:cs typeface="Consolas"/>
                <a:sym typeface="Consolas"/>
              </a:rPr>
              <a:t> item = </a:t>
            </a:r>
            <a:r>
              <a:rPr lang="en" sz="1400">
                <a:solidFill>
                  <a:srgbClr val="0000FF"/>
                </a:solidFill>
                <a:latin typeface="Consolas"/>
                <a:ea typeface="Consolas"/>
                <a:cs typeface="Consolas"/>
                <a:sym typeface="Consolas"/>
              </a:rPr>
              <a:t>new</a:t>
            </a:r>
            <a:r>
              <a:rPr lang="en" sz="1400">
                <a:solidFill>
                  <a:srgbClr val="000000"/>
                </a:solidFill>
                <a:latin typeface="Consolas"/>
                <a:ea typeface="Consolas"/>
                <a:cs typeface="Consolas"/>
                <a:sym typeface="Consolas"/>
              </a:rPr>
              <a:t> </a:t>
            </a:r>
            <a:r>
              <a:rPr lang="en" sz="1400">
                <a:solidFill>
                  <a:srgbClr val="2B91AF"/>
                </a:solidFill>
                <a:latin typeface="Consolas"/>
                <a:ea typeface="Consolas"/>
                <a:cs typeface="Consolas"/>
                <a:sym typeface="Consolas"/>
              </a:rPr>
              <a:t>Item</a:t>
            </a:r>
            <a:r>
              <a:rPr lang="en" sz="1400">
                <a:solidFill>
                  <a:srgbClr val="000000"/>
                </a:solidFill>
                <a:latin typeface="Consolas"/>
                <a:ea typeface="Consolas"/>
                <a:cs typeface="Consolas"/>
                <a:sym typeface="Consolas"/>
              </a:rPr>
              <a:t> { ItemId = </a:t>
            </a:r>
            <a:r>
              <a:rPr lang="en" sz="1400">
                <a:solidFill>
                  <a:srgbClr val="2B91AF"/>
                </a:solidFill>
                <a:latin typeface="Consolas"/>
                <a:ea typeface="Consolas"/>
                <a:cs typeface="Consolas"/>
                <a:sym typeface="Consolas"/>
              </a:rPr>
              <a:t>Guid</a:t>
            </a:r>
            <a:r>
              <a:rPr lang="en" sz="1400">
                <a:solidFill>
                  <a:srgbClr val="000000"/>
                </a:solidFill>
                <a:latin typeface="Consolas"/>
                <a:ea typeface="Consolas"/>
                <a:cs typeface="Consolas"/>
                <a:sym typeface="Consolas"/>
              </a:rPr>
              <a:t>.NewGuid(), Name = </a:t>
            </a:r>
            <a:r>
              <a:rPr lang="en" sz="1400">
                <a:solidFill>
                  <a:srgbClr val="A31515"/>
                </a:solidFill>
                <a:latin typeface="Consolas"/>
                <a:ea typeface="Consolas"/>
                <a:cs typeface="Consolas"/>
                <a:sym typeface="Consolas"/>
              </a:rPr>
              <a:t>"item4"</a:t>
            </a:r>
            <a:r>
              <a:rPr lang="en" sz="1400">
                <a:solidFill>
                  <a:srgbClr val="000000"/>
                </a:solidFill>
                <a:latin typeface="Consolas"/>
                <a:ea typeface="Consolas"/>
                <a:cs typeface="Consolas"/>
                <a:sym typeface="Consolas"/>
              </a:rPr>
              <a:t>, Price = 40.00M }</a:t>
            </a:r>
          </a:p>
          <a:p>
            <a:pPr lvl="0" rtl="0">
              <a:spcBef>
                <a:spcPts val="0"/>
              </a:spcBef>
              <a:spcAft>
                <a:spcPts val="0"/>
              </a:spcAft>
              <a:buNone/>
            </a:pPr>
            <a:endParaRPr sz="1400">
              <a:solidFill>
                <a:srgbClr val="000000"/>
              </a:solidFill>
              <a:latin typeface="Consolas"/>
              <a:ea typeface="Consolas"/>
              <a:cs typeface="Consolas"/>
              <a:sym typeface="Consolas"/>
            </a:endParaRPr>
          </a:p>
          <a:p>
            <a:pPr lvl="0" rtl="0">
              <a:spcBef>
                <a:spcPts val="0"/>
              </a:spcBef>
              <a:spcAft>
                <a:spcPts val="0"/>
              </a:spcAft>
              <a:buNone/>
            </a:pPr>
            <a:r>
              <a:rPr lang="en" sz="1400">
                <a:solidFill>
                  <a:srgbClr val="2B91AF"/>
                </a:solidFill>
                <a:latin typeface="Consolas"/>
                <a:ea typeface="Consolas"/>
                <a:cs typeface="Consolas"/>
                <a:sym typeface="Consolas"/>
              </a:rPr>
              <a:t>Mock</a:t>
            </a:r>
            <a:r>
              <a:rPr lang="en" sz="1400">
                <a:solidFill>
                  <a:srgbClr val="000000"/>
                </a:solidFill>
                <a:latin typeface="Consolas"/>
                <a:ea typeface="Consolas"/>
                <a:cs typeface="Consolas"/>
                <a:sym typeface="Consolas"/>
              </a:rPr>
              <a:t> &lt;</a:t>
            </a:r>
            <a:r>
              <a:rPr lang="en" sz="1400">
                <a:solidFill>
                  <a:srgbClr val="2B91AF"/>
                </a:solidFill>
                <a:latin typeface="Consolas"/>
                <a:ea typeface="Consolas"/>
                <a:cs typeface="Consolas"/>
                <a:sym typeface="Consolas"/>
              </a:rPr>
              <a:t>DbSet</a:t>
            </a:r>
            <a:r>
              <a:rPr lang="en" sz="1400">
                <a:solidFill>
                  <a:srgbClr val="000000"/>
                </a:solidFill>
                <a:latin typeface="Consolas"/>
                <a:ea typeface="Consolas"/>
                <a:cs typeface="Consolas"/>
                <a:sym typeface="Consolas"/>
              </a:rPr>
              <a:t>&lt;</a:t>
            </a:r>
            <a:r>
              <a:rPr lang="en" sz="1400">
                <a:solidFill>
                  <a:srgbClr val="2B91AF"/>
                </a:solidFill>
                <a:latin typeface="Consolas"/>
                <a:ea typeface="Consolas"/>
                <a:cs typeface="Consolas"/>
                <a:sym typeface="Consolas"/>
              </a:rPr>
              <a:t>Item</a:t>
            </a:r>
            <a:r>
              <a:rPr lang="en" sz="1400">
                <a:solidFill>
                  <a:srgbClr val="000000"/>
                </a:solidFill>
                <a:latin typeface="Consolas"/>
                <a:ea typeface="Consolas"/>
                <a:cs typeface="Consolas"/>
                <a:sym typeface="Consolas"/>
              </a:rPr>
              <a:t>&gt;&gt; mockItem = </a:t>
            </a:r>
            <a:r>
              <a:rPr lang="en" sz="1400">
                <a:solidFill>
                  <a:srgbClr val="0000FF"/>
                </a:solidFill>
                <a:latin typeface="Consolas"/>
                <a:ea typeface="Consolas"/>
                <a:cs typeface="Consolas"/>
                <a:sym typeface="Consolas"/>
              </a:rPr>
              <a:t>new</a:t>
            </a:r>
            <a:r>
              <a:rPr lang="en" sz="1400">
                <a:solidFill>
                  <a:srgbClr val="000000"/>
                </a:solidFill>
                <a:latin typeface="Consolas"/>
                <a:ea typeface="Consolas"/>
                <a:cs typeface="Consolas"/>
                <a:sym typeface="Consolas"/>
              </a:rPr>
              <a:t> </a:t>
            </a:r>
            <a:r>
              <a:rPr lang="en" sz="1400">
                <a:solidFill>
                  <a:srgbClr val="2B91AF"/>
                </a:solidFill>
                <a:latin typeface="Consolas"/>
                <a:ea typeface="Consolas"/>
                <a:cs typeface="Consolas"/>
                <a:sym typeface="Consolas"/>
              </a:rPr>
              <a:t>Mock</a:t>
            </a:r>
            <a:r>
              <a:rPr lang="en" sz="1400">
                <a:solidFill>
                  <a:srgbClr val="000000"/>
                </a:solidFill>
                <a:latin typeface="Consolas"/>
                <a:ea typeface="Consolas"/>
                <a:cs typeface="Consolas"/>
                <a:sym typeface="Consolas"/>
              </a:rPr>
              <a:t>&lt;</a:t>
            </a:r>
            <a:r>
              <a:rPr lang="en" sz="1400">
                <a:solidFill>
                  <a:srgbClr val="2B91AF"/>
                </a:solidFill>
                <a:latin typeface="Consolas"/>
                <a:ea typeface="Consolas"/>
                <a:cs typeface="Consolas"/>
                <a:sym typeface="Consolas"/>
              </a:rPr>
              <a:t>DbSet</a:t>
            </a:r>
            <a:r>
              <a:rPr lang="en" sz="1400">
                <a:solidFill>
                  <a:srgbClr val="000000"/>
                </a:solidFill>
                <a:latin typeface="Consolas"/>
                <a:ea typeface="Consolas"/>
                <a:cs typeface="Consolas"/>
                <a:sym typeface="Consolas"/>
              </a:rPr>
              <a:t>&lt;</a:t>
            </a:r>
            <a:r>
              <a:rPr lang="en" sz="1400">
                <a:solidFill>
                  <a:srgbClr val="2B91AF"/>
                </a:solidFill>
                <a:latin typeface="Consolas"/>
                <a:ea typeface="Consolas"/>
                <a:cs typeface="Consolas"/>
                <a:sym typeface="Consolas"/>
              </a:rPr>
              <a:t>Item</a:t>
            </a:r>
            <a:r>
              <a:rPr lang="en" sz="1400">
                <a:solidFill>
                  <a:srgbClr val="000000"/>
                </a:solidFill>
                <a:latin typeface="Consolas"/>
                <a:ea typeface="Consolas"/>
                <a:cs typeface="Consolas"/>
                <a:sym typeface="Consolas"/>
              </a:rPr>
              <a:t>&gt;&gt;();</a:t>
            </a:r>
          </a:p>
          <a:p>
            <a:pPr lvl="0" rtl="0">
              <a:spcBef>
                <a:spcPts val="0"/>
              </a:spcBef>
              <a:spcAft>
                <a:spcPts val="0"/>
              </a:spcAft>
              <a:buNone/>
            </a:pPr>
            <a:r>
              <a:rPr lang="en" sz="1400">
                <a:solidFill>
                  <a:srgbClr val="000000"/>
                </a:solidFill>
                <a:latin typeface="Consolas"/>
                <a:ea typeface="Consolas"/>
                <a:cs typeface="Consolas"/>
                <a:sym typeface="Consolas"/>
              </a:rPr>
              <a:t>mockItem.Setup(m =&gt; m.Find(item.item_id)).Returns(item);</a:t>
            </a:r>
          </a:p>
          <a:p>
            <a:pPr lvl="0">
              <a:spcBef>
                <a:spcPts val="0"/>
              </a:spcBef>
              <a:buNone/>
            </a:pPr>
            <a:endParaRPr sz="120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87900" y="458025"/>
            <a:ext cx="8368200" cy="686100"/>
          </a:xfrm>
          <a:prstGeom prst="rect">
            <a:avLst/>
          </a:prstGeom>
        </p:spPr>
        <p:txBody>
          <a:bodyPr lIns="91425" tIns="91425" rIns="91425" bIns="91425" anchor="b" anchorCtr="0">
            <a:noAutofit/>
          </a:bodyPr>
          <a:lstStyle/>
          <a:p>
            <a:pPr lvl="0">
              <a:spcBef>
                <a:spcPts val="0"/>
              </a:spcBef>
              <a:buNone/>
            </a:pPr>
            <a:r>
              <a:rPr lang="en"/>
              <a:t>Interfaces</a:t>
            </a:r>
          </a:p>
        </p:txBody>
      </p:sp>
      <p:sp>
        <p:nvSpPr>
          <p:cNvPr id="115" name="Shape 115"/>
          <p:cNvSpPr txBox="1">
            <a:spLocks noGrp="1"/>
          </p:cNvSpPr>
          <p:nvPr>
            <p:ph type="body" idx="1"/>
          </p:nvPr>
        </p:nvSpPr>
        <p:spPr>
          <a:xfrm>
            <a:off x="387900" y="1443175"/>
            <a:ext cx="8207100" cy="1082400"/>
          </a:xfrm>
          <a:prstGeom prst="rect">
            <a:avLst/>
          </a:prstGeom>
          <a:solidFill>
            <a:srgbClr val="FFFFFF"/>
          </a:solidFill>
        </p:spPr>
        <p:txBody>
          <a:bodyPr lIns="91425" tIns="91425" rIns="91425" bIns="91425" anchor="t" anchorCtr="0">
            <a:noAutofit/>
          </a:bodyPr>
          <a:lstStyle/>
          <a:p>
            <a:pPr lvl="0" rtl="0">
              <a:spcBef>
                <a:spcPts val="0"/>
              </a:spcBef>
              <a:spcAft>
                <a:spcPts val="0"/>
              </a:spcAft>
              <a:buNone/>
            </a:pPr>
            <a:r>
              <a:rPr lang="en" sz="1400">
                <a:solidFill>
                  <a:srgbClr val="2B91AF"/>
                </a:solidFill>
                <a:latin typeface="Consolas"/>
                <a:ea typeface="Consolas"/>
                <a:cs typeface="Consolas"/>
                <a:sym typeface="Consolas"/>
              </a:rPr>
              <a:t>Mock</a:t>
            </a:r>
            <a:r>
              <a:rPr lang="en" sz="1400">
                <a:solidFill>
                  <a:srgbClr val="000000"/>
                </a:solidFill>
                <a:latin typeface="Consolas"/>
                <a:ea typeface="Consolas"/>
                <a:cs typeface="Consolas"/>
                <a:sym typeface="Consolas"/>
              </a:rPr>
              <a:t>&lt;</a:t>
            </a:r>
            <a:r>
              <a:rPr lang="en" sz="1400">
                <a:solidFill>
                  <a:srgbClr val="2B91AF"/>
                </a:solidFill>
                <a:latin typeface="Consolas"/>
                <a:ea typeface="Consolas"/>
                <a:cs typeface="Consolas"/>
                <a:sym typeface="Consolas"/>
              </a:rPr>
              <a:t>IFormattable</a:t>
            </a:r>
            <a:r>
              <a:rPr lang="en" sz="1400">
                <a:solidFill>
                  <a:srgbClr val="000000"/>
                </a:solidFill>
                <a:latin typeface="Consolas"/>
                <a:ea typeface="Consolas"/>
                <a:cs typeface="Consolas"/>
                <a:sym typeface="Consolas"/>
              </a:rPr>
              <a:t>&gt; mockFormat = </a:t>
            </a:r>
            <a:r>
              <a:rPr lang="en" sz="1400">
                <a:solidFill>
                  <a:srgbClr val="0000FF"/>
                </a:solidFill>
                <a:latin typeface="Consolas"/>
                <a:ea typeface="Consolas"/>
                <a:cs typeface="Consolas"/>
                <a:sym typeface="Consolas"/>
              </a:rPr>
              <a:t>new</a:t>
            </a:r>
            <a:r>
              <a:rPr lang="en" sz="1400">
                <a:solidFill>
                  <a:srgbClr val="000000"/>
                </a:solidFill>
                <a:latin typeface="Consolas"/>
                <a:ea typeface="Consolas"/>
                <a:cs typeface="Consolas"/>
                <a:sym typeface="Consolas"/>
              </a:rPr>
              <a:t> </a:t>
            </a:r>
            <a:r>
              <a:rPr lang="en" sz="1400">
                <a:solidFill>
                  <a:srgbClr val="2B91AF"/>
                </a:solidFill>
                <a:latin typeface="Consolas"/>
                <a:ea typeface="Consolas"/>
                <a:cs typeface="Consolas"/>
                <a:sym typeface="Consolas"/>
              </a:rPr>
              <a:t>Mock</a:t>
            </a:r>
            <a:r>
              <a:rPr lang="en" sz="1400">
                <a:solidFill>
                  <a:srgbClr val="000000"/>
                </a:solidFill>
                <a:latin typeface="Consolas"/>
                <a:ea typeface="Consolas"/>
                <a:cs typeface="Consolas"/>
                <a:sym typeface="Consolas"/>
              </a:rPr>
              <a:t>&lt;</a:t>
            </a:r>
            <a:r>
              <a:rPr lang="en" sz="1400">
                <a:solidFill>
                  <a:srgbClr val="2B91AF"/>
                </a:solidFill>
                <a:latin typeface="Consolas"/>
                <a:ea typeface="Consolas"/>
                <a:cs typeface="Consolas"/>
                <a:sym typeface="Consolas"/>
              </a:rPr>
              <a:t>IFormattable</a:t>
            </a:r>
            <a:r>
              <a:rPr lang="en" sz="1400">
                <a:solidFill>
                  <a:srgbClr val="000000"/>
                </a:solidFill>
                <a:latin typeface="Consolas"/>
                <a:ea typeface="Consolas"/>
                <a:cs typeface="Consolas"/>
                <a:sym typeface="Consolas"/>
              </a:rPr>
              <a:t>&gt; ();</a:t>
            </a:r>
          </a:p>
          <a:p>
            <a:pPr marL="0" lvl="0" indent="0" rtl="0">
              <a:spcBef>
                <a:spcPts val="0"/>
              </a:spcBef>
              <a:spcAft>
                <a:spcPts val="0"/>
              </a:spcAft>
              <a:buNone/>
            </a:pPr>
            <a:r>
              <a:rPr lang="en" sz="1400">
                <a:solidFill>
                  <a:srgbClr val="000000"/>
                </a:solidFill>
                <a:latin typeface="Consolas"/>
                <a:ea typeface="Consolas"/>
                <a:cs typeface="Consolas"/>
                <a:sym typeface="Consolas"/>
              </a:rPr>
              <a:t>mockFormat.Setup(m =&gt; m.ToString(</a:t>
            </a:r>
            <a:r>
              <a:rPr lang="en" sz="1400">
                <a:solidFill>
                  <a:srgbClr val="0000FF"/>
                </a:solidFill>
                <a:latin typeface="Consolas"/>
                <a:ea typeface="Consolas"/>
                <a:cs typeface="Consolas"/>
                <a:sym typeface="Consolas"/>
              </a:rPr>
              <a:t>new</a:t>
            </a:r>
            <a:r>
              <a:rPr lang="en" sz="1400">
                <a:solidFill>
                  <a:srgbClr val="000000"/>
                </a:solidFill>
                <a:latin typeface="Consolas"/>
                <a:ea typeface="Consolas"/>
                <a:cs typeface="Consolas"/>
                <a:sym typeface="Consolas"/>
              </a:rPr>
              <a:t> </a:t>
            </a:r>
            <a:r>
              <a:rPr lang="en" sz="1400">
                <a:solidFill>
                  <a:srgbClr val="2B91AF"/>
                </a:solidFill>
                <a:latin typeface="Consolas"/>
                <a:ea typeface="Consolas"/>
                <a:cs typeface="Consolas"/>
                <a:sym typeface="Consolas"/>
              </a:rPr>
              <a:t>DateTime</a:t>
            </a:r>
            <a:r>
              <a:rPr lang="en" sz="1400">
                <a:solidFill>
                  <a:srgbClr val="000000"/>
                </a:solidFill>
                <a:latin typeface="Consolas"/>
                <a:ea typeface="Consolas"/>
                <a:cs typeface="Consolas"/>
                <a:sym typeface="Consolas"/>
              </a:rPr>
              <a:t>(2017, 12, 15).ToString(), </a:t>
            </a:r>
            <a:r>
              <a:rPr lang="en" sz="1400">
                <a:solidFill>
                  <a:srgbClr val="2B91AF"/>
                </a:solidFill>
                <a:latin typeface="Consolas"/>
                <a:ea typeface="Consolas"/>
                <a:cs typeface="Consolas"/>
                <a:sym typeface="Consolas"/>
              </a:rPr>
              <a:t>CultureInfo</a:t>
            </a:r>
            <a:r>
              <a:rPr lang="en" sz="1400">
                <a:solidFill>
                  <a:srgbClr val="000000"/>
                </a:solidFill>
                <a:latin typeface="Consolas"/>
                <a:ea typeface="Consolas"/>
                <a:cs typeface="Consolas"/>
                <a:sym typeface="Consolas"/>
              </a:rPr>
              <a:t>.CurrentCulture)).Returns(</a:t>
            </a:r>
            <a:r>
              <a:rPr lang="en" sz="1400">
                <a:solidFill>
                  <a:srgbClr val="A31515"/>
                </a:solidFill>
                <a:latin typeface="Consolas"/>
                <a:ea typeface="Consolas"/>
                <a:cs typeface="Consolas"/>
                <a:sym typeface="Consolas"/>
              </a:rPr>
              <a:t>"12/15/17"</a:t>
            </a:r>
            <a:r>
              <a:rPr lang="en" sz="1400">
                <a:solidFill>
                  <a:srgbClr val="000000"/>
                </a:solidFill>
                <a:latin typeface="Consolas"/>
                <a:ea typeface="Consolas"/>
                <a:cs typeface="Consolas"/>
                <a:sym typeface="Consolas"/>
              </a:rPr>
              <a:t>);</a:t>
            </a:r>
          </a:p>
          <a:p>
            <a:pPr lvl="0">
              <a:spcBef>
                <a:spcPts val="0"/>
              </a:spcBef>
              <a:buNone/>
            </a:pPr>
            <a:endParaRPr/>
          </a:p>
          <a:p>
            <a:pPr lvl="0">
              <a:spcBef>
                <a:spcPts val="0"/>
              </a:spcBef>
              <a:buNone/>
            </a:pPr>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3421</Words>
  <Application>Microsoft Office PowerPoint</Application>
  <PresentationFormat>On-screen Show (16:9)</PresentationFormat>
  <Paragraphs>437</Paragraphs>
  <Slides>54</Slides>
  <Notes>54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Courier New</vt:lpstr>
      <vt:lpstr>Consolas</vt:lpstr>
      <vt:lpstr>Roboto Slab</vt:lpstr>
      <vt:lpstr>Verdana</vt:lpstr>
      <vt:lpstr>Arial</vt:lpstr>
      <vt:lpstr>Roboto</vt:lpstr>
      <vt:lpstr>marina</vt:lpstr>
      <vt:lpstr>Improve Your Unit Testing using Moq</vt:lpstr>
      <vt:lpstr>About Me</vt:lpstr>
      <vt:lpstr>Agenda</vt:lpstr>
      <vt:lpstr>What is Moq?</vt:lpstr>
      <vt:lpstr>What is mocking?</vt:lpstr>
      <vt:lpstr>Mocking Definitions</vt:lpstr>
      <vt:lpstr>Mocking Code Using Moq</vt:lpstr>
      <vt:lpstr>Objects</vt:lpstr>
      <vt:lpstr>Interfaces</vt:lpstr>
      <vt:lpstr>Mock.Of()</vt:lpstr>
      <vt:lpstr>Mock.Get()</vt:lpstr>
      <vt:lpstr>Db Context  </vt:lpstr>
      <vt:lpstr>Queryable</vt:lpstr>
      <vt:lpstr>Exceptions</vt:lpstr>
      <vt:lpstr>Properties</vt:lpstr>
      <vt:lpstr>SetupAllProperties()</vt:lpstr>
      <vt:lpstr>Triggering Events</vt:lpstr>
      <vt:lpstr>Callbacks</vt:lpstr>
      <vt:lpstr>Asynchronous Methods</vt:lpstr>
      <vt:lpstr>Asynchronous Methods - .NET 4.6</vt:lpstr>
      <vt:lpstr>Common Assertions</vt:lpstr>
      <vt:lpstr>Verification Example</vt:lpstr>
      <vt:lpstr>Verifiable</vt:lpstr>
      <vt:lpstr>Verify Number of Times</vt:lpstr>
      <vt:lpstr>Difficult Code to Mock</vt:lpstr>
      <vt:lpstr>Protected Members</vt:lpstr>
      <vt:lpstr>Http Request</vt:lpstr>
      <vt:lpstr>Non-virtuals</vt:lpstr>
      <vt:lpstr>How do I fix this?</vt:lpstr>
      <vt:lpstr>Multiple Interfaces</vt:lpstr>
      <vt:lpstr>Internal Types</vt:lpstr>
      <vt:lpstr>Castle.Core</vt:lpstr>
      <vt:lpstr>Additional Features</vt:lpstr>
      <vt:lpstr>MockRepository</vt:lpstr>
      <vt:lpstr>MockRepository - Extension Methods</vt:lpstr>
      <vt:lpstr>Recursive Mocking</vt:lpstr>
      <vt:lpstr>Argument Constraints</vt:lpstr>
      <vt:lpstr>It vs ItExpr</vt:lpstr>
      <vt:lpstr>It Extension Methods</vt:lpstr>
      <vt:lpstr>It Extension Methods Continued</vt:lpstr>
      <vt:lpstr>Custom Matchers</vt:lpstr>
      <vt:lpstr>Base Class Implementation</vt:lpstr>
      <vt:lpstr>Strict Mocking  vs Loose Mocking</vt:lpstr>
      <vt:lpstr>Example</vt:lpstr>
      <vt:lpstr>Additional Nuget Packages</vt:lpstr>
      <vt:lpstr>EntityFramework Testing Moq</vt:lpstr>
      <vt:lpstr>Moq.Sequences</vt:lpstr>
      <vt:lpstr>Setting Up a Sequence</vt:lpstr>
      <vt:lpstr>Loops</vt:lpstr>
      <vt:lpstr>Additional Information on Sequences</vt:lpstr>
      <vt:lpstr>Best Practices</vt:lpstr>
      <vt:lpstr>Moq vs other Mocking Libraries</vt:lpstr>
      <vt:lpstr>For Additional Information</vt:lpstr>
      <vt:lpstr>Contact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 Your Unit Testing using Moq</dc:title>
  <cp:lastModifiedBy>Whitney May</cp:lastModifiedBy>
  <cp:revision>14</cp:revision>
  <dcterms:modified xsi:type="dcterms:W3CDTF">2017-06-09T19:09:43Z</dcterms:modified>
</cp:coreProperties>
</file>