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bold.fntdata"/><Relationship Id="rId14" Type="http://schemas.openxmlformats.org/officeDocument/2006/relationships/slide" Target="slides/slide10.xml"/><Relationship Id="rId36" Type="http://schemas.openxmlformats.org/officeDocument/2006/relationships/font" Target="fonts/Roboto-regular.fntdata"/><Relationship Id="rId17" Type="http://schemas.openxmlformats.org/officeDocument/2006/relationships/slide" Target="slides/slide13.xml"/><Relationship Id="rId39" Type="http://schemas.openxmlformats.org/officeDocument/2006/relationships/font" Target="fonts/Roboto-boldItalic.fntdata"/><Relationship Id="rId16" Type="http://schemas.openxmlformats.org/officeDocument/2006/relationships/slide" Target="slides/slide12.xml"/><Relationship Id="rId38" Type="http://schemas.openxmlformats.org/officeDocument/2006/relationships/font" Target="fonts/Robo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de3dfd12a_0_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de3dfd12a_0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e833db15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e833db15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e833db15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e833db15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e833db15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e833db15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e833db15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e833db15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e833db15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e833db15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e833db15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e833db15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de3dfd12a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de3dfd12a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e833db15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e833db15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e833db15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e833db15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e833db15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e833db15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e833db15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e833db15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e833db15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e833db15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e833db15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e833db15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de3dfd12a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de3dfd12a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e833db15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e833db15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e833db15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e833db15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de3dfd12a_0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de3dfd12a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e833db15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e833db15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e833db15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e833db15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e833db15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e833db15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de3dfd12a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4de3dfd12a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e833db15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e833db15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e833db15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e833db15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de3dfd12a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de3dfd12a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df10118a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df10118a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de3dfd12a_0_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de3dfd12a_0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de3dfd12a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de3dfd12a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de3dfd12a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de3dfd12a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de3dfd12a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de3dfd12a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11050"/>
            <a:ext cx="8520600" cy="177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Statistical Models and Model Estimations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of Moments (MOM)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Advantage:</a:t>
            </a:r>
            <a:r>
              <a:rPr lang="en">
                <a:solidFill>
                  <a:srgbClr val="000000"/>
                </a:solidFill>
              </a:rPr>
              <a:t> Simplest approach for constructing an estimator </a:t>
            </a:r>
            <a:endParaRPr>
              <a:solidFill>
                <a:srgbClr val="000000"/>
              </a:solidFill>
            </a:endParaRPr>
          </a:p>
          <a:p>
            <a:pPr indent="0" lvl="0" marL="0" rtl="0" algn="l">
              <a:spcBef>
                <a:spcPts val="1600"/>
              </a:spcBef>
              <a:spcAft>
                <a:spcPts val="0"/>
              </a:spcAft>
              <a:buNone/>
            </a:pPr>
            <a:r>
              <a:rPr b="1" lang="en">
                <a:solidFill>
                  <a:srgbClr val="000000"/>
                </a:solidFill>
              </a:rPr>
              <a:t>Disadvantage:</a:t>
            </a:r>
            <a:r>
              <a:rPr lang="en">
                <a:solidFill>
                  <a:srgbClr val="000000"/>
                </a:solidFill>
              </a:rPr>
              <a:t> Usually are not the “best” estimators possible </a:t>
            </a:r>
            <a:endParaRPr>
              <a:solidFill>
                <a:srgbClr val="000000"/>
              </a:solidFill>
            </a:endParaRPr>
          </a:p>
          <a:p>
            <a:pPr indent="0" lvl="0" marL="0" rtl="0" algn="l">
              <a:spcBef>
                <a:spcPts val="1600"/>
              </a:spcBef>
              <a:spcAft>
                <a:spcPts val="1600"/>
              </a:spcAft>
              <a:buNone/>
            </a:pPr>
            <a:r>
              <a:rPr b="1" lang="en">
                <a:solidFill>
                  <a:srgbClr val="000000"/>
                </a:solidFill>
              </a:rPr>
              <a:t>How it Works:</a:t>
            </a:r>
            <a:r>
              <a:rPr lang="en">
                <a:solidFill>
                  <a:srgbClr val="000000"/>
                </a:solidFill>
              </a:rPr>
              <a:t> Equate the kth population moment E[X</a:t>
            </a:r>
            <a:r>
              <a:rPr baseline="30000" lang="en">
                <a:solidFill>
                  <a:srgbClr val="000000"/>
                </a:solidFill>
              </a:rPr>
              <a:t>k</a:t>
            </a:r>
            <a:r>
              <a:rPr lang="en">
                <a:solidFill>
                  <a:srgbClr val="000000"/>
                </a:solidFill>
              </a:rPr>
              <a:t>] with the kth sample moment and solve for the unknown parameter.</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000000"/>
                </a:solidFill>
              </a:rPr>
              <a:t>Your website visitor log shows the following number of visits for each of the last seven days: [6, 4, 7, 4, 9, 3, 5]. What’s the probability of zero visitors tomorrow?</a:t>
            </a:r>
            <a:endParaRPr>
              <a:solidFill>
                <a:srgbClr val="000000"/>
              </a:solidFill>
            </a:endParaRPr>
          </a:p>
          <a:p>
            <a:pPr indent="0" lvl="0" marL="0" rtl="0" algn="l">
              <a:spcBef>
                <a:spcPts val="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What distribution could describe the data?</a:t>
            </a:r>
            <a:endParaRPr>
              <a:solidFill>
                <a:srgbClr val="000000"/>
              </a:solidFill>
            </a:endParaRPr>
          </a:p>
          <a:p>
            <a:pPr indent="0" lvl="0" marL="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What parameters do we need to estimate and how do we estimate it?</a:t>
            </a:r>
            <a:endParaRPr>
              <a:solidFill>
                <a:srgbClr val="000000"/>
              </a:solidFill>
            </a:endParaRPr>
          </a:p>
        </p:txBody>
      </p:sp>
      <p:sp>
        <p:nvSpPr>
          <p:cNvPr id="123" name="Google Shape;123;p23"/>
          <p:cNvSpPr txBox="1"/>
          <p:nvPr/>
        </p:nvSpPr>
        <p:spPr>
          <a:xfrm>
            <a:off x="774125" y="3657600"/>
            <a:ext cx="7003200" cy="7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There is only one parameter to estimate and we use the average of data to estimate the sample average which is 5.43! </a:t>
            </a:r>
            <a:endParaRPr sz="1800"/>
          </a:p>
        </p:txBody>
      </p:sp>
      <p:pic>
        <p:nvPicPr>
          <p:cNvPr id="124" name="Google Shape;124;p23"/>
          <p:cNvPicPr preferRelativeResize="0"/>
          <p:nvPr/>
        </p:nvPicPr>
        <p:blipFill>
          <a:blip r:embed="rId3">
            <a:alphaModFix/>
          </a:blip>
          <a:stretch>
            <a:fillRect/>
          </a:stretch>
        </p:blipFill>
        <p:spPr>
          <a:xfrm>
            <a:off x="2620000" y="2693900"/>
            <a:ext cx="4234425" cy="51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 Cont</a:t>
            </a:r>
            <a:endParaRPr/>
          </a:p>
        </p:txBody>
      </p:sp>
      <p:sp>
        <p:nvSpPr>
          <p:cNvPr id="130" name="Google Shape;130;p24"/>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Import numpy as np</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import matplotlib as mpl</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import matplotlib.pyplot as plt</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import seaborn</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%matplotlib inline</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from scipy import stats</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mpl.rcParams.update({</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'font.size'           : 24.0,</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'axes.titlesize'      : 'large',</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'axes.labelsize'      : 'medium',</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'xtick.labelsize'     : 'medium',</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'ytick.labelsize'     : 'medium',</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'legend.fontsize'     : 'large',</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mu = (6 + 4 + 7 + 4 + 9 + 3 + 5) / 7.</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print (stats.poisson.pmf(0, mu))</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x = np.arange(stats.poisson.ppf(0.00001, mu),</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stats.poisson.ppf(0.99, mu))</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fig, ax = plt.subplots(1, 1, figsize=(12, 5))</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ax.plot(x, stats.poisson.pmf(x, mu), 'bo', ms=8, label='poisson pmf')</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ax.vlines(x, 0, stats.poisson.pmf(x, mu), colors='b', lw=5, alpha=0.5)</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ax.set_title("Poisson, $\lambda={:.4f}$".format(mu))</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1600"/>
              </a:spcAft>
              <a:buNone/>
            </a:pPr>
            <a:r>
              <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 Cont</a:t>
            </a:r>
            <a:endParaRPr/>
          </a:p>
        </p:txBody>
      </p:sp>
      <p:pic>
        <p:nvPicPr>
          <p:cNvPr id="136" name="Google Shape;136;p25"/>
          <p:cNvPicPr preferRelativeResize="0"/>
          <p:nvPr/>
        </p:nvPicPr>
        <p:blipFill>
          <a:blip r:embed="rId3">
            <a:alphaModFix/>
          </a:blip>
          <a:stretch>
            <a:fillRect/>
          </a:stretch>
        </p:blipFill>
        <p:spPr>
          <a:xfrm>
            <a:off x="995350" y="996238"/>
            <a:ext cx="7153275" cy="3343275"/>
          </a:xfrm>
          <a:prstGeom prst="rect">
            <a:avLst/>
          </a:prstGeom>
          <a:noFill/>
          <a:ln>
            <a:noFill/>
          </a:ln>
        </p:spPr>
      </p:pic>
      <p:sp>
        <p:nvSpPr>
          <p:cNvPr id="137" name="Google Shape;137;p25"/>
          <p:cNvSpPr txBox="1"/>
          <p:nvPr/>
        </p:nvSpPr>
        <p:spPr>
          <a:xfrm>
            <a:off x="2373150" y="4345775"/>
            <a:ext cx="4722000" cy="372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highlight>
                  <a:srgbClr val="FFFFFF"/>
                </a:highlight>
              </a:rPr>
              <a:t>The probability of zero visitor: </a:t>
            </a:r>
            <a:r>
              <a:rPr lang="en" sz="1600">
                <a:highlight>
                  <a:srgbClr val="FFFFFF"/>
                </a:highlight>
              </a:rPr>
              <a:t>0.00438936184278</a:t>
            </a:r>
            <a:endParaRPr sz="1600">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You flip a coin 100 times. It comes up heads 52 times. What’s the MOM estimate that in the next 100 flips the coin will be heads &lt;= 45 times?</a:t>
            </a:r>
            <a:endParaRPr>
              <a:solidFill>
                <a:schemeClr val="dk1"/>
              </a:solidFill>
            </a:endParaRPr>
          </a:p>
          <a:p>
            <a:pPr indent="0" lvl="0" marL="0" rtl="0" algn="l">
              <a:spcBef>
                <a:spcPts val="0"/>
              </a:spcBef>
              <a:spcAft>
                <a:spcPts val="0"/>
              </a:spcAft>
              <a:buNone/>
            </a:pPr>
            <a:r>
              <a:t/>
            </a:r>
            <a:endParaRPr/>
          </a:p>
          <a:p>
            <a:pPr indent="-342900" lvl="0" marL="457200" rtl="0" algn="l">
              <a:spcBef>
                <a:spcPts val="1600"/>
              </a:spcBef>
              <a:spcAft>
                <a:spcPts val="0"/>
              </a:spcAft>
              <a:buClr>
                <a:schemeClr val="dk1"/>
              </a:buClr>
              <a:buSzPts val="1800"/>
              <a:buAutoNum type="arabicPeriod"/>
            </a:pPr>
            <a:r>
              <a:rPr lang="en">
                <a:solidFill>
                  <a:schemeClr val="dk1"/>
                </a:solidFill>
              </a:rPr>
              <a:t>What distribution could describe the data?</a:t>
            </a:r>
            <a:endParaRPr>
              <a:solidFill>
                <a:schemeClr val="dk1"/>
              </a:solidFill>
            </a:endParaRPr>
          </a:p>
          <a:p>
            <a:pPr indent="0" lvl="0" marL="0" rtl="0" algn="l">
              <a:spcBef>
                <a:spcPts val="1600"/>
              </a:spcBef>
              <a:spcAft>
                <a:spcPts val="0"/>
              </a:spcAft>
              <a:buClr>
                <a:schemeClr val="dk1"/>
              </a:buClr>
              <a:buSzPts val="1100"/>
              <a:buFont typeface="Arial"/>
              <a:buNone/>
            </a:pPr>
            <a:r>
              <a:t/>
            </a:r>
            <a:endParaRPr>
              <a:solidFill>
                <a:schemeClr val="dk1"/>
              </a:solidFill>
            </a:endParaRPr>
          </a:p>
          <a:p>
            <a:pPr indent="-342900" lvl="0" marL="457200" rtl="0" algn="l">
              <a:spcBef>
                <a:spcPts val="1600"/>
              </a:spcBef>
              <a:spcAft>
                <a:spcPts val="0"/>
              </a:spcAft>
              <a:buClr>
                <a:schemeClr val="dk1"/>
              </a:buClr>
              <a:buSzPts val="1800"/>
              <a:buAutoNum type="arabicPeriod"/>
            </a:pPr>
            <a:r>
              <a:rPr lang="en">
                <a:solidFill>
                  <a:schemeClr val="dk1"/>
                </a:solidFill>
              </a:rPr>
              <a:t>What parameters do we need to estimate and how do we estimate it?</a:t>
            </a:r>
            <a:endParaRPr>
              <a:solidFill>
                <a:schemeClr val="dk1"/>
              </a:solidFill>
            </a:endParaRPr>
          </a:p>
          <a:p>
            <a:pPr indent="0" lvl="0" marL="0" rtl="0" algn="l">
              <a:spcBef>
                <a:spcPts val="1600"/>
              </a:spcBef>
              <a:spcAft>
                <a:spcPts val="1600"/>
              </a:spcAft>
              <a:buNone/>
            </a:pPr>
            <a:r>
              <a:t/>
            </a:r>
            <a:endParaRPr/>
          </a:p>
        </p:txBody>
      </p:sp>
      <p:pic>
        <p:nvPicPr>
          <p:cNvPr id="144" name="Google Shape;144;p26"/>
          <p:cNvPicPr preferRelativeResize="0"/>
          <p:nvPr/>
        </p:nvPicPr>
        <p:blipFill>
          <a:blip r:embed="rId3">
            <a:alphaModFix/>
          </a:blip>
          <a:stretch>
            <a:fillRect/>
          </a:stretch>
        </p:blipFill>
        <p:spPr>
          <a:xfrm>
            <a:off x="2133318" y="2678525"/>
            <a:ext cx="4764808" cy="572700"/>
          </a:xfrm>
          <a:prstGeom prst="rect">
            <a:avLst/>
          </a:prstGeom>
          <a:noFill/>
          <a:ln>
            <a:noFill/>
          </a:ln>
        </p:spPr>
      </p:pic>
      <p:sp>
        <p:nvSpPr>
          <p:cNvPr id="145" name="Google Shape;145;p26"/>
          <p:cNvSpPr txBox="1"/>
          <p:nvPr/>
        </p:nvSpPr>
        <p:spPr>
          <a:xfrm>
            <a:off x="774125" y="3657600"/>
            <a:ext cx="7003200" cy="7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We only have one data point which is 52. We set mean to be 52.</a:t>
            </a:r>
            <a:endParaRPr sz="1800"/>
          </a:p>
          <a:p>
            <a:pPr indent="0" lvl="0" marL="0" rtl="0" algn="l">
              <a:spcBef>
                <a:spcPts val="0"/>
              </a:spcBef>
              <a:spcAft>
                <a:spcPts val="0"/>
              </a:spcAft>
              <a:buNone/>
            </a:pPr>
            <a:r>
              <a:rPr lang="en" sz="1800"/>
              <a:t>For Binomial </a:t>
            </a:r>
            <a:r>
              <a:rPr lang="en" sz="1800"/>
              <a:t>distribution</a:t>
            </a:r>
            <a:r>
              <a:rPr lang="en" sz="1800"/>
              <a:t> mean equals to np therefore p=0.52</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51" name="Google Shape;151;p27"/>
          <p:cNvSpPr txBox="1"/>
          <p:nvPr>
            <p:ph idx="1" type="body"/>
          </p:nvPr>
        </p:nvSpPr>
        <p:spPr>
          <a:xfrm>
            <a:off x="311700" y="1076275"/>
            <a:ext cx="8520600" cy="392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import matplotlib as mpl</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import matplotlib.pyplot as plt</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import seaborn</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%matplotlib inline</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from scipy import stats</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mpl.rcParams.update({</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'font.size'           : 24.0,</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'axes.titlesize'      : 'large',</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'axes.labelsize'      : 'medium',</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'xtick.labelsize'     : 'medium',</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'ytick.labelsize'     : 'medium',</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'legend.fontsize'     : 'large',</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n = 100</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p = 0.52</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print (stats.binom.cdf(45, n, p))</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x = np.arange(stats.binom.ppf(0.001, n, p),</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stats.binom.ppf(0.999, n, p))</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fig, ax = plt.subplots(1, 1, figsize=(8, 6))</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ax.plot(x, stats.binom.pmf(x, n, p), 'bo', ms=8, label='binom pmf')</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ax.vlines(x, 0, stats.binom.pmf(x, n, p), colors='b', lw=5, alpha=0.5)</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ax.set_title("Binomial PMF, n=100, p=0.52")</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1600"/>
              </a:spcAft>
              <a:buNone/>
            </a:pPr>
            <a:r>
              <a:t/>
            </a:r>
            <a:endParaRPr sz="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 Cont’</a:t>
            </a:r>
            <a:endParaRPr/>
          </a:p>
        </p:txBody>
      </p:sp>
      <p:sp>
        <p:nvSpPr>
          <p:cNvPr id="157" name="Google Shape;157;p28"/>
          <p:cNvSpPr txBox="1"/>
          <p:nvPr>
            <p:ph idx="1" type="body"/>
          </p:nvPr>
        </p:nvSpPr>
        <p:spPr>
          <a:xfrm>
            <a:off x="359100" y="2265650"/>
            <a:ext cx="3910500" cy="100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probability that we get less than or equal 45 heads is 0.097! </a:t>
            </a:r>
            <a:endParaRPr/>
          </a:p>
        </p:txBody>
      </p:sp>
      <p:pic>
        <p:nvPicPr>
          <p:cNvPr id="158" name="Google Shape;158;p28"/>
          <p:cNvPicPr preferRelativeResize="0"/>
          <p:nvPr/>
        </p:nvPicPr>
        <p:blipFill>
          <a:blip r:embed="rId3">
            <a:alphaModFix/>
          </a:blip>
          <a:stretch>
            <a:fillRect/>
          </a:stretch>
        </p:blipFill>
        <p:spPr>
          <a:xfrm>
            <a:off x="4269595" y="1152475"/>
            <a:ext cx="4246980" cy="3271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Maximum Likelihood Estimation (MLE)</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Maximum Likelihood estimate for a scalar parameter θ is defined to be the value that maximizes p(x; θ). </a:t>
            </a:r>
            <a:endParaRPr>
              <a:solidFill>
                <a:srgbClr val="000000"/>
              </a:solidFill>
            </a:endParaRPr>
          </a:p>
          <a:p>
            <a:pPr indent="0" lvl="0" marL="0" rtl="0" algn="l">
              <a:spcBef>
                <a:spcPts val="1600"/>
              </a:spcBef>
              <a:spcAft>
                <a:spcPts val="0"/>
              </a:spcAft>
              <a:buNone/>
            </a:pPr>
            <a:r>
              <a:rPr lang="en">
                <a:solidFill>
                  <a:srgbClr val="000000"/>
                </a:solidFill>
              </a:rPr>
              <a:t>p(x; θ) is the likelihood function and ln(p(x; θ)) is the log-likelihood function. Note that it is equivalent to maximize either of these. Usually the log-likelihood is easier when the distribution is exponential:</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en">
                <a:solidFill>
                  <a:srgbClr val="000000"/>
                </a:solidFill>
              </a:rPr>
              <a:t>The MLE is neither precise nor unbiased but it is not a poor estimator! </a:t>
            </a:r>
            <a:endParaRPr>
              <a:solidFill>
                <a:srgbClr val="000000"/>
              </a:solidFill>
            </a:endParaRPr>
          </a:p>
        </p:txBody>
      </p:sp>
      <p:pic>
        <p:nvPicPr>
          <p:cNvPr id="165" name="Google Shape;165;p29"/>
          <p:cNvPicPr preferRelativeResize="0"/>
          <p:nvPr/>
        </p:nvPicPr>
        <p:blipFill>
          <a:blip r:embed="rId3">
            <a:alphaModFix/>
          </a:blip>
          <a:stretch>
            <a:fillRect/>
          </a:stretch>
        </p:blipFill>
        <p:spPr>
          <a:xfrm>
            <a:off x="3297650" y="3046050"/>
            <a:ext cx="3246025" cy="1141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Works</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b="1" lang="en">
                <a:solidFill>
                  <a:srgbClr val="000000"/>
                </a:solidFill>
              </a:rPr>
              <a:t>Assume an underlying distribution for your domain. </a:t>
            </a:r>
            <a:r>
              <a:rPr lang="en">
                <a:solidFill>
                  <a:srgbClr val="000000"/>
                </a:solidFill>
              </a:rPr>
              <a:t>(just like with MOM)</a:t>
            </a:r>
            <a:br>
              <a:rPr lang="en">
                <a:solidFill>
                  <a:srgbClr val="000000"/>
                </a:solidFill>
              </a:rPr>
            </a:br>
            <a:r>
              <a:rPr lang="en">
                <a:solidFill>
                  <a:srgbClr val="000000"/>
                </a:solidFill>
              </a:rPr>
              <a:t>E.g. Poisson, Bernoulli, Binomial, Gaussian</a:t>
            </a:r>
            <a:endParaRPr>
              <a:solidFill>
                <a:srgbClr val="000000"/>
              </a:solidFill>
            </a:endParaRPr>
          </a:p>
          <a:p>
            <a:pPr indent="0" lvl="0" marL="457200" rtl="0" algn="l">
              <a:spcBef>
                <a:spcPts val="1600"/>
              </a:spcBef>
              <a:spcAft>
                <a:spcPts val="0"/>
              </a:spcAft>
              <a:buNone/>
            </a:pPr>
            <a:r>
              <a:t/>
            </a:r>
            <a:endParaRPr sz="200">
              <a:solidFill>
                <a:srgbClr val="000000"/>
              </a:solidFill>
            </a:endParaRPr>
          </a:p>
          <a:p>
            <a:pPr indent="-342900" lvl="0" marL="457200" rtl="0" algn="l">
              <a:spcBef>
                <a:spcPts val="1600"/>
              </a:spcBef>
              <a:spcAft>
                <a:spcPts val="0"/>
              </a:spcAft>
              <a:buClr>
                <a:srgbClr val="000000"/>
              </a:buClr>
              <a:buSzPts val="1800"/>
              <a:buAutoNum type="arabicPeriod"/>
            </a:pPr>
            <a:r>
              <a:rPr b="1" lang="en">
                <a:solidFill>
                  <a:srgbClr val="000000"/>
                </a:solidFill>
              </a:rPr>
              <a:t>Define the likelihood function.</a:t>
            </a:r>
            <a:br>
              <a:rPr b="1" lang="en">
                <a:solidFill>
                  <a:srgbClr val="000000"/>
                </a:solidFill>
              </a:rPr>
            </a:br>
            <a:r>
              <a:rPr lang="en">
                <a:solidFill>
                  <a:srgbClr val="000000"/>
                </a:solidFill>
              </a:rPr>
              <a:t>We want to know the likelihood of the data we observe under different distribution parameterizations.</a:t>
            </a:r>
            <a:endParaRPr>
              <a:solidFill>
                <a:srgbClr val="000000"/>
              </a:solidFill>
            </a:endParaRPr>
          </a:p>
          <a:p>
            <a:pPr indent="0" lvl="0" marL="457200" rtl="0" algn="l">
              <a:spcBef>
                <a:spcPts val="1600"/>
              </a:spcBef>
              <a:spcAft>
                <a:spcPts val="0"/>
              </a:spcAft>
              <a:buNone/>
            </a:pPr>
            <a:r>
              <a:t/>
            </a:r>
            <a:endParaRPr sz="200">
              <a:solidFill>
                <a:srgbClr val="000000"/>
              </a:solidFill>
            </a:endParaRPr>
          </a:p>
          <a:p>
            <a:pPr indent="-342900" lvl="0" marL="457200" rtl="0" algn="l">
              <a:spcBef>
                <a:spcPts val="1600"/>
              </a:spcBef>
              <a:spcAft>
                <a:spcPts val="0"/>
              </a:spcAft>
              <a:buClr>
                <a:srgbClr val="000000"/>
              </a:buClr>
              <a:buSzPts val="1800"/>
              <a:buAutoNum type="arabicPeriod"/>
            </a:pPr>
            <a:r>
              <a:rPr b="1" lang="en">
                <a:solidFill>
                  <a:srgbClr val="000000"/>
                </a:solidFill>
              </a:rPr>
              <a:t>Choose the parameter set that maximizes the likelihood function.</a:t>
            </a:r>
            <a:endParaRPr b="1">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77" name="Google Shape;17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You flip a coin 100 times. It comes up heads 52 times. What’s the MOM estimate that in the next 100 flips the coin will be heads &lt;= 45 times?</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Again which distribution we need to choose? </a:t>
            </a:r>
            <a:endParaRPr>
              <a:solidFill>
                <a:schemeClr val="dk1"/>
              </a:solidFill>
            </a:endParaRPr>
          </a:p>
          <a:p>
            <a:pPr indent="0" lvl="0" marL="0" rtl="0" algn="l">
              <a:spcBef>
                <a:spcPts val="0"/>
              </a:spcBef>
              <a:spcAft>
                <a:spcPts val="1600"/>
              </a:spcAft>
              <a:buNone/>
            </a:pPr>
            <a:r>
              <a:t/>
            </a:r>
            <a:endParaRPr/>
          </a:p>
        </p:txBody>
      </p:sp>
      <p:pic>
        <p:nvPicPr>
          <p:cNvPr id="178" name="Google Shape;178;p31"/>
          <p:cNvPicPr preferRelativeResize="0"/>
          <p:nvPr/>
        </p:nvPicPr>
        <p:blipFill>
          <a:blip r:embed="rId3">
            <a:alphaModFix/>
          </a:blip>
          <a:stretch>
            <a:fillRect/>
          </a:stretch>
        </p:blipFill>
        <p:spPr>
          <a:xfrm>
            <a:off x="2209518" y="2526125"/>
            <a:ext cx="4764808" cy="57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219200" y="152400"/>
            <a:ext cx="6718484" cy="48387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 Cont</a:t>
            </a:r>
            <a:endParaRPr/>
          </a:p>
        </p:txBody>
      </p:sp>
      <p:pic>
        <p:nvPicPr>
          <p:cNvPr id="184" name="Google Shape;184;p32"/>
          <p:cNvPicPr preferRelativeResize="0"/>
          <p:nvPr/>
        </p:nvPicPr>
        <p:blipFill>
          <a:blip r:embed="rId3">
            <a:alphaModFix/>
          </a:blip>
          <a:stretch>
            <a:fillRect/>
          </a:stretch>
        </p:blipFill>
        <p:spPr>
          <a:xfrm>
            <a:off x="804326" y="1329650"/>
            <a:ext cx="7533127" cy="29756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90" name="Google Shape;19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 have a list of data generate from a normal distribution. Apply MLE to find the best parameters which describe this set of data. The data are generated by:</a:t>
            </a:r>
            <a:endParaRPr>
              <a:solidFill>
                <a:srgbClr val="000000"/>
              </a:solidFill>
            </a:endParaRPr>
          </a:p>
          <a:p>
            <a:pPr indent="0" lvl="0" marL="0" rtl="0" algn="l">
              <a:lnSpc>
                <a:spcPct val="100000"/>
              </a:lnSpc>
              <a:spcBef>
                <a:spcPts val="1600"/>
              </a:spcBef>
              <a:spcAft>
                <a:spcPts val="0"/>
              </a:spcAft>
              <a:buNone/>
            </a:pPr>
            <a:r>
              <a:rPr lang="en" sz="1400">
                <a:solidFill>
                  <a:srgbClr val="000000"/>
                </a:solidFill>
              </a:rPr>
              <a:t>import scipy.stats as scs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data = scs.distributions.norm(0.1,0.7).rvs(size=50)</a:t>
            </a:r>
            <a:endParaRPr sz="1400">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a:solidFill>
                  <a:srgbClr val="000000"/>
                </a:solidFill>
              </a:rPr>
              <a:t>We try to find mean and standard deviation which maximize the probability of observing the data!</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 Cont</a:t>
            </a:r>
            <a:endParaRPr/>
          </a:p>
        </p:txBody>
      </p:sp>
      <p:sp>
        <p:nvSpPr>
          <p:cNvPr id="196" name="Google Shape;196;p34"/>
          <p:cNvSpPr txBox="1"/>
          <p:nvPr>
            <p:ph idx="1" type="body"/>
          </p:nvPr>
        </p:nvSpPr>
        <p:spPr>
          <a:xfrm>
            <a:off x="387900" y="1000075"/>
            <a:ext cx="8129400" cy="398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800">
                <a:solidFill>
                  <a:srgbClr val="000000"/>
                </a:solidFill>
              </a:rPr>
              <a:t>import numpy as np</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800">
                <a:solidFill>
                  <a:srgbClr val="000000"/>
                </a:solidFill>
              </a:rPr>
              <a:t>import matplotlib.pyplot as plt</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800">
                <a:solidFill>
                  <a:srgbClr val="000000"/>
                </a:solidFill>
              </a:rPr>
              <a:t>import scipy.optimize as optim</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800">
                <a:solidFill>
                  <a:srgbClr val="000000"/>
                </a:solidFill>
              </a:rPr>
              <a:t>import scipy.stats as scs</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800">
                <a:solidFill>
                  <a:srgbClr val="000000"/>
                </a:solidFill>
              </a:rPr>
              <a:t>import pandas as pd</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800">
                <a:solidFill>
                  <a:srgbClr val="000000"/>
                </a:solidFill>
              </a:rPr>
              <a:t>from itertools import product</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800">
                <a:solidFill>
                  <a:srgbClr val="000000"/>
                </a:solidFill>
              </a:rPr>
              <a:t>%matplotlib inline</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800">
                <a:solidFill>
                  <a:srgbClr val="000000"/>
                </a:solidFill>
              </a:rPr>
              <a:t>data = scs.distributions.norm(0.1,0.7).rvs(size=50)</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800">
                <a:solidFill>
                  <a:srgbClr val="000000"/>
                </a:solidFill>
              </a:rPr>
              <a:t>#print(data)</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800">
                <a:solidFill>
                  <a:srgbClr val="000000"/>
                </a:solidFill>
              </a:rPr>
              <a:t>def log_likelihood_normal_two_parameters(mu, sigma_sq, data):</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800">
                <a:solidFill>
                  <a:srgbClr val="000000"/>
                </a:solidFill>
              </a:rPr>
              <a:t>    normal = scs.norm(mu, np.sqrt(sigma_sq))</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800">
                <a:solidFill>
                  <a:srgbClr val="000000"/>
                </a:solidFill>
              </a:rPr>
              <a:t>    likelihoods = [normal.pdf(datum) for datum in data]</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800">
                <a:solidFill>
                  <a:srgbClr val="000000"/>
                </a:solidFill>
              </a:rPr>
              <a:t>    return np.sum(np.log(likelihoods))</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800">
                <a:solidFill>
                  <a:srgbClr val="000000"/>
                </a:solidFill>
              </a:rPr>
              <a:t># The optimizer needs a function that consumes a single numpy array</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800">
                <a:solidFill>
                  <a:srgbClr val="000000"/>
                </a:solidFill>
              </a:rPr>
              <a:t>def wrapper_for_scipy(x, data):</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800">
                <a:solidFill>
                  <a:srgbClr val="000000"/>
                </a:solidFill>
              </a:rPr>
              <a:t>    return -log_likelihood_normal_two_parameters(x[0], x[1], data)</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800">
                <a:solidFill>
                  <a:srgbClr val="000000"/>
                </a:solidFill>
              </a:rPr>
              <a:t>fit_parms = optim.minimize(wrapper_for_scipy, (0, 1), args=(data), method='Nelder-Mead')</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800">
                <a:solidFill>
                  <a:srgbClr val="000000"/>
                </a:solidFill>
              </a:rPr>
              <a:t>mu_best, sigma_sq_best = fit_parms.x</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800">
                <a:solidFill>
                  <a:srgbClr val="000000"/>
                </a:solidFill>
              </a:rPr>
              <a:t>print("Log-Lik Optimal Parameters: mu = {0:2.3f}, sigma_sq = {1:2.3f}".format(mu_best, sigma_sq_best))</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800">
                <a:solidFill>
                  <a:srgbClr val="000000"/>
                </a:solidFill>
              </a:rPr>
              <a:t>plt.hist(data, normed=True);</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800">
                <a:solidFill>
                  <a:srgbClr val="000000"/>
                </a:solidFill>
              </a:rPr>
              <a:t>x = np.linspace(-2, 2, num=400)</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800">
                <a:solidFill>
                  <a:srgbClr val="000000"/>
                </a:solidFill>
              </a:rPr>
              <a:t>normal = scs.distributions.norm(mu_best, sigma_sq_best)</a:t>
            </a:r>
            <a:endParaRPr sz="8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800">
                <a:solidFill>
                  <a:srgbClr val="000000"/>
                </a:solidFill>
              </a:rPr>
              <a:t>plt.plot(x, normal.pdf(x))</a:t>
            </a:r>
            <a:endParaRPr sz="800">
              <a:solidFill>
                <a:srgbClr val="000000"/>
              </a:solidFill>
            </a:endParaRPr>
          </a:p>
          <a:p>
            <a:pPr indent="0" lvl="0" marL="0" rtl="0" algn="l">
              <a:lnSpc>
                <a:spcPct val="100000"/>
              </a:lnSpc>
              <a:spcBef>
                <a:spcPts val="0"/>
              </a:spcBef>
              <a:spcAft>
                <a:spcPts val="0"/>
              </a:spcAft>
              <a:buNone/>
            </a:pPr>
            <a:r>
              <a:t/>
            </a:r>
            <a:endParaRPr sz="8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Maximum A Posteriori</a:t>
            </a:r>
            <a:endParaRPr/>
          </a:p>
        </p:txBody>
      </p:sp>
      <p:sp>
        <p:nvSpPr>
          <p:cNvPr id="202" name="Google Shape;20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Bayes’ Theorem with θ = model parameters and D = data:</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P(θ) is the prior and show our </a:t>
            </a:r>
            <a:r>
              <a:rPr lang="en">
                <a:solidFill>
                  <a:srgbClr val="000000"/>
                </a:solidFill>
              </a:rPr>
              <a:t>belief</a:t>
            </a:r>
            <a:r>
              <a:rPr lang="en">
                <a:solidFill>
                  <a:srgbClr val="000000"/>
                </a:solidFill>
              </a:rPr>
              <a:t> without any information about the data.</a:t>
            </a:r>
            <a:endParaRPr>
              <a:solidFill>
                <a:srgbClr val="000000"/>
              </a:solidFill>
            </a:endParaRPr>
          </a:p>
          <a:p>
            <a:pPr indent="0" lvl="0" marL="0" rtl="0" algn="l">
              <a:spcBef>
                <a:spcPts val="1600"/>
              </a:spcBef>
              <a:spcAft>
                <a:spcPts val="1600"/>
              </a:spcAft>
              <a:buNone/>
            </a:pPr>
            <a:r>
              <a:rPr lang="en">
                <a:solidFill>
                  <a:srgbClr val="000000"/>
                </a:solidFill>
              </a:rPr>
              <a:t>In MLE we optimize P(D|θ) to obtain the best parameters which maximize the probability of data: </a:t>
            </a:r>
            <a:endParaRPr>
              <a:solidFill>
                <a:srgbClr val="000000"/>
              </a:solidFill>
            </a:endParaRPr>
          </a:p>
        </p:txBody>
      </p:sp>
      <p:pic>
        <p:nvPicPr>
          <p:cNvPr id="203" name="Google Shape;203;p35"/>
          <p:cNvPicPr preferRelativeResize="0"/>
          <p:nvPr/>
        </p:nvPicPr>
        <p:blipFill>
          <a:blip r:embed="rId3">
            <a:alphaModFix/>
          </a:blip>
          <a:stretch>
            <a:fillRect/>
          </a:stretch>
        </p:blipFill>
        <p:spPr>
          <a:xfrm>
            <a:off x="3370225" y="1590375"/>
            <a:ext cx="2942351" cy="696850"/>
          </a:xfrm>
          <a:prstGeom prst="rect">
            <a:avLst/>
          </a:prstGeom>
          <a:noFill/>
          <a:ln>
            <a:noFill/>
          </a:ln>
        </p:spPr>
      </p:pic>
      <p:pic>
        <p:nvPicPr>
          <p:cNvPr id="204" name="Google Shape;204;p35"/>
          <p:cNvPicPr preferRelativeResize="0"/>
          <p:nvPr/>
        </p:nvPicPr>
        <p:blipFill>
          <a:blip r:embed="rId4">
            <a:alphaModFix/>
          </a:blip>
          <a:stretch>
            <a:fillRect/>
          </a:stretch>
        </p:blipFill>
        <p:spPr>
          <a:xfrm>
            <a:off x="3598825" y="3334300"/>
            <a:ext cx="2775150" cy="653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Maximum A Posteriori</a:t>
            </a:r>
            <a:endParaRPr/>
          </a:p>
        </p:txBody>
      </p:sp>
      <p:sp>
        <p:nvSpPr>
          <p:cNvPr id="210" name="Google Shape;21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In MAP we need to include our belief in finding parameters which optimize the probability of data:</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It is better to use the log:</a:t>
            </a:r>
            <a:endParaRPr>
              <a:solidFill>
                <a:srgbClr val="000000"/>
              </a:solidFill>
            </a:endParaRPr>
          </a:p>
          <a:p>
            <a:pPr indent="0" lvl="0" marL="0" rtl="0" algn="l">
              <a:spcBef>
                <a:spcPts val="1600"/>
              </a:spcBef>
              <a:spcAft>
                <a:spcPts val="1600"/>
              </a:spcAft>
              <a:buNone/>
            </a:pPr>
            <a:r>
              <a:rPr lang="en">
                <a:solidFill>
                  <a:srgbClr val="000000"/>
                </a:solidFill>
              </a:rPr>
              <a:t>  </a:t>
            </a:r>
            <a:endParaRPr>
              <a:solidFill>
                <a:srgbClr val="000000"/>
              </a:solidFill>
            </a:endParaRPr>
          </a:p>
        </p:txBody>
      </p:sp>
      <p:pic>
        <p:nvPicPr>
          <p:cNvPr id="211" name="Google Shape;211;p36"/>
          <p:cNvPicPr preferRelativeResize="0"/>
          <p:nvPr/>
        </p:nvPicPr>
        <p:blipFill>
          <a:blip r:embed="rId3">
            <a:alphaModFix/>
          </a:blip>
          <a:stretch>
            <a:fillRect/>
          </a:stretch>
        </p:blipFill>
        <p:spPr>
          <a:xfrm>
            <a:off x="1750400" y="1859375"/>
            <a:ext cx="5948027" cy="1389575"/>
          </a:xfrm>
          <a:prstGeom prst="rect">
            <a:avLst/>
          </a:prstGeom>
          <a:noFill/>
          <a:ln>
            <a:noFill/>
          </a:ln>
        </p:spPr>
      </p:pic>
      <p:pic>
        <p:nvPicPr>
          <p:cNvPr id="212" name="Google Shape;212;p36"/>
          <p:cNvPicPr preferRelativeResize="0"/>
          <p:nvPr/>
        </p:nvPicPr>
        <p:blipFill>
          <a:blip r:embed="rId4">
            <a:alphaModFix/>
          </a:blip>
          <a:stretch>
            <a:fillRect/>
          </a:stretch>
        </p:blipFill>
        <p:spPr>
          <a:xfrm>
            <a:off x="2625413" y="4035750"/>
            <a:ext cx="4198000" cy="624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Histograms </a:t>
            </a:r>
            <a:endParaRPr/>
          </a:p>
        </p:txBody>
      </p:sp>
      <p:sp>
        <p:nvSpPr>
          <p:cNvPr id="218" name="Google Shape;21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Histograms are not smooth and their smoothness depends on the </a:t>
            </a:r>
            <a:r>
              <a:rPr lang="en"/>
              <a:t>width</a:t>
            </a:r>
            <a:r>
              <a:rPr lang="en"/>
              <a:t> of the bins. We use Kernel Density Estimators (KDE) to smooth them.   </a:t>
            </a:r>
            <a:endParaRPr/>
          </a:p>
        </p:txBody>
      </p:sp>
      <p:pic>
        <p:nvPicPr>
          <p:cNvPr id="219" name="Google Shape;219;p37"/>
          <p:cNvPicPr preferRelativeResize="0"/>
          <p:nvPr/>
        </p:nvPicPr>
        <p:blipFill>
          <a:blip r:embed="rId3">
            <a:alphaModFix/>
          </a:blip>
          <a:stretch>
            <a:fillRect/>
          </a:stretch>
        </p:blipFill>
        <p:spPr>
          <a:xfrm>
            <a:off x="1761800" y="1890950"/>
            <a:ext cx="5633976" cy="3033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 Parametric Estimation (KDE) </a:t>
            </a:r>
            <a:endParaRPr/>
          </a:p>
        </p:txBody>
      </p:sp>
      <p:sp>
        <p:nvSpPr>
          <p:cNvPr id="225" name="Google Shape;225;p38"/>
          <p:cNvSpPr txBox="1"/>
          <p:nvPr>
            <p:ph idx="1" type="body"/>
          </p:nvPr>
        </p:nvSpPr>
        <p:spPr>
          <a:xfrm>
            <a:off x="387900" y="2001050"/>
            <a:ext cx="4904400" cy="191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Consider we have six data points which show the positions of black vertical line. Let’s use six normal distribution (purple) to smooth the data and then sum them up to obtain the final density (brown).     </a:t>
            </a:r>
            <a:endParaRPr/>
          </a:p>
        </p:txBody>
      </p:sp>
      <p:pic>
        <p:nvPicPr>
          <p:cNvPr id="226" name="Google Shape;226;p38"/>
          <p:cNvPicPr preferRelativeResize="0"/>
          <p:nvPr/>
        </p:nvPicPr>
        <p:blipFill>
          <a:blip r:embed="rId3">
            <a:alphaModFix/>
          </a:blip>
          <a:stretch>
            <a:fillRect/>
          </a:stretch>
        </p:blipFill>
        <p:spPr>
          <a:xfrm>
            <a:off x="5164249" y="1121900"/>
            <a:ext cx="3961576" cy="3637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KDE - Kernels</a:t>
            </a:r>
            <a:endParaRPr/>
          </a:p>
        </p:txBody>
      </p:sp>
      <p:sp>
        <p:nvSpPr>
          <p:cNvPr id="232" name="Google Shape;232;p39"/>
          <p:cNvSpPr txBox="1"/>
          <p:nvPr>
            <p:ph idx="1" type="body"/>
          </p:nvPr>
        </p:nvSpPr>
        <p:spPr>
          <a:xfrm>
            <a:off x="311700" y="1152475"/>
            <a:ext cx="8181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Kernels are usually not important but in practice changing kernels could give lower mean square error.   </a:t>
            </a:r>
            <a:endParaRPr/>
          </a:p>
        </p:txBody>
      </p:sp>
      <p:pic>
        <p:nvPicPr>
          <p:cNvPr id="233" name="Google Shape;233;p39"/>
          <p:cNvPicPr preferRelativeResize="0"/>
          <p:nvPr/>
        </p:nvPicPr>
        <p:blipFill>
          <a:blip r:embed="rId3">
            <a:alphaModFix/>
          </a:blip>
          <a:stretch>
            <a:fillRect/>
          </a:stretch>
        </p:blipFill>
        <p:spPr>
          <a:xfrm>
            <a:off x="2423425" y="1835475"/>
            <a:ext cx="4455800" cy="30072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KDE - Bandwidth</a:t>
            </a:r>
            <a:endParaRPr/>
          </a:p>
        </p:txBody>
      </p:sp>
      <p:sp>
        <p:nvSpPr>
          <p:cNvPr id="239" name="Google Shape;239;p40"/>
          <p:cNvSpPr txBox="1"/>
          <p:nvPr>
            <p:ph idx="1" type="body"/>
          </p:nvPr>
        </p:nvSpPr>
        <p:spPr>
          <a:xfrm>
            <a:off x="311700" y="1685875"/>
            <a:ext cx="4914600" cy="202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Choosing the right bandwidth is essential in finding the best estimate. Narrow bandwidth leads to </a:t>
            </a:r>
            <a:r>
              <a:rPr b="1" lang="en"/>
              <a:t>high variance</a:t>
            </a:r>
            <a:r>
              <a:rPr lang="en"/>
              <a:t> (capturing every detail of the data) and and wide bandwidth leads to </a:t>
            </a:r>
            <a:r>
              <a:rPr b="1" lang="en"/>
              <a:t>high bias</a:t>
            </a:r>
            <a:r>
              <a:rPr lang="en"/>
              <a:t> (losing to capture essential information).  </a:t>
            </a:r>
            <a:endParaRPr/>
          </a:p>
        </p:txBody>
      </p:sp>
      <p:pic>
        <p:nvPicPr>
          <p:cNvPr id="240" name="Google Shape;240;p40"/>
          <p:cNvPicPr preferRelativeResize="0"/>
          <p:nvPr/>
        </p:nvPicPr>
        <p:blipFill>
          <a:blip r:embed="rId3">
            <a:alphaModFix/>
          </a:blip>
          <a:stretch>
            <a:fillRect/>
          </a:stretch>
        </p:blipFill>
        <p:spPr>
          <a:xfrm>
            <a:off x="5135175" y="1046748"/>
            <a:ext cx="4008825" cy="33661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KDE - sklearn</a:t>
            </a:r>
            <a:endParaRPr/>
          </a:p>
        </p:txBody>
      </p:sp>
      <p:sp>
        <p:nvSpPr>
          <p:cNvPr id="246" name="Google Shape;24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rgbClr val="000000"/>
                </a:solidFill>
              </a:rPr>
              <a:t>import scipy.stats as scs</a:t>
            </a:r>
            <a:endParaRPr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400">
                <a:solidFill>
                  <a:srgbClr val="000000"/>
                </a:solidFill>
              </a:rPr>
              <a:t>data = scs.distributions.norm(0.1,0.7).rvs(size=50)</a:t>
            </a:r>
            <a:endParaRPr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400">
                <a:solidFill>
                  <a:srgbClr val="000000"/>
                </a:solidFill>
              </a:rPr>
              <a:t>from sklearn.neighbors import KernelDensity</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x = np.linspace(-2, 2, 400)</a:t>
            </a:r>
            <a:endParaRPr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400">
                <a:solidFill>
                  <a:srgbClr val="000000"/>
                </a:solidFill>
              </a:rPr>
              <a:t>kde = KernelDensity(bandwidth=.1, kernel='gaussian')</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kde.fit(data[:, None])</a:t>
            </a:r>
            <a:endParaRPr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400">
                <a:solidFill>
                  <a:srgbClr val="000000"/>
                </a:solidFill>
              </a:rPr>
              <a:t># score_samples returns the log of probability density</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logprob = kde.score_samples(x[:, None])</a:t>
            </a:r>
            <a:endParaRPr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400">
                <a:solidFill>
                  <a:srgbClr val="000000"/>
                </a:solidFill>
              </a:rPr>
              <a:t>plt.fill_between(x, np.exp(logprob), alpha=0.5)</a:t>
            </a:r>
            <a:endParaRPr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400">
                <a:solidFill>
                  <a:srgbClr val="000000"/>
                </a:solidFill>
              </a:rPr>
              <a:t>plt.plot(data, np.full_like(data, -0.1), '|k', markeredgewidth=1)</a:t>
            </a:r>
            <a:endParaRPr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400">
                <a:solidFill>
                  <a:srgbClr val="000000"/>
                </a:solidFill>
              </a:rPr>
              <a:t>plt.ylim(0, 1)</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65" name="Google Shape;65;p15"/>
          <p:cNvSpPr txBox="1"/>
          <p:nvPr>
            <p:ph idx="1" type="body"/>
          </p:nvPr>
        </p:nvSpPr>
        <p:spPr>
          <a:xfrm>
            <a:off x="311700" y="1152475"/>
            <a:ext cx="8520600" cy="332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the end of this lecture you:</a:t>
            </a:r>
            <a:endParaRPr/>
          </a:p>
          <a:p>
            <a:pPr indent="-342900" lvl="0" marL="457200" rtl="0" algn="l">
              <a:spcBef>
                <a:spcPts val="1600"/>
              </a:spcBef>
              <a:spcAft>
                <a:spcPts val="0"/>
              </a:spcAft>
              <a:buSzPts val="1800"/>
              <a:buChar char="●"/>
            </a:pPr>
            <a:r>
              <a:rPr lang="en"/>
              <a:t>Can Perform Parameter Estimation and Distribution Fitting Using: </a:t>
            </a:r>
            <a:endParaRPr/>
          </a:p>
          <a:p>
            <a:pPr indent="-342900" lvl="1" marL="914400" rtl="0" algn="l">
              <a:spcBef>
                <a:spcPts val="0"/>
              </a:spcBef>
              <a:spcAft>
                <a:spcPts val="0"/>
              </a:spcAft>
              <a:buSzPts val="1800"/>
              <a:buChar char="○"/>
            </a:pPr>
            <a:r>
              <a:rPr lang="en" sz="1800"/>
              <a:t>Methods of Moments</a:t>
            </a:r>
            <a:endParaRPr sz="1800"/>
          </a:p>
          <a:p>
            <a:pPr indent="-342900" lvl="1" marL="914400" rtl="0" algn="l">
              <a:spcBef>
                <a:spcPts val="0"/>
              </a:spcBef>
              <a:spcAft>
                <a:spcPts val="0"/>
              </a:spcAft>
              <a:buSzPts val="1800"/>
              <a:buChar char="○"/>
            </a:pPr>
            <a:r>
              <a:rPr lang="en" sz="1800"/>
              <a:t>Maximum Likelihood Estimation (MLE)</a:t>
            </a:r>
            <a:endParaRPr sz="1800"/>
          </a:p>
          <a:p>
            <a:pPr indent="-342900" lvl="1" marL="914400" rtl="0" algn="l">
              <a:spcBef>
                <a:spcPts val="0"/>
              </a:spcBef>
              <a:spcAft>
                <a:spcPts val="0"/>
              </a:spcAft>
              <a:buSzPts val="1800"/>
              <a:buChar char="○"/>
            </a:pPr>
            <a:r>
              <a:rPr lang="en" sz="1800"/>
              <a:t>Maximum A posterior (</a:t>
            </a:r>
            <a:r>
              <a:rPr lang="en" sz="1800"/>
              <a:t>MAP)</a:t>
            </a:r>
            <a:endParaRPr sz="1800"/>
          </a:p>
          <a:p>
            <a:pPr indent="-342900" lvl="1" marL="914400" rtl="0" algn="l">
              <a:spcBef>
                <a:spcPts val="0"/>
              </a:spcBef>
              <a:spcAft>
                <a:spcPts val="0"/>
              </a:spcAft>
              <a:buSzPts val="1800"/>
              <a:buChar char="○"/>
            </a:pPr>
            <a:r>
              <a:rPr lang="en" sz="1800"/>
              <a:t>Non Parametric Estimation (Kernel Density Function)</a:t>
            </a:r>
            <a:endParaRPr sz="1800"/>
          </a:p>
          <a:p>
            <a:pPr indent="0" lvl="0" marL="45720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Parametric vs Non-Parametric</a:t>
            </a:r>
            <a:endParaRPr/>
          </a:p>
        </p:txBody>
      </p:sp>
      <p:sp>
        <p:nvSpPr>
          <p:cNvPr id="252" name="Google Shape;25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solidFill>
                  <a:srgbClr val="737373"/>
                </a:solidFill>
              </a:rPr>
              <a:t>Parametric:</a:t>
            </a:r>
            <a:r>
              <a:rPr lang="en">
                <a:solidFill>
                  <a:srgbClr val="737373"/>
                </a:solidFill>
              </a:rPr>
              <a:t> We assume an underlying distribution, then we use our data to estimate the parameters of that underlying distribution. E.g. Using:</a:t>
            </a:r>
            <a:endParaRPr>
              <a:solidFill>
                <a:srgbClr val="737373"/>
              </a:solidFill>
            </a:endParaRPr>
          </a:p>
          <a:p>
            <a:pPr indent="-342900" lvl="0" marL="457200" rtl="0" algn="l">
              <a:spcBef>
                <a:spcPts val="1600"/>
              </a:spcBef>
              <a:spcAft>
                <a:spcPts val="0"/>
              </a:spcAft>
              <a:buClr>
                <a:srgbClr val="737373"/>
              </a:buClr>
              <a:buSzPts val="1800"/>
              <a:buFont typeface="Arial"/>
              <a:buChar char="●"/>
            </a:pPr>
            <a:r>
              <a:rPr i="1" lang="en">
                <a:solidFill>
                  <a:srgbClr val="737373"/>
                </a:solidFill>
              </a:rPr>
              <a:t>Method of Moments</a:t>
            </a:r>
            <a:r>
              <a:rPr lang="en">
                <a:solidFill>
                  <a:srgbClr val="737373"/>
                </a:solidFill>
              </a:rPr>
              <a:t> (MOM)</a:t>
            </a:r>
            <a:endParaRPr>
              <a:solidFill>
                <a:srgbClr val="737373"/>
              </a:solidFill>
            </a:endParaRPr>
          </a:p>
          <a:p>
            <a:pPr indent="-342900" lvl="0" marL="457200" rtl="0" algn="l">
              <a:spcBef>
                <a:spcPts val="0"/>
              </a:spcBef>
              <a:spcAft>
                <a:spcPts val="0"/>
              </a:spcAft>
              <a:buClr>
                <a:srgbClr val="737373"/>
              </a:buClr>
              <a:buSzPts val="1800"/>
              <a:buFont typeface="Arial"/>
              <a:buChar char="●"/>
            </a:pPr>
            <a:r>
              <a:rPr i="1" lang="en">
                <a:solidFill>
                  <a:srgbClr val="737373"/>
                </a:solidFill>
              </a:rPr>
              <a:t>Maximum Likelihood Estimation</a:t>
            </a:r>
            <a:r>
              <a:rPr lang="en">
                <a:solidFill>
                  <a:srgbClr val="737373"/>
                </a:solidFill>
              </a:rPr>
              <a:t> (MLE)</a:t>
            </a:r>
            <a:endParaRPr>
              <a:solidFill>
                <a:srgbClr val="737373"/>
              </a:solidFill>
            </a:endParaRPr>
          </a:p>
          <a:p>
            <a:pPr indent="-342900" lvl="0" marL="457200" rtl="0" algn="l">
              <a:spcBef>
                <a:spcPts val="0"/>
              </a:spcBef>
              <a:spcAft>
                <a:spcPts val="0"/>
              </a:spcAft>
              <a:buClr>
                <a:srgbClr val="737373"/>
              </a:buClr>
              <a:buSzPts val="1800"/>
              <a:buFont typeface="Arial"/>
              <a:buChar char="●"/>
            </a:pPr>
            <a:r>
              <a:rPr i="1" lang="en">
                <a:solidFill>
                  <a:srgbClr val="737373"/>
                </a:solidFill>
              </a:rPr>
              <a:t>Maximum a Posteriori</a:t>
            </a:r>
            <a:r>
              <a:rPr lang="en">
                <a:solidFill>
                  <a:srgbClr val="737373"/>
                </a:solidFill>
              </a:rPr>
              <a:t> (MAP)</a:t>
            </a:r>
            <a:endParaRPr>
              <a:solidFill>
                <a:srgbClr val="737373"/>
              </a:solidFill>
            </a:endParaRPr>
          </a:p>
          <a:p>
            <a:pPr indent="0" lvl="0" marL="0" rtl="0" algn="l">
              <a:spcBef>
                <a:spcPts val="1600"/>
              </a:spcBef>
              <a:spcAft>
                <a:spcPts val="0"/>
              </a:spcAft>
              <a:buClr>
                <a:srgbClr val="000000"/>
              </a:buClr>
              <a:buSzPts val="1100"/>
              <a:buFont typeface="Arial"/>
              <a:buNone/>
            </a:pPr>
            <a:r>
              <a:rPr b="1" lang="en">
                <a:solidFill>
                  <a:srgbClr val="737373"/>
                </a:solidFill>
              </a:rPr>
              <a:t>Nonparametric:</a:t>
            </a:r>
            <a:r>
              <a:rPr lang="en">
                <a:solidFill>
                  <a:srgbClr val="737373"/>
                </a:solidFill>
              </a:rPr>
              <a:t> We don’t assume any </a:t>
            </a:r>
            <a:r>
              <a:rPr i="1" lang="en">
                <a:solidFill>
                  <a:srgbClr val="737373"/>
                </a:solidFill>
              </a:rPr>
              <a:t>single</a:t>
            </a:r>
            <a:r>
              <a:rPr lang="en">
                <a:solidFill>
                  <a:srgbClr val="737373"/>
                </a:solidFill>
              </a:rPr>
              <a:t> underlying distribution, but instead we fit a combination of distributions to the observed data. E.g. Using:</a:t>
            </a:r>
            <a:endParaRPr>
              <a:solidFill>
                <a:srgbClr val="737373"/>
              </a:solidFill>
            </a:endParaRPr>
          </a:p>
          <a:p>
            <a:pPr indent="-342900" lvl="0" marL="457200" rtl="0" algn="l">
              <a:spcBef>
                <a:spcPts val="1600"/>
              </a:spcBef>
              <a:spcAft>
                <a:spcPts val="0"/>
              </a:spcAft>
              <a:buClr>
                <a:srgbClr val="737373"/>
              </a:buClr>
              <a:buSzPts val="1800"/>
              <a:buFont typeface="Arial"/>
              <a:buChar char="●"/>
            </a:pPr>
            <a:r>
              <a:rPr i="1" lang="en">
                <a:solidFill>
                  <a:srgbClr val="737373"/>
                </a:solidFill>
              </a:rPr>
              <a:t>Kernel Density Estimation</a:t>
            </a:r>
            <a:r>
              <a:rPr lang="en">
                <a:solidFill>
                  <a:srgbClr val="737373"/>
                </a:solidFill>
              </a:rPr>
              <a:t> (KDE)</a:t>
            </a:r>
            <a:endParaRPr>
              <a:solidFill>
                <a:srgbClr val="737373"/>
              </a:solidFill>
            </a:endParaRPr>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to Use Which Method </a:t>
            </a:r>
            <a:endParaRPr/>
          </a:p>
        </p:txBody>
      </p:sp>
      <p:sp>
        <p:nvSpPr>
          <p:cNvPr id="258" name="Google Shape;258;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1" lang="en">
                <a:solidFill>
                  <a:srgbClr val="737373"/>
                </a:solidFill>
                <a:latin typeface="Roboto"/>
                <a:ea typeface="Roboto"/>
                <a:cs typeface="Roboto"/>
                <a:sym typeface="Roboto"/>
              </a:rPr>
              <a:t>Parametric methods:</a:t>
            </a:r>
            <a:endParaRPr b="1">
              <a:solidFill>
                <a:srgbClr val="737373"/>
              </a:solidFill>
              <a:latin typeface="Roboto"/>
              <a:ea typeface="Roboto"/>
              <a:cs typeface="Roboto"/>
              <a:sym typeface="Roboto"/>
            </a:endParaRPr>
          </a:p>
          <a:p>
            <a:pPr indent="-342900" lvl="0" marL="457200" rtl="0" algn="l">
              <a:spcBef>
                <a:spcPts val="1600"/>
              </a:spcBef>
              <a:spcAft>
                <a:spcPts val="0"/>
              </a:spcAft>
              <a:buClr>
                <a:srgbClr val="737373"/>
              </a:buClr>
              <a:buSzPts val="1800"/>
              <a:buFont typeface="Roboto"/>
              <a:buAutoNum type="arabicPeriod"/>
            </a:pPr>
            <a:r>
              <a:rPr lang="en">
                <a:solidFill>
                  <a:srgbClr val="737373"/>
                </a:solidFill>
                <a:latin typeface="Roboto"/>
                <a:ea typeface="Roboto"/>
                <a:cs typeface="Roboto"/>
                <a:sym typeface="Roboto"/>
              </a:rPr>
              <a:t>Based on assumptions about the distribution of the underlying population and the parameters from which the sample was taken.</a:t>
            </a:r>
            <a:endParaRPr>
              <a:solidFill>
                <a:srgbClr val="737373"/>
              </a:solidFill>
              <a:latin typeface="Roboto"/>
              <a:ea typeface="Roboto"/>
              <a:cs typeface="Roboto"/>
              <a:sym typeface="Roboto"/>
            </a:endParaRPr>
          </a:p>
          <a:p>
            <a:pPr indent="-342900" lvl="0" marL="457200" rtl="0" algn="l">
              <a:lnSpc>
                <a:spcPct val="100000"/>
              </a:lnSpc>
              <a:spcBef>
                <a:spcPts val="0"/>
              </a:spcBef>
              <a:spcAft>
                <a:spcPts val="0"/>
              </a:spcAft>
              <a:buClr>
                <a:srgbClr val="737373"/>
              </a:buClr>
              <a:buSzPts val="1800"/>
              <a:buFont typeface="Roboto"/>
              <a:buAutoNum type="arabicPeriod"/>
            </a:pPr>
            <a:r>
              <a:rPr lang="en">
                <a:solidFill>
                  <a:srgbClr val="737373"/>
                </a:solidFill>
                <a:latin typeface="Roboto"/>
                <a:ea typeface="Roboto"/>
                <a:cs typeface="Roboto"/>
                <a:sym typeface="Roboto"/>
              </a:rPr>
              <a:t>If the data deviates strongly from the assumptions, could lead to incorrect conclusions.</a:t>
            </a:r>
            <a:endParaRPr>
              <a:solidFill>
                <a:srgbClr val="737373"/>
              </a:solidFill>
              <a:latin typeface="Roboto"/>
              <a:ea typeface="Roboto"/>
              <a:cs typeface="Roboto"/>
              <a:sym typeface="Roboto"/>
            </a:endParaRPr>
          </a:p>
          <a:p>
            <a:pPr indent="0" lvl="0" marL="0" rtl="0" algn="l">
              <a:lnSpc>
                <a:spcPct val="100000"/>
              </a:lnSpc>
              <a:spcBef>
                <a:spcPts val="1600"/>
              </a:spcBef>
              <a:spcAft>
                <a:spcPts val="0"/>
              </a:spcAft>
              <a:buClr>
                <a:srgbClr val="000000"/>
              </a:buClr>
              <a:buSzPts val="1100"/>
              <a:buFont typeface="Arial"/>
              <a:buNone/>
            </a:pPr>
            <a:r>
              <a:rPr b="1" lang="en">
                <a:solidFill>
                  <a:srgbClr val="737373"/>
                </a:solidFill>
                <a:latin typeface="Roboto"/>
                <a:ea typeface="Roboto"/>
                <a:cs typeface="Roboto"/>
                <a:sym typeface="Roboto"/>
              </a:rPr>
              <a:t>Nonparametric methods:</a:t>
            </a:r>
            <a:endParaRPr b="1">
              <a:solidFill>
                <a:srgbClr val="737373"/>
              </a:solidFill>
              <a:latin typeface="Roboto"/>
              <a:ea typeface="Roboto"/>
              <a:cs typeface="Roboto"/>
              <a:sym typeface="Roboto"/>
            </a:endParaRPr>
          </a:p>
          <a:p>
            <a:pPr indent="-342900" lvl="0" marL="457200" rtl="0" algn="l">
              <a:spcBef>
                <a:spcPts val="1600"/>
              </a:spcBef>
              <a:spcAft>
                <a:spcPts val="0"/>
              </a:spcAft>
              <a:buClr>
                <a:srgbClr val="737373"/>
              </a:buClr>
              <a:buSzPts val="1800"/>
              <a:buFont typeface="Roboto"/>
              <a:buAutoNum type="arabicPeriod"/>
            </a:pPr>
            <a:r>
              <a:rPr lang="en">
                <a:solidFill>
                  <a:srgbClr val="737373"/>
                </a:solidFill>
                <a:latin typeface="Roboto"/>
                <a:ea typeface="Roboto"/>
                <a:cs typeface="Roboto"/>
                <a:sym typeface="Roboto"/>
              </a:rPr>
              <a:t>NOT based on assumptions about the distribution of the underlying population.</a:t>
            </a:r>
            <a:endParaRPr>
              <a:solidFill>
                <a:srgbClr val="737373"/>
              </a:solidFill>
              <a:latin typeface="Roboto"/>
              <a:ea typeface="Roboto"/>
              <a:cs typeface="Roboto"/>
              <a:sym typeface="Roboto"/>
            </a:endParaRPr>
          </a:p>
          <a:p>
            <a:pPr indent="-342900" lvl="0" marL="457200" rtl="0" algn="l">
              <a:spcBef>
                <a:spcPts val="0"/>
              </a:spcBef>
              <a:spcAft>
                <a:spcPts val="0"/>
              </a:spcAft>
              <a:buClr>
                <a:srgbClr val="737373"/>
              </a:buClr>
              <a:buSzPts val="1800"/>
              <a:buFont typeface="Roboto"/>
              <a:buAutoNum type="arabicPeriod"/>
            </a:pPr>
            <a:r>
              <a:rPr lang="en">
                <a:solidFill>
                  <a:srgbClr val="737373"/>
                </a:solidFill>
                <a:latin typeface="Roboto"/>
                <a:ea typeface="Roboto"/>
                <a:cs typeface="Roboto"/>
                <a:sym typeface="Roboto"/>
              </a:rPr>
              <a:t>Generally not as powerful -- less inference can be drawn.</a:t>
            </a:r>
            <a:endParaRPr>
              <a:solidFill>
                <a:srgbClr val="737373"/>
              </a:solidFill>
              <a:latin typeface="Roboto"/>
              <a:ea typeface="Roboto"/>
              <a:cs typeface="Roboto"/>
              <a:sym typeface="Roboto"/>
            </a:endParaRPr>
          </a:p>
          <a:p>
            <a:pPr indent="-342900" lvl="0" marL="457200" rtl="0" algn="l">
              <a:spcBef>
                <a:spcPts val="0"/>
              </a:spcBef>
              <a:spcAft>
                <a:spcPts val="0"/>
              </a:spcAft>
              <a:buClr>
                <a:srgbClr val="737373"/>
              </a:buClr>
              <a:buSzPts val="1800"/>
              <a:buFont typeface="Roboto"/>
              <a:buAutoNum type="arabicPeriod"/>
            </a:pPr>
            <a:r>
              <a:rPr lang="en">
                <a:solidFill>
                  <a:srgbClr val="737373"/>
                </a:solidFill>
                <a:latin typeface="Roboto"/>
                <a:ea typeface="Roboto"/>
                <a:cs typeface="Roboto"/>
                <a:sym typeface="Roboto"/>
              </a:rPr>
              <a:t>Interpretation can be difficult… what does the wiggly curve mean?</a:t>
            </a:r>
            <a:endParaRPr>
              <a:solidFill>
                <a:srgbClr val="737373"/>
              </a:solidFill>
              <a:latin typeface="Roboto"/>
              <a:ea typeface="Roboto"/>
              <a:cs typeface="Roboto"/>
              <a:sym typeface="Roboto"/>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Probability vs Inference Statistics </a:t>
            </a:r>
            <a:endParaRPr/>
          </a:p>
        </p:txBody>
      </p:sp>
      <p:pic>
        <p:nvPicPr>
          <p:cNvPr id="71" name="Google Shape;71;p16"/>
          <p:cNvPicPr preferRelativeResize="0"/>
          <p:nvPr/>
        </p:nvPicPr>
        <p:blipFill>
          <a:blip r:embed="rId3">
            <a:alphaModFix/>
          </a:blip>
          <a:stretch>
            <a:fillRect/>
          </a:stretch>
        </p:blipFill>
        <p:spPr>
          <a:xfrm>
            <a:off x="1078025" y="1087175"/>
            <a:ext cx="7075017"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Samples</a:t>
            </a:r>
            <a:endParaRPr/>
          </a:p>
        </p:txBody>
      </p:sp>
      <p:sp>
        <p:nvSpPr>
          <p:cNvPr id="77" name="Google Shape;77;p17"/>
          <p:cNvSpPr txBox="1"/>
          <p:nvPr/>
        </p:nvSpPr>
        <p:spPr>
          <a:xfrm>
            <a:off x="311850" y="1389575"/>
            <a:ext cx="8520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 r.v.’ s (random variables’) X</a:t>
            </a:r>
            <a:r>
              <a:rPr baseline="-25000" lang="en" sz="1800"/>
              <a:t>1</a:t>
            </a:r>
            <a:r>
              <a:rPr lang="en" sz="1800"/>
              <a:t>, X</a:t>
            </a:r>
            <a:r>
              <a:rPr baseline="-25000" lang="en" sz="1800"/>
              <a:t>2</a:t>
            </a:r>
            <a:r>
              <a:rPr lang="en" sz="1800"/>
              <a:t>, . . . , X</a:t>
            </a:r>
            <a:r>
              <a:rPr baseline="-25000" lang="en" sz="1800"/>
              <a:t>n</a:t>
            </a:r>
            <a:r>
              <a:rPr lang="en" sz="1800"/>
              <a:t> are said to form a (simple) random sample of size n if: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 sz="1800"/>
              <a:t>The X</a:t>
            </a:r>
            <a:r>
              <a:rPr baseline="-25000" lang="en" sz="1800"/>
              <a:t>i</a:t>
            </a:r>
            <a:r>
              <a:rPr lang="en" sz="1800"/>
              <a:t> ’ s are independent r.v. ’ s.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 sz="1800"/>
              <a:t>Every X</a:t>
            </a:r>
            <a:r>
              <a:rPr baseline="-25000" lang="en" sz="1800"/>
              <a:t>i</a:t>
            </a:r>
            <a:r>
              <a:rPr lang="en" sz="1800"/>
              <a:t> has the same probability distribution. </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rPr lang="en" sz="1800"/>
              <a:t>We say that these X</a:t>
            </a:r>
            <a:r>
              <a:rPr baseline="-25000" lang="en" sz="1800"/>
              <a:t>i</a:t>
            </a:r>
            <a:r>
              <a:rPr lang="en" sz="1800"/>
              <a:t> ’ s are independent and identically distributed (i.i.d).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We use estimators to summarize i.i.d. sample. </a:t>
            </a:r>
            <a:r>
              <a:rPr lang="en" sz="1800"/>
              <a:t>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Estimation</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Estimator:</a:t>
            </a:r>
            <a:r>
              <a:rPr lang="en">
                <a:solidFill>
                  <a:srgbClr val="000000"/>
                </a:solidFill>
              </a:rPr>
              <a:t> Statistic whose calculated value is used to estimate a population parameter</a:t>
            </a:r>
            <a:endParaRPr>
              <a:solidFill>
                <a:srgbClr val="000000"/>
              </a:solidFill>
            </a:endParaRPr>
          </a:p>
          <a:p>
            <a:pPr indent="0" lvl="0" marL="0" rtl="0" algn="l">
              <a:spcBef>
                <a:spcPts val="1600"/>
              </a:spcBef>
              <a:spcAft>
                <a:spcPts val="0"/>
              </a:spcAft>
              <a:buNone/>
            </a:pPr>
            <a:r>
              <a:rPr b="1" lang="en">
                <a:solidFill>
                  <a:srgbClr val="000000"/>
                </a:solidFill>
              </a:rPr>
              <a:t>Estimate:</a:t>
            </a:r>
            <a:r>
              <a:rPr lang="en">
                <a:solidFill>
                  <a:srgbClr val="000000"/>
                </a:solidFill>
              </a:rPr>
              <a:t> A particular realization of an estimator </a:t>
            </a:r>
            <a:endParaRPr>
              <a:solidFill>
                <a:srgbClr val="000000"/>
              </a:solidFill>
            </a:endParaRPr>
          </a:p>
          <a:p>
            <a:pPr indent="0" lvl="0" marL="0" rtl="0" algn="l">
              <a:spcBef>
                <a:spcPts val="1600"/>
              </a:spcBef>
              <a:spcAft>
                <a:spcPts val="0"/>
              </a:spcAft>
              <a:buNone/>
            </a:pPr>
            <a:r>
              <a:rPr b="1" lang="en">
                <a:solidFill>
                  <a:srgbClr val="000000"/>
                </a:solidFill>
              </a:rPr>
              <a:t>Types of Estimators:</a:t>
            </a:r>
            <a:r>
              <a:rPr lang="en">
                <a:solidFill>
                  <a:srgbClr val="000000"/>
                </a:solidFill>
              </a:rPr>
              <a:t>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Point estimate: single number that can be regarded as the most plausible value of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Interval estimate: a range of numbers, called a confidence interval indicating, can be regarded as likely containing the true value of</a:t>
            </a:r>
            <a:endParaRPr>
              <a:solidFill>
                <a:srgbClr val="000000"/>
              </a:solidFill>
            </a:endParaRPr>
          </a:p>
        </p:txBody>
      </p:sp>
      <p:pic>
        <p:nvPicPr>
          <p:cNvPr id="84" name="Google Shape;84;p18"/>
          <p:cNvPicPr preferRelativeResize="0"/>
          <p:nvPr/>
        </p:nvPicPr>
        <p:blipFill>
          <a:blip r:embed="rId3">
            <a:alphaModFix/>
          </a:blip>
          <a:stretch>
            <a:fillRect/>
          </a:stretch>
        </p:blipFill>
        <p:spPr>
          <a:xfrm>
            <a:off x="1481328" y="1554480"/>
            <a:ext cx="179775" cy="261491"/>
          </a:xfrm>
          <a:prstGeom prst="rect">
            <a:avLst/>
          </a:prstGeom>
          <a:noFill/>
          <a:ln>
            <a:noFill/>
          </a:ln>
        </p:spPr>
      </p:pic>
      <p:pic>
        <p:nvPicPr>
          <p:cNvPr id="85" name="Google Shape;85;p18"/>
          <p:cNvPicPr preferRelativeResize="0"/>
          <p:nvPr/>
        </p:nvPicPr>
        <p:blipFill>
          <a:blip r:embed="rId4">
            <a:alphaModFix/>
          </a:blip>
          <a:stretch>
            <a:fillRect/>
          </a:stretch>
        </p:blipFill>
        <p:spPr>
          <a:xfrm>
            <a:off x="5358325" y="1975104"/>
            <a:ext cx="199750" cy="343320"/>
          </a:xfrm>
          <a:prstGeom prst="rect">
            <a:avLst/>
          </a:prstGeom>
          <a:noFill/>
          <a:ln>
            <a:noFill/>
          </a:ln>
        </p:spPr>
      </p:pic>
      <p:pic>
        <p:nvPicPr>
          <p:cNvPr id="86" name="Google Shape;86;p18"/>
          <p:cNvPicPr preferRelativeResize="0"/>
          <p:nvPr/>
        </p:nvPicPr>
        <p:blipFill>
          <a:blip r:embed="rId3">
            <a:alphaModFix/>
          </a:blip>
          <a:stretch>
            <a:fillRect/>
          </a:stretch>
        </p:blipFill>
        <p:spPr>
          <a:xfrm>
            <a:off x="1681078" y="3401568"/>
            <a:ext cx="179775" cy="261491"/>
          </a:xfrm>
          <a:prstGeom prst="rect">
            <a:avLst/>
          </a:prstGeom>
          <a:noFill/>
          <a:ln>
            <a:noFill/>
          </a:ln>
        </p:spPr>
      </p:pic>
      <p:pic>
        <p:nvPicPr>
          <p:cNvPr id="87" name="Google Shape;87;p18"/>
          <p:cNvPicPr preferRelativeResize="0"/>
          <p:nvPr/>
        </p:nvPicPr>
        <p:blipFill>
          <a:blip r:embed="rId3">
            <a:alphaModFix/>
          </a:blip>
          <a:stretch>
            <a:fillRect/>
          </a:stretch>
        </p:blipFill>
        <p:spPr>
          <a:xfrm>
            <a:off x="6253578" y="4023360"/>
            <a:ext cx="179775" cy="2614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Estimator</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There are many estimators for a population parameters. What are the </a:t>
            </a:r>
            <a:r>
              <a:rPr lang="en">
                <a:solidFill>
                  <a:srgbClr val="000000"/>
                </a:solidFill>
              </a:rPr>
              <a:t>characteristics</a:t>
            </a:r>
            <a:r>
              <a:rPr lang="en">
                <a:solidFill>
                  <a:srgbClr val="000000"/>
                </a:solidFill>
              </a:rPr>
              <a:t> of a good estimator:  </a:t>
            </a:r>
            <a:endParaRPr>
              <a:solidFill>
                <a:srgbClr val="000000"/>
              </a:solidFill>
            </a:endParaRPr>
          </a:p>
          <a:p>
            <a:pPr indent="0" lvl="0" marL="0" rtl="0" algn="l">
              <a:spcBef>
                <a:spcPts val="1600"/>
              </a:spcBef>
              <a:spcAft>
                <a:spcPts val="0"/>
              </a:spcAft>
              <a:buNone/>
            </a:pPr>
            <a:r>
              <a:rPr b="1" lang="en">
                <a:solidFill>
                  <a:srgbClr val="000000"/>
                </a:solidFill>
              </a:rPr>
              <a:t>Consistent:</a:t>
            </a:r>
            <a:r>
              <a:rPr lang="en">
                <a:solidFill>
                  <a:srgbClr val="000000"/>
                </a:solidFill>
              </a:rPr>
              <a:t> As the sample size increases    gets closer to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b="1" lang="en">
                <a:solidFill>
                  <a:srgbClr val="000000"/>
                </a:solidFill>
              </a:rPr>
              <a:t>Unbiased:</a:t>
            </a:r>
            <a:r>
              <a:rPr lang="en">
                <a:solidFill>
                  <a:srgbClr val="000000"/>
                </a:solidFill>
              </a:rPr>
              <a:t> </a:t>
            </a:r>
            <a:endParaRPr>
              <a:solidFill>
                <a:srgbClr val="000000"/>
              </a:solidFill>
            </a:endParaRPr>
          </a:p>
          <a:p>
            <a:pPr indent="0" lvl="0" marL="0" rtl="0" algn="l">
              <a:spcBef>
                <a:spcPts val="1600"/>
              </a:spcBef>
              <a:spcAft>
                <a:spcPts val="1600"/>
              </a:spcAft>
              <a:buNone/>
            </a:pPr>
            <a:r>
              <a:rPr b="1" lang="en">
                <a:solidFill>
                  <a:srgbClr val="000000"/>
                </a:solidFill>
              </a:rPr>
              <a:t>Precise:</a:t>
            </a:r>
            <a:r>
              <a:rPr lang="en">
                <a:solidFill>
                  <a:srgbClr val="000000"/>
                </a:solidFill>
              </a:rPr>
              <a:t> Sampling distribution of    should have a small standard error</a:t>
            </a:r>
            <a:endParaRPr>
              <a:solidFill>
                <a:srgbClr val="000000"/>
              </a:solidFill>
            </a:endParaRPr>
          </a:p>
        </p:txBody>
      </p:sp>
      <p:pic>
        <p:nvPicPr>
          <p:cNvPr id="94" name="Google Shape;94;p19"/>
          <p:cNvPicPr preferRelativeResize="0"/>
          <p:nvPr/>
        </p:nvPicPr>
        <p:blipFill>
          <a:blip r:embed="rId3">
            <a:alphaModFix/>
          </a:blip>
          <a:stretch>
            <a:fillRect/>
          </a:stretch>
        </p:blipFill>
        <p:spPr>
          <a:xfrm>
            <a:off x="4709160" y="2060205"/>
            <a:ext cx="182172" cy="268921"/>
          </a:xfrm>
          <a:prstGeom prst="rect">
            <a:avLst/>
          </a:prstGeom>
          <a:noFill/>
          <a:ln>
            <a:noFill/>
          </a:ln>
        </p:spPr>
      </p:pic>
      <p:pic>
        <p:nvPicPr>
          <p:cNvPr id="95" name="Google Shape;95;p19"/>
          <p:cNvPicPr preferRelativeResize="0"/>
          <p:nvPr/>
        </p:nvPicPr>
        <p:blipFill>
          <a:blip r:embed="rId4">
            <a:alphaModFix/>
          </a:blip>
          <a:stretch>
            <a:fillRect/>
          </a:stretch>
        </p:blipFill>
        <p:spPr>
          <a:xfrm>
            <a:off x="6315075" y="1975104"/>
            <a:ext cx="199750" cy="343320"/>
          </a:xfrm>
          <a:prstGeom prst="rect">
            <a:avLst/>
          </a:prstGeom>
          <a:noFill/>
          <a:ln>
            <a:noFill/>
          </a:ln>
        </p:spPr>
      </p:pic>
      <p:pic>
        <p:nvPicPr>
          <p:cNvPr id="96" name="Google Shape;96;p19"/>
          <p:cNvPicPr preferRelativeResize="0"/>
          <p:nvPr/>
        </p:nvPicPr>
        <p:blipFill>
          <a:blip r:embed="rId5">
            <a:alphaModFix/>
          </a:blip>
          <a:stretch>
            <a:fillRect/>
          </a:stretch>
        </p:blipFill>
        <p:spPr>
          <a:xfrm>
            <a:off x="3827100" y="2446975"/>
            <a:ext cx="2163451" cy="572700"/>
          </a:xfrm>
          <a:prstGeom prst="rect">
            <a:avLst/>
          </a:prstGeom>
          <a:noFill/>
          <a:ln>
            <a:noFill/>
          </a:ln>
        </p:spPr>
      </p:pic>
      <p:pic>
        <p:nvPicPr>
          <p:cNvPr id="97" name="Google Shape;97;p19"/>
          <p:cNvPicPr preferRelativeResize="0"/>
          <p:nvPr/>
        </p:nvPicPr>
        <p:blipFill>
          <a:blip r:embed="rId6">
            <a:alphaModFix/>
          </a:blip>
          <a:stretch>
            <a:fillRect/>
          </a:stretch>
        </p:blipFill>
        <p:spPr>
          <a:xfrm>
            <a:off x="1563450" y="3019675"/>
            <a:ext cx="890600" cy="451400"/>
          </a:xfrm>
          <a:prstGeom prst="rect">
            <a:avLst/>
          </a:prstGeom>
          <a:noFill/>
          <a:ln>
            <a:noFill/>
          </a:ln>
        </p:spPr>
      </p:pic>
      <p:pic>
        <p:nvPicPr>
          <p:cNvPr id="98" name="Google Shape;98;p19"/>
          <p:cNvPicPr preferRelativeResize="0"/>
          <p:nvPr/>
        </p:nvPicPr>
        <p:blipFill>
          <a:blip r:embed="rId4">
            <a:alphaModFix/>
          </a:blip>
          <a:stretch>
            <a:fillRect/>
          </a:stretch>
        </p:blipFill>
        <p:spPr>
          <a:xfrm>
            <a:off x="3761175" y="3513804"/>
            <a:ext cx="199750" cy="3433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Biased vs Precise </a:t>
            </a:r>
            <a:endParaRPr/>
          </a:p>
        </p:txBody>
      </p:sp>
      <p:pic>
        <p:nvPicPr>
          <p:cNvPr id="104" name="Google Shape;104;p20"/>
          <p:cNvPicPr preferRelativeResize="0"/>
          <p:nvPr/>
        </p:nvPicPr>
        <p:blipFill>
          <a:blip r:embed="rId3">
            <a:alphaModFix/>
          </a:blip>
          <a:stretch>
            <a:fillRect/>
          </a:stretch>
        </p:blipFill>
        <p:spPr>
          <a:xfrm>
            <a:off x="1524000" y="1093925"/>
            <a:ext cx="6087378"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of Estimation</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Method of Moments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Maximum Likelihood Estimation (MLE)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Maximum A Posteriori (MAP)</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Non Parametric Estimation (Kernel Density Function)</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