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863106-7937-468E-8517-14AD84FEF7D5}">
  <a:tblStyle styleId="{3D863106-7937-468E-8517-14AD84FEF7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orbel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3d0481a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  <p:sp>
        <p:nvSpPr>
          <p:cNvPr id="124" name="Google Shape;124;ga73d0481a7_2_7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3d0481a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</a:t>
            </a:r>
            <a:endParaRPr/>
          </a:p>
        </p:txBody>
      </p:sp>
      <p:sp>
        <p:nvSpPr>
          <p:cNvPr id="130" name="Google Shape;130;ga73d0481a7_2_7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3d0481a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  <p:sp>
        <p:nvSpPr>
          <p:cNvPr id="136" name="Google Shape;136;ga73d0481a7_2_83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0d140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Kelvin-</a:t>
            </a:r>
            <a:endParaRPr/>
          </a:p>
        </p:txBody>
      </p:sp>
      <p:sp>
        <p:nvSpPr>
          <p:cNvPr id="145" name="Google Shape;145;g540d140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0d1401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0d1401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Kelvin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0d140184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40d1401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3d0481a7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73d0481a7_2_9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bc484a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bc484a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99119" y="1371600"/>
            <a:ext cx="617380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99118" y="3600450"/>
            <a:ext cx="617380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142107" y="1428749"/>
            <a:ext cx="6852578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94917" y="1885950"/>
            <a:ext cx="6520998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99118" y="4057650"/>
            <a:ext cx="6517197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128880" y="1428751"/>
            <a:ext cx="33155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73104" y="1428751"/>
            <a:ext cx="33155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142106" y="1428750"/>
            <a:ext cx="3313277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1142106" y="2057401"/>
            <a:ext cx="3313277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4688617" y="1428750"/>
            <a:ext cx="3313277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4688617" y="2057401"/>
            <a:ext cx="3313277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91909" y="1428750"/>
            <a:ext cx="2698158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  <a:defRPr b="0"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799118" y="3486150"/>
            <a:ext cx="268674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3714528" y="514350"/>
            <a:ext cx="480185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791909" y="1428750"/>
            <a:ext cx="2698158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  <a:defRPr b="0" i="0"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799118" y="3486150"/>
            <a:ext cx="268674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descr="An empty placeholder to add an image. Click on the placeholder and select the image that you wish to add." id="106" name="Google Shape;106;p22"/>
          <p:cNvSpPr/>
          <p:nvPr>
            <p:ph idx="2" type="pic"/>
          </p:nvPr>
        </p:nvSpPr>
        <p:spPr>
          <a:xfrm>
            <a:off x="3714528" y="514350"/>
            <a:ext cx="4801850" cy="40005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3025346" y="-454489"/>
            <a:ext cx="3086101" cy="6852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 rot="5400000">
            <a:off x="5315695" y="1828652"/>
            <a:ext cx="4229100" cy="114329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1800053" y="-372196"/>
            <a:ext cx="4229100" cy="5544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  <a:defRPr b="0" i="0" sz="2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2107" y="1428749"/>
            <a:ext cx="6852578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142107" y="4800600"/>
            <a:ext cx="4916179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373078" y="4800600"/>
            <a:ext cx="628814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ages.github.ncsu.edu/wmccray/ECE592ProjectB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799119" y="1371600"/>
            <a:ext cx="617380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 sz="3100"/>
              <a:t>ECE 592 Quantum Chemistry Project</a:t>
            </a:r>
            <a:endParaRPr sz="3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rbel"/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https://pages.github.ncsu.edu/wmccray/ECE592ProjectB1/</a:t>
            </a:r>
            <a:endParaRPr sz="900"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99118" y="3600450"/>
            <a:ext cx="617380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20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KELVIN DSOUZA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20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BILLY MCCRAY   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784175" y="269150"/>
            <a:ext cx="7888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 sz="2900"/>
              <a:t>Motivation for Quantum Computational Chemistry</a:t>
            </a:r>
            <a:endParaRPr sz="290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142107" y="1428749"/>
            <a:ext cx="6852578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65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500"/>
              <a:t>Quantum computers have inherent advantages over classical computers for simulating chemical processes</a:t>
            </a:r>
            <a:endParaRPr sz="1500"/>
          </a:p>
          <a:p>
            <a:pPr indent="-19685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Classical computers can do at best an approximate simulation of a chemical process</a:t>
            </a:r>
            <a:endParaRPr/>
          </a:p>
          <a:p>
            <a:pPr indent="-19685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When </a:t>
            </a:r>
            <a:r>
              <a:rPr lang="en"/>
              <a:t>performing</a:t>
            </a:r>
            <a:r>
              <a:rPr lang="en"/>
              <a:t> chemical simulations on a quantum computer you are simulating quantum processes with a quantum mechanical system</a:t>
            </a:r>
            <a:endParaRPr/>
          </a:p>
          <a:p>
            <a:pPr indent="-209550" lvl="1" marL="342900" rtl="0" algn="l">
              <a:spcBef>
                <a:spcPts val="9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Quantum computers have the potential to do much more precise simulations of chemical reactions than classical computers. </a:t>
            </a:r>
            <a:endParaRPr/>
          </a:p>
          <a:p>
            <a:pPr indent="-19685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Quantum computing will likely allow us to build much more robust simulations of chemical reactions in the future.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138488" y="151675"/>
            <a:ext cx="6859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 sz="2900"/>
              <a:t>Methods of Computational Chemistry</a:t>
            </a:r>
            <a:endParaRPr sz="290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138507" y="725474"/>
            <a:ext cx="6852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651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500"/>
              <a:t>Computational chemistry simulations typically solve the adiabatic Schrodinger equation </a:t>
            </a:r>
            <a:endParaRPr sz="1500"/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adiabatic Schrodinger equation is a complicated function of all the electronic and spin coordinates of the molecule being simulated. </a:t>
            </a:r>
            <a:endParaRPr/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Scales exponentially with the size of the molecule. </a:t>
            </a:r>
            <a:endParaRPr/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Even the most powerful classical supercomputer in the world at present isn’t able to properly simulate a caffeine atom.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(IBM et al.)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quantum computing technology matures we will likely be able to simulate any molecule.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854425"/>
            <a:ext cx="4284224" cy="2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75" y="2854425"/>
            <a:ext cx="2690757" cy="21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1501975" y="4854275"/>
            <a:ext cx="1364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FFFF"/>
                </a:solidFill>
              </a:rPr>
              <a:t>McArdle et al.)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142100" y="96525"/>
            <a:ext cx="685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Variational Quantum Eigensolver (VQE)</a:t>
            </a:r>
            <a:endParaRPr b="0" i="0" sz="29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236464" y="3009269"/>
            <a:ext cx="1780200" cy="21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5519" l="-1418" r="-13469" t="-161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4329882" y="2417862"/>
            <a:ext cx="484200" cy="30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7990" l="-4998" r="-29999" t="-999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5236515" y="2417862"/>
            <a:ext cx="1069500" cy="30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688" l="0" r="0" t="0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1" name="Google Shape;151;p28"/>
          <p:cNvCxnSpPr>
            <a:stCxn id="149" idx="3"/>
            <a:endCxn id="150" idx="1"/>
          </p:cNvCxnSpPr>
          <p:nvPr/>
        </p:nvCxnSpPr>
        <p:spPr>
          <a:xfrm>
            <a:off x="4814082" y="2571762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8"/>
          <p:cNvCxnSpPr/>
          <p:nvPr/>
        </p:nvCxnSpPr>
        <p:spPr>
          <a:xfrm>
            <a:off x="6305910" y="257175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8"/>
          <p:cNvSpPr/>
          <p:nvPr/>
        </p:nvSpPr>
        <p:spPr>
          <a:xfrm>
            <a:off x="6778488" y="2417862"/>
            <a:ext cx="12234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7990" l="0" r="-11219" t="-999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337280" y="608268"/>
            <a:ext cx="699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VQE is a hybrid algorithm (using both a classical and quantum computer) where the minimum ground energy state of a molecule is calculated.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461" y="3405003"/>
            <a:ext cx="5890425" cy="15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411275" y="1226438"/>
            <a:ext cx="67008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165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process is iterated until what is evaluated to be a reasonable minimum of the ground energy state is found. 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165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minimum ground energy state </a:t>
            </a: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should</a:t>
            </a: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be the actual physical configuration of the molecule. </a:t>
            </a:r>
            <a:r>
              <a:rPr lang="en">
                <a:solidFill>
                  <a:schemeClr val="lt1"/>
                </a:solidFill>
              </a:rPr>
              <a:t>(Lanes et al.)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7525" y="2163663"/>
            <a:ext cx="19145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1142100" y="96525"/>
            <a:ext cx="685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Variational Quantum Eigensolver (VQE)</a:t>
            </a:r>
            <a:endParaRPr b="0" i="0" sz="29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707250" y="1949025"/>
            <a:ext cx="7467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Challenges</a:t>
            </a: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Noise 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Size of the Problem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707250" y="499425"/>
            <a:ext cx="77295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Optimizers</a:t>
            </a:r>
            <a:r>
              <a:rPr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b="1" lang="en" sz="1300">
                <a:solidFill>
                  <a:schemeClr val="lt1"/>
                </a:solidFill>
              </a:rPr>
              <a:t>Simultaneous Perturbation Stochastic Approximation optimizer (SPSA)</a:t>
            </a:r>
            <a:r>
              <a:rPr lang="en" sz="1300">
                <a:solidFill>
                  <a:schemeClr val="lt1"/>
                </a:solidFill>
              </a:rPr>
              <a:t>. </a:t>
            </a:r>
            <a:endParaRPr sz="13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Sequential Least Squares Programming optimizer (SLSQP) </a:t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Constrained Optimization by Linear Approximation optimizer (COBYLA).</a:t>
            </a:r>
            <a:endParaRPr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069124" y="2792672"/>
            <a:ext cx="685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Fermions to Quibit mapping</a:t>
            </a:r>
            <a:endParaRPr sz="27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hart, diagram&#10;&#10;Description automatically generated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475" y="3345300"/>
            <a:ext cx="33030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596350" y="3483800"/>
            <a:ext cx="30000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lt1"/>
                </a:solidFill>
              </a:rPr>
              <a:t>PARITY</a:t>
            </a:r>
            <a:endParaRPr>
              <a:solidFill>
                <a:schemeClr val="dk1"/>
              </a:solidFill>
            </a:endParaRPr>
          </a:p>
          <a:p>
            <a:pPr indent="-16510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lt1"/>
                </a:solidFill>
              </a:rPr>
              <a:t>JORDAN_WIGNER</a:t>
            </a:r>
            <a:endParaRPr>
              <a:solidFill>
                <a:schemeClr val="dk1"/>
              </a:solidFill>
            </a:endParaRPr>
          </a:p>
          <a:p>
            <a:pPr indent="-16510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lt1"/>
                </a:solidFill>
              </a:rPr>
              <a:t>Bravyi-Kitaev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194573" y="277318"/>
            <a:ext cx="6412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682052" y="854439"/>
            <a:ext cx="469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1: Define a Molecule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82052" y="1906284"/>
            <a:ext cx="469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2: Prepare Qubit Hamiltonian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682052" y="2859690"/>
            <a:ext cx="469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3: Define VQE Solver and initial state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682052" y="3816463"/>
            <a:ext cx="469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4: Run Calculation</a:t>
            </a:r>
            <a:endParaRPr/>
          </a:p>
        </p:txBody>
      </p:sp>
      <p:grpSp>
        <p:nvGrpSpPr>
          <p:cNvPr id="177" name="Google Shape;177;p30"/>
          <p:cNvGrpSpPr/>
          <p:nvPr/>
        </p:nvGrpSpPr>
        <p:grpSpPr>
          <a:xfrm>
            <a:off x="3575217" y="1036646"/>
            <a:ext cx="1103472" cy="340416"/>
            <a:chOff x="2743200" y="1311630"/>
            <a:chExt cx="996993" cy="340416"/>
          </a:xfrm>
        </p:grpSpPr>
        <p:grpSp>
          <p:nvGrpSpPr>
            <p:cNvPr id="178" name="Google Shape;178;p30"/>
            <p:cNvGrpSpPr/>
            <p:nvPr/>
          </p:nvGrpSpPr>
          <p:grpSpPr>
            <a:xfrm>
              <a:off x="2743200" y="1416600"/>
              <a:ext cx="996993" cy="235446"/>
              <a:chOff x="3964898" y="1091331"/>
              <a:chExt cx="996993" cy="235446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3964898" y="1101777"/>
                <a:ext cx="225000" cy="225000"/>
              </a:xfrm>
              <a:prstGeom prst="ellipse">
                <a:avLst/>
              </a:prstGeom>
              <a:solidFill>
                <a:srgbClr val="BBE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736891" y="1091331"/>
                <a:ext cx="225000" cy="225000"/>
              </a:xfrm>
              <a:prstGeom prst="ellipse">
                <a:avLst/>
              </a:prstGeom>
              <a:solidFill>
                <a:srgbClr val="BBE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cxnSp>
            <p:nvCxnSpPr>
              <p:cNvPr id="181" name="Google Shape;181;p30"/>
              <p:cNvCxnSpPr>
                <a:stCxn id="179" idx="6"/>
                <a:endCxn id="180" idx="2"/>
              </p:cNvCxnSpPr>
              <p:nvPr/>
            </p:nvCxnSpPr>
            <p:spPr>
              <a:xfrm flipH="1" rot="10800000">
                <a:off x="4189898" y="1203777"/>
                <a:ext cx="546900" cy="10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2" name="Google Shape;182;p30"/>
            <p:cNvSpPr txBox="1"/>
            <p:nvPr/>
          </p:nvSpPr>
          <p:spPr>
            <a:xfrm>
              <a:off x="2983043" y="1311630"/>
              <a:ext cx="667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0.73A</a:t>
              </a:r>
              <a:endParaRPr/>
            </a:p>
          </p:txBody>
        </p:sp>
      </p:grpSp>
      <p:sp>
        <p:nvSpPr>
          <p:cNvPr id="183" name="Google Shape;183;p30"/>
          <p:cNvSpPr txBox="1"/>
          <p:nvPr/>
        </p:nvSpPr>
        <p:spPr>
          <a:xfrm>
            <a:off x="1349115" y="1349083"/>
            <a:ext cx="23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-PySCF driver initialization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1289154" y="3472197"/>
            <a:ext cx="3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-Initial State–HartreeFock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289154" y="2179516"/>
            <a:ext cx="3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-Fermionic Operator –JORDAN_WIGNER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1289154" y="2518791"/>
            <a:ext cx="3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-Qubits mapping – 2 qubits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289154" y="3167635"/>
            <a:ext cx="3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-OPTIMIZER–SPSA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5226100" y="21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{3D863106-7937-468E-8517-14AD84FEF7D5}</a:tableStyleId>
              </a:tblPr>
              <a:tblGrid>
                <a:gridCol w="1283950"/>
                <a:gridCol w="1283950"/>
                <a:gridCol w="1283950"/>
              </a:tblGrid>
              <a:tr h="4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Molecule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Simulator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Energy (Hartree)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H-H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State-vector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</a:rPr>
                        <a:t>-0.716063482</a:t>
                      </a:r>
                      <a:endParaRPr sz="105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QASM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</a:rPr>
                        <a:t>-0.740731781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IBMQ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</a:rPr>
                        <a:t>-0.72763698789</a:t>
                      </a:r>
                      <a:endParaRPr sz="105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PySCF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</a:rPr>
                        <a:t>-0.74361971</a:t>
                      </a:r>
                      <a:endParaRPr sz="105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0"/>
          <p:cNvSpPr txBox="1"/>
          <p:nvPr/>
        </p:nvSpPr>
        <p:spPr>
          <a:xfrm>
            <a:off x="1289150" y="3688525"/>
            <a:ext cx="3653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Ran the algorithm on a quantum backend and retrieve the results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142107" y="285750"/>
            <a:ext cx="6859787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orbel"/>
              <a:buNone/>
            </a:pPr>
            <a:r>
              <a:rPr lang="en" sz="2900"/>
              <a:t>Qiskit/Python Software Tools Used to Implement the H2 Atom Simulation</a:t>
            </a:r>
            <a:endParaRPr sz="29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45725" y="1314450"/>
            <a:ext cx="76383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Qiskit Aqua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HartreeFock from Qiskit.chemistry.components.initial_states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Produces an initial ansatz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NumPyMinimumEigensolver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Produces iterative ansatzs after the initial iteration of the algorithm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Variational Quantum Eigensolver (VQE)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UCCSD from qiskit.chemistry.components.variationa_forms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integrate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the initial ansatz from the HartreeFock package into the VQE package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(Lanes et al.)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Numpy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Python package used to perform some of the calculations done in the simulation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225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PySCFDriver  From qiskit.chemistry.drivers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Qiskit chemistry driver that utilizes the PySCF library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134300" y="84300"/>
            <a:ext cx="7867500" cy="46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34300" y="550500"/>
            <a:ext cx="8876700" cy="21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this project, a program simulating a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Hydrogen atom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on the qiskit simulators was used as a template to write an application simulating atoms molecule using Qiskit and the VQE algorithm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(Wood and Marques)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2860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As quantum computers become more powerful quantum computational chemistry will likely allow us to develop better medicines and better materials.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16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34300" y="2658900"/>
            <a:ext cx="3000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Bibliography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34300" y="3165550"/>
            <a:ext cx="88767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65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</a:rPr>
              <a:t>IBM, et al. “An Introduction to Quantum Computing with IBM Qiskit.” </a:t>
            </a:r>
            <a:r>
              <a:rPr i="1" lang="en" sz="1100">
                <a:solidFill>
                  <a:schemeClr val="lt1"/>
                </a:solidFill>
              </a:rPr>
              <a:t>Youtube.com</a:t>
            </a:r>
            <a:r>
              <a:rPr lang="en" sz="1100">
                <a:solidFill>
                  <a:schemeClr val="lt1"/>
                </a:solidFill>
              </a:rPr>
              <a:t>, 31 Oct. 2020, https://www.youtube.com/watch?v=RB6E7tvDCPE. Accessed 5 Nov 2020.</a:t>
            </a:r>
            <a:endParaRPr sz="1100">
              <a:solidFill>
                <a:schemeClr val="lt1"/>
              </a:solidFill>
            </a:endParaRPr>
          </a:p>
          <a:p>
            <a:pPr indent="-146050" lvl="0" marL="165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</a:rPr>
              <a:t>Lanes, Olivia, et al. “The Variational Quantum Eigensolver — Programming on Quantum Computers — Coding with Qiskit S2E4.” </a:t>
            </a:r>
            <a:r>
              <a:rPr i="1" lang="en" sz="1100">
                <a:solidFill>
                  <a:schemeClr val="lt1"/>
                </a:solidFill>
              </a:rPr>
              <a:t>youtube.com</a:t>
            </a:r>
            <a:r>
              <a:rPr lang="en" sz="1100">
                <a:solidFill>
                  <a:schemeClr val="lt1"/>
                </a:solidFill>
              </a:rPr>
              <a:t>, Qiskit, 6 Nov 2020, https://www.youtube.com/watch?v=Z-A6G0WVI9w. Accessed 7 Nov 2020.</a:t>
            </a:r>
            <a:endParaRPr sz="1100">
              <a:solidFill>
                <a:schemeClr val="lt1"/>
              </a:solidFill>
            </a:endParaRPr>
          </a:p>
          <a:p>
            <a:pPr indent="-146050" lvl="0" marL="165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</a:rPr>
              <a:t>Li, Gushu, et al. “Towards Efficient Superconducting Quantum Processor Architecture Design.” </a:t>
            </a:r>
            <a:r>
              <a:rPr i="1" lang="en" sz="1100">
                <a:solidFill>
                  <a:schemeClr val="lt1"/>
                </a:solidFill>
              </a:rPr>
              <a:t>ASPLOS</a:t>
            </a:r>
            <a:r>
              <a:rPr lang="en" sz="1100">
                <a:solidFill>
                  <a:schemeClr val="lt1"/>
                </a:solidFill>
              </a:rPr>
              <a:t>, 20 March 2020, https://asplos-conference.org/2020/program.html. Accessed 7 October 2020.</a:t>
            </a:r>
            <a:endParaRPr sz="1100">
              <a:solidFill>
                <a:schemeClr val="lt1"/>
              </a:solidFill>
            </a:endParaRPr>
          </a:p>
          <a:p>
            <a:pPr indent="-146050" lvl="0" marL="165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</a:rPr>
              <a:t>McArdle, Sam, et al. “Quantum computational chemistry.” </a:t>
            </a:r>
            <a:r>
              <a:rPr i="1" lang="en" sz="1100">
                <a:solidFill>
                  <a:schemeClr val="lt1"/>
                </a:solidFill>
              </a:rPr>
              <a:t>arXiv:1808.10402 [quant-ph]</a:t>
            </a:r>
            <a:r>
              <a:rPr lang="en" sz="1100">
                <a:solidFill>
                  <a:schemeClr val="lt1"/>
                </a:solidFill>
              </a:rPr>
              <a:t>, Rev. Mod. Phys. 92, 15003 (2020), 27 January 2020, https://arxiv.org/abs/1808.10402. Accessed 8 October 2020.</a:t>
            </a:r>
            <a:endParaRPr sz="1100">
              <a:solidFill>
                <a:schemeClr val="lt1"/>
              </a:solidFill>
            </a:endParaRPr>
          </a:p>
          <a:p>
            <a:pPr indent="-146050" lvl="0" marL="165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</a:rPr>
              <a:t>Wood, Steve, and Manoel Marques. “qiskit-aqua.” </a:t>
            </a:r>
            <a:r>
              <a:rPr i="1" lang="en" sz="1100">
                <a:solidFill>
                  <a:schemeClr val="lt1"/>
                </a:solidFill>
              </a:rPr>
              <a:t>GitHub</a:t>
            </a:r>
            <a:r>
              <a:rPr lang="en" sz="1100">
                <a:solidFill>
                  <a:schemeClr val="lt1"/>
                </a:solidFill>
              </a:rPr>
              <a:t>, https://github.com/Qiskit/qiskit-aqua. Accessed 22 10 2020.   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