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6858000" cy="9144000"/>
  <p:embeddedFontLst>
    <p:embeddedFont>
      <p:font typeface="Merriweather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erriweatherSans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Sans-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e99c5ebf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ae99c5ebfa_0_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ae99c5ebfa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ae99c5ebfa_0_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e9741190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gae97411907_0_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ae9741190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ae97411907_0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ae9741190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gae97411907_0_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dd10b62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add10b621f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dd10b621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add10b621f_0_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e99c5ebf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ae99c5ebfa_0_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e99c5ebf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ae99c5ebfa_0_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685800" y="1438980"/>
            <a:ext cx="7399867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DB515"/>
              </a:buClr>
              <a:buSzPts val="5000"/>
              <a:buFont typeface="Georgia"/>
              <a:buNone/>
              <a:defRPr b="0" i="0" sz="5000" u="none" cap="none" strike="noStrike">
                <a:solidFill>
                  <a:srgbClr val="FDB515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680155" y="2983087"/>
            <a:ext cx="7433733" cy="968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lvl="1" marR="0" rtl="0" algn="ctr">
              <a:spcBef>
                <a:spcPts val="480"/>
              </a:spcBef>
              <a:spcAft>
                <a:spcPts val="0"/>
              </a:spcAft>
              <a:buClr>
                <a:srgbClr val="FECB89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ECB89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lvl="2" marR="0" rtl="0" algn="ctr">
              <a:spcBef>
                <a:spcPts val="400"/>
              </a:spcBef>
              <a:spcAft>
                <a:spcPts val="0"/>
              </a:spcAft>
              <a:buClr>
                <a:srgbClr val="FECB89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CB89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lvl="3" marR="0" rtl="0" algn="ctr">
              <a:spcBef>
                <a:spcPts val="360"/>
              </a:spcBef>
              <a:spcAft>
                <a:spcPts val="0"/>
              </a:spcAft>
              <a:buClr>
                <a:srgbClr val="FECB89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ECB89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lvl="4" marR="0" rtl="0" algn="ctr">
              <a:spcBef>
                <a:spcPts val="320"/>
              </a:spcBef>
              <a:spcAft>
                <a:spcPts val="0"/>
              </a:spcAft>
              <a:buClr>
                <a:srgbClr val="FECB89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ECB89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FECB89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CB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FECB89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CB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FECB89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CB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FECB89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CB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5254977" y="1015999"/>
            <a:ext cx="3008313" cy="4049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DB515"/>
              </a:buClr>
              <a:buSzPts val="2000"/>
              <a:buFont typeface="Georgia"/>
              <a:buNone/>
              <a:defRPr b="1" i="0" sz="2000" u="none" cap="none" strike="noStrike">
                <a:solidFill>
                  <a:srgbClr val="FDB515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456494" y="1020939"/>
            <a:ext cx="4623506" cy="4059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2" type="body"/>
          </p:nvPr>
        </p:nvSpPr>
        <p:spPr>
          <a:xfrm>
            <a:off x="5254977" y="1533878"/>
            <a:ext cx="3008313" cy="35743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3" type="body"/>
          </p:nvPr>
        </p:nvSpPr>
        <p:spPr>
          <a:xfrm>
            <a:off x="457200" y="316782"/>
            <a:ext cx="3451578" cy="4880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FDB515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DB515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4" type="body"/>
          </p:nvPr>
        </p:nvSpPr>
        <p:spPr>
          <a:xfrm>
            <a:off x="3797031" y="312434"/>
            <a:ext cx="2238375" cy="4923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/>
        </p:nvSpPr>
        <p:spPr>
          <a:xfrm>
            <a:off x="8113889" y="6406444"/>
            <a:ext cx="103011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‹#›</a:t>
            </a:fld>
            <a:endParaRPr sz="1200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5553288" y="6340824"/>
            <a:ext cx="2348159" cy="376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457200" y="127740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B515"/>
              </a:buClr>
              <a:buSzPts val="4200"/>
              <a:buFont typeface="Georgia"/>
              <a:buNone/>
              <a:defRPr b="0" i="0" sz="4200" u="none" cap="none" strike="noStrike">
                <a:solidFill>
                  <a:srgbClr val="FDB515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457200" y="2454805"/>
            <a:ext cx="8229600" cy="25264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2" type="body"/>
          </p:nvPr>
        </p:nvSpPr>
        <p:spPr>
          <a:xfrm>
            <a:off x="457200" y="316782"/>
            <a:ext cx="3451578" cy="4880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FDB515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DB515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3" type="body"/>
          </p:nvPr>
        </p:nvSpPr>
        <p:spPr>
          <a:xfrm>
            <a:off x="3797031" y="312434"/>
            <a:ext cx="2238375" cy="4923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/>
        </p:nvSpPr>
        <p:spPr>
          <a:xfrm>
            <a:off x="8113889" y="6406444"/>
            <a:ext cx="103011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‹#›</a:t>
            </a:fld>
            <a:endParaRPr sz="1200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5553288" y="6340824"/>
            <a:ext cx="2348159" cy="376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457200" y="1058327"/>
            <a:ext cx="3008313" cy="4049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DB515"/>
              </a:buClr>
              <a:buSzPts val="2000"/>
              <a:buFont typeface="Georgia"/>
              <a:buNone/>
              <a:defRPr b="1" i="0" sz="2000" u="none" cap="none" strike="noStrike">
                <a:solidFill>
                  <a:srgbClr val="FDB515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3575050" y="1091489"/>
            <a:ext cx="4877506" cy="4256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457200" y="1547983"/>
            <a:ext cx="3008313" cy="37860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3" type="body"/>
          </p:nvPr>
        </p:nvSpPr>
        <p:spPr>
          <a:xfrm>
            <a:off x="457200" y="316782"/>
            <a:ext cx="3451578" cy="4880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FDB515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DB515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4" type="body"/>
          </p:nvPr>
        </p:nvSpPr>
        <p:spPr>
          <a:xfrm>
            <a:off x="3797031" y="312434"/>
            <a:ext cx="2238375" cy="4923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5"/>
          <p:cNvSpPr txBox="1"/>
          <p:nvPr/>
        </p:nvSpPr>
        <p:spPr>
          <a:xfrm>
            <a:off x="8113889" y="6406444"/>
            <a:ext cx="103011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‹#›</a:t>
            </a:fld>
            <a:endParaRPr sz="1200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5553288" y="6340824"/>
            <a:ext cx="2348159" cy="376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268288" y="377049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DB515"/>
              </a:buClr>
              <a:buSzPts val="2000"/>
              <a:buFont typeface="Georgia"/>
              <a:buNone/>
              <a:defRPr b="1" i="0" sz="2000" u="none" cap="none" strike="noStrike">
                <a:solidFill>
                  <a:srgbClr val="FDB515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4" name="Google Shape;44;p6"/>
          <p:cNvSpPr/>
          <p:nvPr>
            <p:ph idx="2" type="pic"/>
          </p:nvPr>
        </p:nvSpPr>
        <p:spPr>
          <a:xfrm>
            <a:off x="268288" y="330552"/>
            <a:ext cx="6462712" cy="33947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" type="body"/>
          </p:nvPr>
        </p:nvSpPr>
        <p:spPr>
          <a:xfrm>
            <a:off x="268286" y="4351339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6"/>
          <p:cNvSpPr txBox="1"/>
          <p:nvPr/>
        </p:nvSpPr>
        <p:spPr>
          <a:xfrm>
            <a:off x="8113889" y="6406444"/>
            <a:ext cx="103011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‹#›</a:t>
            </a:fld>
            <a:endParaRPr sz="1200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5553288" y="6340824"/>
            <a:ext cx="2348159" cy="376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1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326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67063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DB515"/>
              </a:buClr>
              <a:buSzPts val="5000"/>
              <a:buFont typeface="Georgia"/>
              <a:buNone/>
              <a:defRPr b="0" i="0" sz="5000" u="none" cap="none" strike="noStrike">
                <a:solidFill>
                  <a:srgbClr val="FDB515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989138"/>
            <a:ext cx="8229600" cy="25264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6474305" y="6242048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10632" y="6081534"/>
            <a:ext cx="1745673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tructures.png" id="14" name="Google Shape;14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85684" y="-38100"/>
            <a:ext cx="9356684" cy="693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152" y="5900375"/>
            <a:ext cx="1734621" cy="5334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ctrTitle"/>
          </p:nvPr>
        </p:nvSpPr>
        <p:spPr>
          <a:xfrm>
            <a:off x="685800" y="1438980"/>
            <a:ext cx="7399867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DB515"/>
              </a:buClr>
              <a:buSzPts val="5000"/>
              <a:buFont typeface="Georgia"/>
              <a:buNone/>
            </a:pPr>
            <a:r>
              <a:rPr lang="en-US"/>
              <a:t>Low Rank Approximations, PCA, and CCA</a:t>
            </a:r>
            <a:endParaRPr b="0" i="0" sz="5000" u="none" cap="none" strike="noStrike">
              <a:solidFill>
                <a:srgbClr val="FDB515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3" name="Google Shape;53;p7"/>
          <p:cNvSpPr txBox="1"/>
          <p:nvPr>
            <p:ph idx="1" type="subTitle"/>
          </p:nvPr>
        </p:nvSpPr>
        <p:spPr>
          <a:xfrm>
            <a:off x="697094" y="3538193"/>
            <a:ext cx="7377300" cy="13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</a:pPr>
            <a:r>
              <a:rPr lang="en-US" sz="2200"/>
              <a:t>Abhinav Gopal, Shrey Vasavada, William McEachen, Grace Kull, Jai Bansal</a:t>
            </a:r>
            <a:endParaRPr b="0" i="0" sz="22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/>
          <p:nvPr>
            <p:ph idx="2" type="body"/>
          </p:nvPr>
        </p:nvSpPr>
        <p:spPr>
          <a:xfrm>
            <a:off x="646240" y="1030750"/>
            <a:ext cx="7617000" cy="3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spcBef>
                <a:spcPts val="28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Changing variables with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u</a:t>
            </a:r>
            <a:r>
              <a:rPr baseline="-25000" lang="en-US" sz="2000"/>
              <a:t>d</a:t>
            </a:r>
            <a:r>
              <a:rPr lang="en-US" sz="2000"/>
              <a:t> = D</a:t>
            </a:r>
            <a:r>
              <a:rPr baseline="-25000" lang="en-US" sz="2000"/>
              <a:t>x</a:t>
            </a:r>
            <a:r>
              <a:rPr baseline="30000" lang="en-US" sz="2000"/>
              <a:t> T</a:t>
            </a:r>
            <a:r>
              <a:rPr lang="en-US" sz="2000"/>
              <a:t>u</a:t>
            </a:r>
            <a:r>
              <a:rPr baseline="-25000" lang="en-US" sz="2000"/>
              <a:t>w</a:t>
            </a:r>
            <a:r>
              <a:rPr lang="en-US" sz="2000"/>
              <a:t> and v</a:t>
            </a:r>
            <a:r>
              <a:rPr baseline="-25000" lang="en-US" sz="2000"/>
              <a:t>d</a:t>
            </a:r>
            <a:r>
              <a:rPr lang="en-US" sz="2000"/>
              <a:t> = D</a:t>
            </a:r>
            <a:r>
              <a:rPr baseline="-25000" lang="en-US" sz="2000"/>
              <a:t>y</a:t>
            </a:r>
            <a:r>
              <a:rPr baseline="30000" lang="en-US" sz="2000"/>
              <a:t> T</a:t>
            </a:r>
            <a:r>
              <a:rPr lang="en-US" sz="2000"/>
              <a:t>v</a:t>
            </a:r>
            <a:r>
              <a:rPr baseline="-25000" lang="en-US" sz="2000"/>
              <a:t>w</a:t>
            </a:r>
            <a:r>
              <a:rPr lang="en-US" sz="2000"/>
              <a:t>, the maximization becomes the following:</a:t>
            </a:r>
            <a:endParaRPr sz="2000"/>
          </a:p>
        </p:txBody>
      </p:sp>
      <p:sp>
        <p:nvSpPr>
          <p:cNvPr id="127" name="Google Shape;127;p16"/>
          <p:cNvSpPr txBox="1"/>
          <p:nvPr>
            <p:ph idx="3" type="body"/>
          </p:nvPr>
        </p:nvSpPr>
        <p:spPr>
          <a:xfrm>
            <a:off x="457200" y="316775"/>
            <a:ext cx="46236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DB515"/>
              </a:buClr>
              <a:buSzPts val="1800"/>
              <a:buFont typeface="Arial"/>
              <a:buNone/>
            </a:pPr>
            <a:r>
              <a:rPr lang="en-US"/>
              <a:t>CCA</a:t>
            </a:r>
            <a:r>
              <a:rPr b="1" i="0" lang="en-US" sz="1800" u="none" cap="none" strike="noStrike">
                <a:solidFill>
                  <a:srgbClr val="FDB515"/>
                </a:solidFill>
                <a:latin typeface="Georgia"/>
                <a:ea typeface="Georgia"/>
                <a:cs typeface="Georgia"/>
                <a:sym typeface="Georgia"/>
              </a:rPr>
              <a:t> |  </a:t>
            </a:r>
            <a:endParaRPr b="1" i="0" sz="1800" u="none" cap="none" strike="noStrike">
              <a:solidFill>
                <a:srgbClr val="FDB515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8" name="Google Shape;128;p16"/>
          <p:cNvSpPr txBox="1"/>
          <p:nvPr>
            <p:ph idx="4" type="body"/>
          </p:nvPr>
        </p:nvSpPr>
        <p:spPr>
          <a:xfrm>
            <a:off x="1254207" y="314684"/>
            <a:ext cx="22383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/>
              <a:t>EECS 189</a:t>
            </a:r>
            <a:endParaRPr b="1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9" name="Google Shape;129;p16"/>
          <p:cNvSpPr txBox="1"/>
          <p:nvPr>
            <p:ph idx="11" type="ftr"/>
          </p:nvPr>
        </p:nvSpPr>
        <p:spPr>
          <a:xfrm>
            <a:off x="5553288" y="6340824"/>
            <a:ext cx="23481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11/15/13 | Lorem Ipsum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9075" y="2170150"/>
            <a:ext cx="2743200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/>
          <p:nvPr>
            <p:ph idx="2" type="body"/>
          </p:nvPr>
        </p:nvSpPr>
        <p:spPr>
          <a:xfrm>
            <a:off x="646240" y="1030750"/>
            <a:ext cx="7617000" cy="3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spcBef>
                <a:spcPts val="28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Finally, we get the associated eigenvectors of interest!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U</a:t>
            </a:r>
            <a:r>
              <a:rPr lang="en-US" sz="2000"/>
              <a:t> = W</a:t>
            </a:r>
            <a:r>
              <a:rPr baseline="-25000" lang="en-US" sz="2000"/>
              <a:t>x</a:t>
            </a:r>
            <a:r>
              <a:rPr lang="en-US" sz="2000"/>
              <a:t>D</a:t>
            </a:r>
            <a:r>
              <a:rPr baseline="-25000" lang="en-US" sz="2000"/>
              <a:t>x</a:t>
            </a:r>
            <a:r>
              <a:rPr lang="en-US" sz="2000"/>
              <a:t>U</a:t>
            </a:r>
            <a:r>
              <a:rPr baseline="-25000" lang="en-US" sz="2000"/>
              <a:t>d</a:t>
            </a:r>
            <a:r>
              <a:rPr lang="en-US" sz="2000"/>
              <a:t>, V = W</a:t>
            </a:r>
            <a:r>
              <a:rPr baseline="-25000" lang="en-US" sz="2000"/>
              <a:t>y</a:t>
            </a:r>
            <a:r>
              <a:rPr lang="en-US" sz="2000"/>
              <a:t>D</a:t>
            </a:r>
            <a:r>
              <a:rPr baseline="-25000" lang="en-US" sz="2000"/>
              <a:t>y</a:t>
            </a:r>
            <a:r>
              <a:rPr lang="en-US" sz="2000"/>
              <a:t>V</a:t>
            </a:r>
            <a:r>
              <a:rPr baseline="-25000" lang="en-US" sz="2000"/>
              <a:t>d</a:t>
            </a:r>
            <a:r>
              <a:rPr lang="en-US" sz="2000"/>
              <a:t>, with </a:t>
            </a:r>
            <a:endParaRPr sz="2000"/>
          </a:p>
        </p:txBody>
      </p:sp>
      <p:sp>
        <p:nvSpPr>
          <p:cNvPr id="136" name="Google Shape;136;p17"/>
          <p:cNvSpPr txBox="1"/>
          <p:nvPr>
            <p:ph idx="3" type="body"/>
          </p:nvPr>
        </p:nvSpPr>
        <p:spPr>
          <a:xfrm>
            <a:off x="457200" y="316775"/>
            <a:ext cx="46236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DB515"/>
              </a:buClr>
              <a:buSzPts val="1800"/>
              <a:buFont typeface="Arial"/>
              <a:buNone/>
            </a:pPr>
            <a:r>
              <a:rPr lang="en-US"/>
              <a:t>CCA</a:t>
            </a:r>
            <a:r>
              <a:rPr b="1" i="0" lang="en-US" sz="1800" u="none" cap="none" strike="noStrike">
                <a:solidFill>
                  <a:srgbClr val="FDB515"/>
                </a:solidFill>
                <a:latin typeface="Georgia"/>
                <a:ea typeface="Georgia"/>
                <a:cs typeface="Georgia"/>
                <a:sym typeface="Georgia"/>
              </a:rPr>
              <a:t> |  </a:t>
            </a:r>
            <a:endParaRPr b="1" i="0" sz="1800" u="none" cap="none" strike="noStrike">
              <a:solidFill>
                <a:srgbClr val="FDB515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7" name="Google Shape;137;p17"/>
          <p:cNvSpPr txBox="1"/>
          <p:nvPr>
            <p:ph idx="4" type="body"/>
          </p:nvPr>
        </p:nvSpPr>
        <p:spPr>
          <a:xfrm>
            <a:off x="1254207" y="314684"/>
            <a:ext cx="22383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/>
              <a:t>EECS 189</a:t>
            </a:r>
            <a:endParaRPr b="1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8" name="Google Shape;138;p17"/>
          <p:cNvSpPr txBox="1"/>
          <p:nvPr>
            <p:ph idx="11" type="ftr"/>
          </p:nvPr>
        </p:nvSpPr>
        <p:spPr>
          <a:xfrm>
            <a:off x="5553288" y="6340824"/>
            <a:ext cx="23481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11/15/13 | Lorem Ipsum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075" y="1935025"/>
            <a:ext cx="2063250" cy="86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3575" y="1912975"/>
            <a:ext cx="2297881" cy="88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idx="2" type="body"/>
          </p:nvPr>
        </p:nvSpPr>
        <p:spPr>
          <a:xfrm>
            <a:off x="646240" y="1125025"/>
            <a:ext cx="7617000" cy="3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erriweather Sans"/>
              <a:buChar char="●"/>
            </a:pPr>
            <a:r>
              <a:rPr lang="en-US" sz="2000"/>
              <a:t>What is a low rank approximation?</a:t>
            </a:r>
            <a:endParaRPr sz="2000"/>
          </a:p>
          <a:p>
            <a:pPr indent="-330200" lvl="1" marL="914400" marR="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Large amounts of data is expensive</a:t>
            </a:r>
            <a:endParaRPr sz="1600"/>
          </a:p>
          <a:p>
            <a:pPr indent="-330200" lvl="1" marL="914400" marR="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Furthermore, some *unimportant* aspects of data reflect noise</a:t>
            </a:r>
            <a:endParaRPr sz="1600"/>
          </a:p>
          <a:p>
            <a:pPr indent="-330200" lvl="1" marL="914400" marR="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How do we create an approximation of the data with just the important features?</a:t>
            </a:r>
            <a:endParaRPr sz="1600"/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Option: Reduce features</a:t>
            </a:r>
            <a:endParaRPr sz="2000"/>
          </a:p>
          <a:p>
            <a:pPr indent="-330200" lvl="1" marL="914400" marR="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How? Choose the most “important” features of the matrix</a:t>
            </a:r>
            <a:endParaRPr sz="1600"/>
          </a:p>
          <a:p>
            <a:pPr indent="-330200" lvl="1" marL="914400" marR="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Decompose to svd and only use the top “k” values</a:t>
            </a:r>
            <a:endParaRPr sz="1600"/>
          </a:p>
          <a:p>
            <a:pPr indent="-387350" lvl="1" marL="914400" marR="0" rtl="0" algn="l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∑</a:t>
            </a:r>
            <a:r>
              <a:rPr baseline="-25000" lang="en-US" sz="2500"/>
              <a:t>i⋲(1...k)</a:t>
            </a:r>
            <a:r>
              <a:rPr lang="en-US" sz="2500"/>
              <a:t>u</a:t>
            </a:r>
            <a:r>
              <a:rPr baseline="-25000" lang="en-US" sz="2500"/>
              <a:t>i</a:t>
            </a:r>
            <a:r>
              <a:rPr lang="en-US" sz="2500"/>
              <a:t>σ</a:t>
            </a:r>
            <a:r>
              <a:rPr baseline="-25000" lang="en-US" sz="2500"/>
              <a:t>i</a:t>
            </a:r>
            <a:r>
              <a:rPr lang="en-US" sz="2500"/>
              <a:t>v</a:t>
            </a:r>
            <a:r>
              <a:rPr baseline="30000" lang="en-US" sz="2500"/>
              <a:t>T</a:t>
            </a:r>
            <a:r>
              <a:rPr baseline="-25000" lang="en-US" sz="2500"/>
              <a:t>i</a:t>
            </a:r>
            <a:endParaRPr baseline="-25000" sz="2500"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59" name="Google Shape;59;p8"/>
          <p:cNvSpPr txBox="1"/>
          <p:nvPr>
            <p:ph idx="3" type="body"/>
          </p:nvPr>
        </p:nvSpPr>
        <p:spPr>
          <a:xfrm>
            <a:off x="457200" y="316775"/>
            <a:ext cx="46236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DB515"/>
              </a:buClr>
              <a:buSzPts val="1800"/>
              <a:buFont typeface="Arial"/>
              <a:buNone/>
            </a:pPr>
            <a:r>
              <a:rPr lang="en-US"/>
              <a:t>LOW RANK APPROXIMATIONS</a:t>
            </a:r>
            <a:r>
              <a:rPr b="1" i="0" lang="en-US" sz="1800" u="none" cap="none" strike="noStrike">
                <a:solidFill>
                  <a:srgbClr val="FDB515"/>
                </a:solidFill>
                <a:latin typeface="Georgia"/>
                <a:ea typeface="Georgia"/>
                <a:cs typeface="Georgia"/>
                <a:sym typeface="Georgia"/>
              </a:rPr>
              <a:t>  |  </a:t>
            </a:r>
            <a:endParaRPr b="1" i="0" sz="1800" u="none" cap="none" strike="noStrike">
              <a:solidFill>
                <a:srgbClr val="FDB515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0" name="Google Shape;60;p8"/>
          <p:cNvSpPr txBox="1"/>
          <p:nvPr>
            <p:ph idx="4" type="body"/>
          </p:nvPr>
        </p:nvSpPr>
        <p:spPr>
          <a:xfrm>
            <a:off x="4854657" y="314684"/>
            <a:ext cx="22383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/>
              <a:t>EECS 189</a:t>
            </a:r>
            <a:endParaRPr b="1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1" name="Google Shape;61;p8"/>
          <p:cNvSpPr txBox="1"/>
          <p:nvPr>
            <p:ph idx="11" type="ftr"/>
          </p:nvPr>
        </p:nvSpPr>
        <p:spPr>
          <a:xfrm>
            <a:off x="5553288" y="6340824"/>
            <a:ext cx="2348159" cy="376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11/15/13 | Lorem Ipsum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>
            <p:ph idx="2" type="body"/>
          </p:nvPr>
        </p:nvSpPr>
        <p:spPr>
          <a:xfrm>
            <a:off x="646240" y="1125025"/>
            <a:ext cx="7617000" cy="3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erriweather Sans"/>
              <a:buChar char="●"/>
            </a:pPr>
            <a:r>
              <a:rPr lang="en-US" sz="2000"/>
              <a:t>Notice from the previous slide that our low rank approximation’s column space was the k vectors  v</a:t>
            </a:r>
            <a:r>
              <a:rPr baseline="-25000" lang="en-US" sz="2000"/>
              <a:t>i</a:t>
            </a:r>
            <a:endParaRPr sz="2000"/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These vectors represent the directions of most variance in our data</a:t>
            </a:r>
            <a:endParaRPr sz="2000"/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Idea: Use these vectors in Xw = y prediction tasks</a:t>
            </a:r>
            <a:endParaRPr sz="2000"/>
          </a:p>
          <a:p>
            <a:pPr indent="-330200" lvl="1" marL="914400" marR="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Project X onto these important directions, and use this projection to predict y.</a:t>
            </a:r>
            <a:endParaRPr sz="1600"/>
          </a:p>
        </p:txBody>
      </p:sp>
      <p:sp>
        <p:nvSpPr>
          <p:cNvPr id="67" name="Google Shape;67;p9"/>
          <p:cNvSpPr txBox="1"/>
          <p:nvPr>
            <p:ph idx="3" type="body"/>
          </p:nvPr>
        </p:nvSpPr>
        <p:spPr>
          <a:xfrm>
            <a:off x="457200" y="316775"/>
            <a:ext cx="46236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DB515"/>
              </a:buClr>
              <a:buSzPts val="1800"/>
              <a:buFont typeface="Arial"/>
              <a:buNone/>
            </a:pPr>
            <a:r>
              <a:rPr lang="en-US"/>
              <a:t>LOW RANK APPROXIMATIONS</a:t>
            </a:r>
            <a:r>
              <a:rPr b="1" i="0" lang="en-US" sz="1800" u="none" cap="none" strike="noStrike">
                <a:solidFill>
                  <a:srgbClr val="FDB515"/>
                </a:solidFill>
                <a:latin typeface="Georgia"/>
                <a:ea typeface="Georgia"/>
                <a:cs typeface="Georgia"/>
                <a:sym typeface="Georgia"/>
              </a:rPr>
              <a:t>  |  </a:t>
            </a:r>
            <a:endParaRPr b="1" i="0" sz="1800" u="none" cap="none" strike="noStrike">
              <a:solidFill>
                <a:srgbClr val="FDB515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8" name="Google Shape;68;p9"/>
          <p:cNvSpPr txBox="1"/>
          <p:nvPr>
            <p:ph idx="4" type="body"/>
          </p:nvPr>
        </p:nvSpPr>
        <p:spPr>
          <a:xfrm>
            <a:off x="4854657" y="314684"/>
            <a:ext cx="22383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/>
              <a:t>EECS 189</a:t>
            </a:r>
            <a:endParaRPr b="1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9" name="Google Shape;69;p9"/>
          <p:cNvSpPr txBox="1"/>
          <p:nvPr>
            <p:ph idx="11" type="ftr"/>
          </p:nvPr>
        </p:nvSpPr>
        <p:spPr>
          <a:xfrm>
            <a:off x="5553288" y="6340824"/>
            <a:ext cx="23481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11/15/13 | Lorem Ipsum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/>
          <p:nvPr>
            <p:ph idx="3" type="body"/>
          </p:nvPr>
        </p:nvSpPr>
        <p:spPr>
          <a:xfrm>
            <a:off x="457200" y="316775"/>
            <a:ext cx="46236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DB515"/>
              </a:buClr>
              <a:buSzPts val="1800"/>
              <a:buFont typeface="Arial"/>
              <a:buNone/>
            </a:pPr>
            <a:r>
              <a:rPr lang="en-US"/>
              <a:t>PCA</a:t>
            </a:r>
            <a:r>
              <a:rPr b="1" i="0" lang="en-US" sz="1800" u="none" cap="none" strike="noStrike">
                <a:solidFill>
                  <a:srgbClr val="FDB515"/>
                </a:solidFill>
                <a:latin typeface="Georgia"/>
                <a:ea typeface="Georgia"/>
                <a:cs typeface="Georgia"/>
                <a:sym typeface="Georgia"/>
              </a:rPr>
              <a:t> |  </a:t>
            </a:r>
            <a:endParaRPr b="1" i="0" sz="1800" u="none" cap="none" strike="noStrike">
              <a:solidFill>
                <a:srgbClr val="FDB515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5" name="Google Shape;75;p10"/>
          <p:cNvSpPr txBox="1"/>
          <p:nvPr>
            <p:ph idx="2" type="body"/>
          </p:nvPr>
        </p:nvSpPr>
        <p:spPr>
          <a:xfrm>
            <a:off x="646240" y="1125025"/>
            <a:ext cx="7617000" cy="3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erriweather Sans"/>
              <a:buChar char="●"/>
            </a:pPr>
            <a:r>
              <a:rPr lang="en-US" sz="2000"/>
              <a:t>This brings us to PCA!</a:t>
            </a:r>
            <a:endParaRPr sz="2000"/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Procedure</a:t>
            </a:r>
            <a:endParaRPr sz="2000"/>
          </a:p>
          <a:p>
            <a:pPr indent="-355600" lvl="1" marL="914400" marR="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Compute SVD for matrix X</a:t>
            </a:r>
            <a:endParaRPr sz="2000"/>
          </a:p>
          <a:p>
            <a:pPr indent="-355600" lvl="1" marL="914400" marR="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Get the top k eigenvectors </a:t>
            </a:r>
            <a:r>
              <a:rPr lang="en-US" sz="2000"/>
              <a:t> </a:t>
            </a:r>
            <a:r>
              <a:rPr lang="en-US" sz="2500"/>
              <a:t>v</a:t>
            </a:r>
            <a:r>
              <a:rPr baseline="30000" lang="en-US" sz="2500"/>
              <a:t>T</a:t>
            </a:r>
            <a:r>
              <a:rPr baseline="-25000" lang="en-US" sz="2500"/>
              <a:t>i </a:t>
            </a:r>
            <a:r>
              <a:rPr lang="en-US" sz="2000"/>
              <a:t>and choose these eigenvectors </a:t>
            </a:r>
            <a:endParaRPr sz="2000"/>
          </a:p>
          <a:p>
            <a:pPr indent="-355600" lvl="1" marL="914400" marR="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Get the </a:t>
            </a:r>
            <a:r>
              <a:rPr lang="en-US" sz="2000"/>
              <a:t>principal components by finding Z</a:t>
            </a:r>
            <a:r>
              <a:rPr baseline="-25000" lang="en-US" sz="2500"/>
              <a:t>k</a:t>
            </a:r>
            <a:r>
              <a:rPr lang="en-US" sz="2000"/>
              <a:t>= XV</a:t>
            </a:r>
            <a:r>
              <a:rPr baseline="-25000" lang="en-US" sz="2500"/>
              <a:t>k</a:t>
            </a:r>
            <a:endParaRPr sz="2000"/>
          </a:p>
          <a:p>
            <a:pPr indent="-355600" lvl="1" marL="914400" marR="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Get the approximation for X by doing Z</a:t>
            </a:r>
            <a:r>
              <a:rPr lang="en-US" sz="2500"/>
              <a:t>v</a:t>
            </a:r>
            <a:r>
              <a:rPr baseline="30000" lang="en-US" sz="2500"/>
              <a:t>T</a:t>
            </a:r>
            <a:r>
              <a:rPr baseline="-25000" lang="en-US" sz="2500"/>
              <a:t>k</a:t>
            </a:r>
            <a:endParaRPr sz="2000"/>
          </a:p>
          <a:p>
            <a:pPr indent="-355600" lvl="1" marL="914400" marR="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Use this approximation and do least squares</a:t>
            </a:r>
            <a:endParaRPr sz="2000"/>
          </a:p>
        </p:txBody>
      </p:sp>
      <p:sp>
        <p:nvSpPr>
          <p:cNvPr id="76" name="Google Shape;76;p10"/>
          <p:cNvSpPr txBox="1"/>
          <p:nvPr>
            <p:ph idx="4" type="body"/>
          </p:nvPr>
        </p:nvSpPr>
        <p:spPr>
          <a:xfrm>
            <a:off x="1254207" y="314684"/>
            <a:ext cx="22383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/>
              <a:t>EECS 189</a:t>
            </a:r>
            <a:endParaRPr b="1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7" name="Google Shape;77;p10"/>
          <p:cNvSpPr txBox="1"/>
          <p:nvPr>
            <p:ph idx="11" type="ftr"/>
          </p:nvPr>
        </p:nvSpPr>
        <p:spPr>
          <a:xfrm>
            <a:off x="5553288" y="6340824"/>
            <a:ext cx="23481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11/15/13 | Lorem Ipsum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/>
          <p:nvPr>
            <p:ph idx="3" type="body"/>
          </p:nvPr>
        </p:nvSpPr>
        <p:spPr>
          <a:xfrm>
            <a:off x="457200" y="316775"/>
            <a:ext cx="46236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DB515"/>
              </a:buClr>
              <a:buSzPts val="1800"/>
              <a:buFont typeface="Arial"/>
              <a:buNone/>
            </a:pPr>
            <a:r>
              <a:rPr lang="en-US"/>
              <a:t>PCA</a:t>
            </a:r>
            <a:r>
              <a:rPr b="1" i="0" lang="en-US" sz="1800" u="none" cap="none" strike="noStrike">
                <a:solidFill>
                  <a:srgbClr val="FDB515"/>
                </a:solidFill>
                <a:latin typeface="Georgia"/>
                <a:ea typeface="Georgia"/>
                <a:cs typeface="Georgia"/>
                <a:sym typeface="Georgia"/>
              </a:rPr>
              <a:t> |  </a:t>
            </a:r>
            <a:endParaRPr b="1" i="0" sz="1800" u="none" cap="none" strike="noStrike">
              <a:solidFill>
                <a:srgbClr val="FDB515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3" name="Google Shape;83;p11"/>
          <p:cNvSpPr txBox="1"/>
          <p:nvPr>
            <p:ph idx="2" type="body"/>
          </p:nvPr>
        </p:nvSpPr>
        <p:spPr>
          <a:xfrm>
            <a:off x="646240" y="1125025"/>
            <a:ext cx="7617000" cy="3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erriweather Sans"/>
              <a:buChar char="●"/>
            </a:pPr>
            <a:r>
              <a:rPr lang="en-US" sz="2000"/>
              <a:t>Great, but flawed, way to approximate a matrix and eliminate noise.</a:t>
            </a:r>
            <a:endParaRPr sz="2000"/>
          </a:p>
          <a:p>
            <a:pPr indent="-355600" lvl="1" marL="914400" marR="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Why? Relies on the assumption that the largest variance directions are the most important ones.</a:t>
            </a:r>
            <a:endParaRPr sz="2000"/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Very easy to modify data in order to render PCA useless</a:t>
            </a:r>
            <a:endParaRPr sz="2000"/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What is the workaround?</a:t>
            </a:r>
            <a:endParaRPr sz="2000"/>
          </a:p>
          <a:p>
            <a:pPr indent="-355600" lvl="1" marL="914400" marR="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We try to find the actual correlation between X and y.</a:t>
            </a:r>
            <a:endParaRPr sz="2000"/>
          </a:p>
        </p:txBody>
      </p:sp>
      <p:sp>
        <p:nvSpPr>
          <p:cNvPr id="84" name="Google Shape;84;p11"/>
          <p:cNvSpPr txBox="1"/>
          <p:nvPr>
            <p:ph idx="4" type="body"/>
          </p:nvPr>
        </p:nvSpPr>
        <p:spPr>
          <a:xfrm>
            <a:off x="1254207" y="314684"/>
            <a:ext cx="22383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/>
              <a:t>EECS 189</a:t>
            </a:r>
            <a:endParaRPr b="1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5" name="Google Shape;85;p11"/>
          <p:cNvSpPr txBox="1"/>
          <p:nvPr>
            <p:ph idx="11" type="ftr"/>
          </p:nvPr>
        </p:nvSpPr>
        <p:spPr>
          <a:xfrm>
            <a:off x="5553288" y="6340824"/>
            <a:ext cx="23481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11/15/13 | Lorem Ipsum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/>
          <p:nvPr>
            <p:ph idx="3" type="body"/>
          </p:nvPr>
        </p:nvSpPr>
        <p:spPr>
          <a:xfrm>
            <a:off x="457200" y="316775"/>
            <a:ext cx="46236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DB515"/>
              </a:buClr>
              <a:buSzPts val="1800"/>
              <a:buFont typeface="Arial"/>
              <a:buNone/>
            </a:pPr>
            <a:r>
              <a:rPr lang="en-US"/>
              <a:t>C</a:t>
            </a:r>
            <a:r>
              <a:rPr lang="en-US"/>
              <a:t>CA</a:t>
            </a:r>
            <a:r>
              <a:rPr b="1" i="0" lang="en-US" sz="1800" u="none" cap="none" strike="noStrike">
                <a:solidFill>
                  <a:srgbClr val="FDB515"/>
                </a:solidFill>
                <a:latin typeface="Georgia"/>
                <a:ea typeface="Georgia"/>
                <a:cs typeface="Georgia"/>
                <a:sym typeface="Georgia"/>
              </a:rPr>
              <a:t> |  </a:t>
            </a:r>
            <a:endParaRPr b="1" i="0" sz="1800" u="none" cap="none" strike="noStrike">
              <a:solidFill>
                <a:srgbClr val="FDB515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1" name="Google Shape;91;p12"/>
          <p:cNvSpPr txBox="1"/>
          <p:nvPr>
            <p:ph idx="2" type="body"/>
          </p:nvPr>
        </p:nvSpPr>
        <p:spPr>
          <a:xfrm>
            <a:off x="646240" y="1125025"/>
            <a:ext cx="7617000" cy="3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erriweather Sans"/>
              <a:buChar char="●"/>
            </a:pPr>
            <a:r>
              <a:rPr lang="en-US" sz="2000"/>
              <a:t>This brings us to CCA</a:t>
            </a:r>
            <a:endParaRPr sz="2000"/>
          </a:p>
          <a:p>
            <a:pPr indent="-355600" lvl="1" marL="914400" marR="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Canonical Correlation Analysis</a:t>
            </a:r>
            <a:endParaRPr sz="2000"/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CCA uses the pearson correlation coefficient in order to determine the relationship between X and y.</a:t>
            </a:r>
            <a:endParaRPr sz="2000"/>
          </a:p>
        </p:txBody>
      </p:sp>
      <p:sp>
        <p:nvSpPr>
          <p:cNvPr id="92" name="Google Shape;92;p12"/>
          <p:cNvSpPr txBox="1"/>
          <p:nvPr>
            <p:ph idx="4" type="body"/>
          </p:nvPr>
        </p:nvSpPr>
        <p:spPr>
          <a:xfrm>
            <a:off x="1254207" y="314684"/>
            <a:ext cx="22383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/>
              <a:t>EECS 189</a:t>
            </a:r>
            <a:endParaRPr b="1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3" name="Google Shape;93;p12"/>
          <p:cNvSpPr txBox="1"/>
          <p:nvPr>
            <p:ph idx="11" type="ftr"/>
          </p:nvPr>
        </p:nvSpPr>
        <p:spPr>
          <a:xfrm>
            <a:off x="5553288" y="6340824"/>
            <a:ext cx="23481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11/15/13 | Lorem Ipsum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3463" y="2552863"/>
            <a:ext cx="6484324" cy="175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/>
          <p:nvPr>
            <p:ph idx="3" type="body"/>
          </p:nvPr>
        </p:nvSpPr>
        <p:spPr>
          <a:xfrm>
            <a:off x="457200" y="316775"/>
            <a:ext cx="46236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DB515"/>
              </a:buClr>
              <a:buSzPts val="1800"/>
              <a:buFont typeface="Arial"/>
              <a:buNone/>
            </a:pPr>
            <a:r>
              <a:rPr lang="en-US"/>
              <a:t>CCA</a:t>
            </a:r>
            <a:r>
              <a:rPr b="1" i="0" lang="en-US" sz="1800" u="none" cap="none" strike="noStrike">
                <a:solidFill>
                  <a:srgbClr val="FDB515"/>
                </a:solidFill>
                <a:latin typeface="Georgia"/>
                <a:ea typeface="Georgia"/>
                <a:cs typeface="Georgia"/>
                <a:sym typeface="Georgia"/>
              </a:rPr>
              <a:t> |  </a:t>
            </a:r>
            <a:endParaRPr b="1" i="0" sz="1800" u="none" cap="none" strike="noStrike">
              <a:solidFill>
                <a:srgbClr val="FDB515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0" name="Google Shape;100;p13"/>
          <p:cNvSpPr txBox="1"/>
          <p:nvPr>
            <p:ph idx="2" type="body"/>
          </p:nvPr>
        </p:nvSpPr>
        <p:spPr>
          <a:xfrm>
            <a:off x="646240" y="1030750"/>
            <a:ext cx="7617000" cy="3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spcBef>
                <a:spcPts val="28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Goal: To Solve</a:t>
            </a:r>
            <a:endParaRPr sz="2000"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marR="0" rtl="0" algn="l">
              <a:spcBef>
                <a:spcPts val="28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X</a:t>
            </a:r>
            <a:r>
              <a:rPr baseline="-25000" lang="en-US" sz="2000"/>
              <a:t>rv</a:t>
            </a:r>
            <a:r>
              <a:rPr lang="en-US" sz="2000"/>
              <a:t>  and  Y</a:t>
            </a:r>
            <a:r>
              <a:rPr baseline="-25000" lang="en-US" sz="2000"/>
              <a:t>rv</a:t>
            </a:r>
            <a:r>
              <a:rPr lang="en-US" sz="2000"/>
              <a:t>  are both real vectors that correspond to the size of X and Y.</a:t>
            </a:r>
            <a:endParaRPr sz="2000"/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With some algebra, we find that the problem becomes</a:t>
            </a:r>
            <a:endParaRPr baseline="-25000" sz="2000"/>
          </a:p>
        </p:txBody>
      </p:sp>
      <p:sp>
        <p:nvSpPr>
          <p:cNvPr id="101" name="Google Shape;101;p13"/>
          <p:cNvSpPr txBox="1"/>
          <p:nvPr>
            <p:ph idx="4" type="body"/>
          </p:nvPr>
        </p:nvSpPr>
        <p:spPr>
          <a:xfrm>
            <a:off x="1254207" y="314684"/>
            <a:ext cx="22383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/>
              <a:t>EECS 189</a:t>
            </a:r>
            <a:endParaRPr b="1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2" name="Google Shape;102;p13"/>
          <p:cNvSpPr txBox="1"/>
          <p:nvPr>
            <p:ph idx="11" type="ftr"/>
          </p:nvPr>
        </p:nvSpPr>
        <p:spPr>
          <a:xfrm>
            <a:off x="5553288" y="6340824"/>
            <a:ext cx="23481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11/15/13 | Lorem Ipsum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5600" y="1030746"/>
            <a:ext cx="4769799" cy="90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4750" y="3164647"/>
            <a:ext cx="3271573" cy="144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/>
          <p:nvPr>
            <p:ph idx="2" type="body"/>
          </p:nvPr>
        </p:nvSpPr>
        <p:spPr>
          <a:xfrm>
            <a:off x="646240" y="1030750"/>
            <a:ext cx="7617000" cy="3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spcBef>
                <a:spcPts val="28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Whiten the X and Y matrices (make their covariance 0) by</a:t>
            </a:r>
            <a:endParaRPr sz="2000"/>
          </a:p>
          <a:p>
            <a:pPr indent="-355600" lvl="1" marL="914400" marR="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Use W</a:t>
            </a:r>
            <a:r>
              <a:rPr baseline="-25000" lang="en-US" sz="2000"/>
              <a:t>x</a:t>
            </a:r>
            <a:r>
              <a:rPr lang="en-US" sz="2000"/>
              <a:t> = U</a:t>
            </a:r>
            <a:r>
              <a:rPr baseline="-25000" lang="en-US" sz="2000"/>
              <a:t>x</a:t>
            </a:r>
            <a:r>
              <a:rPr lang="en-US" sz="2000"/>
              <a:t>S</a:t>
            </a:r>
            <a:r>
              <a:rPr baseline="30000" lang="en-US" sz="2000"/>
              <a:t>1/2</a:t>
            </a:r>
            <a:r>
              <a:rPr baseline="-25000" lang="en-US" sz="2000"/>
              <a:t>x</a:t>
            </a:r>
            <a:r>
              <a:rPr lang="en-US" sz="2000"/>
              <a:t>U</a:t>
            </a:r>
            <a:r>
              <a:rPr baseline="-25000" lang="en-US" sz="2000"/>
              <a:t>x</a:t>
            </a:r>
            <a:r>
              <a:rPr baseline="30000" lang="en-US" sz="2000"/>
              <a:t>T</a:t>
            </a:r>
            <a:br>
              <a:rPr baseline="30000" lang="en-US" sz="2000"/>
            </a:br>
            <a:endParaRPr sz="2000"/>
          </a:p>
          <a:p>
            <a:pPr indent="-355600" lvl="1" marL="914400" marR="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Use W</a:t>
            </a:r>
            <a:r>
              <a:rPr baseline="-25000" lang="en-US" sz="2000"/>
              <a:t>y</a:t>
            </a:r>
            <a:r>
              <a:rPr lang="en-US" sz="2000"/>
              <a:t> = U</a:t>
            </a:r>
            <a:r>
              <a:rPr baseline="-25000" lang="en-US" sz="2000"/>
              <a:t>y</a:t>
            </a:r>
            <a:r>
              <a:rPr lang="en-US" sz="2000"/>
              <a:t>S</a:t>
            </a:r>
            <a:r>
              <a:rPr baseline="30000" lang="en-US" sz="2000"/>
              <a:t>1/2</a:t>
            </a:r>
            <a:r>
              <a:rPr baseline="-25000" lang="en-US" sz="2000"/>
              <a:t>y</a:t>
            </a:r>
            <a:r>
              <a:rPr lang="en-US" sz="2000"/>
              <a:t>U</a:t>
            </a:r>
            <a:r>
              <a:rPr baseline="-25000" lang="en-US" sz="2000"/>
              <a:t>y</a:t>
            </a:r>
            <a:br>
              <a:rPr baseline="-25000" lang="en-US" sz="2000"/>
            </a:br>
            <a:endParaRPr sz="2000"/>
          </a:p>
          <a:p>
            <a:pPr indent="-355600" lvl="1" marL="914400" marR="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SVD of X</a:t>
            </a:r>
            <a:r>
              <a:rPr baseline="30000" lang="en-US" sz="2000"/>
              <a:t>T</a:t>
            </a:r>
            <a:r>
              <a:rPr lang="en-US" sz="2000"/>
              <a:t>X  = U</a:t>
            </a:r>
            <a:r>
              <a:rPr baseline="-25000" lang="en-US" sz="2000"/>
              <a:t>x</a:t>
            </a:r>
            <a:r>
              <a:rPr lang="en-US" sz="2000"/>
              <a:t>S</a:t>
            </a:r>
            <a:r>
              <a:rPr baseline="-25000" lang="en-US" sz="2000"/>
              <a:t>x</a:t>
            </a:r>
            <a:r>
              <a:rPr lang="en-US" sz="2000"/>
              <a:t>V</a:t>
            </a:r>
            <a:r>
              <a:rPr baseline="-25000" lang="en-US" sz="2000"/>
              <a:t>x</a:t>
            </a:r>
            <a:r>
              <a:rPr baseline="30000" lang="en-US" sz="2000"/>
              <a:t>T</a:t>
            </a:r>
            <a:br>
              <a:rPr lang="en-US" sz="2000"/>
            </a:b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SVD of Y</a:t>
            </a:r>
            <a:r>
              <a:rPr baseline="30000" lang="en-US" sz="2000"/>
              <a:t>T</a:t>
            </a:r>
            <a:r>
              <a:rPr lang="en-US" sz="2000"/>
              <a:t>Y  = U</a:t>
            </a:r>
            <a:r>
              <a:rPr baseline="-25000" lang="en-US" sz="2000"/>
              <a:t>y</a:t>
            </a:r>
            <a:r>
              <a:rPr lang="en-US" sz="2000"/>
              <a:t>S</a:t>
            </a:r>
            <a:r>
              <a:rPr baseline="-25000" lang="en-US" sz="2000"/>
              <a:t>y</a:t>
            </a:r>
            <a:r>
              <a:rPr lang="en-US" sz="2000"/>
              <a:t>V</a:t>
            </a:r>
            <a:r>
              <a:rPr baseline="-25000" lang="en-US" sz="2000"/>
              <a:t>y</a:t>
            </a:r>
            <a:r>
              <a:rPr baseline="30000" lang="en-US" sz="2000"/>
              <a:t>T</a:t>
            </a:r>
            <a:br>
              <a:rPr lang="en-US" sz="2000"/>
            </a:b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Use X</a:t>
            </a:r>
            <a:r>
              <a:rPr baseline="-25000" lang="en-US" sz="2000"/>
              <a:t>w</a:t>
            </a:r>
            <a:r>
              <a:rPr lang="en-US" sz="2000"/>
              <a:t> = XW</a:t>
            </a:r>
            <a:r>
              <a:rPr baseline="-25000" lang="en-US" sz="2000"/>
              <a:t>x</a:t>
            </a:r>
            <a:r>
              <a:rPr lang="en-US" sz="2000"/>
              <a:t>, Y</a:t>
            </a:r>
            <a:r>
              <a:rPr baseline="-25000" lang="en-US" sz="2000"/>
              <a:t>w</a:t>
            </a:r>
            <a:r>
              <a:rPr lang="en-US" sz="2000"/>
              <a:t> = YW</a:t>
            </a:r>
            <a:r>
              <a:rPr baseline="-25000" lang="en-US" sz="2000"/>
              <a:t>Y</a:t>
            </a:r>
            <a:endParaRPr sz="2000"/>
          </a:p>
        </p:txBody>
      </p:sp>
      <p:sp>
        <p:nvSpPr>
          <p:cNvPr id="110" name="Google Shape;110;p14"/>
          <p:cNvSpPr txBox="1"/>
          <p:nvPr>
            <p:ph idx="3" type="body"/>
          </p:nvPr>
        </p:nvSpPr>
        <p:spPr>
          <a:xfrm>
            <a:off x="457200" y="316775"/>
            <a:ext cx="46236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DB515"/>
              </a:buClr>
              <a:buSzPts val="1800"/>
              <a:buFont typeface="Arial"/>
              <a:buNone/>
            </a:pPr>
            <a:r>
              <a:rPr lang="en-US"/>
              <a:t>CCA</a:t>
            </a:r>
            <a:r>
              <a:rPr b="1" i="0" lang="en-US" sz="1800" u="none" cap="none" strike="noStrike">
                <a:solidFill>
                  <a:srgbClr val="FDB515"/>
                </a:solidFill>
                <a:latin typeface="Georgia"/>
                <a:ea typeface="Georgia"/>
                <a:cs typeface="Georgia"/>
                <a:sym typeface="Georgia"/>
              </a:rPr>
              <a:t> |  </a:t>
            </a:r>
            <a:endParaRPr b="1" i="0" sz="1800" u="none" cap="none" strike="noStrike">
              <a:solidFill>
                <a:srgbClr val="FDB515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1" name="Google Shape;111;p14"/>
          <p:cNvSpPr txBox="1"/>
          <p:nvPr>
            <p:ph idx="4" type="body"/>
          </p:nvPr>
        </p:nvSpPr>
        <p:spPr>
          <a:xfrm>
            <a:off x="1254207" y="314684"/>
            <a:ext cx="22383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/>
              <a:t>EECS 189</a:t>
            </a:r>
            <a:endParaRPr b="1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2" name="Google Shape;112;p14"/>
          <p:cNvSpPr txBox="1"/>
          <p:nvPr>
            <p:ph idx="11" type="ftr"/>
          </p:nvPr>
        </p:nvSpPr>
        <p:spPr>
          <a:xfrm>
            <a:off x="5553288" y="6340824"/>
            <a:ext cx="23481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11/15/13 | Lorem Ipsum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/>
          <p:nvPr>
            <p:ph idx="2" type="body"/>
          </p:nvPr>
        </p:nvSpPr>
        <p:spPr>
          <a:xfrm>
            <a:off x="646240" y="1030750"/>
            <a:ext cx="7617000" cy="3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spcBef>
                <a:spcPts val="28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With the change of variables u</a:t>
            </a:r>
            <a:r>
              <a:rPr baseline="-25000" lang="en-US" sz="2000"/>
              <a:t>w</a:t>
            </a:r>
            <a:r>
              <a:rPr lang="en-US" sz="2000"/>
              <a:t> = W</a:t>
            </a:r>
            <a:r>
              <a:rPr baseline="-25000" lang="en-US" sz="2000"/>
              <a:t>x</a:t>
            </a:r>
            <a:r>
              <a:rPr baseline="30000" lang="en-US" sz="2000"/>
              <a:t> -1</a:t>
            </a:r>
            <a:r>
              <a:rPr lang="en-US" sz="2000"/>
              <a:t>u and v</a:t>
            </a:r>
            <a:r>
              <a:rPr baseline="-25000" lang="en-US" sz="2000"/>
              <a:t>w</a:t>
            </a:r>
            <a:r>
              <a:rPr lang="en-US" sz="2000"/>
              <a:t> = W</a:t>
            </a:r>
            <a:r>
              <a:rPr baseline="-25000" lang="en-US" sz="2000"/>
              <a:t>y</a:t>
            </a:r>
            <a:r>
              <a:rPr baseline="30000" lang="en-US" sz="2000"/>
              <a:t> -1</a:t>
            </a:r>
            <a:r>
              <a:rPr lang="en-US" sz="2000"/>
              <a:t>v, the max expression becomes:</a:t>
            </a:r>
            <a:endParaRPr sz="2000"/>
          </a:p>
          <a:p>
            <a:pPr indent="-355600" lvl="1" marL="914400" marR="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br>
              <a:rPr lang="en-US" sz="2000"/>
            </a:br>
            <a:br>
              <a:rPr lang="en-US" sz="2000"/>
            </a:br>
            <a:br>
              <a:rPr lang="en-US" sz="2000"/>
            </a:br>
            <a:endParaRPr sz="2000"/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Now, let’s decorrelate X</a:t>
            </a:r>
            <a:r>
              <a:rPr baseline="-25000" lang="en-US" sz="2000"/>
              <a:t>w</a:t>
            </a:r>
            <a:r>
              <a:rPr lang="en-US" sz="2000"/>
              <a:t> and Y</a:t>
            </a:r>
            <a:r>
              <a:rPr baseline="-25000" lang="en-US" sz="2000"/>
              <a:t>w</a:t>
            </a:r>
            <a:r>
              <a:rPr lang="en-US" sz="2000"/>
              <a:t> , making (X</a:t>
            </a:r>
            <a:r>
              <a:rPr baseline="-25000" lang="en-US" sz="2000"/>
              <a:t>w</a:t>
            </a:r>
            <a:r>
              <a:rPr lang="en-US" sz="2000"/>
              <a:t>D</a:t>
            </a:r>
            <a:r>
              <a:rPr baseline="-25000" lang="en-US" sz="2000"/>
              <a:t>x</a:t>
            </a:r>
            <a:r>
              <a:rPr lang="en-US" sz="2000"/>
              <a:t>)</a:t>
            </a:r>
            <a:r>
              <a:rPr baseline="30000" lang="en-US" sz="2000"/>
              <a:t>T</a:t>
            </a:r>
            <a:r>
              <a:rPr lang="en-US" sz="2000"/>
              <a:t>(Y</a:t>
            </a:r>
            <a:r>
              <a:rPr baseline="-25000" lang="en-US" sz="2000"/>
              <a:t>w</a:t>
            </a:r>
            <a:r>
              <a:rPr lang="en-US" sz="2000"/>
              <a:t>D</a:t>
            </a:r>
            <a:r>
              <a:rPr baseline="-25000" lang="en-US" sz="2000"/>
              <a:t>y</a:t>
            </a:r>
            <a:r>
              <a:rPr lang="en-US" sz="2000"/>
              <a:t>)</a:t>
            </a:r>
            <a:br>
              <a:rPr lang="en-US" sz="2000"/>
            </a:br>
            <a:endParaRPr sz="2000"/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We decorrelate them with the choice of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U for D</a:t>
            </a:r>
            <a:r>
              <a:rPr baseline="-25000" lang="en-US" sz="2000"/>
              <a:t>x</a:t>
            </a:r>
            <a:r>
              <a:rPr lang="en-US" sz="2000"/>
              <a:t> and V for D</a:t>
            </a:r>
            <a:r>
              <a:rPr baseline="-25000" lang="en-US" sz="2000"/>
              <a:t>y</a:t>
            </a:r>
            <a:r>
              <a:rPr lang="en-US" sz="2000"/>
              <a:t> , where USV</a:t>
            </a:r>
            <a:r>
              <a:rPr baseline="30000" lang="en-US" sz="2000"/>
              <a:t>T</a:t>
            </a:r>
            <a:r>
              <a:rPr lang="en-US" sz="2000"/>
              <a:t> = X</a:t>
            </a:r>
            <a:r>
              <a:rPr baseline="-25000" lang="en-US" sz="2000"/>
              <a:t>w</a:t>
            </a:r>
            <a:r>
              <a:rPr baseline="30000" lang="en-US" sz="2000"/>
              <a:t>T</a:t>
            </a:r>
            <a:r>
              <a:rPr lang="en-US" sz="2000"/>
              <a:t>Y</a:t>
            </a:r>
            <a:r>
              <a:rPr baseline="-25000" lang="en-US" sz="2000"/>
              <a:t>w</a:t>
            </a:r>
            <a:endParaRPr sz="2000"/>
          </a:p>
        </p:txBody>
      </p:sp>
      <p:sp>
        <p:nvSpPr>
          <p:cNvPr id="118" name="Google Shape;118;p15"/>
          <p:cNvSpPr txBox="1"/>
          <p:nvPr>
            <p:ph idx="3" type="body"/>
          </p:nvPr>
        </p:nvSpPr>
        <p:spPr>
          <a:xfrm>
            <a:off x="457200" y="316775"/>
            <a:ext cx="46236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DB515"/>
              </a:buClr>
              <a:buSzPts val="1800"/>
              <a:buFont typeface="Arial"/>
              <a:buNone/>
            </a:pPr>
            <a:r>
              <a:rPr lang="en-US"/>
              <a:t>CCA</a:t>
            </a:r>
            <a:r>
              <a:rPr b="1" i="0" lang="en-US" sz="1800" u="none" cap="none" strike="noStrike">
                <a:solidFill>
                  <a:srgbClr val="FDB515"/>
                </a:solidFill>
                <a:latin typeface="Georgia"/>
                <a:ea typeface="Georgia"/>
                <a:cs typeface="Georgia"/>
                <a:sym typeface="Georgia"/>
              </a:rPr>
              <a:t> |  </a:t>
            </a:r>
            <a:endParaRPr b="1" i="0" sz="1800" u="none" cap="none" strike="noStrike">
              <a:solidFill>
                <a:srgbClr val="FDB515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9" name="Google Shape;119;p15"/>
          <p:cNvSpPr txBox="1"/>
          <p:nvPr>
            <p:ph idx="4" type="body"/>
          </p:nvPr>
        </p:nvSpPr>
        <p:spPr>
          <a:xfrm>
            <a:off x="1254207" y="314684"/>
            <a:ext cx="22383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/>
              <a:t>EECS 189</a:t>
            </a:r>
            <a:endParaRPr b="1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0" name="Google Shape;120;p15"/>
          <p:cNvSpPr txBox="1"/>
          <p:nvPr>
            <p:ph idx="11" type="ftr"/>
          </p:nvPr>
        </p:nvSpPr>
        <p:spPr>
          <a:xfrm>
            <a:off x="5553288" y="6340824"/>
            <a:ext cx="23481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11/15/13 | Lorem Ipsum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1825" y="1737200"/>
            <a:ext cx="2348100" cy="10364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Berkeley_heritage">
  <a:themeElements>
    <a:clrScheme name="Berkeley heritage">
      <a:dk1>
        <a:srgbClr val="FDB515"/>
      </a:dk1>
      <a:lt1>
        <a:srgbClr val="FFFFFF"/>
      </a:lt1>
      <a:dk2>
        <a:srgbClr val="003262"/>
      </a:dk2>
      <a:lt2>
        <a:srgbClr val="C2B9A7"/>
      </a:lt2>
      <a:accent1>
        <a:srgbClr val="FDB500"/>
      </a:accent1>
      <a:accent2>
        <a:srgbClr val="D8661F"/>
      </a:accent2>
      <a:accent3>
        <a:srgbClr val="B9D3B6"/>
      </a:accent3>
      <a:accent4>
        <a:srgbClr val="584F29"/>
      </a:accent4>
      <a:accent5>
        <a:srgbClr val="00B2A5"/>
      </a:accent5>
      <a:accent6>
        <a:srgbClr val="F79646"/>
      </a:accent6>
      <a:hlink>
        <a:srgbClr val="00B0DA"/>
      </a:hlink>
      <a:folHlink>
        <a:srgbClr val="EE1F6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