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is Walker McFarlan  and I am here to present my model based approach to item recommendation.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Recommenders solve two problems at once. Vendors are looking to connect their products to interested </a:t>
            </a:r>
            <a:r>
              <a:rPr lang="en"/>
              <a:t>customers and the customers are looking for products worth their money. Building a robust recommender creates a positive symbiosis between these two groups and solves both problems.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product data was collected from University of San Diego’s data repository. Within the health product data, there were a little less than 350,000 unique reviews for around 18,000 unique products. These products were reviewed by a around 38,000 unique users. All products in this dataset had at least 5 reviews, and all users had at least 5 reviews. When looking at the distribution of products with reviews, most products have around 20 reviews. When looking at users, most users have posted around 8 reviews. As </a:t>
            </a:r>
            <a:r>
              <a:rPr lang="en"/>
              <a:t>sparsity</a:t>
            </a:r>
            <a:r>
              <a:rPr lang="en"/>
              <a:t> was a large barrier for model training, the dataset was paired down to products with over 15 reviews, and users with more than 10 reviews.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518fda00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518fda00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looking at the distribution of reviews, we can see most products score between 4 and 5, and most users rate items 4 or 5. This makes sense, as customers are not likely to buy products they know they won’t enjoy, and users are more motivated to post a review if they loved the product they purchased.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518fda00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518fda00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baseline, I used the mean of each product as a predicted rating for each user. This somewhat </a:t>
            </a:r>
            <a:r>
              <a:rPr lang="en"/>
              <a:t>naive approach gave a baseline RMSE of 1.04. Here on the right we can see the distribution of errors and the top 10 products following this baseline strategy. The issue with this approach is items one or two reviews are over represented. If a new product gets a 5 out of 5, it will be highly recommended. But a single review does not capture the quality of an item. Furthermore, this system would be easy to manipulate with bought reviews.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518fda00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518fda00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common problem with recommenders is the cold start. How do we make a </a:t>
            </a:r>
            <a:r>
              <a:rPr lang="en"/>
              <a:t>recommendation</a:t>
            </a:r>
            <a:r>
              <a:rPr lang="en"/>
              <a:t> to users we know nothing about? An </a:t>
            </a:r>
            <a:r>
              <a:rPr lang="en"/>
              <a:t>approach less naive than our baseline is to recommending is using a weighted average that penalizes products with less than 50 reviews. This is the same approach IMDB uses to get a more accurate user ratings and avoid manipulation. This approach has a similar RMSE to the baseline, however it is able to make more informed product recommendations. Because this approach does not require any prior information on consumer purchases, I have selected it as my cold start. To the right we can see the distribution of errors as well as the current top 10 products that will be recommended to new users.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518fda00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518fda00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more robust predictive model, I have selected a neural network constructed with embedded layers. This model is based on explicit </a:t>
            </a:r>
            <a:r>
              <a:rPr lang="en"/>
              <a:t>collaborative</a:t>
            </a:r>
            <a:r>
              <a:rPr lang="en"/>
              <a:t> filtering. This neural network takes each unique user and each unique product and transforms them into unique vector spaces to find similarities. These embedded layers were multiplied together with two bias terms, one for the users, and one for the products. The final output was squished by a sigmoid to make the final prediction.  Many other models and approaches were tested, as well as neural networks with more complicated architecture, however this model outperformed them. On the right we can see the train/test RMSE as well as my pipeline in action. For a selected user, you can see their top 5 reviewed purchases as well as the top 5 predicted items.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518fda00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518fda00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future this model can be applied to many other categories of products and can be upscaled on larger datasets. In order to improve on modeling, user data such as age and sex can be integrated in. This kind of data would create more unique and informed groupings to make more advanced recommendations. And finally the pipeline can be built for live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55d15f5a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55d15f5a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attending my presentation, are there any questions?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Making Recommendations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400"/>
              <a:t>Multifaceted</a:t>
            </a:r>
            <a:r>
              <a:rPr lang="en" sz="2400"/>
              <a:t> Product Recommender by Walker McFarlan</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283100" y="712150"/>
            <a:ext cx="86316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solidFill>
                  <a:srgbClr val="000000"/>
                </a:solidFill>
              </a:rPr>
              <a:t>The Problem</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Vendors are looking for interested consumers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Consumers are looking for products they will enjoy</a:t>
            </a:r>
            <a:endParaRPr sz="2000">
              <a:solidFill>
                <a:srgbClr val="000000"/>
              </a:solidFill>
            </a:endParaRPr>
          </a:p>
          <a:p>
            <a:pPr indent="0" lvl="0" marL="0" rtl="0" algn="l">
              <a:spcBef>
                <a:spcPts val="0"/>
              </a:spcBef>
              <a:spcAft>
                <a:spcPts val="0"/>
              </a:spcAft>
              <a:buNone/>
            </a:pPr>
            <a:r>
              <a:t/>
            </a:r>
            <a:endParaRPr sz="3600">
              <a:solidFill>
                <a:srgbClr val="000000"/>
              </a:solidFill>
            </a:endParaRPr>
          </a:p>
          <a:p>
            <a:pPr indent="0" lvl="0" marL="0" rtl="0" algn="l">
              <a:spcBef>
                <a:spcPts val="0"/>
              </a:spcBef>
              <a:spcAft>
                <a:spcPts val="0"/>
              </a:spcAft>
              <a:buNone/>
            </a:pPr>
            <a:r>
              <a:rPr lang="en" sz="3600">
                <a:solidFill>
                  <a:srgbClr val="000000"/>
                </a:solidFill>
              </a:rPr>
              <a:t>The Solution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 well designed recommender capable of creating accurate predictions for each user’s unique profile.</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503625" y="4023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The Data</a:t>
            </a:r>
            <a:endParaRPr sz="2400"/>
          </a:p>
        </p:txBody>
      </p:sp>
      <p:sp>
        <p:nvSpPr>
          <p:cNvPr id="97" name="Google Shape;97;p15"/>
          <p:cNvSpPr txBox="1"/>
          <p:nvPr>
            <p:ph type="title"/>
          </p:nvPr>
        </p:nvSpPr>
        <p:spPr>
          <a:xfrm>
            <a:off x="349250" y="1480150"/>
            <a:ext cx="30726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500">
                <a:latin typeface="Lato"/>
                <a:ea typeface="Lato"/>
                <a:cs typeface="Lato"/>
                <a:sym typeface="Lato"/>
              </a:rPr>
              <a:t>Amazon health product sales data collected from UCSD’s amazon repository from 2002 to 2014</a:t>
            </a:r>
            <a:endParaRPr sz="1500">
              <a:latin typeface="Lato"/>
              <a:ea typeface="Lato"/>
              <a:cs typeface="Lato"/>
              <a:sym typeface="Lato"/>
            </a:endParaRPr>
          </a:p>
          <a:p>
            <a:pPr indent="-314325" lvl="0" marL="457200" rtl="0" algn="l">
              <a:lnSpc>
                <a:spcPct val="115000"/>
              </a:lnSpc>
              <a:spcBef>
                <a:spcPts val="1600"/>
              </a:spcBef>
              <a:spcAft>
                <a:spcPts val="0"/>
              </a:spcAft>
              <a:buSzPct val="100000"/>
              <a:buFont typeface="Lato"/>
              <a:buChar char="●"/>
            </a:pPr>
            <a:r>
              <a:rPr lang="en" sz="1500">
                <a:latin typeface="Lato"/>
                <a:ea typeface="Lato"/>
                <a:cs typeface="Lato"/>
                <a:sym typeface="Lato"/>
              </a:rPr>
              <a:t>346,355 unique purchases</a:t>
            </a:r>
            <a:endParaRPr sz="1500">
              <a:latin typeface="Lato"/>
              <a:ea typeface="Lato"/>
              <a:cs typeface="Lato"/>
              <a:sym typeface="Lato"/>
            </a:endParaRPr>
          </a:p>
          <a:p>
            <a:pPr indent="-314325" lvl="0" marL="457200" rtl="0" algn="l">
              <a:lnSpc>
                <a:spcPct val="115000"/>
              </a:lnSpc>
              <a:spcBef>
                <a:spcPts val="0"/>
              </a:spcBef>
              <a:spcAft>
                <a:spcPts val="0"/>
              </a:spcAft>
              <a:buSzPct val="100000"/>
              <a:buFont typeface="Lato"/>
              <a:buChar char="●"/>
            </a:pPr>
            <a:r>
              <a:rPr lang="en" sz="1500">
                <a:latin typeface="Lato"/>
                <a:ea typeface="Lato"/>
                <a:cs typeface="Lato"/>
                <a:sym typeface="Lato"/>
              </a:rPr>
              <a:t>from </a:t>
            </a:r>
            <a:r>
              <a:rPr lang="en" sz="1500">
                <a:latin typeface="Lato"/>
                <a:ea typeface="Lato"/>
                <a:cs typeface="Lato"/>
                <a:sym typeface="Lato"/>
              </a:rPr>
              <a:t>38,609 unique users</a:t>
            </a:r>
            <a:endParaRPr sz="1500">
              <a:latin typeface="Lato"/>
              <a:ea typeface="Lato"/>
              <a:cs typeface="Lato"/>
              <a:sym typeface="Lato"/>
            </a:endParaRPr>
          </a:p>
          <a:p>
            <a:pPr indent="-314325" lvl="0" marL="457200" rtl="0" algn="l">
              <a:lnSpc>
                <a:spcPct val="115000"/>
              </a:lnSpc>
              <a:spcBef>
                <a:spcPts val="0"/>
              </a:spcBef>
              <a:spcAft>
                <a:spcPts val="0"/>
              </a:spcAft>
              <a:buSzPct val="100000"/>
              <a:buFont typeface="Lato"/>
              <a:buChar char="●"/>
            </a:pPr>
            <a:r>
              <a:rPr lang="en" sz="1500">
                <a:latin typeface="Lato"/>
                <a:ea typeface="Lato"/>
                <a:cs typeface="Lato"/>
                <a:sym typeface="Lato"/>
              </a:rPr>
              <a:t>18,534 unique products.</a:t>
            </a:r>
            <a:endParaRPr sz="1500">
              <a:latin typeface="Lato"/>
              <a:ea typeface="Lato"/>
              <a:cs typeface="Lato"/>
              <a:sym typeface="Lato"/>
            </a:endParaRPr>
          </a:p>
          <a:p>
            <a:pPr indent="0" lvl="0" marL="0" rtl="0" algn="l">
              <a:lnSpc>
                <a:spcPct val="115000"/>
              </a:lnSpc>
              <a:spcBef>
                <a:spcPts val="1600"/>
              </a:spcBef>
              <a:spcAft>
                <a:spcPts val="0"/>
              </a:spcAft>
              <a:buNone/>
            </a:pPr>
            <a:r>
              <a:rPr lang="en" sz="1500">
                <a:latin typeface="Lato"/>
                <a:ea typeface="Lato"/>
                <a:cs typeface="Lato"/>
                <a:sym typeface="Lato"/>
              </a:rPr>
              <a:t>All products have been reviewed at least 5 times, all users have at least 5 reviews</a:t>
            </a:r>
            <a:endParaRPr sz="1500">
              <a:latin typeface="Lato"/>
              <a:ea typeface="Lato"/>
              <a:cs typeface="Lato"/>
              <a:sym typeface="Lato"/>
            </a:endParaRPr>
          </a:p>
          <a:p>
            <a:pPr indent="0" lvl="0" marL="0" rtl="0" algn="l">
              <a:lnSpc>
                <a:spcPct val="115000"/>
              </a:lnSpc>
              <a:spcBef>
                <a:spcPts val="1600"/>
              </a:spcBef>
              <a:spcAft>
                <a:spcPts val="0"/>
              </a:spcAft>
              <a:buNone/>
            </a:pPr>
            <a:r>
              <a:t/>
            </a:r>
            <a:endParaRPr sz="1800">
              <a:latin typeface="Lato"/>
              <a:ea typeface="Lato"/>
              <a:cs typeface="Lato"/>
              <a:sym typeface="Lato"/>
            </a:endParaRPr>
          </a:p>
          <a:p>
            <a:pPr indent="0" lvl="0" marL="0" rtl="0" algn="l">
              <a:lnSpc>
                <a:spcPct val="115000"/>
              </a:lnSpc>
              <a:spcBef>
                <a:spcPts val="1600"/>
              </a:spcBef>
              <a:spcAft>
                <a:spcPts val="1600"/>
              </a:spcAft>
              <a:buNone/>
            </a:pPr>
            <a:r>
              <a:t/>
            </a:r>
            <a:endParaRPr sz="1700">
              <a:latin typeface="Lato"/>
              <a:ea typeface="Lato"/>
              <a:cs typeface="Lato"/>
              <a:sym typeface="Lato"/>
            </a:endParaRPr>
          </a:p>
        </p:txBody>
      </p:sp>
      <p:pic>
        <p:nvPicPr>
          <p:cNvPr id="98" name="Google Shape;98;p15"/>
          <p:cNvPicPr preferRelativeResize="0"/>
          <p:nvPr/>
        </p:nvPicPr>
        <p:blipFill>
          <a:blip r:embed="rId3">
            <a:alphaModFix/>
          </a:blip>
          <a:stretch>
            <a:fillRect/>
          </a:stretch>
        </p:blipFill>
        <p:spPr>
          <a:xfrm>
            <a:off x="3307975" y="901200"/>
            <a:ext cx="5655325" cy="39963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35375" y="1646438"/>
            <a:ext cx="4860401" cy="3434626"/>
          </a:xfrm>
          <a:prstGeom prst="rect">
            <a:avLst/>
          </a:prstGeom>
          <a:noFill/>
          <a:ln>
            <a:noFill/>
          </a:ln>
        </p:spPr>
      </p:pic>
      <p:pic>
        <p:nvPicPr>
          <p:cNvPr id="104" name="Google Shape;104;p16"/>
          <p:cNvPicPr preferRelativeResize="0"/>
          <p:nvPr/>
        </p:nvPicPr>
        <p:blipFill>
          <a:blip r:embed="rId4">
            <a:alphaModFix/>
          </a:blip>
          <a:stretch>
            <a:fillRect/>
          </a:stretch>
        </p:blipFill>
        <p:spPr>
          <a:xfrm>
            <a:off x="4252725" y="1646450"/>
            <a:ext cx="4860420" cy="3434626"/>
          </a:xfrm>
          <a:prstGeom prst="rect">
            <a:avLst/>
          </a:prstGeom>
          <a:noFill/>
          <a:ln>
            <a:noFill/>
          </a:ln>
        </p:spPr>
      </p:pic>
      <p:sp>
        <p:nvSpPr>
          <p:cNvPr id="105" name="Google Shape;105;p16"/>
          <p:cNvSpPr txBox="1"/>
          <p:nvPr/>
        </p:nvSpPr>
        <p:spPr>
          <a:xfrm>
            <a:off x="3134650" y="297750"/>
            <a:ext cx="2675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D</a:t>
            </a:r>
            <a:r>
              <a:rPr lang="en" sz="1900">
                <a:solidFill>
                  <a:schemeClr val="dk1"/>
                </a:solidFill>
                <a:latin typeface="Roboto"/>
                <a:ea typeface="Roboto"/>
                <a:cs typeface="Roboto"/>
                <a:sym typeface="Roboto"/>
              </a:rPr>
              <a:t>istribution of Reviews</a:t>
            </a:r>
            <a:endParaRPr sz="1900">
              <a:solidFill>
                <a:schemeClr val="dk1"/>
              </a:solidFill>
              <a:latin typeface="Roboto"/>
              <a:ea typeface="Roboto"/>
              <a:cs typeface="Roboto"/>
              <a:sym typeface="Roboto"/>
            </a:endParaRPr>
          </a:p>
        </p:txBody>
      </p:sp>
      <p:sp>
        <p:nvSpPr>
          <p:cNvPr id="106" name="Google Shape;106;p16"/>
          <p:cNvSpPr txBox="1"/>
          <p:nvPr/>
        </p:nvSpPr>
        <p:spPr>
          <a:xfrm>
            <a:off x="2332625" y="919900"/>
            <a:ext cx="4200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Most products are rated between 4 and 5</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Most reviewers rate products high</a:t>
            </a:r>
            <a:r>
              <a:rPr lang="en">
                <a:latin typeface="Roboto"/>
                <a:ea typeface="Roboto"/>
                <a:cs typeface="Roboto"/>
                <a:sym typeface="Roboto"/>
              </a:rPr>
              <a:t>ly</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4660375" y="41525"/>
            <a:ext cx="4399850" cy="3109150"/>
          </a:xfrm>
          <a:prstGeom prst="rect">
            <a:avLst/>
          </a:prstGeom>
          <a:noFill/>
          <a:ln>
            <a:noFill/>
          </a:ln>
        </p:spPr>
      </p:pic>
      <p:sp>
        <p:nvSpPr>
          <p:cNvPr id="112" name="Google Shape;112;p17"/>
          <p:cNvSpPr txBox="1"/>
          <p:nvPr/>
        </p:nvSpPr>
        <p:spPr>
          <a:xfrm>
            <a:off x="403275" y="523550"/>
            <a:ext cx="4506900" cy="376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Baseline Recommender: Product Mean</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Each product has their overall ratings averaged</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Each user is recommended top 10 highest rated products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RMSE: 1.04</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The Problem</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Products with very few reviews that average out to a 5 are over represented</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This approach can be </a:t>
            </a:r>
            <a:r>
              <a:rPr lang="en" sz="1200">
                <a:latin typeface="Roboto"/>
                <a:ea typeface="Roboto"/>
                <a:cs typeface="Roboto"/>
                <a:sym typeface="Roboto"/>
              </a:rPr>
              <a:t>easily</a:t>
            </a:r>
            <a:r>
              <a:rPr lang="en" sz="1200">
                <a:latin typeface="Roboto"/>
                <a:ea typeface="Roboto"/>
                <a:cs typeface="Roboto"/>
                <a:sym typeface="Roboto"/>
              </a:rPr>
              <a:t> manipulated scammers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Product Mean does not account for a users preference or any relationship between product to product</a:t>
            </a:r>
            <a:endParaRPr sz="1200">
              <a:latin typeface="Roboto"/>
              <a:ea typeface="Roboto"/>
              <a:cs typeface="Roboto"/>
              <a:sym typeface="Roboto"/>
            </a:endParaRPr>
          </a:p>
        </p:txBody>
      </p:sp>
      <p:pic>
        <p:nvPicPr>
          <p:cNvPr id="113" name="Google Shape;113;p17"/>
          <p:cNvPicPr preferRelativeResize="0"/>
          <p:nvPr/>
        </p:nvPicPr>
        <p:blipFill>
          <a:blip r:embed="rId4">
            <a:alphaModFix/>
          </a:blip>
          <a:stretch>
            <a:fillRect/>
          </a:stretch>
        </p:blipFill>
        <p:spPr>
          <a:xfrm>
            <a:off x="5286675" y="2997200"/>
            <a:ext cx="3070500" cy="189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8"/>
          <p:cNvPicPr preferRelativeResize="0"/>
          <p:nvPr/>
        </p:nvPicPr>
        <p:blipFill>
          <a:blip r:embed="rId3">
            <a:alphaModFix/>
          </a:blip>
          <a:stretch>
            <a:fillRect/>
          </a:stretch>
        </p:blipFill>
        <p:spPr>
          <a:xfrm>
            <a:off x="5521925" y="-102450"/>
            <a:ext cx="4677600" cy="3305450"/>
          </a:xfrm>
          <a:prstGeom prst="rect">
            <a:avLst/>
          </a:prstGeom>
          <a:noFill/>
          <a:ln>
            <a:noFill/>
          </a:ln>
        </p:spPr>
      </p:pic>
      <p:sp>
        <p:nvSpPr>
          <p:cNvPr id="119" name="Google Shape;119;p18"/>
          <p:cNvSpPr txBox="1"/>
          <p:nvPr/>
        </p:nvSpPr>
        <p:spPr>
          <a:xfrm>
            <a:off x="371600" y="558925"/>
            <a:ext cx="4025700" cy="323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The Cold Start Problem</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How do we recommend to new users without prior information about their shopping habits?</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Cold Start Solution</a:t>
            </a:r>
            <a:r>
              <a:rPr lang="en" sz="1600">
                <a:solidFill>
                  <a:schemeClr val="dk1"/>
                </a:solidFill>
                <a:latin typeface="Roboto"/>
                <a:ea typeface="Roboto"/>
                <a:cs typeface="Roboto"/>
                <a:sym typeface="Roboto"/>
              </a:rPr>
              <a:t>: Weighted Average</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Each product has their overall score averaged</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Products with less than 50 reviews are penalized</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RMSE: 1.004</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New users would have the top 10 currently highest rated products recommended to them</a:t>
            </a:r>
            <a:endParaRPr>
              <a:latin typeface="Roboto"/>
              <a:ea typeface="Roboto"/>
              <a:cs typeface="Roboto"/>
              <a:sym typeface="Roboto"/>
            </a:endParaRPr>
          </a:p>
        </p:txBody>
      </p:sp>
      <p:pic>
        <p:nvPicPr>
          <p:cNvPr id="120" name="Google Shape;120;p18"/>
          <p:cNvPicPr preferRelativeResize="0"/>
          <p:nvPr/>
        </p:nvPicPr>
        <p:blipFill>
          <a:blip r:embed="rId4">
            <a:alphaModFix/>
          </a:blip>
          <a:stretch>
            <a:fillRect/>
          </a:stretch>
        </p:blipFill>
        <p:spPr>
          <a:xfrm>
            <a:off x="5286575" y="2955375"/>
            <a:ext cx="3076025" cy="193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9"/>
          <p:cNvPicPr preferRelativeResize="0"/>
          <p:nvPr/>
        </p:nvPicPr>
        <p:blipFill>
          <a:blip r:embed="rId3">
            <a:alphaModFix/>
          </a:blip>
          <a:stretch>
            <a:fillRect/>
          </a:stretch>
        </p:blipFill>
        <p:spPr>
          <a:xfrm>
            <a:off x="5010650" y="-70750"/>
            <a:ext cx="4095250" cy="2730175"/>
          </a:xfrm>
          <a:prstGeom prst="rect">
            <a:avLst/>
          </a:prstGeom>
          <a:noFill/>
          <a:ln>
            <a:noFill/>
          </a:ln>
        </p:spPr>
      </p:pic>
      <p:sp>
        <p:nvSpPr>
          <p:cNvPr id="126" name="Google Shape;126;p19"/>
          <p:cNvSpPr txBox="1"/>
          <p:nvPr/>
        </p:nvSpPr>
        <p:spPr>
          <a:xfrm>
            <a:off x="371600" y="558925"/>
            <a:ext cx="4025700" cy="365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Final Predictive Model</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a:latin typeface="Roboto"/>
                <a:ea typeface="Roboto"/>
                <a:cs typeface="Roboto"/>
                <a:sym typeface="Roboto"/>
              </a:rPr>
              <a:t>After testing multiple models and approaches, an embedded neural network built on Keras architecture was selected</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Using </a:t>
            </a:r>
            <a:r>
              <a:rPr lang="en">
                <a:latin typeface="Roboto"/>
                <a:ea typeface="Roboto"/>
                <a:cs typeface="Roboto"/>
                <a:sym typeface="Roboto"/>
              </a:rPr>
              <a:t>Collaborative Filtering, products and users are transformed inside separate embedding layers and trained to find similarities</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This approach was more capable of dealing with non-linearity in the data and out performed traditional models</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After tuning, an RMSE of 0.27 was achieved</a:t>
            </a:r>
            <a:endParaRPr>
              <a:latin typeface="Roboto"/>
              <a:ea typeface="Roboto"/>
              <a:cs typeface="Roboto"/>
              <a:sym typeface="Roboto"/>
            </a:endParaRPr>
          </a:p>
        </p:txBody>
      </p:sp>
      <p:pic>
        <p:nvPicPr>
          <p:cNvPr id="127" name="Google Shape;127;p19"/>
          <p:cNvPicPr preferRelativeResize="0"/>
          <p:nvPr/>
        </p:nvPicPr>
        <p:blipFill rotWithShape="1">
          <a:blip r:embed="rId4">
            <a:alphaModFix/>
          </a:blip>
          <a:srcRect b="0" l="0" r="0" t="0"/>
          <a:stretch/>
        </p:blipFill>
        <p:spPr>
          <a:xfrm>
            <a:off x="5248300" y="2605675"/>
            <a:ext cx="3111800" cy="228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a:t>
            </a:r>
            <a:r>
              <a:rPr lang="en"/>
              <a:t> Work</a:t>
            </a:r>
            <a:endParaRPr/>
          </a:p>
        </p:txBody>
      </p:sp>
      <p:sp>
        <p:nvSpPr>
          <p:cNvPr id="133" name="Google Shape;133;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Integrate other amazon product categories</a:t>
            </a:r>
            <a:endParaRPr/>
          </a:p>
          <a:p>
            <a:pPr indent="-342900" lvl="0" marL="457200" rtl="0" algn="l">
              <a:spcBef>
                <a:spcPts val="0"/>
              </a:spcBef>
              <a:spcAft>
                <a:spcPts val="0"/>
              </a:spcAft>
              <a:buSzPts val="1800"/>
              <a:buChar char="●"/>
            </a:pPr>
            <a:r>
              <a:rPr lang="en"/>
              <a:t>Upscale to larger data</a:t>
            </a:r>
            <a:endParaRPr/>
          </a:p>
          <a:p>
            <a:pPr indent="-342900" lvl="0" marL="457200" rtl="0" algn="l">
              <a:spcBef>
                <a:spcPts val="0"/>
              </a:spcBef>
              <a:spcAft>
                <a:spcPts val="0"/>
              </a:spcAft>
              <a:buSzPts val="1800"/>
              <a:buChar char="●"/>
            </a:pPr>
            <a:r>
              <a:rPr lang="en"/>
              <a:t>Find user data to integrate into modeling (age, sex, etc.)</a:t>
            </a:r>
            <a:endParaRPr/>
          </a:p>
          <a:p>
            <a:pPr indent="-342900" lvl="0" marL="457200" rtl="0" algn="l">
              <a:spcBef>
                <a:spcPts val="0"/>
              </a:spcBef>
              <a:spcAft>
                <a:spcPts val="0"/>
              </a:spcAft>
              <a:buSzPts val="1800"/>
              <a:buChar char="●"/>
            </a:pPr>
            <a:r>
              <a:rPr lang="en"/>
              <a:t>Build to production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2909550" y="1430725"/>
            <a:ext cx="33249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