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walker mcfarlan and I have done a global analysis on terrorism and the interaction between terrorism and female education rates per country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0e322357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0e32235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datasets I have collected are from the National Consortium for the Study of Terrorism and Responses to Terrorism and the World Bank Group. The Start dataset has over 200,000 different terrorist events from 1970 to 2018. It is important to note 1993 is missing from the START dataset. Educational data from World Bank Group includes 163 different countries and regions from 1965 to 2015.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everyone a picture of modern terrorism I have plotted terrorist events by year by attack type. We can see a an increase in the 80’s and 90’s and also a significant increase in the 2010s. This is due to the rise of ISIS. 2014 is the peak, and this is when the united states starting combating ISIS in Iraq. It is also worth noting the most common types of attacks are bombings and armed assaults.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0e3223577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0e3223577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0e32235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0e32235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two primary educational metrics I am interested in are percent of women that have completed secondary school per country and the percent of women with no education per country. These two metrics give varying degrees of stringencies for education, plus the education of women speaks to a country’s sociopolitical atmosphere.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found both educational data per country and terrorist events per country to be very nonlinear. This is why I used Spearman R to correlate the relationship. Even after a log transformation of the data, there was great skewness. It was interesting to see the mean education rates for both these educational metrics fall around the 20% mark around the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conducting the Spearman R, I have found the P value to be below my alpha </a:t>
            </a:r>
            <a:r>
              <a:rPr lang="en"/>
              <a:t>threshold and thus I am able to accept my null hypothesis.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0e322357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0e322357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4">
            <a:alphaModFix/>
          </a:blip>
          <a:stretch>
            <a:fillRect/>
          </a:stretch>
        </p:blipFill>
        <p:spPr>
          <a:xfrm>
            <a:off x="-56025" y="-591000"/>
            <a:ext cx="9334498" cy="6994499"/>
          </a:xfrm>
          <a:prstGeom prst="rect">
            <a:avLst/>
          </a:prstGeom>
          <a:noFill/>
          <a:ln>
            <a:noFill/>
          </a:ln>
        </p:spPr>
      </p:pic>
      <p:sp>
        <p:nvSpPr>
          <p:cNvPr id="129" name="Google Shape;129;p13"/>
          <p:cNvSpPr txBox="1"/>
          <p:nvPr>
            <p:ph type="ctrTitle"/>
          </p:nvPr>
        </p:nvSpPr>
        <p:spPr>
          <a:xfrm>
            <a:off x="0" y="61775"/>
            <a:ext cx="7694400" cy="838800"/>
          </a:xfrm>
          <a:prstGeom prst="rect">
            <a:avLst/>
          </a:prstGeom>
          <a:noFill/>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FFFFFF"/>
                </a:solidFill>
              </a:rPr>
              <a:t>Global Terrorism Analysis</a:t>
            </a:r>
            <a:endParaRPr>
              <a:solidFill>
                <a:srgbClr val="FFFFFF"/>
              </a:solidFill>
            </a:endParaRPr>
          </a:p>
        </p:txBody>
      </p:sp>
      <p:sp>
        <p:nvSpPr>
          <p:cNvPr id="130" name="Google Shape;130;p13"/>
          <p:cNvSpPr txBox="1"/>
          <p:nvPr>
            <p:ph idx="1" type="subTitle"/>
          </p:nvPr>
        </p:nvSpPr>
        <p:spPr>
          <a:xfrm>
            <a:off x="-537900" y="754900"/>
            <a:ext cx="8393400" cy="917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143">
                <a:solidFill>
                  <a:srgbClr val="FFFFFF"/>
                </a:solidFill>
              </a:rPr>
              <a:t>An analysis of terrorism female education rates</a:t>
            </a:r>
            <a:endParaRPr sz="2143">
              <a:solidFill>
                <a:srgbClr val="FFFFFF"/>
              </a:solidFill>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3658650" y="155850"/>
            <a:ext cx="182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Data</a:t>
            </a:r>
            <a:endParaRPr>
              <a:solidFill>
                <a:srgbClr val="000000"/>
              </a:solidFill>
            </a:endParaRPr>
          </a:p>
        </p:txBody>
      </p:sp>
      <p:pic>
        <p:nvPicPr>
          <p:cNvPr id="136" name="Google Shape;136;p14"/>
          <p:cNvPicPr preferRelativeResize="0"/>
          <p:nvPr/>
        </p:nvPicPr>
        <p:blipFill>
          <a:blip r:embed="rId3">
            <a:alphaModFix/>
          </a:blip>
          <a:stretch>
            <a:fillRect/>
          </a:stretch>
        </p:blipFill>
        <p:spPr>
          <a:xfrm>
            <a:off x="471950" y="1229050"/>
            <a:ext cx="3812700" cy="1087375"/>
          </a:xfrm>
          <a:prstGeom prst="rect">
            <a:avLst/>
          </a:prstGeom>
          <a:noFill/>
          <a:ln>
            <a:noFill/>
          </a:ln>
        </p:spPr>
      </p:pic>
      <p:pic>
        <p:nvPicPr>
          <p:cNvPr id="137" name="Google Shape;137;p14"/>
          <p:cNvPicPr preferRelativeResize="0"/>
          <p:nvPr/>
        </p:nvPicPr>
        <p:blipFill>
          <a:blip r:embed="rId4">
            <a:alphaModFix/>
          </a:blip>
          <a:stretch>
            <a:fillRect/>
          </a:stretch>
        </p:blipFill>
        <p:spPr>
          <a:xfrm>
            <a:off x="734400" y="2784675"/>
            <a:ext cx="2847975" cy="1600200"/>
          </a:xfrm>
          <a:prstGeom prst="rect">
            <a:avLst/>
          </a:prstGeom>
          <a:noFill/>
          <a:ln>
            <a:noFill/>
          </a:ln>
        </p:spPr>
      </p:pic>
      <p:sp>
        <p:nvSpPr>
          <p:cNvPr id="138" name="Google Shape;138;p14"/>
          <p:cNvSpPr txBox="1"/>
          <p:nvPr/>
        </p:nvSpPr>
        <p:spPr>
          <a:xfrm>
            <a:off x="4328175" y="1229050"/>
            <a:ext cx="35427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200,000+ events</a:t>
            </a:r>
            <a:endParaRPr sz="1500"/>
          </a:p>
          <a:p>
            <a:pPr indent="-323850" lvl="0" marL="457200" rtl="0" algn="l">
              <a:spcBef>
                <a:spcPts val="0"/>
              </a:spcBef>
              <a:spcAft>
                <a:spcPts val="0"/>
              </a:spcAft>
              <a:buSzPts val="1500"/>
              <a:buChar char="●"/>
            </a:pPr>
            <a:r>
              <a:rPr lang="en" sz="1500"/>
              <a:t>1970 to 2018</a:t>
            </a:r>
            <a:endParaRPr sz="1500"/>
          </a:p>
        </p:txBody>
      </p:sp>
      <p:sp>
        <p:nvSpPr>
          <p:cNvPr id="139" name="Google Shape;139;p14"/>
          <p:cNvSpPr txBox="1"/>
          <p:nvPr/>
        </p:nvSpPr>
        <p:spPr>
          <a:xfrm>
            <a:off x="3837550" y="3261525"/>
            <a:ext cx="4422300" cy="646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163 countries and regions </a:t>
            </a:r>
            <a:endParaRPr sz="1500"/>
          </a:p>
          <a:p>
            <a:pPr indent="-323850" lvl="0" marL="457200" rtl="0" algn="l">
              <a:spcBef>
                <a:spcPts val="0"/>
              </a:spcBef>
              <a:spcAft>
                <a:spcPts val="0"/>
              </a:spcAft>
              <a:buSzPts val="1500"/>
              <a:buChar char="●"/>
            </a:pPr>
            <a:r>
              <a:rPr lang="en" sz="1500"/>
              <a:t>1965 to 2015</a:t>
            </a:r>
            <a:endParaRPr sz="1500"/>
          </a:p>
        </p:txBody>
      </p:sp>
      <p:sp>
        <p:nvSpPr>
          <p:cNvPr id="140" name="Google Shape;140;p14"/>
          <p:cNvSpPr txBox="1"/>
          <p:nvPr/>
        </p:nvSpPr>
        <p:spPr>
          <a:xfrm>
            <a:off x="364700" y="2091675"/>
            <a:ext cx="402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National Consortium For The</a:t>
            </a:r>
            <a:endParaRPr/>
          </a:p>
          <a:p>
            <a:pPr indent="0" lvl="0" marL="0" rtl="0" algn="l">
              <a:spcBef>
                <a:spcPts val="0"/>
              </a:spcBef>
              <a:spcAft>
                <a:spcPts val="0"/>
              </a:spcAft>
              <a:buNone/>
            </a:pPr>
            <a:r>
              <a:rPr lang="en"/>
              <a:t>Study of Terrorism and Responses to Terrorism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804800" y="78450"/>
            <a:ext cx="553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The rises and falls of terrorism</a:t>
            </a:r>
            <a:br>
              <a:rPr lang="en"/>
            </a:br>
            <a:endParaRPr/>
          </a:p>
        </p:txBody>
      </p:sp>
      <p:pic>
        <p:nvPicPr>
          <p:cNvPr id="146" name="Google Shape;146;p15"/>
          <p:cNvPicPr preferRelativeResize="0"/>
          <p:nvPr/>
        </p:nvPicPr>
        <p:blipFill>
          <a:blip r:embed="rId3">
            <a:alphaModFix/>
          </a:blip>
          <a:stretch>
            <a:fillRect/>
          </a:stretch>
        </p:blipFill>
        <p:spPr>
          <a:xfrm>
            <a:off x="930550" y="828025"/>
            <a:ext cx="7282900" cy="405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19150" y="4870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How does education interact with terrorism?</a:t>
            </a:r>
            <a:endParaRPr>
              <a:solidFill>
                <a:srgbClr val="000000"/>
              </a:solidFill>
            </a:endParaRPr>
          </a:p>
        </p:txBody>
      </p:sp>
      <p:sp>
        <p:nvSpPr>
          <p:cNvPr id="152" name="Google Shape;152;p16"/>
          <p:cNvSpPr txBox="1"/>
          <p:nvPr/>
        </p:nvSpPr>
        <p:spPr>
          <a:xfrm>
            <a:off x="819150" y="2394100"/>
            <a:ext cx="4329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H0: There is no statistically significant relationship between terrorism and the education of women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HA: There is a statistically significant relationship</a:t>
            </a:r>
            <a:endParaRPr/>
          </a:p>
        </p:txBody>
      </p:sp>
      <p:sp>
        <p:nvSpPr>
          <p:cNvPr id="153" name="Google Shape;153;p16"/>
          <p:cNvSpPr txBox="1"/>
          <p:nvPr/>
        </p:nvSpPr>
        <p:spPr>
          <a:xfrm>
            <a:off x="941275" y="1132000"/>
            <a:ext cx="56703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
                <a:latin typeface="Calibri"/>
                <a:ea typeface="Calibri"/>
                <a:cs typeface="Calibri"/>
                <a:sym typeface="Calibri"/>
              </a:rPr>
              <a:t>Education as a humanitarian approach</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Metrics used: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 of women that have completed secondary education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a:latin typeface="Calibri"/>
                <a:ea typeface="Calibri"/>
                <a:cs typeface="Calibri"/>
                <a:sym typeface="Calibri"/>
              </a:rPr>
              <a:t>% of women with no education</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461075" y="352175"/>
            <a:ext cx="57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Education as an additional response</a:t>
            </a:r>
            <a:endParaRPr>
              <a:solidFill>
                <a:srgbClr val="000000"/>
              </a:solidFill>
            </a:endParaRPr>
          </a:p>
        </p:txBody>
      </p:sp>
      <p:pic>
        <p:nvPicPr>
          <p:cNvPr id="159" name="Google Shape;159;p17"/>
          <p:cNvPicPr preferRelativeResize="0"/>
          <p:nvPr/>
        </p:nvPicPr>
        <p:blipFill>
          <a:blip r:embed="rId3">
            <a:alphaModFix/>
          </a:blip>
          <a:stretch>
            <a:fillRect/>
          </a:stretch>
        </p:blipFill>
        <p:spPr>
          <a:xfrm>
            <a:off x="287425" y="924875"/>
            <a:ext cx="7060425" cy="3530200"/>
          </a:xfrm>
          <a:prstGeom prst="rect">
            <a:avLst/>
          </a:prstGeom>
          <a:noFill/>
          <a:ln>
            <a:noFill/>
          </a:ln>
        </p:spPr>
      </p:pic>
      <p:sp>
        <p:nvSpPr>
          <p:cNvPr id="160" name="Google Shape;160;p17"/>
          <p:cNvSpPr txBox="1"/>
          <p:nvPr/>
        </p:nvSpPr>
        <p:spPr>
          <a:xfrm>
            <a:off x="6953925" y="1950300"/>
            <a:ext cx="146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Test Conducted</a:t>
            </a:r>
            <a:endParaRPr sz="1300"/>
          </a:p>
        </p:txBody>
      </p:sp>
      <p:sp>
        <p:nvSpPr>
          <p:cNvPr id="161" name="Google Shape;161;p17"/>
          <p:cNvSpPr txBox="1"/>
          <p:nvPr/>
        </p:nvSpPr>
        <p:spPr>
          <a:xfrm>
            <a:off x="6638100" y="2288000"/>
            <a:ext cx="25059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Char char="●"/>
            </a:pPr>
            <a:r>
              <a:rPr lang="en" sz="1100"/>
              <a:t>Spearman Rho</a:t>
            </a:r>
            <a:endParaRPr sz="1100"/>
          </a:p>
          <a:p>
            <a:pPr indent="-298450" lvl="0" marL="457200" rtl="0" algn="l">
              <a:spcBef>
                <a:spcPts val="0"/>
              </a:spcBef>
              <a:spcAft>
                <a:spcPts val="0"/>
              </a:spcAft>
              <a:buSzPts val="1100"/>
              <a:buChar char="●"/>
            </a:pPr>
            <a:r>
              <a:rPr lang="en" sz="1100"/>
              <a:t>Due to nonlinearity of data</a:t>
            </a:r>
            <a:endParaRPr sz="1100"/>
          </a:p>
          <a:p>
            <a:pPr indent="-298450" lvl="0" marL="457200" rtl="0" algn="l">
              <a:spcBef>
                <a:spcPts val="0"/>
              </a:spcBef>
              <a:spcAft>
                <a:spcPts val="0"/>
              </a:spcAft>
              <a:buSzPts val="1100"/>
              <a:buChar char="●"/>
            </a:pPr>
            <a:r>
              <a:rPr lang="en" sz="1100"/>
              <a:t>Alpha of 0.05</a:t>
            </a:r>
            <a:endParaRPr sz="1100"/>
          </a:p>
        </p:txBody>
      </p:sp>
      <p:sp>
        <p:nvSpPr>
          <p:cNvPr id="162" name="Google Shape;162;p17"/>
          <p:cNvSpPr txBox="1"/>
          <p:nvPr/>
        </p:nvSpPr>
        <p:spPr>
          <a:xfrm>
            <a:off x="924675" y="4350925"/>
            <a:ext cx="219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 Value:  0.010</a:t>
            </a:r>
            <a:endParaRPr/>
          </a:p>
          <a:p>
            <a:pPr indent="0" lvl="0" marL="0" rtl="0" algn="l">
              <a:spcBef>
                <a:spcPts val="0"/>
              </a:spcBef>
              <a:spcAft>
                <a:spcPts val="0"/>
              </a:spcAft>
              <a:buNone/>
            </a:pPr>
            <a:r>
              <a:rPr lang="en"/>
              <a:t>Correlation:  -0.227</a:t>
            </a:r>
            <a:endParaRPr/>
          </a:p>
        </p:txBody>
      </p:sp>
      <p:sp>
        <p:nvSpPr>
          <p:cNvPr id="163" name="Google Shape;163;p17"/>
          <p:cNvSpPr txBox="1"/>
          <p:nvPr/>
        </p:nvSpPr>
        <p:spPr>
          <a:xfrm>
            <a:off x="3966650" y="4350925"/>
            <a:ext cx="219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 Value:  0.009</a:t>
            </a:r>
            <a:endParaRPr/>
          </a:p>
          <a:p>
            <a:pPr indent="0" lvl="0" marL="0" rtl="0" algn="l">
              <a:spcBef>
                <a:spcPts val="0"/>
              </a:spcBef>
              <a:spcAft>
                <a:spcPts val="0"/>
              </a:spcAft>
              <a:buNone/>
            </a:pPr>
            <a:r>
              <a:rPr lang="en"/>
              <a:t>Correlation:  0.231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311700" y="445025"/>
            <a:ext cx="2060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Conclusions</a:t>
            </a:r>
            <a:endParaRPr>
              <a:solidFill>
                <a:srgbClr val="000000"/>
              </a:solidFill>
            </a:endParaRPr>
          </a:p>
        </p:txBody>
      </p:sp>
      <p:sp>
        <p:nvSpPr>
          <p:cNvPr id="169" name="Google Shape;169;p18"/>
          <p:cNvSpPr txBox="1"/>
          <p:nvPr/>
        </p:nvSpPr>
        <p:spPr>
          <a:xfrm>
            <a:off x="501150" y="1953800"/>
            <a:ext cx="2997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Further Research</a:t>
            </a:r>
            <a:endParaRPr sz="1100"/>
          </a:p>
        </p:txBody>
      </p:sp>
      <p:sp>
        <p:nvSpPr>
          <p:cNvPr id="170" name="Google Shape;170;p18"/>
          <p:cNvSpPr txBox="1"/>
          <p:nvPr/>
        </p:nvSpPr>
        <p:spPr>
          <a:xfrm>
            <a:off x="390750" y="1017800"/>
            <a:ext cx="4725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While education does have a correlation with terrorism, it is important to remember terrorism is an enormously complex problem</a:t>
            </a:r>
            <a:endParaRPr/>
          </a:p>
        </p:txBody>
      </p:sp>
      <p:sp>
        <p:nvSpPr>
          <p:cNvPr id="171" name="Google Shape;171;p18"/>
          <p:cNvSpPr txBox="1"/>
          <p:nvPr/>
        </p:nvSpPr>
        <p:spPr>
          <a:xfrm>
            <a:off x="390750" y="2689875"/>
            <a:ext cx="3960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Country by Country analysis</a:t>
            </a:r>
            <a:endParaRPr/>
          </a:p>
          <a:p>
            <a:pPr indent="-317500" lvl="0" marL="457200" rtl="0" algn="l">
              <a:spcBef>
                <a:spcPts val="0"/>
              </a:spcBef>
              <a:spcAft>
                <a:spcPts val="0"/>
              </a:spcAft>
              <a:buSzPts val="1400"/>
              <a:buChar char="●"/>
            </a:pPr>
            <a:r>
              <a:rPr lang="en"/>
              <a:t>Region by Region</a:t>
            </a:r>
            <a:endParaRPr/>
          </a:p>
          <a:p>
            <a:pPr indent="-317500" lvl="0" marL="457200" rtl="0" algn="l">
              <a:spcBef>
                <a:spcPts val="0"/>
              </a:spcBef>
              <a:spcAft>
                <a:spcPts val="0"/>
              </a:spcAft>
              <a:buSzPts val="1400"/>
              <a:buChar char="●"/>
            </a:pPr>
            <a:r>
              <a:rPr lang="en"/>
              <a:t>Geopolitical Structures</a:t>
            </a:r>
            <a:endParaRPr/>
          </a:p>
          <a:p>
            <a:pPr indent="-317500" lvl="0" marL="457200" rtl="0" algn="l">
              <a:spcBef>
                <a:spcPts val="0"/>
              </a:spcBef>
              <a:spcAft>
                <a:spcPts val="0"/>
              </a:spcAft>
              <a:buSzPts val="1400"/>
              <a:buChar char="●"/>
            </a:pPr>
            <a:r>
              <a:rPr lang="en"/>
              <a:t>Interaction between GDP and Terrorism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