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My name is Walker McFarlan and I have done an analysis on startups in the United States with the goal of  predictive modeling.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e312a44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e312a44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primary problem is investment firms need to make smart investments. On my dataset, over 32 billion dollars was lost. The other problem is investing is expensive. The median investment per company was 1,800,000$.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solution to these problems is smart feature analysis and predictive modeling. Why are companies succeeding and can we predict their success.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e5254e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e5254e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data </a:t>
            </a:r>
            <a:r>
              <a:rPr lang="en"/>
              <a:t>consists of over 37 thousand different startups within the United States. A little under 3,000 of these companies have failed. GDP, population and education statistics were pulled in to add more features.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e4608908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e460890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Doing EDA, the primary discovery was the clustering of success. On the left, we have a heatmap of the bay area. It can be seen that there are clusters that create more success and clusters of failed companies</a:t>
            </a:r>
            <a:r>
              <a:rPr lang="en"/>
              <a:t>. This hints at the importance of location.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right, here is a distribution of companies in Tucson. Tucson was selected as it is the number one most successful region in my dataset. Interestingly, a cluster of biotechnology can be seen. This finding suggests the importance of company clustering to create success.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e312a44b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e312a44b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was initially selected as the predictive model due to the interpretability of the </a:t>
            </a:r>
            <a:r>
              <a:rPr lang="en"/>
              <a:t>coefficients</a:t>
            </a:r>
            <a:r>
              <a:rPr lang="en"/>
              <a:t>. After </a:t>
            </a:r>
            <a:r>
              <a:rPr lang="en"/>
              <a:t>optimizing</a:t>
            </a:r>
            <a:r>
              <a:rPr lang="en"/>
              <a:t> the hyperparameters, a recall score of 73% was achieved. Upon exploring the </a:t>
            </a:r>
            <a:r>
              <a:rPr lang="en"/>
              <a:t>coefficients, it can be seen that certain companies are more likely to succeed than others. Furthermore, if we look at population density and city count, these tell an interesting story.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conducting EDA, companies are more likely to succeed if there are more startups around them. Companies are also more likely to succeed if they are in higher population dense cities.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e312a44b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e312a44b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was selected as the more robust predictive model with the trade off of losing some interpretability. This model was tuned for recall and provided a recall score of over 98%.  This model performs better on both recall and accuracy compared to logistic regression, however interpreting the feature importance must be taken with a </a:t>
            </a:r>
            <a:r>
              <a:rPr lang="en"/>
              <a:t>grain</a:t>
            </a:r>
            <a:r>
              <a:rPr lang="en"/>
              <a:t> of salt as e</a:t>
            </a:r>
            <a:r>
              <a:rPr lang="en"/>
              <a:t>ncoded features are under-represented. However, Random Forest does also seems to suggest the importance of location to a company's success.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e312a44b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e312a44b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primary limitation of this study is the complexity of </a:t>
            </a:r>
            <a:r>
              <a:rPr lang="en"/>
              <a:t>business</a:t>
            </a:r>
            <a:r>
              <a:rPr lang="en"/>
              <a:t> ecosystems and success. My features were not granular and were incapable to capturing certain trends. This leads to future work. Finding more features and geolocational data can lead to better modeling and better insight. What I have discovered in my modeling and EDA is that location matters, the next step should be to extract more features of locations to find more precise relationships.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Startup Success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a Company Succeed?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Presented By: Walker McFarlan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96600" y="183600"/>
            <a:ext cx="2454600" cy="6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92" name="Google Shape;92;p14"/>
          <p:cNvSpPr txBox="1"/>
          <p:nvPr/>
        </p:nvSpPr>
        <p:spPr>
          <a:xfrm>
            <a:off x="636750" y="686275"/>
            <a:ext cx="7379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Investment Firms can lose a substantial sums of money due to poor investment strategy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Over 32 billion dollars was lost on 2,897 bad investments on my dataset</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Investing is expensive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median investment per startup is 1,800,000$</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93" name="Google Shape;93;p14"/>
          <p:cNvSpPr txBox="1"/>
          <p:nvPr>
            <p:ph type="title"/>
          </p:nvPr>
        </p:nvSpPr>
        <p:spPr>
          <a:xfrm>
            <a:off x="396600" y="2614125"/>
            <a:ext cx="1931100" cy="6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94" name="Google Shape;94;p14"/>
          <p:cNvSpPr txBox="1"/>
          <p:nvPr/>
        </p:nvSpPr>
        <p:spPr>
          <a:xfrm>
            <a:off x="636750" y="3304000"/>
            <a:ext cx="7379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Feature Analysis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What indicators can be found to predict success?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Predictive Modeling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Build and train a machine learning model to create focused predictions</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2457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100" name="Google Shape;100;p15"/>
          <p:cNvSpPr txBox="1"/>
          <p:nvPr/>
        </p:nvSpPr>
        <p:spPr>
          <a:xfrm>
            <a:off x="311700" y="1079700"/>
            <a:ext cx="5202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Primary Data was collected from Data.World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Over 37,000 different startups in United States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2,897 of those 37,000 have failed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Additional Data: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GDP per state collected from Hub.Arcgis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City population statistics SimpleMaps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Education Statistics Data.World</a:t>
            </a:r>
            <a:endParaRPr>
              <a:latin typeface="Roboto"/>
              <a:ea typeface="Roboto"/>
              <a:cs typeface="Roboto"/>
              <a:sym typeface="Roboto"/>
            </a:endParaRPr>
          </a:p>
        </p:txBody>
      </p:sp>
      <p:pic>
        <p:nvPicPr>
          <p:cNvPr id="101" name="Google Shape;101;p15"/>
          <p:cNvPicPr preferRelativeResize="0"/>
          <p:nvPr/>
        </p:nvPicPr>
        <p:blipFill>
          <a:blip r:embed="rId3">
            <a:alphaModFix/>
          </a:blip>
          <a:stretch>
            <a:fillRect/>
          </a:stretch>
        </p:blipFill>
        <p:spPr>
          <a:xfrm>
            <a:off x="4785400" y="675450"/>
            <a:ext cx="4596526" cy="3283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6"/>
          <p:cNvPicPr preferRelativeResize="0"/>
          <p:nvPr/>
        </p:nvPicPr>
        <p:blipFill>
          <a:blip r:embed="rId3">
            <a:alphaModFix/>
          </a:blip>
          <a:stretch>
            <a:fillRect/>
          </a:stretch>
        </p:blipFill>
        <p:spPr>
          <a:xfrm>
            <a:off x="4736000" y="1198325"/>
            <a:ext cx="4561324" cy="3258075"/>
          </a:xfrm>
          <a:prstGeom prst="rect">
            <a:avLst/>
          </a:prstGeom>
          <a:noFill/>
          <a:ln>
            <a:noFill/>
          </a:ln>
        </p:spPr>
      </p:pic>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2286000" rtl="0" algn="l">
              <a:spcBef>
                <a:spcPts val="0"/>
              </a:spcBef>
              <a:spcAft>
                <a:spcPts val="0"/>
              </a:spcAft>
              <a:buNone/>
            </a:pPr>
            <a:r>
              <a:rPr lang="en"/>
              <a:t>Clustering Matters</a:t>
            </a:r>
            <a:endParaRPr/>
          </a:p>
        </p:txBody>
      </p:sp>
      <p:pic>
        <p:nvPicPr>
          <p:cNvPr id="108" name="Google Shape;108;p16"/>
          <p:cNvPicPr preferRelativeResize="0"/>
          <p:nvPr/>
        </p:nvPicPr>
        <p:blipFill>
          <a:blip r:embed="rId4">
            <a:alphaModFix/>
          </a:blip>
          <a:stretch>
            <a:fillRect/>
          </a:stretch>
        </p:blipFill>
        <p:spPr>
          <a:xfrm>
            <a:off x="-322900" y="1142263"/>
            <a:ext cx="4797315" cy="342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1487075" y="437925"/>
            <a:ext cx="6643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a:t>
            </a:r>
            <a:r>
              <a:rPr lang="en"/>
              <a:t> with Logistic Regression</a:t>
            </a:r>
            <a:endParaRPr/>
          </a:p>
        </p:txBody>
      </p:sp>
      <p:pic>
        <p:nvPicPr>
          <p:cNvPr id="114" name="Google Shape;114;p17"/>
          <p:cNvPicPr preferRelativeResize="0"/>
          <p:nvPr/>
        </p:nvPicPr>
        <p:blipFill>
          <a:blip r:embed="rId3">
            <a:alphaModFix/>
          </a:blip>
          <a:stretch>
            <a:fillRect/>
          </a:stretch>
        </p:blipFill>
        <p:spPr>
          <a:xfrm>
            <a:off x="148225" y="1205437"/>
            <a:ext cx="4631074" cy="3307925"/>
          </a:xfrm>
          <a:prstGeom prst="rect">
            <a:avLst/>
          </a:prstGeom>
          <a:noFill/>
          <a:ln>
            <a:noFill/>
          </a:ln>
        </p:spPr>
      </p:pic>
      <p:pic>
        <p:nvPicPr>
          <p:cNvPr id="115" name="Google Shape;115;p17"/>
          <p:cNvPicPr preferRelativeResize="0"/>
          <p:nvPr/>
        </p:nvPicPr>
        <p:blipFill>
          <a:blip r:embed="rId4">
            <a:alphaModFix/>
          </a:blip>
          <a:stretch>
            <a:fillRect/>
          </a:stretch>
        </p:blipFill>
        <p:spPr>
          <a:xfrm>
            <a:off x="4711375" y="1582063"/>
            <a:ext cx="3993525" cy="1551000"/>
          </a:xfrm>
          <a:prstGeom prst="rect">
            <a:avLst/>
          </a:prstGeom>
          <a:noFill/>
          <a:ln>
            <a:noFill/>
          </a:ln>
        </p:spPr>
      </p:pic>
      <p:sp>
        <p:nvSpPr>
          <p:cNvPr id="116" name="Google Shape;116;p17"/>
          <p:cNvSpPr txBox="1"/>
          <p:nvPr/>
        </p:nvSpPr>
        <p:spPr>
          <a:xfrm>
            <a:off x="4683500" y="3442950"/>
            <a:ext cx="3791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Baseline recall:  0.5%</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Optimized model recall:  0.73%</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en"/>
              <a:t>Predicting with Random Forest</a:t>
            </a:r>
            <a:endParaRPr/>
          </a:p>
        </p:txBody>
      </p:sp>
      <p:pic>
        <p:nvPicPr>
          <p:cNvPr id="122" name="Google Shape;122;p18"/>
          <p:cNvPicPr preferRelativeResize="0"/>
          <p:nvPr/>
        </p:nvPicPr>
        <p:blipFill>
          <a:blip r:embed="rId3">
            <a:alphaModFix/>
          </a:blip>
          <a:stretch>
            <a:fillRect/>
          </a:stretch>
        </p:blipFill>
        <p:spPr>
          <a:xfrm>
            <a:off x="5120550" y="1310425"/>
            <a:ext cx="3979025" cy="1718800"/>
          </a:xfrm>
          <a:prstGeom prst="rect">
            <a:avLst/>
          </a:prstGeom>
          <a:noFill/>
          <a:ln>
            <a:noFill/>
          </a:ln>
        </p:spPr>
      </p:pic>
      <p:pic>
        <p:nvPicPr>
          <p:cNvPr id="123" name="Google Shape;123;p18"/>
          <p:cNvPicPr preferRelativeResize="0"/>
          <p:nvPr/>
        </p:nvPicPr>
        <p:blipFill>
          <a:blip r:embed="rId4">
            <a:alphaModFix/>
          </a:blip>
          <a:stretch>
            <a:fillRect/>
          </a:stretch>
        </p:blipFill>
        <p:spPr>
          <a:xfrm>
            <a:off x="167025" y="1248251"/>
            <a:ext cx="5083074" cy="3001375"/>
          </a:xfrm>
          <a:prstGeom prst="rect">
            <a:avLst/>
          </a:prstGeom>
          <a:noFill/>
          <a:ln>
            <a:noFill/>
          </a:ln>
        </p:spPr>
      </p:pic>
      <p:sp>
        <p:nvSpPr>
          <p:cNvPr id="124" name="Google Shape;124;p18"/>
          <p:cNvSpPr txBox="1"/>
          <p:nvPr/>
        </p:nvSpPr>
        <p:spPr>
          <a:xfrm>
            <a:off x="5134625" y="3224675"/>
            <a:ext cx="369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Recall Score: 0.98%</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a:p>
            <a:pPr indent="0" lvl="0" marL="0" rtl="0" algn="l">
              <a:spcBef>
                <a:spcPts val="0"/>
              </a:spcBef>
              <a:spcAft>
                <a:spcPts val="0"/>
              </a:spcAft>
              <a:buNone/>
            </a:pPr>
            <a:r>
              <a:t/>
            </a:r>
            <a:endParaRPr/>
          </a:p>
        </p:txBody>
      </p:sp>
      <p:sp>
        <p:nvSpPr>
          <p:cNvPr id="130" name="Google Shape;130;p19"/>
          <p:cNvSpPr txBox="1"/>
          <p:nvPr/>
        </p:nvSpPr>
        <p:spPr>
          <a:xfrm>
            <a:off x="311700" y="1335050"/>
            <a:ext cx="60561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Business is an ecosystem</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Many factors to success and </a:t>
            </a:r>
            <a:r>
              <a:rPr lang="en">
                <a:latin typeface="Roboto"/>
                <a:ea typeface="Roboto"/>
                <a:cs typeface="Roboto"/>
                <a:sym typeface="Roboto"/>
              </a:rPr>
              <a:t>failure, not captured in currently available feature subset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Not enough granular data</a:t>
            </a:r>
            <a:endParaRPr>
              <a:latin typeface="Roboto"/>
              <a:ea typeface="Roboto"/>
              <a:cs typeface="Roboto"/>
              <a:sym typeface="Roboto"/>
            </a:endParaRPr>
          </a:p>
        </p:txBody>
      </p:sp>
      <p:sp>
        <p:nvSpPr>
          <p:cNvPr id="131" name="Google Shape;131;p19"/>
          <p:cNvSpPr txBox="1"/>
          <p:nvPr>
            <p:ph type="title"/>
          </p:nvPr>
        </p:nvSpPr>
        <p:spPr>
          <a:xfrm>
            <a:off x="215375" y="2571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a:p>
            <a:pPr indent="0" lvl="0" marL="0" rtl="0" algn="l">
              <a:spcBef>
                <a:spcPts val="0"/>
              </a:spcBef>
              <a:spcAft>
                <a:spcPts val="0"/>
              </a:spcAft>
              <a:buNone/>
            </a:pPr>
            <a:r>
              <a:t/>
            </a:r>
            <a:endParaRPr/>
          </a:p>
        </p:txBody>
      </p:sp>
      <p:sp>
        <p:nvSpPr>
          <p:cNvPr id="132" name="Google Shape;132;p19"/>
          <p:cNvSpPr txBox="1"/>
          <p:nvPr/>
        </p:nvSpPr>
        <p:spPr>
          <a:xfrm>
            <a:off x="302025" y="3349050"/>
            <a:ext cx="5907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Build </a:t>
            </a:r>
            <a:r>
              <a:rPr lang="en">
                <a:latin typeface="Roboto"/>
                <a:ea typeface="Roboto"/>
                <a:cs typeface="Roboto"/>
                <a:sym typeface="Roboto"/>
              </a:rPr>
              <a:t>specific</a:t>
            </a:r>
            <a:r>
              <a:rPr lang="en">
                <a:latin typeface="Roboto"/>
                <a:ea typeface="Roboto"/>
                <a:cs typeface="Roboto"/>
                <a:sym typeface="Roboto"/>
              </a:rPr>
              <a:t> models to </a:t>
            </a:r>
            <a:r>
              <a:rPr lang="en">
                <a:latin typeface="Roboto"/>
                <a:ea typeface="Roboto"/>
                <a:cs typeface="Roboto"/>
                <a:sym typeface="Roboto"/>
              </a:rPr>
              <a:t>specific</a:t>
            </a:r>
            <a:r>
              <a:rPr lang="en">
                <a:latin typeface="Roboto"/>
                <a:ea typeface="Roboto"/>
                <a:cs typeface="Roboto"/>
                <a:sym typeface="Roboto"/>
              </a:rPr>
              <a:t> cities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More features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Discovering more complex relationships</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07700" y="944200"/>
            <a:ext cx="29286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