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12"/>
  </p:notesMasterIdLst>
  <p:sldIdLst>
    <p:sldId id="595" r:id="rId3"/>
    <p:sldId id="596" r:id="rId4"/>
    <p:sldId id="600" r:id="rId5"/>
    <p:sldId id="601" r:id="rId6"/>
    <p:sldId id="602" r:id="rId7"/>
    <p:sldId id="603" r:id="rId8"/>
    <p:sldId id="604" r:id="rId9"/>
    <p:sldId id="605" r:id="rId10"/>
    <p:sldId id="606"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562" autoAdjust="0"/>
    <p:restoredTop sz="79088" autoAdjust="0"/>
  </p:normalViewPr>
  <p:slideViewPr>
    <p:cSldViewPr snapToGrid="0">
      <p:cViewPr varScale="1">
        <p:scale>
          <a:sx n="66" d="100"/>
          <a:sy n="66" d="100"/>
        </p:scale>
        <p:origin x="1611" y="2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72EB01-B0F7-4843-AB25-3AE16916B764}" type="datetimeFigureOut">
              <a:rPr lang="zh-CN" altLang="en-US" smtClean="0"/>
              <a:t>2020/5/24</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C51B29-B18D-4768-8F0C-02E0B8CED8CF}" type="slidenum">
              <a:rPr lang="zh-CN" altLang="en-US" smtClean="0"/>
              <a:t>‹Nr.›</a:t>
            </a:fld>
            <a:endParaRPr lang="zh-CN" altLang="en-US"/>
          </a:p>
        </p:txBody>
      </p:sp>
    </p:spTree>
    <p:extLst>
      <p:ext uri="{BB962C8B-B14F-4D97-AF65-F5344CB8AC3E}">
        <p14:creationId xmlns:p14="http://schemas.microsoft.com/office/powerpoint/2010/main" val="30798284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9EC51B29-B18D-4768-8F0C-02E0B8CED8CF}" type="slidenum">
              <a:rPr lang="zh-CN" altLang="en-US" smtClean="0"/>
              <a:t>1</a:t>
            </a:fld>
            <a:endParaRPr lang="zh-CN" altLang="en-US"/>
          </a:p>
        </p:txBody>
      </p:sp>
    </p:spTree>
    <p:extLst>
      <p:ext uri="{BB962C8B-B14F-4D97-AF65-F5344CB8AC3E}">
        <p14:creationId xmlns:p14="http://schemas.microsoft.com/office/powerpoint/2010/main" val="524566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rtl="0" fontAlgn="base"/>
            <a:r>
              <a:rPr lang="en-US" altLang="zh-CN" sz="1200" b="0" i="0" u="none" strike="noStrike" kern="1200" dirty="0">
                <a:solidFill>
                  <a:schemeClr val="tx1"/>
                </a:solidFill>
                <a:effectLst/>
                <a:latin typeface="+mn-lt"/>
                <a:ea typeface="+mn-ea"/>
                <a:cs typeface="+mn-cs"/>
              </a:rPr>
              <a:t>Fluid is discretized by </a:t>
            </a:r>
            <a:r>
              <a:rPr lang="en-US" altLang="zh-CN" sz="1200" b="1" i="0" u="none" strike="noStrike" kern="1200" dirty="0">
                <a:solidFill>
                  <a:schemeClr val="tx1"/>
                </a:solidFill>
                <a:effectLst/>
                <a:latin typeface="+mn-lt"/>
                <a:ea typeface="+mn-ea"/>
                <a:cs typeface="+mn-cs"/>
              </a:rPr>
              <a:t>particles</a:t>
            </a:r>
            <a:r>
              <a:rPr lang="en-US" altLang="zh-CN" sz="1200" b="0" i="0" u="none" strike="noStrike" kern="1200" dirty="0">
                <a:solidFill>
                  <a:schemeClr val="tx1"/>
                </a:solidFill>
                <a:effectLst/>
                <a:latin typeface="+mn-lt"/>
                <a:ea typeface="+mn-ea"/>
                <a:cs typeface="+mn-cs"/>
              </a:rPr>
              <a:t>, which represent a certain amount of fluid volume.</a:t>
            </a:r>
          </a:p>
          <a:p>
            <a:pPr rtl="0" fontAlgn="base"/>
            <a:r>
              <a:rPr lang="en-US" altLang="zh-CN" sz="1200" b="0" i="0" u="none" strike="noStrike" kern="1200" dirty="0">
                <a:solidFill>
                  <a:schemeClr val="tx1"/>
                </a:solidFill>
                <a:effectLst/>
                <a:latin typeface="+mn-lt"/>
                <a:ea typeface="+mn-ea"/>
                <a:cs typeface="+mn-cs"/>
              </a:rPr>
              <a:t>Every particle has a mass, a position, a velocity, an acceleration, a density and a pressure.</a:t>
            </a:r>
          </a:p>
          <a:p>
            <a:r>
              <a:rPr lang="en-US" altLang="zh-CN" sz="1200" b="0" i="0" u="none" strike="noStrike" kern="1200" dirty="0">
                <a:solidFill>
                  <a:schemeClr val="tx1"/>
                </a:solidFill>
                <a:effectLst/>
                <a:latin typeface="+mn-lt"/>
                <a:ea typeface="+mn-ea"/>
                <a:cs typeface="+mn-cs"/>
              </a:rPr>
              <a:t>Every particle has also </a:t>
            </a:r>
            <a:r>
              <a:rPr lang="en-US" altLang="zh-CN" sz="1200" b="1" i="0" u="none" strike="noStrike" kern="1200" dirty="0">
                <a:solidFill>
                  <a:schemeClr val="tx1"/>
                </a:solidFill>
                <a:effectLst/>
                <a:latin typeface="+mn-lt"/>
                <a:ea typeface="+mn-ea"/>
                <a:cs typeface="+mn-cs"/>
              </a:rPr>
              <a:t>neighbors</a:t>
            </a:r>
            <a:r>
              <a:rPr lang="en-US" altLang="zh-CN" sz="1200" b="0" i="0" u="none" strike="noStrike" kern="1200" dirty="0">
                <a:solidFill>
                  <a:schemeClr val="tx1"/>
                </a:solidFill>
                <a:effectLst/>
                <a:latin typeface="+mn-lt"/>
                <a:ea typeface="+mn-ea"/>
                <a:cs typeface="+mn-cs"/>
              </a:rPr>
              <a:t>. The displacement of the particles and their related quantities are influenced by the neighborhood. The </a:t>
            </a:r>
            <a:r>
              <a:rPr lang="en-US" altLang="zh-CN" sz="1200" b="1" i="0" u="none" strike="noStrike" kern="1200" dirty="0">
                <a:solidFill>
                  <a:schemeClr val="tx1"/>
                </a:solidFill>
                <a:effectLst/>
                <a:latin typeface="+mn-lt"/>
                <a:ea typeface="+mn-ea"/>
                <a:cs typeface="+mn-cs"/>
              </a:rPr>
              <a:t>influence is weighted, with factor W</a:t>
            </a:r>
            <a:r>
              <a:rPr lang="en-US" altLang="zh-CN" sz="1200" b="0" i="0" u="none" strike="noStrike" kern="1200" dirty="0">
                <a:solidFill>
                  <a:schemeClr val="tx1"/>
                </a:solidFill>
                <a:effectLst/>
                <a:latin typeface="+mn-lt"/>
                <a:ea typeface="+mn-ea"/>
                <a:cs typeface="+mn-cs"/>
              </a:rPr>
              <a:t>, depending on the position of the neighbor’s particles. </a:t>
            </a:r>
            <a:endParaRPr lang="zh-CN" altLang="en-US" dirty="0"/>
          </a:p>
        </p:txBody>
      </p:sp>
      <p:sp>
        <p:nvSpPr>
          <p:cNvPr id="4" name="灯片编号占位符 3"/>
          <p:cNvSpPr>
            <a:spLocks noGrp="1"/>
          </p:cNvSpPr>
          <p:nvPr>
            <p:ph type="sldNum" sz="quarter" idx="5"/>
          </p:nvPr>
        </p:nvSpPr>
        <p:spPr/>
        <p:txBody>
          <a:bodyPr/>
          <a:lstStyle/>
          <a:p>
            <a:fld id="{9EC51B29-B18D-4768-8F0C-02E0B8CED8CF}" type="slidenum">
              <a:rPr lang="zh-CN" altLang="en-US" smtClean="0"/>
              <a:t>2</a:t>
            </a:fld>
            <a:endParaRPr lang="zh-CN" altLang="en-US"/>
          </a:p>
        </p:txBody>
      </p:sp>
    </p:spTree>
    <p:extLst>
      <p:ext uri="{BB962C8B-B14F-4D97-AF65-F5344CB8AC3E}">
        <p14:creationId xmlns:p14="http://schemas.microsoft.com/office/powerpoint/2010/main" val="15834163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Possible reasons for errors:</a:t>
            </a:r>
          </a:p>
          <a:p>
            <a:r>
              <a:rPr lang="en-US" altLang="zh-CN" dirty="0"/>
              <a:t>We did not implement a method in order to simulate turbulence</a:t>
            </a:r>
          </a:p>
          <a:p>
            <a:r>
              <a:rPr lang="en-US" altLang="zh-CN" dirty="0"/>
              <a:t>The authors of the paper which we refer to, used 40000 particles in order to get results compatible with experimental data. The plot on the left is only for ca. 4000 interior particles. </a:t>
            </a:r>
          </a:p>
          <a:p>
            <a:r>
              <a:rPr lang="en-US" altLang="zh-CN" dirty="0"/>
              <a:t>However, the period of the oscillations is in accord with experimental data, which is enough for us to validate our algorithm (at least for the ASL project).</a:t>
            </a:r>
          </a:p>
          <a:p>
            <a:endParaRPr lang="zh-CN" altLang="en-US" dirty="0"/>
          </a:p>
        </p:txBody>
      </p:sp>
      <p:sp>
        <p:nvSpPr>
          <p:cNvPr id="4" name="灯片编号占位符 3"/>
          <p:cNvSpPr>
            <a:spLocks noGrp="1"/>
          </p:cNvSpPr>
          <p:nvPr>
            <p:ph type="sldNum" sz="quarter" idx="5"/>
          </p:nvPr>
        </p:nvSpPr>
        <p:spPr/>
        <p:txBody>
          <a:bodyPr/>
          <a:lstStyle/>
          <a:p>
            <a:fld id="{9EC51B29-B18D-4768-8F0C-02E0B8CED8CF}" type="slidenum">
              <a:rPr lang="zh-CN" altLang="en-US" smtClean="0"/>
              <a:t>5</a:t>
            </a:fld>
            <a:endParaRPr lang="zh-CN" altLang="en-US"/>
          </a:p>
        </p:txBody>
      </p:sp>
    </p:spTree>
    <p:extLst>
      <p:ext uri="{BB962C8B-B14F-4D97-AF65-F5344CB8AC3E}">
        <p14:creationId xmlns:p14="http://schemas.microsoft.com/office/powerpoint/2010/main" val="14824223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 memory transfer is theoretical. </a:t>
            </a:r>
            <a:r>
              <a:rPr lang="en-US" altLang="zh-CN" sz="1200" b="0" i="0" u="none" strike="noStrike" kern="1200" dirty="0">
                <a:solidFill>
                  <a:schemeClr val="tx1"/>
                </a:solidFill>
                <a:effectLst/>
                <a:latin typeface="+mn-lt"/>
                <a:ea typeface="+mn-ea"/>
                <a:cs typeface="+mn-cs"/>
              </a:rPr>
              <a:t>This means that the operational intensity in the plot is not so correct.</a:t>
            </a:r>
            <a:endParaRPr lang="zh-CN" altLang="en-US" dirty="0"/>
          </a:p>
        </p:txBody>
      </p:sp>
      <p:sp>
        <p:nvSpPr>
          <p:cNvPr id="4" name="灯片编号占位符 3"/>
          <p:cNvSpPr>
            <a:spLocks noGrp="1"/>
          </p:cNvSpPr>
          <p:nvPr>
            <p:ph type="sldNum" sz="quarter" idx="5"/>
          </p:nvPr>
        </p:nvSpPr>
        <p:spPr/>
        <p:txBody>
          <a:bodyPr/>
          <a:lstStyle/>
          <a:p>
            <a:fld id="{9EC51B29-B18D-4768-8F0C-02E0B8CED8CF}" type="slidenum">
              <a:rPr lang="zh-CN" altLang="en-US" smtClean="0"/>
              <a:t>8</a:t>
            </a:fld>
            <a:endParaRPr lang="zh-CN" altLang="en-US"/>
          </a:p>
        </p:txBody>
      </p:sp>
    </p:spTree>
    <p:extLst>
      <p:ext uri="{BB962C8B-B14F-4D97-AF65-F5344CB8AC3E}">
        <p14:creationId xmlns:p14="http://schemas.microsoft.com/office/powerpoint/2010/main" val="31598562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a:p>
        </p:txBody>
      </p:sp>
      <p:sp>
        <p:nvSpPr>
          <p:cNvPr id="4" name="Date Placeholder 3"/>
          <p:cNvSpPr>
            <a:spLocks noGrp="1"/>
          </p:cNvSpPr>
          <p:nvPr>
            <p:ph type="dt" sz="half" idx="10"/>
          </p:nvPr>
        </p:nvSpPr>
        <p:spPr/>
        <p:txBody>
          <a:bodyPr/>
          <a:lstStyle/>
          <a:p>
            <a:fld id="{243173D6-A7AE-41D9-8FFE-FE48FDE76520}" type="datetimeFigureOut">
              <a:rPr lang="zh-CN" altLang="en-US" smtClean="0"/>
              <a:t>2020/5/24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5869DE6-C646-4195-B318-42CE80AC8897}" type="slidenum">
              <a:rPr lang="zh-CN" altLang="en-US" smtClean="0"/>
              <a:t>‹Nr.›</a:t>
            </a:fld>
            <a:endParaRPr lang="zh-CN" altLang="en-US"/>
          </a:p>
        </p:txBody>
      </p:sp>
    </p:spTree>
    <p:extLst>
      <p:ext uri="{BB962C8B-B14F-4D97-AF65-F5344CB8AC3E}">
        <p14:creationId xmlns:p14="http://schemas.microsoft.com/office/powerpoint/2010/main" val="13726585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Date Placeholder 3"/>
          <p:cNvSpPr>
            <a:spLocks noGrp="1"/>
          </p:cNvSpPr>
          <p:nvPr>
            <p:ph type="dt" sz="half" idx="10"/>
          </p:nvPr>
        </p:nvSpPr>
        <p:spPr/>
        <p:txBody>
          <a:bodyPr/>
          <a:lstStyle/>
          <a:p>
            <a:fld id="{243173D6-A7AE-41D9-8FFE-FE48FDE76520}" type="datetimeFigureOut">
              <a:rPr lang="zh-CN" altLang="en-US" smtClean="0"/>
              <a:t>2020/5/24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5869DE6-C646-4195-B318-42CE80AC8897}" type="slidenum">
              <a:rPr lang="zh-CN" altLang="en-US" smtClean="0"/>
              <a:t>‹Nr.›</a:t>
            </a:fld>
            <a:endParaRPr lang="zh-CN" altLang="en-US"/>
          </a:p>
        </p:txBody>
      </p:sp>
    </p:spTree>
    <p:extLst>
      <p:ext uri="{BB962C8B-B14F-4D97-AF65-F5344CB8AC3E}">
        <p14:creationId xmlns:p14="http://schemas.microsoft.com/office/powerpoint/2010/main" val="37270369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Date Placeholder 3"/>
          <p:cNvSpPr>
            <a:spLocks noGrp="1"/>
          </p:cNvSpPr>
          <p:nvPr>
            <p:ph type="dt" sz="half" idx="10"/>
          </p:nvPr>
        </p:nvSpPr>
        <p:spPr/>
        <p:txBody>
          <a:bodyPr/>
          <a:lstStyle/>
          <a:p>
            <a:fld id="{243173D6-A7AE-41D9-8FFE-FE48FDE76520}" type="datetimeFigureOut">
              <a:rPr lang="zh-CN" altLang="en-US" smtClean="0"/>
              <a:t>2020/5/24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5869DE6-C646-4195-B318-42CE80AC8897}" type="slidenum">
              <a:rPr lang="zh-CN" altLang="en-US" smtClean="0"/>
              <a:t>‹Nr.›</a:t>
            </a:fld>
            <a:endParaRPr lang="zh-CN" altLang="en-US"/>
          </a:p>
        </p:txBody>
      </p:sp>
    </p:spTree>
    <p:extLst>
      <p:ext uri="{BB962C8B-B14F-4D97-AF65-F5344CB8AC3E}">
        <p14:creationId xmlns:p14="http://schemas.microsoft.com/office/powerpoint/2010/main" val="21388736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08012"/>
            <a:ext cx="7772400" cy="1470025"/>
          </a:xfrm>
        </p:spPr>
        <p:txBody>
          <a:bodyPr/>
          <a:lstStyle>
            <a:lvl1pPr>
              <a:defRPr>
                <a:latin typeface="Calibri" pitchFamily="34" charset="0"/>
              </a:defRPr>
            </a:lvl1pPr>
          </a:lstStyle>
          <a:p>
            <a:r>
              <a:rPr lang="en-US"/>
              <a:t>Click to edit Master title style</a:t>
            </a:r>
            <a:endParaRPr lang="en-US" dirty="0"/>
          </a:p>
        </p:txBody>
      </p:sp>
      <p:sp>
        <p:nvSpPr>
          <p:cNvPr id="3" name="Subtitle 2"/>
          <p:cNvSpPr>
            <a:spLocks noGrp="1"/>
          </p:cNvSpPr>
          <p:nvPr>
            <p:ph type="subTitle" idx="1"/>
          </p:nvPr>
        </p:nvSpPr>
        <p:spPr>
          <a:xfrm>
            <a:off x="685800" y="3886200"/>
            <a:ext cx="7677492" cy="762000"/>
          </a:xfrm>
        </p:spPr>
        <p:txBody>
          <a:bodyPr/>
          <a:lstStyle>
            <a:lvl1pPr marL="0" indent="0" algn="l">
              <a:buNone/>
              <a:defRPr sz="2000" b="0">
                <a:latin typeface="Calibri"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US" dirty="0"/>
          </a:p>
        </p:txBody>
      </p:sp>
    </p:spTree>
    <p:extLst>
      <p:ext uri="{BB962C8B-B14F-4D97-AF65-F5344CB8AC3E}">
        <p14:creationId xmlns:p14="http://schemas.microsoft.com/office/powerpoint/2010/main" val="9475927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64052" y="381000"/>
            <a:ext cx="8405982" cy="762000"/>
          </a:xfrm>
        </p:spPr>
        <p:txBody>
          <a:bodyPr/>
          <a:lstStyle>
            <a:lvl1pPr>
              <a:defRPr>
                <a:latin typeface="Calibri" pitchFamily="34" charset="0"/>
              </a:defRPr>
            </a:lvl1pPr>
          </a:lstStyle>
          <a:p>
            <a:r>
              <a:rPr lang="en-US"/>
              <a:t>Click to edit Master title style</a:t>
            </a:r>
            <a:endParaRPr lang="en-US" dirty="0"/>
          </a:p>
        </p:txBody>
      </p:sp>
      <p:sp>
        <p:nvSpPr>
          <p:cNvPr id="3" name="Content Placeholder 2"/>
          <p:cNvSpPr>
            <a:spLocks noGrp="1"/>
          </p:cNvSpPr>
          <p:nvPr>
            <p:ph idx="1"/>
          </p:nvPr>
        </p:nvSpPr>
        <p:spPr>
          <a:xfrm>
            <a:off x="375773" y="1362075"/>
            <a:ext cx="7896225" cy="4972050"/>
          </a:xfrm>
        </p:spPr>
        <p:txBody>
          <a:bodyPr/>
          <a:lstStyle>
            <a:lvl1pPr>
              <a:spcBef>
                <a:spcPts val="1200"/>
              </a:spcBef>
              <a:defRPr>
                <a:latin typeface="Calibri" pitchFamily="34" charset="0"/>
              </a:defRPr>
            </a:lvl1pPr>
            <a:lvl2pPr>
              <a:spcAft>
                <a:spcPts val="600"/>
              </a:spcAft>
              <a:buClrTx/>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14221918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57762" y="381000"/>
            <a:ext cx="8329038" cy="762000"/>
          </a:xfrm>
        </p:spPr>
        <p:txBody>
          <a:bodyPr/>
          <a:lstStyle>
            <a:lvl1pPr>
              <a:defRPr>
                <a:latin typeface="Calibr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5801530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41085239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Date Placeholder 3"/>
          <p:cNvSpPr>
            <a:spLocks noGrp="1"/>
          </p:cNvSpPr>
          <p:nvPr>
            <p:ph type="dt" sz="half" idx="10"/>
          </p:nvPr>
        </p:nvSpPr>
        <p:spPr/>
        <p:txBody>
          <a:bodyPr/>
          <a:lstStyle/>
          <a:p>
            <a:fld id="{243173D6-A7AE-41D9-8FFE-FE48FDE76520}" type="datetimeFigureOut">
              <a:rPr lang="zh-CN" altLang="en-US" smtClean="0"/>
              <a:t>2020/5/24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5869DE6-C646-4195-B318-42CE80AC8897}" type="slidenum">
              <a:rPr lang="zh-CN" altLang="en-US" smtClean="0"/>
              <a:t>‹Nr.›</a:t>
            </a:fld>
            <a:endParaRPr lang="zh-CN" altLang="en-US"/>
          </a:p>
        </p:txBody>
      </p:sp>
    </p:spTree>
    <p:extLst>
      <p:ext uri="{BB962C8B-B14F-4D97-AF65-F5344CB8AC3E}">
        <p14:creationId xmlns:p14="http://schemas.microsoft.com/office/powerpoint/2010/main" val="24672358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243173D6-A7AE-41D9-8FFE-FE48FDE76520}" type="datetimeFigureOut">
              <a:rPr lang="zh-CN" altLang="en-US" smtClean="0"/>
              <a:t>2020/5/24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5869DE6-C646-4195-B318-42CE80AC8897}" type="slidenum">
              <a:rPr lang="zh-CN" altLang="en-US" smtClean="0"/>
              <a:t>‹Nr.›</a:t>
            </a:fld>
            <a:endParaRPr lang="zh-CN" altLang="en-US"/>
          </a:p>
        </p:txBody>
      </p:sp>
    </p:spTree>
    <p:extLst>
      <p:ext uri="{BB962C8B-B14F-4D97-AF65-F5344CB8AC3E}">
        <p14:creationId xmlns:p14="http://schemas.microsoft.com/office/powerpoint/2010/main" val="6769668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5" name="Date Placeholder 4"/>
          <p:cNvSpPr>
            <a:spLocks noGrp="1"/>
          </p:cNvSpPr>
          <p:nvPr>
            <p:ph type="dt" sz="half" idx="10"/>
          </p:nvPr>
        </p:nvSpPr>
        <p:spPr/>
        <p:txBody>
          <a:bodyPr/>
          <a:lstStyle/>
          <a:p>
            <a:fld id="{243173D6-A7AE-41D9-8FFE-FE48FDE76520}" type="datetimeFigureOut">
              <a:rPr lang="zh-CN" altLang="en-US" smtClean="0"/>
              <a:t>2020/5/24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5869DE6-C646-4195-B318-42CE80AC8897}" type="slidenum">
              <a:rPr lang="zh-CN" altLang="en-US" smtClean="0"/>
              <a:t>‹Nr.›</a:t>
            </a:fld>
            <a:endParaRPr lang="zh-CN" altLang="en-US"/>
          </a:p>
        </p:txBody>
      </p:sp>
    </p:spTree>
    <p:extLst>
      <p:ext uri="{BB962C8B-B14F-4D97-AF65-F5344CB8AC3E}">
        <p14:creationId xmlns:p14="http://schemas.microsoft.com/office/powerpoint/2010/main" val="22429980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7" name="Date Placeholder 6"/>
          <p:cNvSpPr>
            <a:spLocks noGrp="1"/>
          </p:cNvSpPr>
          <p:nvPr>
            <p:ph type="dt" sz="half" idx="10"/>
          </p:nvPr>
        </p:nvSpPr>
        <p:spPr/>
        <p:txBody>
          <a:bodyPr/>
          <a:lstStyle/>
          <a:p>
            <a:fld id="{243173D6-A7AE-41D9-8FFE-FE48FDE76520}" type="datetimeFigureOut">
              <a:rPr lang="zh-CN" altLang="en-US" smtClean="0"/>
              <a:t>2020/5/24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B5869DE6-C646-4195-B318-42CE80AC8897}" type="slidenum">
              <a:rPr lang="zh-CN" altLang="en-US" smtClean="0"/>
              <a:t>‹Nr.›</a:t>
            </a:fld>
            <a:endParaRPr lang="zh-CN" altLang="en-US"/>
          </a:p>
        </p:txBody>
      </p:sp>
    </p:spTree>
    <p:extLst>
      <p:ext uri="{BB962C8B-B14F-4D97-AF65-F5344CB8AC3E}">
        <p14:creationId xmlns:p14="http://schemas.microsoft.com/office/powerpoint/2010/main" val="13245098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Date Placeholder 2"/>
          <p:cNvSpPr>
            <a:spLocks noGrp="1"/>
          </p:cNvSpPr>
          <p:nvPr>
            <p:ph type="dt" sz="half" idx="10"/>
          </p:nvPr>
        </p:nvSpPr>
        <p:spPr/>
        <p:txBody>
          <a:bodyPr/>
          <a:lstStyle/>
          <a:p>
            <a:fld id="{243173D6-A7AE-41D9-8FFE-FE48FDE76520}" type="datetimeFigureOut">
              <a:rPr lang="zh-CN" altLang="en-US" smtClean="0"/>
              <a:t>2020/5/24</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B5869DE6-C646-4195-B318-42CE80AC8897}" type="slidenum">
              <a:rPr lang="zh-CN" altLang="en-US" smtClean="0"/>
              <a:t>‹Nr.›</a:t>
            </a:fld>
            <a:endParaRPr lang="zh-CN" altLang="en-US"/>
          </a:p>
        </p:txBody>
      </p:sp>
    </p:spTree>
    <p:extLst>
      <p:ext uri="{BB962C8B-B14F-4D97-AF65-F5344CB8AC3E}">
        <p14:creationId xmlns:p14="http://schemas.microsoft.com/office/powerpoint/2010/main" val="19622350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3173D6-A7AE-41D9-8FFE-FE48FDE76520}" type="datetimeFigureOut">
              <a:rPr lang="zh-CN" altLang="en-US" smtClean="0"/>
              <a:t>2020/5/24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B5869DE6-C646-4195-B318-42CE80AC8897}" type="slidenum">
              <a:rPr lang="zh-CN" altLang="en-US" smtClean="0"/>
              <a:t>‹Nr.›</a:t>
            </a:fld>
            <a:endParaRPr lang="zh-CN" altLang="en-US"/>
          </a:p>
        </p:txBody>
      </p:sp>
    </p:spTree>
    <p:extLst>
      <p:ext uri="{BB962C8B-B14F-4D97-AF65-F5344CB8AC3E}">
        <p14:creationId xmlns:p14="http://schemas.microsoft.com/office/powerpoint/2010/main" val="6862932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243173D6-A7AE-41D9-8FFE-FE48FDE76520}" type="datetimeFigureOut">
              <a:rPr lang="zh-CN" altLang="en-US" smtClean="0"/>
              <a:t>2020/5/24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5869DE6-C646-4195-B318-42CE80AC8897}" type="slidenum">
              <a:rPr lang="zh-CN" altLang="en-US" smtClean="0"/>
              <a:t>‹Nr.›</a:t>
            </a:fld>
            <a:endParaRPr lang="zh-CN" altLang="en-US"/>
          </a:p>
        </p:txBody>
      </p:sp>
    </p:spTree>
    <p:extLst>
      <p:ext uri="{BB962C8B-B14F-4D97-AF65-F5344CB8AC3E}">
        <p14:creationId xmlns:p14="http://schemas.microsoft.com/office/powerpoint/2010/main" val="14057484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243173D6-A7AE-41D9-8FFE-FE48FDE76520}" type="datetimeFigureOut">
              <a:rPr lang="zh-CN" altLang="en-US" smtClean="0"/>
              <a:t>2020/5/24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5869DE6-C646-4195-B318-42CE80AC8897}" type="slidenum">
              <a:rPr lang="zh-CN" altLang="en-US" smtClean="0"/>
              <a:t>‹Nr.›</a:t>
            </a:fld>
            <a:endParaRPr lang="zh-CN" altLang="en-US"/>
          </a:p>
        </p:txBody>
      </p:sp>
    </p:spTree>
    <p:extLst>
      <p:ext uri="{BB962C8B-B14F-4D97-AF65-F5344CB8AC3E}">
        <p14:creationId xmlns:p14="http://schemas.microsoft.com/office/powerpoint/2010/main" val="31326676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5" Type="http://schemas.openxmlformats.org/officeDocument/2006/relationships/theme" Target="../theme/theme2.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3173D6-A7AE-41D9-8FFE-FE48FDE76520}" type="datetimeFigureOut">
              <a:rPr lang="zh-CN" altLang="en-US" smtClean="0"/>
              <a:t>2020/5/24</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869DE6-C646-4195-B318-42CE80AC8897}" type="slidenum">
              <a:rPr lang="zh-CN" altLang="en-US" smtClean="0"/>
              <a:t>‹Nr.›</a:t>
            </a:fld>
            <a:endParaRPr lang="zh-CN" altLang="en-US"/>
          </a:p>
        </p:txBody>
      </p:sp>
    </p:spTree>
    <p:extLst>
      <p:ext uri="{BB962C8B-B14F-4D97-AF65-F5344CB8AC3E}">
        <p14:creationId xmlns:p14="http://schemas.microsoft.com/office/powerpoint/2010/main" val="70308992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bwMode="auto">
          <a:xfrm>
            <a:off x="388158" y="371182"/>
            <a:ext cx="8388910" cy="762000"/>
          </a:xfrm>
          <a:prstGeom prst="rect">
            <a:avLst/>
          </a:prstGeom>
          <a:noFill/>
          <a:ln w="9525">
            <a:noFill/>
            <a:miter lim="800000"/>
            <a:headEnd/>
            <a:tailEnd/>
          </a:ln>
        </p:spPr>
        <p:txBody>
          <a:bodyPr vert="horz" wrap="square" lIns="91440" tIns="91440" rIns="91440" bIns="45720" numCol="1" anchor="t" anchorCtr="0" compatLnSpc="1">
            <a:prstTxWarp prst="textNoShape">
              <a:avLst/>
            </a:prstTxWarp>
          </a:bodyPr>
          <a:lstStyle/>
          <a:p>
            <a:pPr lvl="0"/>
            <a:r>
              <a:rPr lang="en-US" dirty="0"/>
              <a:t>Click to edit Master title style</a:t>
            </a:r>
          </a:p>
        </p:txBody>
      </p:sp>
      <p:sp>
        <p:nvSpPr>
          <p:cNvPr id="8195" name="Rectangle 3"/>
          <p:cNvSpPr>
            <a:spLocks noGrp="1" noChangeArrowheads="1"/>
          </p:cNvSpPr>
          <p:nvPr>
            <p:ph type="body" idx="1"/>
          </p:nvPr>
        </p:nvSpPr>
        <p:spPr bwMode="auto">
          <a:xfrm>
            <a:off x="396875" y="1362075"/>
            <a:ext cx="7896225" cy="49720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195883993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Lst>
  <p:txStyles>
    <p:titleStyle>
      <a:lvl1pPr marL="119063" indent="-119063" algn="l" rtl="0" eaLnBrk="1" fontAlgn="base" hangingPunct="1">
        <a:spcBef>
          <a:spcPct val="0"/>
        </a:spcBef>
        <a:spcAft>
          <a:spcPct val="0"/>
        </a:spcAft>
        <a:defRPr sz="3600" b="1">
          <a:solidFill>
            <a:schemeClr val="tx1"/>
          </a:solidFill>
          <a:latin typeface="Calibri" pitchFamily="34" charset="0"/>
          <a:ea typeface="+mj-ea"/>
          <a:cs typeface="+mj-cs"/>
        </a:defRPr>
      </a:lvl1pPr>
      <a:lvl2pPr marL="119063" indent="-119063" algn="l" rtl="0" eaLnBrk="1" fontAlgn="base" hangingPunct="1">
        <a:spcBef>
          <a:spcPct val="0"/>
        </a:spcBef>
        <a:spcAft>
          <a:spcPct val="0"/>
        </a:spcAft>
        <a:defRPr sz="3600" b="1">
          <a:solidFill>
            <a:schemeClr val="tx1"/>
          </a:solidFill>
          <a:latin typeface="Arial Narrow" pitchFamily="34" charset="0"/>
        </a:defRPr>
      </a:lvl2pPr>
      <a:lvl3pPr marL="119063" indent="-119063" algn="l" rtl="0" eaLnBrk="1" fontAlgn="base" hangingPunct="1">
        <a:spcBef>
          <a:spcPct val="0"/>
        </a:spcBef>
        <a:spcAft>
          <a:spcPct val="0"/>
        </a:spcAft>
        <a:defRPr sz="3600" b="1">
          <a:solidFill>
            <a:schemeClr val="tx1"/>
          </a:solidFill>
          <a:latin typeface="Arial Narrow" pitchFamily="34" charset="0"/>
        </a:defRPr>
      </a:lvl3pPr>
      <a:lvl4pPr marL="119063" indent="-119063" algn="l" rtl="0" eaLnBrk="1" fontAlgn="base" hangingPunct="1">
        <a:spcBef>
          <a:spcPct val="0"/>
        </a:spcBef>
        <a:spcAft>
          <a:spcPct val="0"/>
        </a:spcAft>
        <a:defRPr sz="3600" b="1">
          <a:solidFill>
            <a:schemeClr val="tx1"/>
          </a:solidFill>
          <a:latin typeface="Arial Narrow" pitchFamily="34" charset="0"/>
        </a:defRPr>
      </a:lvl4pPr>
      <a:lvl5pPr marL="119063" indent="-119063" algn="l" rtl="0" eaLnBrk="1" fontAlgn="base" hangingPunct="1">
        <a:spcBef>
          <a:spcPct val="0"/>
        </a:spcBef>
        <a:spcAft>
          <a:spcPct val="0"/>
        </a:spcAft>
        <a:defRPr sz="3600" b="1">
          <a:solidFill>
            <a:schemeClr val="tx1"/>
          </a:solidFill>
          <a:latin typeface="Arial Narrow" pitchFamily="34" charset="0"/>
        </a:defRPr>
      </a:lvl5pPr>
      <a:lvl6pPr marL="576263" algn="l" rtl="0" eaLnBrk="1" fontAlgn="base" hangingPunct="1">
        <a:spcBef>
          <a:spcPct val="0"/>
        </a:spcBef>
        <a:spcAft>
          <a:spcPct val="0"/>
        </a:spcAft>
        <a:defRPr sz="3600" b="1">
          <a:solidFill>
            <a:schemeClr val="tx1"/>
          </a:solidFill>
          <a:latin typeface="Arial Narrow" pitchFamily="34" charset="0"/>
        </a:defRPr>
      </a:lvl6pPr>
      <a:lvl7pPr marL="1033463" algn="l" rtl="0" eaLnBrk="1" fontAlgn="base" hangingPunct="1">
        <a:spcBef>
          <a:spcPct val="0"/>
        </a:spcBef>
        <a:spcAft>
          <a:spcPct val="0"/>
        </a:spcAft>
        <a:defRPr sz="3600" b="1">
          <a:solidFill>
            <a:schemeClr val="tx1"/>
          </a:solidFill>
          <a:latin typeface="Arial Narrow" pitchFamily="34" charset="0"/>
        </a:defRPr>
      </a:lvl7pPr>
      <a:lvl8pPr marL="1490663" algn="l" rtl="0" eaLnBrk="1" fontAlgn="base" hangingPunct="1">
        <a:spcBef>
          <a:spcPct val="0"/>
        </a:spcBef>
        <a:spcAft>
          <a:spcPct val="0"/>
        </a:spcAft>
        <a:defRPr sz="3600" b="1">
          <a:solidFill>
            <a:schemeClr val="tx1"/>
          </a:solidFill>
          <a:latin typeface="Arial Narrow" pitchFamily="34" charset="0"/>
        </a:defRPr>
      </a:lvl8pPr>
      <a:lvl9pPr marL="1947863" algn="l" rtl="0" eaLnBrk="1" fontAlgn="base" hangingPunct="1">
        <a:spcBef>
          <a:spcPct val="0"/>
        </a:spcBef>
        <a:spcAft>
          <a:spcPct val="0"/>
        </a:spcAft>
        <a:defRPr sz="3600" b="1">
          <a:solidFill>
            <a:schemeClr val="tx1"/>
          </a:solidFill>
          <a:latin typeface="Arial Narrow" pitchFamily="34" charset="0"/>
        </a:defRPr>
      </a:lvl9pPr>
    </p:titleStyle>
    <p:bodyStyle>
      <a:lvl1pPr marL="342900" indent="-342900" algn="l" rtl="0" eaLnBrk="1" fontAlgn="base" hangingPunct="1">
        <a:spcBef>
          <a:spcPct val="20000"/>
        </a:spcBef>
        <a:spcAft>
          <a:spcPct val="0"/>
        </a:spcAft>
        <a:buClr>
          <a:schemeClr val="accent1">
            <a:lumMod val="75000"/>
            <a:lumOff val="25000"/>
          </a:schemeClr>
        </a:buClr>
        <a:buSzPct val="60000"/>
        <a:buFont typeface="Wingdings 2" pitchFamily="18" charset="2"/>
        <a:buChar char="¢"/>
        <a:defRPr sz="2000" b="1">
          <a:solidFill>
            <a:schemeClr val="tx1"/>
          </a:solidFill>
          <a:latin typeface="Calibri" pitchFamily="34" charset="0"/>
          <a:ea typeface="+mn-ea"/>
          <a:cs typeface="+mn-cs"/>
        </a:defRPr>
      </a:lvl1pPr>
      <a:lvl2pPr marL="742950" indent="-285750" algn="l" rtl="0" eaLnBrk="1" fontAlgn="base" hangingPunct="1">
        <a:spcBef>
          <a:spcPct val="20000"/>
        </a:spcBef>
        <a:spcAft>
          <a:spcPct val="0"/>
        </a:spcAft>
        <a:buClrTx/>
        <a:buSzPct val="110000"/>
        <a:buFont typeface="Wingdings" pitchFamily="2" charset="2"/>
        <a:buChar char="§"/>
        <a:defRPr sz="1800">
          <a:solidFill>
            <a:schemeClr val="tx1"/>
          </a:solidFill>
          <a:latin typeface="Calibri" pitchFamily="34" charset="0"/>
        </a:defRPr>
      </a:lvl2pPr>
      <a:lvl3pPr marL="1143000" indent="-228600" algn="l" rtl="0" eaLnBrk="1" fontAlgn="base" hangingPunct="1">
        <a:spcBef>
          <a:spcPct val="20000"/>
        </a:spcBef>
        <a:spcAft>
          <a:spcPct val="0"/>
        </a:spcAft>
        <a:buSzPct val="80000"/>
        <a:buFont typeface="Wingdings" pitchFamily="2" charset="2"/>
        <a:buChar char="§"/>
        <a:defRPr sz="1800" i="1">
          <a:solidFill>
            <a:schemeClr val="tx1"/>
          </a:solidFill>
          <a:latin typeface="Calibri" pitchFamily="34" charset="0"/>
        </a:defRPr>
      </a:lvl3pPr>
      <a:lvl4pPr marL="1600200" indent="-228600" algn="l" rtl="0" eaLnBrk="1" fontAlgn="base" hangingPunct="1">
        <a:spcBef>
          <a:spcPct val="20000"/>
        </a:spcBef>
        <a:spcAft>
          <a:spcPct val="0"/>
        </a:spcAft>
        <a:buChar char="–"/>
        <a:defRPr sz="2000">
          <a:solidFill>
            <a:schemeClr val="tx1"/>
          </a:solidFill>
          <a:latin typeface="Calibri" pitchFamily="34" charset="0"/>
        </a:defRPr>
      </a:lvl4pPr>
      <a:lvl5pPr marL="2057400" indent="-228600" algn="l" rtl="0" eaLnBrk="1" fontAlgn="base" hangingPunct="1">
        <a:spcBef>
          <a:spcPct val="20000"/>
        </a:spcBef>
        <a:spcAft>
          <a:spcPct val="0"/>
        </a:spcAft>
        <a:buChar char="»"/>
        <a:defRPr sz="2000">
          <a:solidFill>
            <a:schemeClr val="tx1"/>
          </a:solidFill>
          <a:latin typeface="Calibri"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2.xml"/><Relationship Id="rId1" Type="http://schemas.openxmlformats.org/officeDocument/2006/relationships/tags" Target="../tags/tag1.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3.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3.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3.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marL="0" indent="0"/>
            <a:r>
              <a:rPr lang="en-US" sz="3200" dirty="0"/>
              <a:t>ASL Project </a:t>
            </a:r>
            <a:r>
              <a:rPr lang="en-US" altLang="zh-CN" sz="3200" dirty="0"/>
              <a:t>——</a:t>
            </a:r>
            <a:br>
              <a:rPr lang="en-US" sz="3200" dirty="0"/>
            </a:br>
            <a:r>
              <a:rPr lang="en-US" sz="3200" dirty="0"/>
              <a:t>Improved S</a:t>
            </a:r>
            <a:r>
              <a:rPr lang="en-US" altLang="zh-CN" sz="3200" dirty="0"/>
              <a:t>moothed-Particle Hydrodynamics</a:t>
            </a:r>
            <a:br>
              <a:rPr lang="en-US" dirty="0"/>
            </a:br>
            <a:br>
              <a:rPr lang="en-US" dirty="0"/>
            </a:br>
            <a:r>
              <a:rPr lang="en-US" sz="2000" b="0" dirty="0" err="1"/>
              <a:t>Mengdi</a:t>
            </a:r>
            <a:r>
              <a:rPr lang="en-US" sz="2000" b="0" dirty="0"/>
              <a:t> Wang, </a:t>
            </a:r>
            <a:br>
              <a:rPr lang="en-US" sz="2000" b="0" dirty="0"/>
            </a:br>
            <a:r>
              <a:rPr lang="en-US" altLang="zh-CN" sz="2000" b="0" dirty="0"/>
              <a:t>Silvia </a:t>
            </a:r>
            <a:r>
              <a:rPr lang="en-US" altLang="zh-CN" sz="2000" b="0" dirty="0" err="1"/>
              <a:t>Nauer</a:t>
            </a:r>
            <a:r>
              <a:rPr lang="en-US" altLang="zh-CN" sz="2000" b="0" dirty="0"/>
              <a:t>,</a:t>
            </a:r>
            <a:br>
              <a:rPr lang="en-US" sz="2000" b="0" dirty="0"/>
            </a:br>
            <a:r>
              <a:rPr lang="en-US" sz="2000" b="0" dirty="0"/>
              <a:t>Tianwei Yu, </a:t>
            </a:r>
            <a:br>
              <a:rPr lang="en-US" sz="2000" b="0" dirty="0"/>
            </a:br>
            <a:r>
              <a:rPr lang="en-US" sz="2000" b="0" dirty="0"/>
              <a:t>Valérie </a:t>
            </a:r>
            <a:r>
              <a:rPr lang="en-US" sz="2000" b="0" dirty="0" err="1"/>
              <a:t>Kulka</a:t>
            </a:r>
            <a:r>
              <a:rPr lang="en-US" sz="2000" b="0" dirty="0"/>
              <a:t> </a:t>
            </a:r>
            <a:br>
              <a:rPr lang="en-US" sz="2000" b="0" dirty="0"/>
            </a:br>
            <a:endParaRPr lang="en-US" sz="2000" b="0" dirty="0"/>
          </a:p>
        </p:txBody>
      </p:sp>
      <p:pic>
        <p:nvPicPr>
          <p:cNvPr id="4098" name="Picture 2" descr="T:\work\ETH corporate design\eth_logo_black.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10065" y="5537277"/>
            <a:ext cx="2209800" cy="55872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custDataLst>
              <p:tags r:id="rId1"/>
            </p:custDataLst>
          </p:nvPr>
        </p:nvSpPr>
        <p:spPr bwMode="auto">
          <a:xfrm>
            <a:off x="0" y="7112000"/>
            <a:ext cx="7051739" cy="707886"/>
          </a:xfrm>
          <a:prstGeom prst="rect">
            <a:avLst/>
          </a:prstGeom>
          <a:noFill/>
          <a:ln w="6350">
            <a:noFill/>
          </a:ln>
          <a:effectLst/>
        </p:spPr>
        <p:txBody>
          <a:bodyPr vert="horz"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b="1" i="0" u="none" strike="noStrike" kern="1200" cap="none" spc="0" normalizeH="0" baseline="0" noProof="0">
                <a:ln>
                  <a:noFill/>
                </a:ln>
                <a:solidFill>
                  <a:srgbClr val="000000"/>
                </a:solidFill>
                <a:effectLst/>
                <a:uLnTx/>
                <a:uFillTx/>
                <a:latin typeface="Calibri"/>
                <a:ea typeface="+mn-ea"/>
                <a:cs typeface="+mn-cs"/>
              </a:rPr>
              <a:t>TexPoint fonts used in EMF.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b="1" i="0" u="none" strike="noStrike" kern="1200" cap="none" spc="0" normalizeH="0" baseline="0" noProof="0">
                <a:ln>
                  <a:noFill/>
                </a:ln>
                <a:solidFill>
                  <a:srgbClr val="000000"/>
                </a:solidFill>
                <a:effectLst/>
                <a:uLnTx/>
                <a:uFillTx/>
                <a:latin typeface="Calibri"/>
                <a:ea typeface="+mn-ea"/>
                <a:cs typeface="+mn-cs"/>
              </a:rPr>
              <a:t>Read the TexPoint manual before you delete this box.: </a:t>
            </a:r>
            <a:r>
              <a:rPr kumimoji="0" lang="en-US" sz="2000" b="1" i="0" u="none" strike="noStrike" kern="1200" cap="none" spc="0" normalizeH="0" baseline="0" noProof="0">
                <a:ln>
                  <a:noFill/>
                </a:ln>
                <a:solidFill>
                  <a:srgbClr val="000000"/>
                </a:solidFill>
                <a:effectLst/>
                <a:uLnTx/>
                <a:uFillTx/>
                <a:latin typeface="CMBX12"/>
                <a:ea typeface="+mn-ea"/>
                <a:cs typeface="+mn-cs"/>
              </a:rPr>
              <a:t>A</a:t>
            </a:r>
            <a:r>
              <a:rPr kumimoji="0" lang="en-US" sz="2000" b="1" i="0" u="none" strike="noStrike" kern="1200" cap="none" spc="0" normalizeH="0" baseline="0" noProof="0">
                <a:ln>
                  <a:noFill/>
                </a:ln>
                <a:solidFill>
                  <a:srgbClr val="000000"/>
                </a:solidFill>
                <a:effectLst/>
                <a:uLnTx/>
                <a:uFillTx/>
                <a:latin typeface="CMMI8"/>
                <a:ea typeface="+mn-ea"/>
                <a:cs typeface="+mn-cs"/>
              </a:rPr>
              <a:t>A</a:t>
            </a:r>
            <a:r>
              <a:rPr kumimoji="0" lang="en-US" sz="2000" b="1" i="0" u="none" strike="noStrike" kern="1200" cap="none" spc="0" normalizeH="0" baseline="0" noProof="0">
                <a:ln>
                  <a:noFill/>
                </a:ln>
                <a:solidFill>
                  <a:srgbClr val="000000"/>
                </a:solidFill>
                <a:effectLst/>
                <a:uLnTx/>
                <a:uFillTx/>
                <a:latin typeface="LCMSS8"/>
                <a:ea typeface="+mn-ea"/>
                <a:cs typeface="+mn-cs"/>
              </a:rPr>
              <a:t>A</a:t>
            </a:r>
            <a:r>
              <a:rPr kumimoji="0" lang="en-US" sz="2000" b="1" i="0" u="none" strike="noStrike" kern="1200" cap="none" spc="0" normalizeH="0" baseline="0" noProof="0">
                <a:ln>
                  <a:noFill/>
                </a:ln>
                <a:solidFill>
                  <a:srgbClr val="000000"/>
                </a:solidFill>
                <a:effectLst/>
                <a:uLnTx/>
                <a:uFillTx/>
                <a:latin typeface="CMSY8"/>
                <a:ea typeface="+mn-ea"/>
                <a:cs typeface="+mn-cs"/>
              </a:rPr>
              <a:t>A</a:t>
            </a:r>
            <a:r>
              <a:rPr kumimoji="0" lang="en-US" sz="2000" b="1" i="0" u="none" strike="noStrike" kern="1200" cap="none" spc="0" normalizeH="0" baseline="0" noProof="0">
                <a:ln>
                  <a:noFill/>
                </a:ln>
                <a:solidFill>
                  <a:srgbClr val="000000"/>
                </a:solidFill>
                <a:effectLst/>
                <a:uLnTx/>
                <a:uFillTx/>
                <a:latin typeface="CMEX10"/>
                <a:ea typeface="+mn-ea"/>
                <a:cs typeface="+mn-cs"/>
              </a:rPr>
              <a:t>A</a:t>
            </a:r>
            <a:endParaRPr kumimoji="0" lang="en-US" sz="2000" b="1" i="0" u="none" strike="noStrike" kern="1200" cap="none" spc="0" normalizeH="0" baseline="0" noProof="0" dirty="0">
              <a:ln>
                <a:noFill/>
              </a:ln>
              <a:solidFill>
                <a:srgbClr val="000000"/>
              </a:solidFill>
              <a:effectLst/>
              <a:uLnTx/>
              <a:uFillTx/>
              <a:latin typeface="Calibri"/>
              <a:ea typeface="+mn-ea"/>
              <a:cs typeface="+mn-cs"/>
            </a:endParaRPr>
          </a:p>
        </p:txBody>
      </p:sp>
    </p:spTree>
    <p:extLst>
      <p:ext uri="{BB962C8B-B14F-4D97-AF65-F5344CB8AC3E}">
        <p14:creationId xmlns:p14="http://schemas.microsoft.com/office/powerpoint/2010/main" val="23306747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SPH Algorithm description</a:t>
            </a:r>
          </a:p>
        </p:txBody>
      </p:sp>
      <p:pic>
        <p:nvPicPr>
          <p:cNvPr id="1032" name="Picture 8">
            <a:extLst>
              <a:ext uri="{FF2B5EF4-FFF2-40B4-BE49-F238E27FC236}">
                <a16:creationId xmlns:a16="http://schemas.microsoft.com/office/drawing/2014/main" id="{6E1DDCD8-E7B9-4C50-A1F8-FBCBE08948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4052" y="1805437"/>
            <a:ext cx="3886605" cy="2911083"/>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0B987681-7B0E-4E93-8B47-11841F2324D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24400" y="2750941"/>
            <a:ext cx="3863268" cy="3373558"/>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2DB5D355-F09A-4D96-80D3-CDF4F2CFEB5F}"/>
                  </a:ext>
                </a:extLst>
              </p:cNvPr>
              <p:cNvSpPr txBox="1"/>
              <p:nvPr/>
            </p:nvSpPr>
            <p:spPr bwMode="auto">
              <a:xfrm>
                <a:off x="4724400" y="1391485"/>
                <a:ext cx="3429000" cy="1323439"/>
              </a:xfrm>
              <a:prstGeom prst="rect">
                <a:avLst/>
              </a:prstGeom>
              <a:noFill/>
              <a:ln w="6350">
                <a:noFill/>
              </a:ln>
              <a:effectLst/>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14:m>
                  <m:oMath xmlns:m="http://schemas.openxmlformats.org/officeDocument/2006/math">
                    <m:r>
                      <a:rPr kumimoji="0" lang="en-US" altLang="zh-CN" sz="20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𝑊</m:t>
                    </m:r>
                    <m:r>
                      <a:rPr kumimoji="0" lang="en-US" altLang="zh-CN" sz="2000" b="0" i="0" u="none" strike="noStrike" kern="1200" cap="none" spc="0" normalizeH="0" baseline="0" noProof="0" dirty="0" smtClean="0">
                        <a:ln>
                          <a:noFill/>
                        </a:ln>
                        <a:solidFill>
                          <a:srgbClr val="000000"/>
                        </a:solidFill>
                        <a:effectLst/>
                        <a:uLnTx/>
                        <a:uFillTx/>
                        <a:latin typeface="Cambria Math" panose="02040503050406030204" pitchFamily="18" charset="0"/>
                        <a:cs typeface="+mn-cs"/>
                      </a:rPr>
                      <m:t>−</m:t>
                    </m:r>
                  </m:oMath>
                </a14:m>
                <a:r>
                  <a:rPr kumimoji="0" lang="en-US" altLang="zh-CN" sz="2000" b="0" i="0" u="none" strike="noStrike" kern="1200" cap="none" spc="0" normalizeH="0" baseline="0" noProof="0" dirty="0">
                    <a:ln>
                      <a:noFill/>
                    </a:ln>
                    <a:solidFill>
                      <a:srgbClr val="000000"/>
                    </a:solidFill>
                    <a:effectLst/>
                    <a:uLnTx/>
                    <a:uFillTx/>
                    <a:latin typeface="Calibri"/>
                    <a:ea typeface="宋体" panose="02010600030101010101" pitchFamily="2" charset="-122"/>
                    <a:cs typeface="+mn-cs"/>
                  </a:rPr>
                  <a:t> </a:t>
                </a:r>
                <a:r>
                  <a:rPr kumimoji="0" lang="en-US" altLang="zh-CN" sz="20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kernel function</a:t>
                </a:r>
              </a:p>
              <a:p>
                <a:pPr marL="0" marR="0" lvl="0" indent="0" algn="l" defTabSz="914400" rtl="0" eaLnBrk="0" fontAlgn="base" latinLnBrk="0" hangingPunct="0">
                  <a:lnSpc>
                    <a:spcPct val="100000"/>
                  </a:lnSpc>
                  <a:spcBef>
                    <a:spcPct val="0"/>
                  </a:spcBef>
                  <a:spcAft>
                    <a:spcPct val="0"/>
                  </a:spcAft>
                  <a:buClrTx/>
                  <a:buSzTx/>
                  <a:buFontTx/>
                  <a:buNone/>
                  <a:tabLst/>
                  <a:defRPr/>
                </a:pPr>
                <a14:m>
                  <m:oMath xmlns:m="http://schemas.openxmlformats.org/officeDocument/2006/math">
                    <m:sSub>
                      <m:sSubPr>
                        <m:ctrlPr>
                          <a:rPr kumimoji="0" lang="en-US" altLang="zh-CN" sz="20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ctrlPr>
                      </m:sSubPr>
                      <m:e>
                        <m:r>
                          <a:rPr kumimoji="0" lang="en-US" altLang="zh-CN" sz="2000" b="1"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𝒙</m:t>
                        </m:r>
                      </m:e>
                      <m:sub>
                        <m:r>
                          <a:rPr kumimoji="0" lang="en-US" altLang="zh-CN" sz="20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𝑖</m:t>
                        </m:r>
                      </m:sub>
                    </m:sSub>
                    <m:r>
                      <a:rPr kumimoji="0" lang="en-US" altLang="zh-CN" sz="2000" b="0" i="0" u="none" strike="noStrike" kern="1200" cap="none" spc="0" normalizeH="0" baseline="0" noProof="0" dirty="0" smtClean="0">
                        <a:ln>
                          <a:noFill/>
                        </a:ln>
                        <a:solidFill>
                          <a:srgbClr val="000000"/>
                        </a:solidFill>
                        <a:effectLst/>
                        <a:uLnTx/>
                        <a:uFillTx/>
                        <a:latin typeface="Cambria Math" panose="02040503050406030204" pitchFamily="18" charset="0"/>
                        <a:cs typeface="+mn-cs"/>
                      </a:rPr>
                      <m:t>−</m:t>
                    </m:r>
                  </m:oMath>
                </a14:m>
                <a:r>
                  <a:rPr kumimoji="0" lang="en-US" altLang="zh-CN" sz="2000" b="0" i="0" u="none" strike="noStrike" kern="1200" cap="none" spc="0" normalizeH="0" baseline="0" noProof="0" dirty="0">
                    <a:ln>
                      <a:noFill/>
                    </a:ln>
                    <a:solidFill>
                      <a:srgbClr val="000000"/>
                    </a:solidFill>
                    <a:effectLst/>
                    <a:uLnTx/>
                    <a:uFillTx/>
                    <a:latin typeface="Calibri"/>
                    <a:ea typeface="宋体" panose="02010600030101010101" pitchFamily="2" charset="-122"/>
                    <a:cs typeface="+mn-cs"/>
                  </a:rPr>
                  <a:t> </a:t>
                </a:r>
                <a:r>
                  <a:rPr kumimoji="0" lang="en-US" altLang="zh-CN" sz="20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position of particle </a:t>
                </a:r>
                <a14:m>
                  <m:oMath xmlns:m="http://schemas.openxmlformats.org/officeDocument/2006/math">
                    <m:r>
                      <a:rPr kumimoji="0" lang="en-US" altLang="zh-CN" sz="2000" b="0" i="1" u="none" strike="noStrike" kern="1200" cap="none" spc="0" normalizeH="0" baseline="0" noProof="0" dirty="0" smtClean="0">
                        <a:ln>
                          <a:noFill/>
                        </a:ln>
                        <a:solidFill>
                          <a:srgbClr val="000000"/>
                        </a:solidFill>
                        <a:effectLst/>
                        <a:uLnTx/>
                        <a:uFillTx/>
                        <a:latin typeface="Cambria Math" panose="02040503050406030204" pitchFamily="18" charset="0"/>
                        <a:cs typeface="Arial" panose="020B0604020202020204" pitchFamily="34" charset="0"/>
                      </a:rPr>
                      <m:t>𝑖</m:t>
                    </m:r>
                  </m:oMath>
                </a14:m>
                <a:endParaRPr kumimoji="0" lang="en-US" altLang="zh-CN" sz="20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defRPr/>
                </a:pPr>
                <a14:m>
                  <m:oMath xmlns:m="http://schemas.openxmlformats.org/officeDocument/2006/math">
                    <m:sSub>
                      <m:sSubPr>
                        <m:ctrlPr>
                          <a:rPr kumimoji="0" lang="en-US" altLang="zh-CN" sz="2000" b="0" i="1" u="none" strike="noStrike" kern="1200" cap="none" spc="0" normalizeH="0" baseline="0" noProof="0" smtClean="0">
                            <a:ln>
                              <a:noFill/>
                            </a:ln>
                            <a:solidFill>
                              <a:srgbClr val="000000"/>
                            </a:solidFill>
                            <a:effectLst/>
                            <a:uLnTx/>
                            <a:uFillTx/>
                            <a:latin typeface="Cambria Math" panose="02040503050406030204" pitchFamily="18" charset="0"/>
                            <a:cs typeface="Arial" panose="020B0604020202020204" pitchFamily="34" charset="0"/>
                          </a:rPr>
                        </m:ctrlPr>
                      </m:sSubPr>
                      <m:e>
                        <m:r>
                          <a:rPr kumimoji="0" lang="en-US" altLang="zh-CN" sz="2000" b="1" i="1" u="none" strike="noStrike" kern="1200" cap="none" spc="0" normalizeH="0" baseline="0" noProof="0" smtClean="0">
                            <a:ln>
                              <a:noFill/>
                            </a:ln>
                            <a:solidFill>
                              <a:srgbClr val="000000"/>
                            </a:solidFill>
                            <a:effectLst/>
                            <a:uLnTx/>
                            <a:uFillTx/>
                            <a:latin typeface="Cambria Math" panose="02040503050406030204" pitchFamily="18" charset="0"/>
                            <a:cs typeface="Arial" panose="020B0604020202020204" pitchFamily="34" charset="0"/>
                          </a:rPr>
                          <m:t>𝒖</m:t>
                        </m:r>
                      </m:e>
                      <m:sub>
                        <m:r>
                          <a:rPr kumimoji="0" lang="en-US" altLang="zh-CN" sz="2000" b="0" i="1" u="none" strike="noStrike" kern="1200" cap="none" spc="0" normalizeH="0" baseline="0" noProof="0" smtClean="0">
                            <a:ln>
                              <a:noFill/>
                            </a:ln>
                            <a:solidFill>
                              <a:srgbClr val="000000"/>
                            </a:solidFill>
                            <a:effectLst/>
                            <a:uLnTx/>
                            <a:uFillTx/>
                            <a:latin typeface="Cambria Math" panose="02040503050406030204" pitchFamily="18" charset="0"/>
                            <a:cs typeface="Arial" panose="020B0604020202020204" pitchFamily="34" charset="0"/>
                          </a:rPr>
                          <m:t>𝑖</m:t>
                        </m:r>
                      </m:sub>
                    </m:sSub>
                    <m:r>
                      <a:rPr kumimoji="0" lang="en-US" altLang="zh-CN" sz="2000" b="0" i="0" u="none" strike="noStrike" kern="1200" cap="none" spc="0" normalizeH="0" baseline="0" noProof="0" smtClean="0">
                        <a:ln>
                          <a:noFill/>
                        </a:ln>
                        <a:solidFill>
                          <a:srgbClr val="000000"/>
                        </a:solidFill>
                        <a:effectLst/>
                        <a:uLnTx/>
                        <a:uFillTx/>
                        <a:latin typeface="Cambria Math" panose="02040503050406030204" pitchFamily="18" charset="0"/>
                        <a:cs typeface="Arial" panose="020B0604020202020204" pitchFamily="34" charset="0"/>
                      </a:rPr>
                      <m:t>−</m:t>
                    </m:r>
                  </m:oMath>
                </a14:m>
                <a:r>
                  <a:rPr kumimoji="0" lang="en-US" altLang="zh-CN" sz="20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velocity of particle </a:t>
                </a:r>
                <a14:m>
                  <m:oMath xmlns:m="http://schemas.openxmlformats.org/officeDocument/2006/math">
                    <m:r>
                      <a:rPr kumimoji="0" lang="en-US" altLang="zh-CN" sz="2000" b="0" i="1" u="none" strike="noStrike" kern="1200" cap="none" spc="0" normalizeH="0" baseline="0" noProof="0" dirty="0">
                        <a:ln>
                          <a:noFill/>
                        </a:ln>
                        <a:solidFill>
                          <a:srgbClr val="000000"/>
                        </a:solidFill>
                        <a:effectLst/>
                        <a:uLnTx/>
                        <a:uFillTx/>
                        <a:latin typeface="Cambria Math" panose="02040503050406030204" pitchFamily="18" charset="0"/>
                        <a:cs typeface="Arial" panose="020B0604020202020204" pitchFamily="34" charset="0"/>
                      </a:rPr>
                      <m:t>𝑖</m:t>
                    </m:r>
                  </m:oMath>
                </a14:m>
                <a:endParaRPr kumimoji="0" lang="en-US" altLang="zh-CN" sz="20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defRPr/>
                </a:pPr>
                <a14:m>
                  <m:oMath xmlns:m="http://schemas.openxmlformats.org/officeDocument/2006/math">
                    <m:r>
                      <a:rPr kumimoji="0" lang="en-US" altLang="zh-CN" sz="2000" b="0" i="1" u="none" strike="noStrike" kern="1200" cap="none" spc="0" normalizeH="0" baseline="0" noProof="0" dirty="0" smtClean="0">
                        <a:ln>
                          <a:noFill/>
                        </a:ln>
                        <a:solidFill>
                          <a:srgbClr val="000000"/>
                        </a:solidFill>
                        <a:effectLst/>
                        <a:uLnTx/>
                        <a:uFillTx/>
                        <a:latin typeface="Cambria Math" panose="02040503050406030204" pitchFamily="18" charset="0"/>
                        <a:cs typeface="Arial" panose="020B0604020202020204" pitchFamily="34" charset="0"/>
                      </a:rPr>
                      <m:t>h</m:t>
                    </m:r>
                    <m:r>
                      <a:rPr kumimoji="0" lang="en-US" altLang="zh-CN" sz="2000" b="0" i="1" u="none" strike="noStrike" kern="1200" cap="none" spc="0" normalizeH="0" baseline="0" noProof="0" dirty="0" smtClean="0">
                        <a:ln>
                          <a:noFill/>
                        </a:ln>
                        <a:solidFill>
                          <a:srgbClr val="000000"/>
                        </a:solidFill>
                        <a:effectLst/>
                        <a:uLnTx/>
                        <a:uFillTx/>
                        <a:latin typeface="Cambria Math" panose="02040503050406030204" pitchFamily="18" charset="0"/>
                        <a:cs typeface="Arial" panose="020B0604020202020204" pitchFamily="34" charset="0"/>
                      </a:rPr>
                      <m:t>  </m:t>
                    </m:r>
                    <m:r>
                      <a:rPr kumimoji="0" lang="en-US" altLang="zh-CN" sz="2000" b="0" i="0" u="none" strike="noStrike" kern="1200" cap="none" spc="0" normalizeH="0" baseline="0" noProof="0" dirty="0" smtClean="0">
                        <a:ln>
                          <a:noFill/>
                        </a:ln>
                        <a:solidFill>
                          <a:srgbClr val="000000"/>
                        </a:solidFill>
                        <a:effectLst/>
                        <a:uLnTx/>
                        <a:uFillTx/>
                        <a:latin typeface="Cambria Math" panose="02040503050406030204" pitchFamily="18" charset="0"/>
                        <a:cs typeface="Arial" panose="020B0604020202020204" pitchFamily="34" charset="0"/>
                      </a:rPr>
                      <m:t>−</m:t>
                    </m:r>
                  </m:oMath>
                </a14:m>
                <a:r>
                  <a:rPr kumimoji="0" lang="en-US" altLang="zh-CN" sz="20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smoothing length</a:t>
                </a:r>
              </a:p>
            </p:txBody>
          </p:sp>
        </mc:Choice>
        <mc:Fallback xmlns="">
          <p:sp>
            <p:nvSpPr>
              <p:cNvPr id="8" name="文本框 7">
                <a:extLst>
                  <a:ext uri="{FF2B5EF4-FFF2-40B4-BE49-F238E27FC236}">
                    <a16:creationId xmlns:a16="http://schemas.microsoft.com/office/drawing/2014/main" id="{2DB5D355-F09A-4D96-80D3-CDF4F2CFEB5F}"/>
                  </a:ext>
                </a:extLst>
              </p:cNvPr>
              <p:cNvSpPr txBox="1">
                <a:spLocks noRot="1" noChangeAspect="1" noMove="1" noResize="1" noEditPoints="1" noAdjustHandles="1" noChangeArrowheads="1" noChangeShapeType="1" noTextEdit="1"/>
              </p:cNvSpPr>
              <p:nvPr/>
            </p:nvSpPr>
            <p:spPr bwMode="auto">
              <a:xfrm>
                <a:off x="4724400" y="1391485"/>
                <a:ext cx="3429000" cy="1323439"/>
              </a:xfrm>
              <a:prstGeom prst="rect">
                <a:avLst/>
              </a:prstGeom>
              <a:blipFill>
                <a:blip r:embed="rId5"/>
                <a:stretch>
                  <a:fillRect t="-2765" b="-7834"/>
                </a:stretch>
              </a:blipFill>
              <a:ln w="6350">
                <a:noFill/>
              </a:ln>
              <a:effectLst/>
            </p:spPr>
            <p:txBody>
              <a:bodyPr/>
              <a:lstStyle/>
              <a:p>
                <a:r>
                  <a:rPr lang="zh-CN" altLang="en-US">
                    <a:noFill/>
                  </a:rPr>
                  <a:t> </a:t>
                </a:r>
              </a:p>
            </p:txBody>
          </p:sp>
        </mc:Fallback>
      </mc:AlternateContent>
      <p:sp>
        <p:nvSpPr>
          <p:cNvPr id="10" name="矩形 9">
            <a:extLst>
              <a:ext uri="{FF2B5EF4-FFF2-40B4-BE49-F238E27FC236}">
                <a16:creationId xmlns:a16="http://schemas.microsoft.com/office/drawing/2014/main" id="{E2BA1C3F-A3C2-4F34-AB27-89985DFE073F}"/>
              </a:ext>
            </a:extLst>
          </p:cNvPr>
          <p:cNvSpPr/>
          <p:nvPr/>
        </p:nvSpPr>
        <p:spPr>
          <a:xfrm>
            <a:off x="364052" y="6219624"/>
            <a:ext cx="7651004" cy="1107996"/>
          </a:xfrm>
          <a:prstGeom prst="rect">
            <a:avLst/>
          </a:prstGeom>
        </p:spPr>
        <p:txBody>
          <a:bodyPr wrap="square">
            <a:spAutoFit/>
          </a:bodyPr>
          <a:lstStyle/>
          <a:p>
            <a:pPr marL="0" marR="0" lvl="0" indent="0" algn="l" defTabSz="914400" rtl="0" eaLnBrk="0" fontAlgn="base" latinLnBrk="0" hangingPunct="0">
              <a:lnSpc>
                <a:spcPct val="100000"/>
              </a:lnSpc>
              <a:spcBef>
                <a:spcPts val="0"/>
              </a:spcBef>
              <a:spcAft>
                <a:spcPts val="0"/>
              </a:spcAft>
              <a:buClrTx/>
              <a:buSzTx/>
              <a:buFontTx/>
              <a:buNone/>
              <a:tabLst/>
              <a:defRPr/>
            </a:pPr>
            <a:r>
              <a:rPr kumimoji="0" lang="en-US" altLang="zh-CN" sz="900" b="0" i="0" u="none" strike="noStrike" kern="1200" cap="none" spc="0" normalizeH="0" baseline="0" noProof="0" dirty="0">
                <a:ln>
                  <a:noFill/>
                </a:ln>
                <a:solidFill>
                  <a:srgbClr val="666666"/>
                </a:solidFill>
                <a:effectLst/>
                <a:uLnTx/>
                <a:uFillTx/>
                <a:latin typeface="Arial" panose="020B0604020202020204" pitchFamily="34" charset="0"/>
                <a:ea typeface="宋体" panose="02010600030101010101" pitchFamily="2" charset="-122"/>
                <a:cs typeface="+mn-cs"/>
              </a:rPr>
              <a:t>Images taken from lecture slides “10_FluidsIII_SPH.pdf” of the course Physically Based Simulation in Computer Graphics, AS 2018. </a:t>
            </a:r>
            <a:endParaRPr kumimoji="0" lang="en-US" altLang="zh-CN" sz="2400" b="0" i="0" u="none" strike="noStrike" kern="1200" cap="none" spc="0" normalizeH="0" baseline="0" noProof="0" dirty="0">
              <a:ln>
                <a:noFill/>
              </a:ln>
              <a:solidFill>
                <a:srgbClr val="000000"/>
              </a:solidFill>
              <a:effectLst/>
              <a:uLnTx/>
              <a:uFillTx/>
              <a:latin typeface="Arial Narrow" pitchFamily="34" charset="0"/>
              <a:ea typeface="宋体" panose="02010600030101010101" pitchFamily="2" charset="-122"/>
              <a:cs typeface="+mn-cs"/>
            </a:endParaRPr>
          </a:p>
          <a:p>
            <a:pPr marL="0" marR="0" lvl="0" indent="0" algn="l" defTabSz="914400" rtl="0" eaLnBrk="0" fontAlgn="base" latinLnBrk="0" hangingPunct="0">
              <a:lnSpc>
                <a:spcPct val="100000"/>
              </a:lnSpc>
              <a:spcBef>
                <a:spcPts val="0"/>
              </a:spcBef>
              <a:spcAft>
                <a:spcPts val="0"/>
              </a:spcAft>
              <a:buClrTx/>
              <a:buSzTx/>
              <a:buFontTx/>
              <a:buNone/>
              <a:tabLst/>
              <a:defRPr/>
            </a:pPr>
            <a:r>
              <a:rPr kumimoji="0" lang="en-US" altLang="zh-CN" sz="900" b="0" i="0" u="none" strike="noStrike" kern="1200" cap="none" spc="0" normalizeH="0" baseline="0" noProof="0" dirty="0">
                <a:ln>
                  <a:noFill/>
                </a:ln>
                <a:solidFill>
                  <a:srgbClr val="666666"/>
                </a:solidFill>
                <a:effectLst/>
                <a:uLnTx/>
                <a:uFillTx/>
                <a:latin typeface="Arial" panose="020B0604020202020204" pitchFamily="34" charset="0"/>
                <a:ea typeface="宋体" panose="02010600030101010101" pitchFamily="2" charset="-122"/>
                <a:cs typeface="+mn-cs"/>
              </a:rPr>
              <a:t>Author: Barbara </a:t>
            </a:r>
            <a:r>
              <a:rPr kumimoji="0" lang="en-US" altLang="zh-CN" sz="900" b="0" i="0" u="none" strike="noStrike" kern="1200" cap="none" spc="0" normalizeH="0" baseline="0" noProof="0" dirty="0" err="1">
                <a:ln>
                  <a:noFill/>
                </a:ln>
                <a:solidFill>
                  <a:srgbClr val="666666"/>
                </a:solidFill>
                <a:effectLst/>
                <a:uLnTx/>
                <a:uFillTx/>
                <a:latin typeface="Arial" panose="020B0604020202020204" pitchFamily="34" charset="0"/>
                <a:ea typeface="宋体" panose="02010600030101010101" pitchFamily="2" charset="-122"/>
                <a:cs typeface="+mn-cs"/>
              </a:rPr>
              <a:t>Solenthaler</a:t>
            </a:r>
            <a:r>
              <a:rPr kumimoji="0" lang="en-US" altLang="zh-CN" sz="900" b="0" i="0" u="none" strike="noStrike" kern="1200" cap="none" spc="0" normalizeH="0" baseline="0" noProof="0" dirty="0">
                <a:ln>
                  <a:noFill/>
                </a:ln>
                <a:solidFill>
                  <a:srgbClr val="666666"/>
                </a:solidFill>
                <a:effectLst/>
                <a:uLnTx/>
                <a:uFillTx/>
                <a:latin typeface="Arial" panose="020B0604020202020204" pitchFamily="34" charset="0"/>
                <a:ea typeface="宋体" panose="02010600030101010101" pitchFamily="2" charset="-122"/>
                <a:cs typeface="+mn-cs"/>
              </a:rPr>
              <a:t>, Computer Graphics Laboratory, ETHZ. </a:t>
            </a:r>
            <a:endParaRPr kumimoji="0" lang="en-US" altLang="zh-CN" sz="2400" b="0" i="0" u="none" strike="noStrike" kern="1200" cap="none" spc="0" normalizeH="0" baseline="0" noProof="0" dirty="0">
              <a:ln>
                <a:noFill/>
              </a:ln>
              <a:solidFill>
                <a:srgbClr val="000000"/>
              </a:solidFill>
              <a:effectLst/>
              <a:uLnTx/>
              <a:uFillTx/>
              <a:latin typeface="Arial Narrow" pitchFamily="34"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br>
              <a:rPr kumimoji="0" lang="en-US" altLang="zh-CN" sz="2400" b="1" i="0" u="none" strike="noStrike" kern="1200" cap="none" spc="0" normalizeH="0" baseline="0" noProof="0" dirty="0">
                <a:ln>
                  <a:noFill/>
                </a:ln>
                <a:solidFill>
                  <a:srgbClr val="000000"/>
                </a:solidFill>
                <a:effectLst/>
                <a:uLnTx/>
                <a:uFillTx/>
                <a:latin typeface="Arial Narrow" pitchFamily="34" charset="0"/>
                <a:ea typeface="宋体" panose="02010600030101010101" pitchFamily="2" charset="-122"/>
                <a:cs typeface="+mn-cs"/>
              </a:rPr>
            </a:br>
            <a:endParaRPr kumimoji="0" lang="zh-CN" altLang="en-US" sz="2400" b="1" i="0" u="none" strike="noStrike" kern="1200" cap="none" spc="0" normalizeH="0" baseline="0" noProof="0" dirty="0">
              <a:ln>
                <a:noFill/>
              </a:ln>
              <a:solidFill>
                <a:srgbClr val="000000"/>
              </a:solidFill>
              <a:effectLst/>
              <a:uLnTx/>
              <a:uFillTx/>
              <a:latin typeface="Arial Narrow" pitchFamily="34" charset="0"/>
              <a:ea typeface="宋体" panose="02010600030101010101" pitchFamily="2" charset="-122"/>
              <a:cs typeface="+mn-cs"/>
            </a:endParaRPr>
          </a:p>
        </p:txBody>
      </p:sp>
      <p:sp>
        <p:nvSpPr>
          <p:cNvPr id="11" name="矩形 10">
            <a:extLst>
              <a:ext uri="{FF2B5EF4-FFF2-40B4-BE49-F238E27FC236}">
                <a16:creationId xmlns:a16="http://schemas.microsoft.com/office/drawing/2014/main" id="{F72C0144-9FDC-4A54-90FC-67A6DA05A1A6}"/>
              </a:ext>
            </a:extLst>
          </p:cNvPr>
          <p:cNvSpPr/>
          <p:nvPr/>
        </p:nvSpPr>
        <p:spPr>
          <a:xfrm>
            <a:off x="1295400" y="3260978"/>
            <a:ext cx="1143000" cy="777622"/>
          </a:xfrm>
          <a:prstGeom prst="rect">
            <a:avLst/>
          </a:prstGeom>
          <a:noFill/>
          <a:ln w="28575">
            <a:solidFill>
              <a:srgbClr val="FF0000"/>
            </a:solidFill>
            <a:prstDash val="sysDash"/>
          </a:ln>
        </p:spPr>
        <p:txBody>
          <a:bodyPr rtlCol="0"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1" i="0" u="none" strike="noStrike" kern="1200" cap="none" spc="0" normalizeH="0" baseline="0" noProof="0" dirty="0">
              <a:ln>
                <a:noFill/>
              </a:ln>
              <a:solidFill>
                <a:srgbClr val="000000"/>
              </a:solidFill>
              <a:effectLst/>
              <a:uLnTx/>
              <a:uFillTx/>
              <a:latin typeface="Consolas" pitchFamily="49" charset="0"/>
              <a:ea typeface="宋体" panose="02010600030101010101" pitchFamily="2" charset="-122"/>
              <a:cs typeface="Consolas" pitchFamily="49" charset="0"/>
            </a:endParaRPr>
          </a:p>
        </p:txBody>
      </p:sp>
      <p:sp>
        <p:nvSpPr>
          <p:cNvPr id="18" name="矩形 17">
            <a:extLst>
              <a:ext uri="{FF2B5EF4-FFF2-40B4-BE49-F238E27FC236}">
                <a16:creationId xmlns:a16="http://schemas.microsoft.com/office/drawing/2014/main" id="{3CF02EC4-3E8F-4202-B2A5-436F8F4A850E}"/>
              </a:ext>
            </a:extLst>
          </p:cNvPr>
          <p:cNvSpPr/>
          <p:nvPr/>
        </p:nvSpPr>
        <p:spPr>
          <a:xfrm>
            <a:off x="4610504" y="2750940"/>
            <a:ext cx="4076295" cy="3268859"/>
          </a:xfrm>
          <a:prstGeom prst="rect">
            <a:avLst/>
          </a:prstGeom>
          <a:noFill/>
          <a:ln w="28575">
            <a:solidFill>
              <a:srgbClr val="FF0000"/>
            </a:solidFill>
            <a:prstDash val="sysDash"/>
          </a:ln>
        </p:spPr>
        <p:txBody>
          <a:bodyPr wrap="square" rtlCol="0"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1" i="0" u="none" strike="noStrike" kern="1200" cap="none" spc="0" normalizeH="0" baseline="0" noProof="0" dirty="0">
              <a:ln>
                <a:noFill/>
              </a:ln>
              <a:solidFill>
                <a:srgbClr val="000000"/>
              </a:solidFill>
              <a:effectLst/>
              <a:uLnTx/>
              <a:uFillTx/>
              <a:latin typeface="Consolas" pitchFamily="49" charset="0"/>
              <a:ea typeface="宋体" panose="02010600030101010101" pitchFamily="2" charset="-122"/>
              <a:cs typeface="Consolas" pitchFamily="49" charset="0"/>
            </a:endParaRPr>
          </a:p>
        </p:txBody>
      </p:sp>
      <p:cxnSp>
        <p:nvCxnSpPr>
          <p:cNvPr id="20" name="直接箭头连接符 19">
            <a:extLst>
              <a:ext uri="{FF2B5EF4-FFF2-40B4-BE49-F238E27FC236}">
                <a16:creationId xmlns:a16="http://schemas.microsoft.com/office/drawing/2014/main" id="{3C17E5F5-CC0F-4638-A01E-5D81FF14DB5C}"/>
              </a:ext>
            </a:extLst>
          </p:cNvPr>
          <p:cNvCxnSpPr>
            <a:cxnSpLocks/>
            <a:stCxn id="11" idx="3"/>
            <a:endCxn id="18" idx="1"/>
          </p:cNvCxnSpPr>
          <p:nvPr/>
        </p:nvCxnSpPr>
        <p:spPr bwMode="auto">
          <a:xfrm>
            <a:off x="2438400" y="3649789"/>
            <a:ext cx="2172104" cy="735581"/>
          </a:xfrm>
          <a:prstGeom prst="straightConnector1">
            <a:avLst/>
          </a:prstGeom>
          <a:noFill/>
          <a:ln w="28575">
            <a:solidFill>
              <a:srgbClr val="FF0000"/>
            </a:solidFill>
            <a:prstDash val="sysDash"/>
            <a:miter lim="800000"/>
            <a:headEnd type="none" w="med" len="med"/>
            <a:tailEnd type="triangle" w="lg" len="lg"/>
          </a:ln>
          <a:effectLst/>
        </p:spPr>
      </p:cxnSp>
    </p:spTree>
    <p:extLst>
      <p:ext uri="{BB962C8B-B14F-4D97-AF65-F5344CB8AC3E}">
        <p14:creationId xmlns:p14="http://schemas.microsoft.com/office/powerpoint/2010/main" val="1667419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fade">
                                      <p:cBhvr>
                                        <p:cTn id="10" dur="500"/>
                                        <p:tgtEl>
                                          <p:spTgt spid="2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fade">
                                      <p:cBhvr>
                                        <p:cTn id="13" dur="500"/>
                                        <p:tgtEl>
                                          <p:spTgt spid="18"/>
                                        </p:tgtEl>
                                      </p:cBhvr>
                                    </p:animEffect>
                                  </p:childTnLst>
                                </p:cTn>
                              </p:par>
                              <p:par>
                                <p:cTn id="14" presetID="10" presetClass="entr" presetSubtype="0" fill="hold" nodeType="withEffect">
                                  <p:stCondLst>
                                    <p:cond delay="0"/>
                                  </p:stCondLst>
                                  <p:childTnLst>
                                    <p:set>
                                      <p:cBhvr>
                                        <p:cTn id="15" dur="1" fill="hold">
                                          <p:stCondLst>
                                            <p:cond delay="0"/>
                                          </p:stCondLst>
                                        </p:cTn>
                                        <p:tgtEl>
                                          <p:spTgt spid="1034"/>
                                        </p:tgtEl>
                                        <p:attrNameLst>
                                          <p:attrName>style.visibility</p:attrName>
                                        </p:attrNameLst>
                                      </p:cBhvr>
                                      <p:to>
                                        <p:strVal val="visible"/>
                                      </p:to>
                                    </p:set>
                                    <p:animEffect transition="in" filter="fade">
                                      <p:cBhvr>
                                        <p:cTn id="16" dur="500"/>
                                        <p:tgtEl>
                                          <p:spTgt spid="1034"/>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animBg="1"/>
      <p:bldP spid="1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4B7548D4-B32A-4B4B-AC99-44C8902CA552}"/>
              </a:ext>
            </a:extLst>
          </p:cNvPr>
          <p:cNvSpPr/>
          <p:nvPr/>
        </p:nvSpPr>
        <p:spPr>
          <a:xfrm>
            <a:off x="1447800" y="3251254"/>
            <a:ext cx="3200400" cy="1243796"/>
          </a:xfrm>
          <a:prstGeom prst="rect">
            <a:avLst/>
          </a:prstGeom>
          <a:solidFill>
            <a:schemeClr val="accent2">
              <a:lumMod val="25000"/>
              <a:lumOff val="75000"/>
            </a:schemeClr>
          </a:solidFill>
          <a:ln w="6350">
            <a:noFill/>
          </a:ln>
        </p:spPr>
        <p:txBody>
          <a:bodyPr wrap="square" rtlCol="0"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1" i="0" u="none" strike="noStrike" kern="1200" cap="none" spc="0" normalizeH="0" baseline="0" noProof="0" dirty="0">
              <a:ln>
                <a:noFill/>
              </a:ln>
              <a:solidFill>
                <a:srgbClr val="000000"/>
              </a:solidFill>
              <a:effectLst/>
              <a:uLnTx/>
              <a:uFillTx/>
              <a:latin typeface="Consolas" pitchFamily="49" charset="0"/>
              <a:ea typeface="宋体" panose="02010600030101010101" pitchFamily="2" charset="-122"/>
              <a:cs typeface="Consolas" pitchFamily="49" charset="0"/>
            </a:endParaRPr>
          </a:p>
        </p:txBody>
      </p:sp>
      <p:sp>
        <p:nvSpPr>
          <p:cNvPr id="5" name="矩形 4">
            <a:extLst>
              <a:ext uri="{FF2B5EF4-FFF2-40B4-BE49-F238E27FC236}">
                <a16:creationId xmlns:a16="http://schemas.microsoft.com/office/drawing/2014/main" id="{3D90483D-CBFF-41A2-8E38-372739EE5EE9}"/>
              </a:ext>
            </a:extLst>
          </p:cNvPr>
          <p:cNvSpPr/>
          <p:nvPr/>
        </p:nvSpPr>
        <p:spPr>
          <a:xfrm>
            <a:off x="1447800" y="2362200"/>
            <a:ext cx="2514600" cy="838200"/>
          </a:xfrm>
          <a:prstGeom prst="rect">
            <a:avLst/>
          </a:prstGeom>
          <a:solidFill>
            <a:schemeClr val="accent1">
              <a:lumMod val="25000"/>
              <a:lumOff val="75000"/>
            </a:schemeClr>
          </a:solidFill>
          <a:ln w="6350">
            <a:noFill/>
          </a:ln>
        </p:spPr>
        <p:txBody>
          <a:bodyPr rtlCol="0"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1" i="0" u="none" strike="noStrike" kern="1200" cap="none" spc="0" normalizeH="0" baseline="0" noProof="0" dirty="0">
              <a:ln>
                <a:noFill/>
              </a:ln>
              <a:solidFill>
                <a:srgbClr val="000000"/>
              </a:solidFill>
              <a:effectLst/>
              <a:uLnTx/>
              <a:uFillTx/>
              <a:latin typeface="Consolas" pitchFamily="49" charset="0"/>
              <a:ea typeface="宋体" panose="02010600030101010101" pitchFamily="2" charset="-122"/>
              <a:cs typeface="Consolas" pitchFamily="49" charset="0"/>
            </a:endParaRPr>
          </a:p>
        </p:txBody>
      </p:sp>
      <p:sp>
        <p:nvSpPr>
          <p:cNvPr id="2" name="标题 1">
            <a:extLst>
              <a:ext uri="{FF2B5EF4-FFF2-40B4-BE49-F238E27FC236}">
                <a16:creationId xmlns:a16="http://schemas.microsoft.com/office/drawing/2014/main" id="{C270AD5D-119F-4F23-9954-23D4D9E38505}"/>
              </a:ext>
            </a:extLst>
          </p:cNvPr>
          <p:cNvSpPr>
            <a:spLocks noGrp="1"/>
          </p:cNvSpPr>
          <p:nvPr>
            <p:ph type="title"/>
          </p:nvPr>
        </p:nvSpPr>
        <p:spPr/>
        <p:txBody>
          <a:bodyPr/>
          <a:lstStyle/>
          <a:p>
            <a:r>
              <a:rPr lang="en-US" altLang="zh-CN" dirty="0"/>
              <a:t>SPH Algorithm description</a:t>
            </a:r>
            <a:endParaRPr lang="zh-CN" altLang="en-US" dirty="0"/>
          </a:p>
        </p:txBody>
      </p:sp>
      <mc:AlternateContent xmlns:mc="http://schemas.openxmlformats.org/markup-compatibility/2006" xmlns:a14="http://schemas.microsoft.com/office/drawing/2010/main">
        <mc:Choice Requires="a14">
          <p:sp>
            <p:nvSpPr>
              <p:cNvPr id="4" name="矩形 3">
                <a:extLst>
                  <a:ext uri="{FF2B5EF4-FFF2-40B4-BE49-F238E27FC236}">
                    <a16:creationId xmlns:a16="http://schemas.microsoft.com/office/drawing/2014/main" id="{963F07CC-C3C1-41D6-AD63-C48E8C16AEAE}"/>
                  </a:ext>
                </a:extLst>
              </p:cNvPr>
              <p:cNvSpPr/>
              <p:nvPr/>
            </p:nvSpPr>
            <p:spPr>
              <a:xfrm>
                <a:off x="533400" y="1206441"/>
                <a:ext cx="7924800" cy="5355312"/>
              </a:xfrm>
              <a:prstGeom prst="rect">
                <a:avLst/>
              </a:prstGeom>
            </p:spPr>
            <p:txBody>
              <a:bodyPr wrap="square">
                <a:spAutoFit/>
              </a:bodyPr>
              <a:lstStyle/>
              <a:p>
                <a:pPr marL="0" marR="0" lvl="0" indent="0" algn="l" defTabSz="914400" rtl="0" eaLnBrk="0" fontAlgn="base" latinLnBrk="0" hangingPunct="0">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Input</a:t>
                </a:r>
                <a:r>
                  <a:rPr kumimoji="0" lang="en-US" altLang="zh-CN" sz="20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 initial state of all the particles(position, velocity, mass…)</a:t>
                </a:r>
                <a:endParaRPr kumimoji="0" lang="en-US" altLang="zh-CN" sz="2000" b="0" i="0" u="none" strike="noStrike" kern="1200" cap="none" spc="0" normalizeH="0" baseline="0" noProof="0" dirty="0">
                  <a:ln>
                    <a:noFill/>
                  </a:ln>
                  <a:solidFill>
                    <a:srgbClr val="000000"/>
                  </a:solidFill>
                  <a:effectLst/>
                  <a:uLnTx/>
                  <a:uFillTx/>
                  <a:latin typeface="Arial Narrow" pitchFamily="34" charset="0"/>
                  <a:ea typeface="宋体" panose="02010600030101010101" pitchFamily="2" charset="-122"/>
                  <a:cs typeface="+mn-cs"/>
                </a:endParaRPr>
              </a:p>
              <a:p>
                <a:pPr marL="457200" marR="0" lvl="1" indent="0" algn="l" defTabSz="914400" rtl="0" eaLnBrk="0" fontAlgn="base" latinLnBrk="0" hangingPunct="0">
                  <a:lnSpc>
                    <a:spcPct val="100000"/>
                  </a:lnSpc>
                  <a:spcBef>
                    <a:spcPts val="0"/>
                  </a:spcBef>
                  <a:spcAft>
                    <a:spcPts val="0"/>
                  </a:spcAft>
                  <a:buClrTx/>
                  <a:buSzTx/>
                  <a:buFontTx/>
                  <a:buNone/>
                  <a:tabLst/>
                  <a:defRPr/>
                </a:pPr>
                <a:br>
                  <a:rPr kumimoji="0" lang="en-US" altLang="zh-CN" sz="2400" b="0" i="0" u="none" strike="noStrike" kern="1200" cap="none" spc="0" normalizeH="0" baseline="0" noProof="0" dirty="0">
                    <a:ln>
                      <a:noFill/>
                    </a:ln>
                    <a:solidFill>
                      <a:srgbClr val="000000"/>
                    </a:solidFill>
                    <a:effectLst/>
                    <a:uLnTx/>
                    <a:uFillTx/>
                    <a:latin typeface="Arial Narrow" pitchFamily="34" charset="0"/>
                    <a:ea typeface="宋体" panose="02010600030101010101" pitchFamily="2" charset="-122"/>
                    <a:cs typeface="+mn-cs"/>
                  </a:rPr>
                </a:br>
                <a:r>
                  <a:rPr kumimoji="0" lang="en-US" altLang="zh-CN" sz="14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t </a:t>
                </a:r>
                <a14:m>
                  <m:oMath xmlns:m="http://schemas.openxmlformats.org/officeDocument/2006/math">
                    <m:r>
                      <a:rPr kumimoji="0" lang="en-US" altLang="zh-CN" sz="14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m:t>
                    </m:r>
                  </m:oMath>
                </a14:m>
                <a:r>
                  <a:rPr kumimoji="0" lang="en-US" altLang="zh-CN" sz="14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0</a:t>
                </a:r>
                <a:endParaRPr kumimoji="0" lang="en-US" altLang="zh-CN" sz="24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endParaRPr>
              </a:p>
              <a:p>
                <a:pPr marL="457200" marR="0" lvl="1" indent="0" algn="l" defTabSz="914400" rtl="0" eaLnBrk="0" fontAlgn="base" latinLnBrk="0" hangingPunct="0">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Loop until t = </a:t>
                </a:r>
                <a:r>
                  <a:rPr kumimoji="0" lang="en-US" altLang="zh-CN" sz="1400" b="0" i="0" u="none" strike="noStrike" kern="1200" cap="none" spc="0" normalizeH="0" baseline="0" noProof="0" dirty="0" err="1">
                    <a:ln>
                      <a:noFill/>
                    </a:ln>
                    <a:solidFill>
                      <a:srgbClr val="000000"/>
                    </a:solidFill>
                    <a:effectLst/>
                    <a:uLnTx/>
                    <a:uFillTx/>
                    <a:latin typeface="Consolas" panose="020B0609020204030204" pitchFamily="49" charset="0"/>
                    <a:ea typeface="宋体" panose="02010600030101010101" pitchFamily="2" charset="-122"/>
                    <a:cs typeface="+mn-cs"/>
                  </a:rPr>
                  <a:t>t_end</a:t>
                </a:r>
                <a:r>
                  <a:rPr kumimoji="0" lang="en-US" altLang="zh-CN" sz="14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endParaRPr kumimoji="0" lang="en-US" altLang="zh-CN" sz="24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endParaRPr>
              </a:p>
              <a:p>
                <a:pPr marL="457200" marR="0" lvl="1" indent="0" algn="l" defTabSz="914400" rtl="0" eaLnBrk="0" fontAlgn="base" latinLnBrk="0" hangingPunct="0">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Loop all particles{</a:t>
                </a:r>
                <a:endParaRPr kumimoji="0" lang="en-US" altLang="zh-CN" sz="24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endParaRPr>
              </a:p>
              <a:p>
                <a:pPr marL="457200" marR="0" lvl="1" indent="0" algn="l" defTabSz="914400" rtl="0" eaLnBrk="0" fontAlgn="base" latinLnBrk="0" hangingPunct="0">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Search its neighbors{</a:t>
                </a:r>
              </a:p>
              <a:p>
                <a:pPr marL="457200" marR="0" lvl="1" indent="0" algn="l" defTabSz="914400" rtl="0" eaLnBrk="0" fontAlgn="base" latinLnBrk="0" hangingPunct="0">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Compute </a:t>
                </a:r>
                <a14:m>
                  <m:oMath xmlns:m="http://schemas.openxmlformats.org/officeDocument/2006/math">
                    <m:r>
                      <a:rPr kumimoji="0" lang="en-US" altLang="zh-CN" sz="1400" b="0" i="1" u="none" strike="noStrike" kern="1200" cap="none" spc="0" normalizeH="0" baseline="0" noProof="0" dirty="0">
                        <a:ln>
                          <a:noFill/>
                        </a:ln>
                        <a:solidFill>
                          <a:srgbClr val="000000"/>
                        </a:solidFill>
                        <a:effectLst/>
                        <a:uLnTx/>
                        <a:uFillTx/>
                        <a:latin typeface="Cambria Math" panose="02040503050406030204" pitchFamily="18" charset="0"/>
                        <a:cs typeface="+mn-cs"/>
                      </a:rPr>
                      <m:t>𝑊</m:t>
                    </m:r>
                    <m:r>
                      <a:rPr kumimoji="0" lang="en-US" altLang="zh-CN" sz="1400" b="0" i="1" u="none" strike="noStrike" kern="1200" cap="none" spc="0" normalizeH="0" baseline="0" noProof="0" dirty="0">
                        <a:ln>
                          <a:noFill/>
                        </a:ln>
                        <a:solidFill>
                          <a:srgbClr val="000000"/>
                        </a:solidFill>
                        <a:effectLst/>
                        <a:uLnTx/>
                        <a:uFillTx/>
                        <a:latin typeface="Cambria Math" panose="02040503050406030204" pitchFamily="18" charset="0"/>
                        <a:cs typeface="+mn-cs"/>
                      </a:rPr>
                      <m:t> </m:t>
                    </m:r>
                  </m:oMath>
                </a14:m>
                <a:r>
                  <a:rPr kumimoji="0" lang="en-US" altLang="zh-CN" sz="14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and </a:t>
                </a:r>
                <a14:m>
                  <m:oMath xmlns:m="http://schemas.openxmlformats.org/officeDocument/2006/math">
                    <m:r>
                      <a:rPr kumimoji="0" lang="zh-CN" altLang="en-US" sz="1400" b="0" i="1" u="none" strike="noStrike" kern="1200" cap="none" spc="0" normalizeH="0" baseline="0" noProof="0" dirty="0">
                        <a:ln>
                          <a:noFill/>
                        </a:ln>
                        <a:solidFill>
                          <a:srgbClr val="000000"/>
                        </a:solidFill>
                        <a:effectLst/>
                        <a:uLnTx/>
                        <a:uFillTx/>
                        <a:latin typeface="Cambria Math" panose="02040503050406030204" pitchFamily="18" charset="0"/>
                        <a:cs typeface="+mn-cs"/>
                      </a:rPr>
                      <m:t>𝛻</m:t>
                    </m:r>
                    <m:r>
                      <a:rPr kumimoji="0" lang="en-US" altLang="zh-CN" sz="1400" b="0" i="1" u="none" strike="noStrike" kern="1200" cap="none" spc="0" normalizeH="0" baseline="0" noProof="0" dirty="0">
                        <a:ln>
                          <a:noFill/>
                        </a:ln>
                        <a:solidFill>
                          <a:srgbClr val="000000"/>
                        </a:solidFill>
                        <a:effectLst/>
                        <a:uLnTx/>
                        <a:uFillTx/>
                        <a:latin typeface="Cambria Math" panose="02040503050406030204" pitchFamily="18" charset="0"/>
                        <a:cs typeface="+mn-cs"/>
                      </a:rPr>
                      <m:t>𝑊</m:t>
                    </m:r>
                  </m:oMath>
                </a14:m>
                <a:endParaRPr kumimoji="0" lang="en-US" altLang="zh-CN" sz="14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endParaRPr>
              </a:p>
              <a:p>
                <a:pPr marL="457200" marR="0" lvl="1" indent="0" algn="l" defTabSz="914400" rtl="0" eaLnBrk="0" fontAlgn="base" latinLnBrk="0" hangingPunct="0">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endParaRPr kumimoji="0" lang="en-US" altLang="zh-CN" sz="24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endParaRPr>
              </a:p>
              <a:p>
                <a:pPr marL="457200" marR="0" lvl="1" indent="0" algn="l" defTabSz="914400" rtl="0" eaLnBrk="0" fontAlgn="base" latinLnBrk="0" hangingPunct="0">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Loop all particles{</a:t>
                </a:r>
              </a:p>
              <a:p>
                <a:pPr marL="457200" marR="0" lvl="1" indent="0" algn="l" defTabSz="914400" rtl="0" eaLnBrk="0" fontAlgn="base" latinLnBrk="0" hangingPunct="0">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Compute acceleration</a:t>
                </a:r>
                <a:endParaRPr kumimoji="0" lang="en-US" altLang="zh-CN" sz="24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endParaRPr>
              </a:p>
              <a:p>
                <a:pPr marL="457200" marR="0" lvl="1" indent="0" algn="l" defTabSz="914400" rtl="0" eaLnBrk="0" fontAlgn="base" latinLnBrk="0" hangingPunct="0">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endParaRPr kumimoji="0" lang="en-US" altLang="zh-CN" sz="24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endParaRPr>
              </a:p>
              <a:p>
                <a:pPr marL="457200" marR="0" lvl="1" indent="0" algn="l" defTabSz="914400" rtl="0" eaLnBrk="0" fontAlgn="base" latinLnBrk="0" hangingPunct="0">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Loop all particles{</a:t>
                </a:r>
                <a:endParaRPr kumimoji="0" lang="en-US" altLang="zh-CN" sz="24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endParaRPr>
              </a:p>
              <a:p>
                <a:pPr marL="457200" marR="0" lvl="1" indent="0" algn="l" defTabSz="914400" rtl="0" eaLnBrk="0" fontAlgn="base" latinLnBrk="0" hangingPunct="0">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Update velocity and position</a:t>
                </a:r>
                <a:endParaRPr kumimoji="0" lang="en-US" altLang="zh-CN" sz="24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endParaRPr>
              </a:p>
              <a:p>
                <a:pPr marL="457200" marR="0" lvl="1" indent="0" algn="l" defTabSz="914400" rtl="0" eaLnBrk="0" fontAlgn="base" latinLnBrk="0" hangingPunct="0">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endParaRPr kumimoji="0" lang="en-US" altLang="zh-CN" sz="24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endParaRPr>
              </a:p>
              <a:p>
                <a:pPr marL="457200" marR="0" lvl="1" indent="0" algn="l" defTabSz="914400" rtl="0" eaLnBrk="0" fontAlgn="base" latinLnBrk="0" hangingPunct="0">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a:t>
                </a:r>
                <a:endParaRPr kumimoji="0" lang="en-US" altLang="zh-CN" sz="24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endParaRPr>
              </a:p>
              <a:p>
                <a:pPr marL="0" marR="0" lvl="0" indent="0" algn="l" defTabSz="914400" rtl="0" eaLnBrk="0" fontAlgn="base" latinLnBrk="0" hangingPunct="0">
                  <a:lnSpc>
                    <a:spcPct val="100000"/>
                  </a:lnSpc>
                  <a:spcBef>
                    <a:spcPts val="0"/>
                  </a:spcBef>
                  <a:spcAft>
                    <a:spcPts val="0"/>
                  </a:spcAft>
                  <a:buClrTx/>
                  <a:buSzTx/>
                  <a:buFontTx/>
                  <a:buNone/>
                  <a:tabLst/>
                  <a:defRPr/>
                </a:pPr>
                <a:endParaRPr kumimoji="0" lang="en-US" altLang="zh-CN" sz="2400" b="0" i="0" u="none" strike="noStrike" kern="1200" cap="none" spc="0" normalizeH="0" baseline="0" noProof="0" dirty="0">
                  <a:ln>
                    <a:noFill/>
                  </a:ln>
                  <a:solidFill>
                    <a:srgbClr val="000000"/>
                  </a:solidFill>
                  <a:effectLst/>
                  <a:uLnTx/>
                  <a:uFillTx/>
                  <a:latin typeface="Arial Narrow" pitchFamily="34" charset="0"/>
                  <a:ea typeface="宋体" panose="02010600030101010101" pitchFamily="2" charset="-122"/>
                  <a:cs typeface="+mn-cs"/>
                </a:endParaRPr>
              </a:p>
              <a:p>
                <a:pPr marL="0" marR="0" lvl="0" indent="0" algn="l" defTabSz="914400" rtl="0" eaLnBrk="0" fontAlgn="base" latinLnBrk="0" hangingPunct="0">
                  <a:lnSpc>
                    <a:spcPct val="100000"/>
                  </a:lnSpc>
                  <a:spcBef>
                    <a:spcPts val="0"/>
                  </a:spcBef>
                  <a:spcAft>
                    <a:spcPts val="0"/>
                  </a:spcAft>
                  <a:buClrTx/>
                  <a:buSzTx/>
                  <a:buFontTx/>
                  <a:buNone/>
                  <a:tabLst/>
                  <a:defRPr/>
                </a:pPr>
                <a:br>
                  <a:rPr kumimoji="0" lang="en-US" altLang="zh-CN" sz="2400" b="0" i="0" u="none" strike="noStrike" kern="1200" cap="none" spc="0" normalizeH="0" baseline="0" noProof="0" dirty="0">
                    <a:ln>
                      <a:noFill/>
                    </a:ln>
                    <a:solidFill>
                      <a:srgbClr val="000000"/>
                    </a:solidFill>
                    <a:effectLst/>
                    <a:uLnTx/>
                    <a:uFillTx/>
                    <a:latin typeface="Arial Narrow" pitchFamily="34" charset="0"/>
                    <a:ea typeface="宋体" panose="02010600030101010101" pitchFamily="2" charset="-122"/>
                    <a:cs typeface="+mn-cs"/>
                  </a:rPr>
                </a:br>
                <a:r>
                  <a:rPr kumimoji="0" lang="en-US" altLang="zh-CN" sz="20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Output</a:t>
                </a:r>
                <a:r>
                  <a:rPr kumimoji="0" lang="en-US" altLang="zh-CN" sz="20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 state of all the particles(position, velocity...)</a:t>
                </a:r>
              </a:p>
              <a:p>
                <a:pPr marL="0" marR="0" lvl="0" indent="0" algn="l" defTabSz="914400" rtl="0" eaLnBrk="0" fontAlgn="base" latinLnBrk="0" hangingPunct="0">
                  <a:lnSpc>
                    <a:spcPct val="100000"/>
                  </a:lnSpc>
                  <a:spcBef>
                    <a:spcPct val="0"/>
                  </a:spcBef>
                  <a:spcAft>
                    <a:spcPct val="0"/>
                  </a:spcAft>
                  <a:buClrTx/>
                  <a:buSzTx/>
                  <a:buFontTx/>
                  <a:buNone/>
                  <a:tabLst/>
                  <a:defRPr/>
                </a:pPr>
                <a:br>
                  <a:rPr kumimoji="0" lang="en-US" altLang="zh-CN" sz="2400" b="1" i="0" u="none" strike="noStrike" kern="1200" cap="none" spc="0" normalizeH="0" baseline="0" noProof="0" dirty="0">
                    <a:ln>
                      <a:noFill/>
                    </a:ln>
                    <a:solidFill>
                      <a:srgbClr val="000000"/>
                    </a:solidFill>
                    <a:effectLst/>
                    <a:uLnTx/>
                    <a:uFillTx/>
                    <a:latin typeface="Arial Narrow" pitchFamily="34" charset="0"/>
                    <a:ea typeface="宋体" panose="02010600030101010101" pitchFamily="2" charset="-122"/>
                    <a:cs typeface="+mn-cs"/>
                  </a:rPr>
                </a:br>
                <a:endParaRPr kumimoji="0" lang="zh-CN" altLang="en-US" sz="2400" b="1" i="0" u="none" strike="noStrike" kern="1200" cap="none" spc="0" normalizeH="0" baseline="0" noProof="0" dirty="0">
                  <a:ln>
                    <a:noFill/>
                  </a:ln>
                  <a:solidFill>
                    <a:srgbClr val="000000"/>
                  </a:solidFill>
                  <a:effectLst/>
                  <a:uLnTx/>
                  <a:uFillTx/>
                  <a:latin typeface="Arial Narrow" pitchFamily="34" charset="0"/>
                  <a:ea typeface="宋体" panose="02010600030101010101" pitchFamily="2" charset="-122"/>
                  <a:cs typeface="+mn-cs"/>
                </a:endParaRPr>
              </a:p>
            </p:txBody>
          </p:sp>
        </mc:Choice>
        <mc:Fallback xmlns="">
          <p:sp>
            <p:nvSpPr>
              <p:cNvPr id="4" name="矩形 3">
                <a:extLst>
                  <a:ext uri="{FF2B5EF4-FFF2-40B4-BE49-F238E27FC236}">
                    <a16:creationId xmlns:a16="http://schemas.microsoft.com/office/drawing/2014/main" id="{963F07CC-C3C1-41D6-AD63-C48E8C16AEAE}"/>
                  </a:ext>
                </a:extLst>
              </p:cNvPr>
              <p:cNvSpPr>
                <a:spLocks noRot="1" noChangeAspect="1" noMove="1" noResize="1" noEditPoints="1" noAdjustHandles="1" noChangeArrowheads="1" noChangeShapeType="1" noTextEdit="1"/>
              </p:cNvSpPr>
              <p:nvPr/>
            </p:nvSpPr>
            <p:spPr>
              <a:xfrm>
                <a:off x="533400" y="1206441"/>
                <a:ext cx="7924800" cy="5355312"/>
              </a:xfrm>
              <a:prstGeom prst="rect">
                <a:avLst/>
              </a:prstGeom>
              <a:blipFill>
                <a:blip r:embed="rId2"/>
                <a:stretch>
                  <a:fillRect l="-846" t="-5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C75203BA-1EAE-4D75-B32B-E9501634C5B2}"/>
                  </a:ext>
                </a:extLst>
              </p:cNvPr>
              <p:cNvSpPr txBox="1"/>
              <p:nvPr/>
            </p:nvSpPr>
            <p:spPr bwMode="auto">
              <a:xfrm>
                <a:off x="5257800" y="2476717"/>
                <a:ext cx="838200" cy="532966"/>
              </a:xfrm>
              <a:prstGeom prst="rect">
                <a:avLst/>
              </a:prstGeom>
              <a:noFill/>
              <a:ln w="6350">
                <a:noFill/>
              </a:ln>
              <a:effectLst/>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altLang="zh-CN" sz="2800" b="1" i="1" u="none" strike="noStrike" kern="1200" cap="none" spc="0" normalizeH="0" baseline="0" noProof="0" smtClean="0">
                          <a:ln>
                            <a:noFill/>
                          </a:ln>
                          <a:solidFill>
                            <a:srgbClr val="FF0000"/>
                          </a:solidFill>
                          <a:effectLst/>
                          <a:uLnTx/>
                          <a:uFillTx/>
                          <a:latin typeface="Cambria Math" panose="02040503050406030204" pitchFamily="18" charset="0"/>
                          <a:cs typeface="+mn-cs"/>
                        </a:rPr>
                        <m:t>𝑶</m:t>
                      </m:r>
                      <m:r>
                        <a:rPr kumimoji="0" lang="en-US" altLang="zh-CN" sz="2800" b="1" i="1" u="none" strike="noStrike" kern="1200" cap="none" spc="0" normalizeH="0" baseline="0" noProof="0" smtClean="0">
                          <a:ln>
                            <a:noFill/>
                          </a:ln>
                          <a:solidFill>
                            <a:srgbClr val="FF0000"/>
                          </a:solidFill>
                          <a:effectLst/>
                          <a:uLnTx/>
                          <a:uFillTx/>
                          <a:latin typeface="Cambria Math" panose="02040503050406030204" pitchFamily="18" charset="0"/>
                          <a:cs typeface="+mn-cs"/>
                        </a:rPr>
                        <m:t>(</m:t>
                      </m:r>
                      <m:sSup>
                        <m:sSupPr>
                          <m:ctrlPr>
                            <a:rPr kumimoji="0" lang="en-US" altLang="zh-CN" sz="2800" b="1" i="1" u="none" strike="noStrike" kern="1200" cap="none" spc="0" normalizeH="0" baseline="0" noProof="0" smtClean="0">
                              <a:ln>
                                <a:noFill/>
                              </a:ln>
                              <a:solidFill>
                                <a:srgbClr val="FF0000"/>
                              </a:solidFill>
                              <a:effectLst/>
                              <a:uLnTx/>
                              <a:uFillTx/>
                              <a:latin typeface="Cambria Math" panose="02040503050406030204" pitchFamily="18" charset="0"/>
                              <a:cs typeface="+mn-cs"/>
                            </a:rPr>
                          </m:ctrlPr>
                        </m:sSupPr>
                        <m:e>
                          <m:r>
                            <a:rPr kumimoji="0" lang="en-US" altLang="zh-CN" sz="2800" b="1" i="1" u="none" strike="noStrike" kern="1200" cap="none" spc="0" normalizeH="0" baseline="0" noProof="0" smtClean="0">
                              <a:ln>
                                <a:noFill/>
                              </a:ln>
                              <a:solidFill>
                                <a:srgbClr val="FF0000"/>
                              </a:solidFill>
                              <a:effectLst/>
                              <a:uLnTx/>
                              <a:uFillTx/>
                              <a:latin typeface="Cambria Math" panose="02040503050406030204" pitchFamily="18" charset="0"/>
                              <a:cs typeface="+mn-cs"/>
                            </a:rPr>
                            <m:t>𝑵</m:t>
                          </m:r>
                        </m:e>
                        <m:sup>
                          <m:r>
                            <a:rPr kumimoji="0" lang="en-US" altLang="zh-CN" sz="2800" b="1" i="1" u="none" strike="noStrike" kern="1200" cap="none" spc="0" normalizeH="0" baseline="0" noProof="0" smtClean="0">
                              <a:ln>
                                <a:noFill/>
                              </a:ln>
                              <a:solidFill>
                                <a:srgbClr val="FF0000"/>
                              </a:solidFill>
                              <a:effectLst/>
                              <a:uLnTx/>
                              <a:uFillTx/>
                              <a:latin typeface="Cambria Math" panose="02040503050406030204" pitchFamily="18" charset="0"/>
                              <a:cs typeface="+mn-cs"/>
                            </a:rPr>
                            <m:t>𝟐</m:t>
                          </m:r>
                        </m:sup>
                      </m:sSup>
                      <m:r>
                        <a:rPr kumimoji="0" lang="en-US" altLang="zh-CN" sz="2800" b="1" i="1" u="none" strike="noStrike" kern="1200" cap="none" spc="0" normalizeH="0" baseline="0" noProof="0" smtClean="0">
                          <a:ln>
                            <a:noFill/>
                          </a:ln>
                          <a:solidFill>
                            <a:srgbClr val="FF0000"/>
                          </a:solidFill>
                          <a:effectLst/>
                          <a:uLnTx/>
                          <a:uFillTx/>
                          <a:latin typeface="Cambria Math" panose="02040503050406030204" pitchFamily="18" charset="0"/>
                          <a:cs typeface="+mn-cs"/>
                        </a:rPr>
                        <m:t>)</m:t>
                      </m:r>
                    </m:oMath>
                  </m:oMathPara>
                </a14:m>
                <a:endParaRPr kumimoji="0" lang="zh-CN" altLang="en-US" sz="2800" b="1" i="0" u="none" strike="noStrike" kern="1200" cap="none" spc="0" normalizeH="0" baseline="0" noProof="0" dirty="0">
                  <a:ln>
                    <a:noFill/>
                  </a:ln>
                  <a:solidFill>
                    <a:srgbClr val="FF0000"/>
                  </a:solidFill>
                  <a:effectLst/>
                  <a:uLnTx/>
                  <a:uFillTx/>
                  <a:latin typeface="Calibri"/>
                  <a:ea typeface="宋体" panose="02010600030101010101" pitchFamily="2" charset="-122"/>
                  <a:cs typeface="+mn-cs"/>
                </a:endParaRPr>
              </a:p>
            </p:txBody>
          </p:sp>
        </mc:Choice>
        <mc:Fallback xmlns="">
          <p:sp>
            <p:nvSpPr>
              <p:cNvPr id="11" name="文本框 10">
                <a:extLst>
                  <a:ext uri="{FF2B5EF4-FFF2-40B4-BE49-F238E27FC236}">
                    <a16:creationId xmlns:a16="http://schemas.microsoft.com/office/drawing/2014/main" id="{C75203BA-1EAE-4D75-B32B-E9501634C5B2}"/>
                  </a:ext>
                </a:extLst>
              </p:cNvPr>
              <p:cNvSpPr txBox="1">
                <a:spLocks noRot="1" noChangeAspect="1" noMove="1" noResize="1" noEditPoints="1" noAdjustHandles="1" noChangeArrowheads="1" noChangeShapeType="1" noTextEdit="1"/>
              </p:cNvSpPr>
              <p:nvPr/>
            </p:nvSpPr>
            <p:spPr bwMode="auto">
              <a:xfrm>
                <a:off x="5257800" y="2476717"/>
                <a:ext cx="838200" cy="532966"/>
              </a:xfrm>
              <a:prstGeom prst="rect">
                <a:avLst/>
              </a:prstGeom>
              <a:blipFill>
                <a:blip r:embed="rId3"/>
                <a:stretch>
                  <a:fillRect r="-26277"/>
                </a:stretch>
              </a:blipFill>
              <a:ln w="6350">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C3812930-182F-42FB-853A-B43705D6BFE0}"/>
                  </a:ext>
                </a:extLst>
              </p:cNvPr>
              <p:cNvSpPr txBox="1"/>
              <p:nvPr/>
            </p:nvSpPr>
            <p:spPr bwMode="auto">
              <a:xfrm>
                <a:off x="5318760" y="3622487"/>
                <a:ext cx="838200" cy="523220"/>
              </a:xfrm>
              <a:prstGeom prst="rect">
                <a:avLst/>
              </a:prstGeom>
              <a:noFill/>
              <a:ln w="6350">
                <a:noFill/>
              </a:ln>
              <a:effectLst/>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altLang="zh-CN" sz="2800" b="1" i="1" u="none" strike="noStrike" kern="1200" cap="none" spc="0" normalizeH="0" baseline="0" noProof="0" smtClean="0">
                          <a:ln>
                            <a:noFill/>
                          </a:ln>
                          <a:solidFill>
                            <a:srgbClr val="005C3C">
                              <a:lumMod val="90000"/>
                              <a:lumOff val="10000"/>
                            </a:srgbClr>
                          </a:solidFill>
                          <a:effectLst/>
                          <a:uLnTx/>
                          <a:uFillTx/>
                          <a:latin typeface="Cambria Math" panose="02040503050406030204" pitchFamily="18" charset="0"/>
                          <a:cs typeface="+mn-cs"/>
                        </a:rPr>
                        <m:t>𝑶</m:t>
                      </m:r>
                      <m:r>
                        <a:rPr kumimoji="0" lang="en-US" altLang="zh-CN" sz="2800" b="1" i="1" u="none" strike="noStrike" kern="1200" cap="none" spc="0" normalizeH="0" baseline="0" noProof="0" smtClean="0">
                          <a:ln>
                            <a:noFill/>
                          </a:ln>
                          <a:solidFill>
                            <a:srgbClr val="005C3C">
                              <a:lumMod val="90000"/>
                              <a:lumOff val="10000"/>
                            </a:srgbClr>
                          </a:solidFill>
                          <a:effectLst/>
                          <a:uLnTx/>
                          <a:uFillTx/>
                          <a:latin typeface="Cambria Math" panose="02040503050406030204" pitchFamily="18" charset="0"/>
                          <a:cs typeface="+mn-cs"/>
                        </a:rPr>
                        <m:t>(</m:t>
                      </m:r>
                      <m:r>
                        <a:rPr kumimoji="0" lang="en-US" altLang="zh-CN" sz="2800" b="1" i="1" u="none" strike="noStrike" kern="1200" cap="none" spc="0" normalizeH="0" baseline="0" noProof="0" smtClean="0">
                          <a:ln>
                            <a:noFill/>
                          </a:ln>
                          <a:solidFill>
                            <a:srgbClr val="005C3C">
                              <a:lumMod val="90000"/>
                              <a:lumOff val="10000"/>
                            </a:srgbClr>
                          </a:solidFill>
                          <a:effectLst/>
                          <a:uLnTx/>
                          <a:uFillTx/>
                          <a:latin typeface="Cambria Math" panose="02040503050406030204" pitchFamily="18" charset="0"/>
                          <a:cs typeface="+mn-cs"/>
                        </a:rPr>
                        <m:t>𝑵</m:t>
                      </m:r>
                      <m:r>
                        <a:rPr kumimoji="0" lang="en-US" altLang="zh-CN" sz="2800" b="1" i="1" u="none" strike="noStrike" kern="1200" cap="none" spc="0" normalizeH="0" baseline="0" noProof="0" smtClean="0">
                          <a:ln>
                            <a:noFill/>
                          </a:ln>
                          <a:solidFill>
                            <a:srgbClr val="005C3C">
                              <a:lumMod val="90000"/>
                              <a:lumOff val="10000"/>
                            </a:srgbClr>
                          </a:solidFill>
                          <a:effectLst/>
                          <a:uLnTx/>
                          <a:uFillTx/>
                          <a:latin typeface="Cambria Math" panose="02040503050406030204" pitchFamily="18" charset="0"/>
                          <a:cs typeface="+mn-cs"/>
                        </a:rPr>
                        <m:t>)</m:t>
                      </m:r>
                    </m:oMath>
                  </m:oMathPara>
                </a14:m>
                <a:endParaRPr kumimoji="0" lang="zh-CN" altLang="en-US" sz="2800" b="1" i="0" u="none" strike="noStrike" kern="1200" cap="none" spc="0" normalizeH="0" baseline="0" noProof="0" dirty="0">
                  <a:ln>
                    <a:noFill/>
                  </a:ln>
                  <a:solidFill>
                    <a:srgbClr val="005C3C">
                      <a:lumMod val="90000"/>
                      <a:lumOff val="10000"/>
                    </a:srgbClr>
                  </a:solidFill>
                  <a:effectLst/>
                  <a:uLnTx/>
                  <a:uFillTx/>
                  <a:latin typeface="Calibri"/>
                  <a:ea typeface="宋体" panose="02010600030101010101" pitchFamily="2" charset="-122"/>
                  <a:cs typeface="+mn-cs"/>
                </a:endParaRPr>
              </a:p>
            </p:txBody>
          </p:sp>
        </mc:Choice>
        <mc:Fallback xmlns="">
          <p:sp>
            <p:nvSpPr>
              <p:cNvPr id="13" name="文本框 12">
                <a:extLst>
                  <a:ext uri="{FF2B5EF4-FFF2-40B4-BE49-F238E27FC236}">
                    <a16:creationId xmlns:a16="http://schemas.microsoft.com/office/drawing/2014/main" id="{C3812930-182F-42FB-853A-B43705D6BFE0}"/>
                  </a:ext>
                </a:extLst>
              </p:cNvPr>
              <p:cNvSpPr txBox="1">
                <a:spLocks noRot="1" noChangeAspect="1" noMove="1" noResize="1" noEditPoints="1" noAdjustHandles="1" noChangeArrowheads="1" noChangeShapeType="1" noTextEdit="1"/>
              </p:cNvSpPr>
              <p:nvPr/>
            </p:nvSpPr>
            <p:spPr bwMode="auto">
              <a:xfrm>
                <a:off x="5318760" y="3622487"/>
                <a:ext cx="838200" cy="523220"/>
              </a:xfrm>
              <a:prstGeom prst="rect">
                <a:avLst/>
              </a:prstGeom>
              <a:blipFill>
                <a:blip r:embed="rId4"/>
                <a:stretch>
                  <a:fillRect r="-5839"/>
                </a:stretch>
              </a:blipFill>
              <a:ln w="6350">
                <a:noFill/>
              </a:ln>
              <a:effectLst/>
            </p:spPr>
            <p:txBody>
              <a:bodyPr/>
              <a:lstStyle/>
              <a:p>
                <a:r>
                  <a:rPr lang="zh-CN" altLang="en-US">
                    <a:noFill/>
                  </a:rPr>
                  <a:t> </a:t>
                </a:r>
              </a:p>
            </p:txBody>
          </p:sp>
        </mc:Fallback>
      </mc:AlternateContent>
      <p:cxnSp>
        <p:nvCxnSpPr>
          <p:cNvPr id="14" name="直接箭头连接符 13">
            <a:extLst>
              <a:ext uri="{FF2B5EF4-FFF2-40B4-BE49-F238E27FC236}">
                <a16:creationId xmlns:a16="http://schemas.microsoft.com/office/drawing/2014/main" id="{80B1CB69-4D60-4E03-9643-A1A912030826}"/>
              </a:ext>
            </a:extLst>
          </p:cNvPr>
          <p:cNvCxnSpPr>
            <a:cxnSpLocks/>
          </p:cNvCxnSpPr>
          <p:nvPr/>
        </p:nvCxnSpPr>
        <p:spPr bwMode="auto">
          <a:xfrm>
            <a:off x="4163179" y="2743200"/>
            <a:ext cx="1018421" cy="0"/>
          </a:xfrm>
          <a:prstGeom prst="straightConnector1">
            <a:avLst/>
          </a:prstGeom>
          <a:noFill/>
          <a:ln w="28575">
            <a:solidFill>
              <a:srgbClr val="FF0000"/>
            </a:solidFill>
            <a:miter lim="800000"/>
            <a:headEnd type="none" w="med" len="med"/>
            <a:tailEnd type="triangle"/>
          </a:ln>
          <a:effectLst/>
        </p:spPr>
      </p:cxnSp>
      <p:cxnSp>
        <p:nvCxnSpPr>
          <p:cNvPr id="18" name="直接箭头连接符 17">
            <a:extLst>
              <a:ext uri="{FF2B5EF4-FFF2-40B4-BE49-F238E27FC236}">
                <a16:creationId xmlns:a16="http://schemas.microsoft.com/office/drawing/2014/main" id="{461FE5CB-D864-449A-9716-B1663859E91D}"/>
              </a:ext>
            </a:extLst>
          </p:cNvPr>
          <p:cNvCxnSpPr>
            <a:cxnSpLocks/>
          </p:cNvCxnSpPr>
          <p:nvPr/>
        </p:nvCxnSpPr>
        <p:spPr bwMode="auto">
          <a:xfrm>
            <a:off x="4748589" y="3863430"/>
            <a:ext cx="509211" cy="0"/>
          </a:xfrm>
          <a:prstGeom prst="straightConnector1">
            <a:avLst/>
          </a:prstGeom>
          <a:noFill/>
          <a:ln w="28575">
            <a:solidFill>
              <a:srgbClr val="00B050"/>
            </a:solidFill>
            <a:miter lim="800000"/>
            <a:headEnd type="none" w="med" len="med"/>
            <a:tailEnd type="triangle"/>
          </a:ln>
          <a:effectLst/>
        </p:spPr>
      </p:cxnSp>
    </p:spTree>
    <p:extLst>
      <p:ext uri="{BB962C8B-B14F-4D97-AF65-F5344CB8AC3E}">
        <p14:creationId xmlns:p14="http://schemas.microsoft.com/office/powerpoint/2010/main" val="1122885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500"/>
                                        <p:tgtEl>
                                          <p:spTgt spid="13"/>
                                        </p:tgtEl>
                                      </p:cBhvr>
                                    </p:animEffect>
                                  </p:childTnLst>
                                </p:cTn>
                              </p:par>
                              <p:par>
                                <p:cTn id="19" presetID="10" presetClass="entr" presetSubtype="0" fill="hold" nodeType="with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500"/>
                                        <p:tgtEl>
                                          <p:spTgt spid="14"/>
                                        </p:tgtEl>
                                      </p:cBhvr>
                                    </p:animEffect>
                                  </p:childTnLst>
                                </p:cTn>
                              </p:par>
                              <p:par>
                                <p:cTn id="22" presetID="10" presetClass="entr" presetSubtype="0" fill="hold" nodeType="with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fade">
                                      <p:cBhvr>
                                        <p:cTn id="24"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5" grpId="0" animBg="1"/>
      <p:bldP spid="11" grpId="0"/>
      <p:bldP spid="1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70AD5D-119F-4F23-9954-23D4D9E38505}"/>
              </a:ext>
            </a:extLst>
          </p:cNvPr>
          <p:cNvSpPr>
            <a:spLocks noGrp="1"/>
          </p:cNvSpPr>
          <p:nvPr>
            <p:ph type="title"/>
          </p:nvPr>
        </p:nvSpPr>
        <p:spPr/>
        <p:txBody>
          <a:bodyPr/>
          <a:lstStyle/>
          <a:p>
            <a:r>
              <a:rPr lang="en-US" altLang="zh-CN" dirty="0"/>
              <a:t>SPH Algorithm description</a:t>
            </a:r>
            <a:endParaRPr lang="zh-CN" altLang="en-US" dirty="0"/>
          </a:p>
        </p:txBody>
      </p:sp>
      <p:pic>
        <p:nvPicPr>
          <p:cNvPr id="3074" name="Picture 2">
            <a:extLst>
              <a:ext uri="{FF2B5EF4-FFF2-40B4-BE49-F238E27FC236}">
                <a16:creationId xmlns:a16="http://schemas.microsoft.com/office/drawing/2014/main" id="{2665D74C-34CE-482F-9619-49A04DB2D1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323974"/>
            <a:ext cx="8440162" cy="44215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75803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a:extLst>
              <a:ext uri="{FF2B5EF4-FFF2-40B4-BE49-F238E27FC236}">
                <a16:creationId xmlns:a16="http://schemas.microsoft.com/office/drawing/2014/main" id="{9D569F91-BF60-4601-AD24-65C195DCDFC0}"/>
              </a:ext>
            </a:extLst>
          </p:cNvPr>
          <p:cNvSpPr>
            <a:spLocks noGrp="1"/>
          </p:cNvSpPr>
          <p:nvPr>
            <p:ph type="title"/>
          </p:nvPr>
        </p:nvSpPr>
        <p:spPr>
          <a:xfrm>
            <a:off x="364052" y="381000"/>
            <a:ext cx="8405982" cy="762000"/>
          </a:xfrm>
        </p:spPr>
        <p:txBody>
          <a:bodyPr/>
          <a:lstStyle/>
          <a:p>
            <a:r>
              <a:rPr lang="en-US" altLang="zh-CN" dirty="0"/>
              <a:t>Simulation and Validation</a:t>
            </a:r>
            <a:endParaRPr lang="zh-CN" altLang="en-US" dirty="0"/>
          </a:p>
        </p:txBody>
      </p:sp>
      <p:pic>
        <p:nvPicPr>
          <p:cNvPr id="4098" name="Picture 2">
            <a:extLst>
              <a:ext uri="{FF2B5EF4-FFF2-40B4-BE49-F238E27FC236}">
                <a16:creationId xmlns:a16="http://schemas.microsoft.com/office/drawing/2014/main" id="{B0361042-DC36-46A0-8838-820020DFCCC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95400" y="1245096"/>
            <a:ext cx="1752600" cy="1190006"/>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0ED1D627-DF0B-4A59-AC95-5AA8CFD9287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86200" y="1295400"/>
            <a:ext cx="5181600" cy="3886200"/>
          </a:xfrm>
          <a:prstGeom prst="rect">
            <a:avLst/>
          </a:prstGeom>
          <a:noFill/>
          <a:extLst>
            <a:ext uri="{909E8E84-426E-40DD-AFC4-6F175D3DCCD1}">
              <a14:hiddenFill xmlns:a14="http://schemas.microsoft.com/office/drawing/2010/main">
                <a:solidFill>
                  <a:srgbClr val="FFFFFF"/>
                </a:solidFill>
              </a14:hiddenFill>
            </a:ext>
          </a:extLst>
        </p:spPr>
      </p:pic>
      <p:sp>
        <p:nvSpPr>
          <p:cNvPr id="7" name="矩形 6">
            <a:extLst>
              <a:ext uri="{FF2B5EF4-FFF2-40B4-BE49-F238E27FC236}">
                <a16:creationId xmlns:a16="http://schemas.microsoft.com/office/drawing/2014/main" id="{46BAF9F1-D60B-4BDF-8BC3-127E0B987E7D}"/>
              </a:ext>
            </a:extLst>
          </p:cNvPr>
          <p:cNvSpPr/>
          <p:nvPr/>
        </p:nvSpPr>
        <p:spPr>
          <a:xfrm>
            <a:off x="379292" y="5937711"/>
            <a:ext cx="8475148" cy="369332"/>
          </a:xfrm>
          <a:prstGeom prst="rect">
            <a:avLst/>
          </a:prstGeom>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900" b="0" i="0" u="none" strike="noStrike" kern="1200" cap="none" spc="0" normalizeH="0" baseline="0" noProof="0" dirty="0">
                <a:ln>
                  <a:noFill/>
                </a:ln>
                <a:solidFill>
                  <a:srgbClr val="666666"/>
                </a:solidFill>
                <a:effectLst/>
                <a:uLnTx/>
                <a:uFillTx/>
                <a:latin typeface="Arial" panose="020B0604020202020204" pitchFamily="34" charset="0"/>
                <a:ea typeface="宋体" panose="02010600030101010101" pitchFamily="2" charset="-122"/>
                <a:cs typeface="+mn-cs"/>
              </a:rPr>
              <a:t>Experimental data are provided by Odd M. </a:t>
            </a:r>
            <a:r>
              <a:rPr kumimoji="0" lang="en-US" altLang="zh-CN" sz="900" b="0" i="0" u="none" strike="noStrike" kern="1200" cap="none" spc="0" normalizeH="0" baseline="0" noProof="0" dirty="0" err="1">
                <a:ln>
                  <a:noFill/>
                </a:ln>
                <a:solidFill>
                  <a:srgbClr val="666666"/>
                </a:solidFill>
                <a:effectLst/>
                <a:uLnTx/>
                <a:uFillTx/>
                <a:latin typeface="Arial" panose="020B0604020202020204" pitchFamily="34" charset="0"/>
                <a:ea typeface="宋体" panose="02010600030101010101" pitchFamily="2" charset="-122"/>
                <a:cs typeface="+mn-cs"/>
              </a:rPr>
              <a:t>Faltinsen</a:t>
            </a:r>
            <a:r>
              <a:rPr kumimoji="0" lang="en-US" altLang="zh-CN" sz="900" b="0" i="0" u="none" strike="noStrike" kern="1200" cap="none" spc="0" normalizeH="0" baseline="0" noProof="0" dirty="0">
                <a:ln>
                  <a:noFill/>
                </a:ln>
                <a:solidFill>
                  <a:srgbClr val="666666"/>
                </a:solidFill>
                <a:effectLst/>
                <a:uLnTx/>
                <a:uFillTx/>
                <a:latin typeface="Arial" panose="020B0604020202020204" pitchFamily="34" charset="0"/>
                <a:ea typeface="宋体" panose="02010600030101010101" pitchFamily="2" charset="-122"/>
                <a:cs typeface="+mn-cs"/>
              </a:rPr>
              <a:t> and are the ones shown in Fig. 6(a) of “Multidimensional modal analysis of nonlinear sloshing in a rectangular tank with finite water depth”, </a:t>
            </a:r>
            <a:r>
              <a:rPr kumimoji="0" lang="en-US" altLang="zh-CN" sz="900" b="0" i="0" u="none" strike="noStrike" kern="1200" cap="none" spc="0" normalizeH="0" baseline="0" noProof="0" dirty="0" err="1">
                <a:ln>
                  <a:noFill/>
                </a:ln>
                <a:solidFill>
                  <a:srgbClr val="666666"/>
                </a:solidFill>
                <a:effectLst/>
                <a:uLnTx/>
                <a:uFillTx/>
                <a:latin typeface="Arial" panose="020B0604020202020204" pitchFamily="34" charset="0"/>
                <a:ea typeface="宋体" panose="02010600030101010101" pitchFamily="2" charset="-122"/>
                <a:cs typeface="+mn-cs"/>
              </a:rPr>
              <a:t>Faltinsen</a:t>
            </a:r>
            <a:r>
              <a:rPr kumimoji="0" lang="en-US" altLang="zh-CN" sz="900" b="0" i="0" u="none" strike="noStrike" kern="1200" cap="none" spc="0" normalizeH="0" baseline="0" noProof="0" dirty="0">
                <a:ln>
                  <a:noFill/>
                </a:ln>
                <a:solidFill>
                  <a:srgbClr val="666666"/>
                </a:solidFill>
                <a:effectLst/>
                <a:uLnTx/>
                <a:uFillTx/>
                <a:latin typeface="Arial" panose="020B0604020202020204" pitchFamily="34" charset="0"/>
                <a:ea typeface="宋体" panose="02010600030101010101" pitchFamily="2" charset="-122"/>
                <a:cs typeface="+mn-cs"/>
              </a:rPr>
              <a:t> et al., Journal of Fluid Mechanics, Vol.407</a:t>
            </a:r>
            <a:endParaRPr kumimoji="0" lang="zh-CN" altLang="en-US" sz="2400" b="1" i="0" u="none" strike="noStrike" kern="1200" cap="none" spc="0" normalizeH="0" baseline="0" noProof="0" dirty="0">
              <a:ln>
                <a:noFill/>
              </a:ln>
              <a:solidFill>
                <a:srgbClr val="000000"/>
              </a:solidFill>
              <a:effectLst/>
              <a:uLnTx/>
              <a:uFillTx/>
              <a:latin typeface="Arial Narrow" pitchFamily="34" charset="0"/>
              <a:ea typeface="宋体" panose="02010600030101010101" pitchFamily="2" charset="-122"/>
              <a:cs typeface="+mn-cs"/>
            </a:endParaRPr>
          </a:p>
        </p:txBody>
      </p:sp>
      <p:pic>
        <p:nvPicPr>
          <p:cNvPr id="4102" name="Picture 6">
            <a:extLst>
              <a:ext uri="{FF2B5EF4-FFF2-40B4-BE49-F238E27FC236}">
                <a16:creationId xmlns:a16="http://schemas.microsoft.com/office/drawing/2014/main" id="{6BD0A8B6-585E-4325-951E-ED88E258F592}"/>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287780" y="2720124"/>
            <a:ext cx="1836420" cy="1282327"/>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a:extLst>
              <a:ext uri="{FF2B5EF4-FFF2-40B4-BE49-F238E27FC236}">
                <a16:creationId xmlns:a16="http://schemas.microsoft.com/office/drawing/2014/main" id="{01386CBA-098A-4C01-93CF-55F57D04B447}"/>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287780" y="4226485"/>
            <a:ext cx="1836420" cy="1271164"/>
          </a:xfrm>
          <a:prstGeom prst="rect">
            <a:avLst/>
          </a:prstGeom>
          <a:noFill/>
          <a:extLst>
            <a:ext uri="{909E8E84-426E-40DD-AFC4-6F175D3DCCD1}">
              <a14:hiddenFill xmlns:a14="http://schemas.microsoft.com/office/drawing/2010/main">
                <a:solidFill>
                  <a:srgbClr val="FFFFFF"/>
                </a:solidFill>
              </a14:hiddenFill>
            </a:ext>
          </a:extLst>
        </p:spPr>
      </p:pic>
      <p:cxnSp>
        <p:nvCxnSpPr>
          <p:cNvPr id="9" name="直接箭头连接符 8">
            <a:extLst>
              <a:ext uri="{FF2B5EF4-FFF2-40B4-BE49-F238E27FC236}">
                <a16:creationId xmlns:a16="http://schemas.microsoft.com/office/drawing/2014/main" id="{CEA5870D-796A-42B8-97B3-78C44F49E6A0}"/>
              </a:ext>
            </a:extLst>
          </p:cNvPr>
          <p:cNvCxnSpPr/>
          <p:nvPr/>
        </p:nvCxnSpPr>
        <p:spPr bwMode="auto">
          <a:xfrm flipH="1">
            <a:off x="762000" y="3352800"/>
            <a:ext cx="457200" cy="0"/>
          </a:xfrm>
          <a:prstGeom prst="straightConnector1">
            <a:avLst/>
          </a:prstGeom>
          <a:noFill/>
          <a:ln w="28575">
            <a:solidFill>
              <a:srgbClr val="000000"/>
            </a:solidFill>
            <a:miter lim="800000"/>
            <a:headEnd type="none" w="med" len="med"/>
            <a:tailEnd type="triangle"/>
          </a:ln>
          <a:effectLst/>
        </p:spPr>
      </p:cxnSp>
      <p:cxnSp>
        <p:nvCxnSpPr>
          <p:cNvPr id="11" name="直接箭头连接符 10">
            <a:extLst>
              <a:ext uri="{FF2B5EF4-FFF2-40B4-BE49-F238E27FC236}">
                <a16:creationId xmlns:a16="http://schemas.microsoft.com/office/drawing/2014/main" id="{4AC60800-5256-48BD-BBB8-E12EB31213FA}"/>
              </a:ext>
            </a:extLst>
          </p:cNvPr>
          <p:cNvCxnSpPr/>
          <p:nvPr/>
        </p:nvCxnSpPr>
        <p:spPr bwMode="auto">
          <a:xfrm>
            <a:off x="3200400" y="4876800"/>
            <a:ext cx="457200" cy="0"/>
          </a:xfrm>
          <a:prstGeom prst="straightConnector1">
            <a:avLst/>
          </a:prstGeom>
          <a:noFill/>
          <a:ln w="28575">
            <a:solidFill>
              <a:srgbClr val="000000"/>
            </a:solidFill>
            <a:miter lim="800000"/>
            <a:headEnd type="none" w="med" len="med"/>
            <a:tailEnd type="triangle"/>
          </a:ln>
          <a:effectLst/>
        </p:spPr>
      </p:cxnSp>
    </p:spTree>
    <p:extLst>
      <p:ext uri="{BB962C8B-B14F-4D97-AF65-F5344CB8AC3E}">
        <p14:creationId xmlns:p14="http://schemas.microsoft.com/office/powerpoint/2010/main" val="3782618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23127F44-4F56-4D42-864B-2537E36DF0BC}"/>
              </a:ext>
            </a:extLst>
          </p:cNvPr>
          <p:cNvSpPr>
            <a:spLocks noGrp="1"/>
          </p:cNvSpPr>
          <p:nvPr>
            <p:ph type="title"/>
          </p:nvPr>
        </p:nvSpPr>
        <p:spPr>
          <a:xfrm>
            <a:off x="364052" y="381000"/>
            <a:ext cx="8405982" cy="762000"/>
          </a:xfrm>
        </p:spPr>
        <p:txBody>
          <a:bodyPr/>
          <a:lstStyle/>
          <a:p>
            <a:r>
              <a:rPr lang="en-US" altLang="zh-CN" dirty="0"/>
              <a:t>Runtime</a:t>
            </a:r>
            <a:endParaRPr lang="zh-CN" altLang="en-US" dirty="0"/>
          </a:p>
        </p:txBody>
      </p:sp>
      <p:sp>
        <p:nvSpPr>
          <p:cNvPr id="5" name="矩形 4">
            <a:extLst>
              <a:ext uri="{FF2B5EF4-FFF2-40B4-BE49-F238E27FC236}">
                <a16:creationId xmlns:a16="http://schemas.microsoft.com/office/drawing/2014/main" id="{44C2400C-B268-4910-B197-99C2F4D7A0A1}"/>
              </a:ext>
            </a:extLst>
          </p:cNvPr>
          <p:cNvSpPr/>
          <p:nvPr/>
        </p:nvSpPr>
        <p:spPr>
          <a:xfrm>
            <a:off x="5867400" y="1251737"/>
            <a:ext cx="3810000" cy="5816977"/>
          </a:xfrm>
          <a:prstGeom prst="rect">
            <a:avLst/>
          </a:prstGeom>
        </p:spPr>
        <p:txBody>
          <a:bodyPr wrap="square">
            <a:spAutoFit/>
          </a:bodyPr>
          <a:lstStyle/>
          <a:p>
            <a:pPr marL="0" marR="0" lvl="0" indent="0" algn="l" defTabSz="914400" rtl="0" eaLnBrk="0" fontAlgn="base" latinLnBrk="0" hangingPunct="0">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Base version</a:t>
            </a:r>
          </a:p>
          <a:p>
            <a:pPr marL="0" marR="0" lvl="0" indent="0" algn="l" defTabSz="914400" rtl="0" eaLnBrk="0" fontAlgn="base" latinLnBrk="0" hangingPunct="0">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rgbClr val="666666"/>
                </a:solidFill>
                <a:effectLst/>
                <a:uLnTx/>
                <a:uFillTx/>
                <a:latin typeface="Arial" panose="020B0604020202020204" pitchFamily="34" charset="0"/>
                <a:ea typeface="宋体" panose="02010600030101010101" pitchFamily="2" charset="-122"/>
                <a:cs typeface="+mn-cs"/>
              </a:rPr>
              <a:t>            + data structure </a:t>
            </a:r>
            <a:endParaRPr kumimoji="0" lang="en-US" altLang="zh-CN" sz="1800" b="0" i="0" u="none" strike="noStrike" kern="1200" cap="none" spc="0" normalizeH="0" baseline="0" noProof="0" dirty="0">
              <a:ln>
                <a:noFill/>
              </a:ln>
              <a:solidFill>
                <a:srgbClr val="000000"/>
              </a:solidFill>
              <a:effectLst/>
              <a:uLnTx/>
              <a:uFillTx/>
              <a:latin typeface="Arial Narrow" pitchFamily="34" charset="0"/>
              <a:ea typeface="宋体" panose="02010600030101010101" pitchFamily="2" charset="-122"/>
              <a:cs typeface="+mn-cs"/>
            </a:endParaRPr>
          </a:p>
          <a:p>
            <a:pPr marL="457200" marR="0" lvl="0" indent="0" algn="l" defTabSz="914400" rtl="0" eaLnBrk="0" fontAlgn="base" latinLnBrk="0" hangingPunct="0">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rgbClr val="666666"/>
                </a:solidFill>
                <a:effectLst/>
                <a:uLnTx/>
                <a:uFillTx/>
                <a:latin typeface="Arial" panose="020B0604020202020204" pitchFamily="34" charset="0"/>
                <a:ea typeface="宋体" panose="02010600030101010101" pitchFamily="2" charset="-122"/>
                <a:cs typeface="+mn-cs"/>
              </a:rPr>
              <a:t>     + </a:t>
            </a:r>
            <a:r>
              <a:rPr kumimoji="0" lang="en-US" altLang="zh-CN" sz="1800" b="0" i="0" u="none" strike="noStrike" kern="1200" cap="none" spc="0" normalizeH="0" baseline="0" noProof="0" dirty="0" err="1">
                <a:ln>
                  <a:noFill/>
                </a:ln>
                <a:solidFill>
                  <a:srgbClr val="666666"/>
                </a:solidFill>
                <a:effectLst/>
                <a:uLnTx/>
                <a:uFillTx/>
                <a:latin typeface="Arial" panose="020B0604020202020204" pitchFamily="34" charset="0"/>
                <a:ea typeface="宋体" panose="02010600030101010101" pitchFamily="2" charset="-122"/>
                <a:cs typeface="+mn-cs"/>
              </a:rPr>
              <a:t>inlining</a:t>
            </a:r>
            <a:r>
              <a:rPr kumimoji="0" lang="en-US" altLang="zh-CN" sz="1800" b="0" i="0" u="none" strike="noStrike" kern="1200" cap="none" spc="0" normalizeH="0" baseline="0" noProof="0" dirty="0">
                <a:ln>
                  <a:noFill/>
                </a:ln>
                <a:solidFill>
                  <a:srgbClr val="666666"/>
                </a:solidFill>
                <a:effectLst/>
                <a:uLnTx/>
                <a:uFillTx/>
                <a:latin typeface="Arial" panose="020B0604020202020204" pitchFamily="34" charset="0"/>
                <a:ea typeface="宋体" panose="02010600030101010101" pitchFamily="2" charset="-122"/>
                <a:cs typeface="+mn-cs"/>
              </a:rPr>
              <a:t> </a:t>
            </a:r>
            <a:endParaRPr kumimoji="0" lang="en-US" altLang="zh-CN" sz="1800" b="0" i="0" u="none" strike="noStrike" kern="1200" cap="none" spc="0" normalizeH="0" baseline="0" noProof="0" dirty="0">
              <a:ln>
                <a:noFill/>
              </a:ln>
              <a:solidFill>
                <a:srgbClr val="000000"/>
              </a:solidFill>
              <a:effectLst/>
              <a:uLnTx/>
              <a:uFillTx/>
              <a:latin typeface="Arial Narrow" pitchFamily="34" charset="0"/>
              <a:ea typeface="宋体" panose="02010600030101010101" pitchFamily="2" charset="-122"/>
              <a:cs typeface="+mn-cs"/>
            </a:endParaRPr>
          </a:p>
          <a:p>
            <a:pPr marL="457200" marR="0" lvl="0" indent="0" algn="l" defTabSz="914400" rtl="0" eaLnBrk="0" fontAlgn="base" latinLnBrk="0" hangingPunct="0">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rgbClr val="666666"/>
                </a:solidFill>
                <a:effectLst/>
                <a:uLnTx/>
                <a:uFillTx/>
                <a:latin typeface="Arial" panose="020B0604020202020204" pitchFamily="34" charset="0"/>
                <a:ea typeface="宋体" panose="02010600030101010101" pitchFamily="2" charset="-122"/>
                <a:cs typeface="+mn-cs"/>
              </a:rPr>
              <a:t>     + scalar replacement </a:t>
            </a:r>
            <a:endParaRPr kumimoji="0" lang="en-US" altLang="zh-CN" sz="1800" b="0" i="0" u="none" strike="noStrike" kern="1200" cap="none" spc="0" normalizeH="0" baseline="0" noProof="0" dirty="0">
              <a:ln>
                <a:noFill/>
              </a:ln>
              <a:solidFill>
                <a:srgbClr val="000000"/>
              </a:solidFill>
              <a:effectLst/>
              <a:uLnTx/>
              <a:uFillTx/>
              <a:latin typeface="Arial Narrow" pitchFamily="34" charset="0"/>
              <a:ea typeface="宋体" panose="02010600030101010101" pitchFamily="2" charset="-122"/>
              <a:cs typeface="+mn-cs"/>
            </a:endParaRPr>
          </a:p>
          <a:p>
            <a:pPr marL="457200" marR="0" lvl="0" indent="0" algn="l" defTabSz="914400" rtl="0" eaLnBrk="0" fontAlgn="base" latinLnBrk="0" hangingPunct="0">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rgbClr val="666666"/>
                </a:solidFill>
                <a:effectLst/>
                <a:uLnTx/>
                <a:uFillTx/>
                <a:latin typeface="Arial" panose="020B0604020202020204" pitchFamily="34" charset="0"/>
                <a:ea typeface="宋体" panose="02010600030101010101" pitchFamily="2" charset="-122"/>
                <a:cs typeface="+mn-cs"/>
              </a:rPr>
              <a:t>     + reducing branches</a:t>
            </a:r>
            <a:endParaRPr kumimoji="0" lang="en-US" altLang="zh-CN" sz="1800" b="0" i="0" u="none" strike="noStrike" kern="1200" cap="none" spc="0" normalizeH="0" baseline="0" noProof="0" dirty="0">
              <a:ln>
                <a:noFill/>
              </a:ln>
              <a:solidFill>
                <a:srgbClr val="000000"/>
              </a:solidFill>
              <a:effectLst/>
              <a:uLnTx/>
              <a:uFillTx/>
              <a:latin typeface="Arial Narrow" pitchFamily="34" charset="0"/>
              <a:ea typeface="宋体" panose="02010600030101010101" pitchFamily="2" charset="-122"/>
              <a:cs typeface="+mn-cs"/>
            </a:endParaRPr>
          </a:p>
          <a:p>
            <a:pPr marL="0" marR="0" lvl="0" indent="0" algn="l" defTabSz="914400" rtl="0" eaLnBrk="0" fontAlgn="base" latinLnBrk="0" hangingPunct="0">
              <a:lnSpc>
                <a:spcPct val="100000"/>
              </a:lnSpc>
              <a:spcBef>
                <a:spcPts val="0"/>
              </a:spcBef>
              <a:spcAft>
                <a:spcPts val="0"/>
              </a:spcAft>
              <a:buClrTx/>
              <a:buSzTx/>
              <a:buFontTx/>
              <a:buNone/>
              <a:tabLst/>
              <a:defRPr/>
            </a:pPr>
            <a:br>
              <a:rPr kumimoji="0" lang="en-US" altLang="zh-CN" sz="1800" b="0" i="0" u="none" strike="noStrike" kern="1200" cap="none" spc="0" normalizeH="0" baseline="0" noProof="0" dirty="0">
                <a:ln>
                  <a:noFill/>
                </a:ln>
                <a:solidFill>
                  <a:srgbClr val="000000"/>
                </a:solidFill>
                <a:effectLst/>
                <a:uLnTx/>
                <a:uFillTx/>
                <a:latin typeface="Arial Narrow" pitchFamily="34" charset="0"/>
                <a:ea typeface="宋体" panose="02010600030101010101" pitchFamily="2" charset="-122"/>
                <a:cs typeface="+mn-cs"/>
              </a:rPr>
            </a:br>
            <a:r>
              <a:rPr kumimoji="0" lang="en-US" altLang="zh-CN" sz="1800" b="1" i="0" u="none" strike="noStrike" kern="1200" cap="none" spc="0" normalizeH="0" baseline="0" noProof="0" dirty="0">
                <a:ln>
                  <a:noFill/>
                </a:ln>
                <a:solidFill>
                  <a:srgbClr val="00B050"/>
                </a:solidFill>
                <a:effectLst/>
                <a:uLnTx/>
                <a:uFillTx/>
                <a:latin typeface="微软雅黑" panose="020B0503020204020204" pitchFamily="34" charset="-122"/>
                <a:ea typeface="微软雅黑" panose="020B0503020204020204" pitchFamily="34" charset="-122"/>
                <a:cs typeface="+mn-cs"/>
              </a:rPr>
              <a:t>Optimized version 1</a:t>
            </a:r>
          </a:p>
          <a:p>
            <a:pPr marL="0" marR="0" lvl="0" indent="0" algn="l" defTabSz="914400" rtl="0" eaLnBrk="0" fontAlgn="base" latinLnBrk="0" hangingPunct="0">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rgbClr val="666666"/>
                </a:solidFill>
                <a:effectLst/>
                <a:uLnTx/>
                <a:uFillTx/>
                <a:latin typeface="Arial" panose="020B0604020202020204" pitchFamily="34" charset="0"/>
                <a:ea typeface="宋体" panose="02010600030101010101" pitchFamily="2" charset="-122"/>
                <a:cs typeface="+mn-cs"/>
              </a:rPr>
              <a:t>             + unrolling </a:t>
            </a:r>
            <a:endParaRPr kumimoji="0" lang="en-US" altLang="zh-CN" sz="1800" b="0" i="0" u="none" strike="noStrike" kern="1200" cap="none" spc="0" normalizeH="0" baseline="0" noProof="0" dirty="0">
              <a:ln>
                <a:noFill/>
              </a:ln>
              <a:solidFill>
                <a:srgbClr val="000000"/>
              </a:solidFill>
              <a:effectLst/>
              <a:uLnTx/>
              <a:uFillTx/>
              <a:latin typeface="Arial Narrow" pitchFamily="34" charset="0"/>
              <a:ea typeface="宋体" panose="02010600030101010101" pitchFamily="2" charset="-122"/>
              <a:cs typeface="+mn-cs"/>
            </a:endParaRPr>
          </a:p>
          <a:p>
            <a:pPr marL="0" marR="0" lvl="0" indent="0" algn="l" defTabSz="914400" rtl="0" eaLnBrk="0" fontAlgn="base" latinLnBrk="0" hangingPunct="0">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rgbClr val="666666"/>
                </a:solidFill>
                <a:effectLst/>
                <a:uLnTx/>
                <a:uFillTx/>
                <a:latin typeface="Arial" panose="020B0604020202020204" pitchFamily="34" charset="0"/>
                <a:ea typeface="宋体" panose="02010600030101010101" pitchFamily="2" charset="-122"/>
                <a:cs typeface="+mn-cs"/>
              </a:rPr>
              <a:t>             + blocking</a:t>
            </a:r>
            <a:endParaRPr kumimoji="0" lang="en-US" altLang="zh-CN" sz="1800" b="0" i="0" u="none" strike="noStrike" kern="1200" cap="none" spc="0" normalizeH="0" baseline="0" noProof="0" dirty="0">
              <a:ln>
                <a:noFill/>
              </a:ln>
              <a:solidFill>
                <a:srgbClr val="000000"/>
              </a:solidFill>
              <a:effectLst/>
              <a:uLnTx/>
              <a:uFillTx/>
              <a:latin typeface="Arial Narrow" pitchFamily="34" charset="0"/>
              <a:ea typeface="宋体" panose="02010600030101010101" pitchFamily="2" charset="-122"/>
              <a:cs typeface="+mn-cs"/>
            </a:endParaRPr>
          </a:p>
          <a:p>
            <a:pPr marL="0" marR="0" lvl="0" indent="0" algn="l" defTabSz="914400" rtl="0" eaLnBrk="0" fontAlgn="base" latinLnBrk="0" hangingPunct="0">
              <a:lnSpc>
                <a:spcPct val="100000"/>
              </a:lnSpc>
              <a:spcBef>
                <a:spcPts val="0"/>
              </a:spcBef>
              <a:spcAft>
                <a:spcPts val="0"/>
              </a:spcAft>
              <a:buClrTx/>
              <a:buSzTx/>
              <a:buFontTx/>
              <a:buNone/>
              <a:tabLst/>
              <a:defRPr/>
            </a:pPr>
            <a:br>
              <a:rPr kumimoji="0" lang="en-US" altLang="zh-CN" sz="1800" b="0" i="0" u="none" strike="noStrike" kern="1200" cap="none" spc="0" normalizeH="0" baseline="0" noProof="0" dirty="0">
                <a:ln>
                  <a:noFill/>
                </a:ln>
                <a:solidFill>
                  <a:srgbClr val="000000"/>
                </a:solidFill>
                <a:effectLst/>
                <a:uLnTx/>
                <a:uFillTx/>
                <a:latin typeface="Arial Narrow" pitchFamily="34" charset="0"/>
                <a:ea typeface="宋体" panose="02010600030101010101" pitchFamily="2" charset="-122"/>
                <a:cs typeface="+mn-cs"/>
              </a:rPr>
            </a:br>
            <a:r>
              <a:rPr kumimoji="0" lang="en-US" altLang="zh-CN" sz="18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Optimized version 2</a:t>
            </a:r>
            <a:endParaRPr kumimoji="0" lang="en-US" altLang="zh-CN" sz="18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base" latinLnBrk="0" hangingPunct="0">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rgbClr val="666666"/>
                </a:solidFill>
                <a:effectLst/>
                <a:uLnTx/>
                <a:uFillTx/>
                <a:latin typeface="Arial" panose="020B0604020202020204" pitchFamily="34" charset="0"/>
                <a:ea typeface="宋体" panose="02010600030101010101" pitchFamily="2" charset="-122"/>
                <a:cs typeface="+mn-cs"/>
              </a:rPr>
              <a:t>             + vectorization</a:t>
            </a:r>
            <a:endParaRPr kumimoji="0" lang="en-US" altLang="zh-CN" sz="1800" b="0" i="0" u="none" strike="noStrike" kern="1200" cap="none" spc="0" normalizeH="0" baseline="0" noProof="0" dirty="0">
              <a:ln>
                <a:noFill/>
              </a:ln>
              <a:solidFill>
                <a:srgbClr val="000000"/>
              </a:solidFill>
              <a:effectLst/>
              <a:uLnTx/>
              <a:uFillTx/>
              <a:latin typeface="Arial Narrow" pitchFamily="34" charset="0"/>
              <a:ea typeface="宋体" panose="02010600030101010101" pitchFamily="2" charset="-122"/>
              <a:cs typeface="+mn-cs"/>
            </a:endParaRPr>
          </a:p>
          <a:p>
            <a:pPr marL="0" marR="0" lvl="0" indent="0" algn="l" defTabSz="914400" rtl="0" eaLnBrk="0" fontAlgn="base" latinLnBrk="0" hangingPunct="0">
              <a:lnSpc>
                <a:spcPct val="100000"/>
              </a:lnSpc>
              <a:spcBef>
                <a:spcPts val="0"/>
              </a:spcBef>
              <a:spcAft>
                <a:spcPts val="0"/>
              </a:spcAft>
              <a:buClrTx/>
              <a:buSzTx/>
              <a:buFontTx/>
              <a:buNone/>
              <a:tabLst/>
              <a:defRPr/>
            </a:pPr>
            <a:br>
              <a:rPr kumimoji="0" lang="en-US" altLang="zh-CN" sz="1800" b="0" i="0" u="none" strike="noStrike" kern="1200" cap="none" spc="0" normalizeH="0" baseline="0" noProof="0" dirty="0">
                <a:ln>
                  <a:noFill/>
                </a:ln>
                <a:solidFill>
                  <a:srgbClr val="000000"/>
                </a:solidFill>
                <a:effectLst/>
                <a:uLnTx/>
                <a:uFillTx/>
                <a:latin typeface="Arial Narrow" pitchFamily="34" charset="0"/>
                <a:ea typeface="宋体" panose="02010600030101010101" pitchFamily="2" charset="-122"/>
                <a:cs typeface="+mn-cs"/>
              </a:rPr>
            </a:br>
            <a:r>
              <a:rPr kumimoji="0" lang="en-US" altLang="zh-CN" sz="1800" b="1"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Optimized version 3</a:t>
            </a:r>
          </a:p>
          <a:p>
            <a:pPr marL="0" marR="0" lvl="0" indent="0" algn="l" defTabSz="914400" rtl="0" eaLnBrk="0" fontAlgn="base" latinLnBrk="0" hangingPunct="0">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            </a:t>
            </a:r>
            <a:r>
              <a:rPr kumimoji="0" lang="en-US" altLang="zh-CN" sz="1800" b="0" i="0" u="none" strike="noStrike" kern="1200" cap="none" spc="0" normalizeH="0" baseline="0" noProof="0" dirty="0">
                <a:ln>
                  <a:noFill/>
                </a:ln>
                <a:solidFill>
                  <a:srgbClr val="666666"/>
                </a:solidFill>
                <a:effectLst/>
                <a:uLnTx/>
                <a:uFillTx/>
                <a:latin typeface="Arial" panose="020B0604020202020204" pitchFamily="34" charset="0"/>
                <a:ea typeface="宋体" panose="02010600030101010101" pitchFamily="2" charset="-122"/>
                <a:cs typeface="+mn-cs"/>
              </a:rPr>
              <a:t>+ postpone sqrt</a:t>
            </a:r>
          </a:p>
          <a:p>
            <a:pPr marL="0" marR="0" lvl="0" indent="0" algn="l" defTabSz="914400" rtl="0" eaLnBrk="0" fontAlgn="base" latinLnBrk="0" hangingPunct="0">
              <a:lnSpc>
                <a:spcPct val="100000"/>
              </a:lnSpc>
              <a:spcBef>
                <a:spcPts val="0"/>
              </a:spcBef>
              <a:spcAft>
                <a:spcPts val="0"/>
              </a:spcAft>
              <a:buClrTx/>
              <a:buSzTx/>
              <a:buFontTx/>
              <a:buNone/>
              <a:tabLst/>
              <a:defRPr/>
            </a:pPr>
            <a:endParaRPr kumimoji="0" lang="en-US" altLang="zh-CN" sz="1800" b="1" i="0" u="none" strike="noStrike" kern="1200" cap="none" spc="0" normalizeH="0" baseline="0" noProof="0" dirty="0">
              <a:ln>
                <a:noFill/>
              </a:ln>
              <a:solidFill>
                <a:srgbClr val="4F0E2B">
                  <a:lumMod val="25000"/>
                  <a:lumOff val="75000"/>
                </a:srgb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base" latinLnBrk="0" hangingPunct="0">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srgbClr val="4F0E2B">
                    <a:lumMod val="25000"/>
                    <a:lumOff val="75000"/>
                  </a:srgbClr>
                </a:solidFill>
                <a:effectLst/>
                <a:uLnTx/>
                <a:uFillTx/>
                <a:latin typeface="微软雅黑" panose="020B0503020204020204" pitchFamily="34" charset="-122"/>
                <a:ea typeface="微软雅黑" panose="020B0503020204020204" pitchFamily="34" charset="-122"/>
                <a:cs typeface="+mn-cs"/>
              </a:rPr>
              <a:t>Optimized version 4</a:t>
            </a:r>
          </a:p>
          <a:p>
            <a:pPr marL="0" marR="0" lvl="0" indent="0" algn="l" defTabSz="914400" rtl="0" eaLnBrk="0" fontAlgn="base" latinLnBrk="0" hangingPunct="0">
              <a:lnSpc>
                <a:spcPct val="100000"/>
              </a:lnSpc>
              <a:spcBef>
                <a:spcPts val="0"/>
              </a:spcBef>
              <a:spcAft>
                <a:spcPts val="0"/>
              </a:spcAft>
              <a:buClrTx/>
              <a:buSzTx/>
              <a:buFontTx/>
              <a:buNone/>
              <a:tabLst/>
              <a:defRPr/>
            </a:pPr>
            <a:endParaRPr kumimoji="0" lang="en-US" altLang="zh-CN" sz="18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br>
              <a:rPr kumimoji="0" lang="en-US" altLang="zh-CN" sz="2400" b="0" i="0" u="none" strike="noStrike" kern="1200" cap="none" spc="0" normalizeH="0" baseline="0" noProof="0" dirty="0">
                <a:ln>
                  <a:noFill/>
                </a:ln>
                <a:solidFill>
                  <a:srgbClr val="000000"/>
                </a:solidFill>
                <a:effectLst/>
                <a:uLnTx/>
                <a:uFillTx/>
                <a:latin typeface="Arial Narrow" pitchFamily="34" charset="0"/>
                <a:ea typeface="宋体" panose="02010600030101010101" pitchFamily="2" charset="-122"/>
                <a:cs typeface="+mn-cs"/>
              </a:rPr>
            </a:br>
            <a:endParaRPr kumimoji="0" lang="zh-CN" altLang="en-US" sz="2400" b="1" i="0" u="none" strike="noStrike" kern="1200" cap="none" spc="0" normalizeH="0" baseline="0" noProof="0" dirty="0">
              <a:ln>
                <a:noFill/>
              </a:ln>
              <a:solidFill>
                <a:srgbClr val="000000"/>
              </a:solidFill>
              <a:effectLst/>
              <a:uLnTx/>
              <a:uFillTx/>
              <a:latin typeface="Arial Narrow" pitchFamily="34" charset="0"/>
              <a:ea typeface="宋体" panose="02010600030101010101" pitchFamily="2" charset="-122"/>
              <a:cs typeface="+mn-cs"/>
            </a:endParaRPr>
          </a:p>
        </p:txBody>
      </p:sp>
      <p:sp>
        <p:nvSpPr>
          <p:cNvPr id="6" name="箭头: 右 5">
            <a:extLst>
              <a:ext uri="{FF2B5EF4-FFF2-40B4-BE49-F238E27FC236}">
                <a16:creationId xmlns:a16="http://schemas.microsoft.com/office/drawing/2014/main" id="{8299C3DD-31AD-4733-9D70-F1C6C6D65A90}"/>
              </a:ext>
            </a:extLst>
          </p:cNvPr>
          <p:cNvSpPr/>
          <p:nvPr/>
        </p:nvSpPr>
        <p:spPr>
          <a:xfrm rot="5400000">
            <a:off x="5836406" y="2164594"/>
            <a:ext cx="1357388" cy="228600"/>
          </a:xfrm>
          <a:prstGeom prst="rightArrow">
            <a:avLst/>
          </a:prstGeom>
          <a:solidFill>
            <a:schemeClr val="bg1">
              <a:lumMod val="75000"/>
            </a:schemeClr>
          </a:solidFill>
          <a:ln w="6350">
            <a:noFill/>
          </a:ln>
        </p:spPr>
        <p:txBody>
          <a:bodyPr wrap="square" rtlCol="0"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1" i="0" u="none" strike="noStrike" kern="1200" cap="none" spc="0" normalizeH="0" baseline="0" noProof="0" dirty="0">
              <a:ln>
                <a:noFill/>
              </a:ln>
              <a:solidFill>
                <a:srgbClr val="000000"/>
              </a:solidFill>
              <a:effectLst/>
              <a:uLnTx/>
              <a:uFillTx/>
              <a:latin typeface="Consolas" pitchFamily="49" charset="0"/>
              <a:ea typeface="宋体" panose="02010600030101010101" pitchFamily="2" charset="-122"/>
              <a:cs typeface="Consolas" pitchFamily="49" charset="0"/>
            </a:endParaRPr>
          </a:p>
        </p:txBody>
      </p:sp>
      <p:sp>
        <p:nvSpPr>
          <p:cNvPr id="8" name="箭头: 右 7">
            <a:extLst>
              <a:ext uri="{FF2B5EF4-FFF2-40B4-BE49-F238E27FC236}">
                <a16:creationId xmlns:a16="http://schemas.microsoft.com/office/drawing/2014/main" id="{C3A78996-B263-42F0-9C33-2FC6EA7902E3}"/>
              </a:ext>
            </a:extLst>
          </p:cNvPr>
          <p:cNvSpPr/>
          <p:nvPr/>
        </p:nvSpPr>
        <p:spPr>
          <a:xfrm rot="5400000">
            <a:off x="6106659" y="3515860"/>
            <a:ext cx="816881" cy="228600"/>
          </a:xfrm>
          <a:prstGeom prst="rightArrow">
            <a:avLst/>
          </a:prstGeom>
          <a:solidFill>
            <a:schemeClr val="bg1">
              <a:lumMod val="75000"/>
            </a:schemeClr>
          </a:solidFill>
          <a:ln w="6350">
            <a:noFill/>
          </a:ln>
        </p:spPr>
        <p:txBody>
          <a:bodyPr wrap="square" rtlCol="0"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1" i="0" u="none" strike="noStrike" kern="1200" cap="none" spc="0" normalizeH="0" baseline="0" noProof="0" dirty="0">
              <a:ln>
                <a:noFill/>
              </a:ln>
              <a:solidFill>
                <a:srgbClr val="000000"/>
              </a:solidFill>
              <a:effectLst/>
              <a:uLnTx/>
              <a:uFillTx/>
              <a:latin typeface="Consolas" pitchFamily="49" charset="0"/>
              <a:ea typeface="宋体" panose="02010600030101010101" pitchFamily="2" charset="-122"/>
              <a:cs typeface="Consolas" pitchFamily="49" charset="0"/>
            </a:endParaRPr>
          </a:p>
        </p:txBody>
      </p:sp>
      <p:sp>
        <p:nvSpPr>
          <p:cNvPr id="9" name="箭头: 右 8">
            <a:extLst>
              <a:ext uri="{FF2B5EF4-FFF2-40B4-BE49-F238E27FC236}">
                <a16:creationId xmlns:a16="http://schemas.microsoft.com/office/drawing/2014/main" id="{D2628A12-CF57-4646-9F91-76F8D17860FC}"/>
              </a:ext>
            </a:extLst>
          </p:cNvPr>
          <p:cNvSpPr/>
          <p:nvPr/>
        </p:nvSpPr>
        <p:spPr>
          <a:xfrm rot="5400000">
            <a:off x="6228065" y="4475468"/>
            <a:ext cx="574069" cy="228600"/>
          </a:xfrm>
          <a:prstGeom prst="rightArrow">
            <a:avLst/>
          </a:prstGeom>
          <a:solidFill>
            <a:schemeClr val="bg1">
              <a:lumMod val="75000"/>
            </a:schemeClr>
          </a:solidFill>
          <a:ln w="6350">
            <a:noFill/>
          </a:ln>
        </p:spPr>
        <p:txBody>
          <a:bodyPr wrap="square" rtlCol="0"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1" i="0" u="none" strike="noStrike" kern="1200" cap="none" spc="0" normalizeH="0" baseline="0" noProof="0" dirty="0">
              <a:ln>
                <a:noFill/>
              </a:ln>
              <a:solidFill>
                <a:srgbClr val="000000"/>
              </a:solidFill>
              <a:effectLst/>
              <a:uLnTx/>
              <a:uFillTx/>
              <a:latin typeface="Consolas" pitchFamily="49" charset="0"/>
              <a:ea typeface="宋体" panose="02010600030101010101" pitchFamily="2" charset="-122"/>
              <a:cs typeface="Consolas" pitchFamily="49" charset="0"/>
            </a:endParaRPr>
          </a:p>
        </p:txBody>
      </p:sp>
      <p:pic>
        <p:nvPicPr>
          <p:cNvPr id="3" name="图片 2">
            <a:extLst>
              <a:ext uri="{FF2B5EF4-FFF2-40B4-BE49-F238E27FC236}">
                <a16:creationId xmlns:a16="http://schemas.microsoft.com/office/drawing/2014/main" id="{85AEEA07-BCD7-4C46-A1E2-AFCE20D5822C}"/>
              </a:ext>
            </a:extLst>
          </p:cNvPr>
          <p:cNvPicPr>
            <a:picLocks noChangeAspect="1"/>
          </p:cNvPicPr>
          <p:nvPr/>
        </p:nvPicPr>
        <p:blipFill rotWithShape="1">
          <a:blip r:embed="rId2">
            <a:extLst>
              <a:ext uri="{28A0092B-C50C-407E-A947-70E740481C1C}">
                <a14:useLocalDpi xmlns:a14="http://schemas.microsoft.com/office/drawing/2010/main" val="0"/>
              </a:ext>
            </a:extLst>
          </a:blip>
          <a:srcRect r="8125"/>
          <a:stretch/>
        </p:blipFill>
        <p:spPr>
          <a:xfrm>
            <a:off x="38099" y="1306327"/>
            <a:ext cx="5600701" cy="4179532"/>
          </a:xfrm>
          <a:prstGeom prst="rect">
            <a:avLst/>
          </a:prstGeom>
        </p:spPr>
      </p:pic>
      <p:sp>
        <p:nvSpPr>
          <p:cNvPr id="10" name="箭头: 右 9">
            <a:extLst>
              <a:ext uri="{FF2B5EF4-FFF2-40B4-BE49-F238E27FC236}">
                <a16:creationId xmlns:a16="http://schemas.microsoft.com/office/drawing/2014/main" id="{F5FA8590-B441-46D3-BEF8-A1313FE64AFC}"/>
              </a:ext>
            </a:extLst>
          </p:cNvPr>
          <p:cNvSpPr/>
          <p:nvPr/>
        </p:nvSpPr>
        <p:spPr>
          <a:xfrm rot="5400000">
            <a:off x="6228064" y="5324027"/>
            <a:ext cx="574069" cy="228600"/>
          </a:xfrm>
          <a:prstGeom prst="rightArrow">
            <a:avLst/>
          </a:prstGeom>
          <a:solidFill>
            <a:schemeClr val="bg1">
              <a:lumMod val="75000"/>
            </a:schemeClr>
          </a:solidFill>
          <a:ln w="6350">
            <a:noFill/>
          </a:ln>
        </p:spPr>
        <p:txBody>
          <a:bodyPr wrap="square" rtlCol="0"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1" i="0" u="none" strike="noStrike" kern="1200" cap="none" spc="0" normalizeH="0" baseline="0" noProof="0" dirty="0">
              <a:ln>
                <a:noFill/>
              </a:ln>
              <a:solidFill>
                <a:srgbClr val="000000"/>
              </a:solidFill>
              <a:effectLst/>
              <a:uLnTx/>
              <a:uFillTx/>
              <a:latin typeface="Consolas" pitchFamily="49" charset="0"/>
              <a:ea typeface="宋体" panose="02010600030101010101" pitchFamily="2" charset="-122"/>
              <a:cs typeface="Consolas" pitchFamily="49" charset="0"/>
            </a:endParaRPr>
          </a:p>
        </p:txBody>
      </p:sp>
    </p:spTree>
    <p:extLst>
      <p:ext uri="{BB962C8B-B14F-4D97-AF65-F5344CB8AC3E}">
        <p14:creationId xmlns:p14="http://schemas.microsoft.com/office/powerpoint/2010/main" val="23008370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23127F44-4F56-4D42-864B-2537E36DF0BC}"/>
              </a:ext>
            </a:extLst>
          </p:cNvPr>
          <p:cNvSpPr>
            <a:spLocks noGrp="1"/>
          </p:cNvSpPr>
          <p:nvPr>
            <p:ph type="title"/>
          </p:nvPr>
        </p:nvSpPr>
        <p:spPr>
          <a:xfrm>
            <a:off x="364052" y="381000"/>
            <a:ext cx="8405982" cy="762000"/>
          </a:xfrm>
        </p:spPr>
        <p:txBody>
          <a:bodyPr/>
          <a:lstStyle/>
          <a:p>
            <a:r>
              <a:rPr lang="en-US" altLang="zh-CN" dirty="0"/>
              <a:t>Performance</a:t>
            </a:r>
            <a:endParaRPr lang="zh-CN" altLang="en-US" dirty="0"/>
          </a:p>
        </p:txBody>
      </p:sp>
      <p:pic>
        <p:nvPicPr>
          <p:cNvPr id="5" name="图片 4">
            <a:extLst>
              <a:ext uri="{FF2B5EF4-FFF2-40B4-BE49-F238E27FC236}">
                <a16:creationId xmlns:a16="http://schemas.microsoft.com/office/drawing/2014/main" id="{3E9AD07A-7866-43EB-B5C7-17F29CB610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1117847"/>
            <a:ext cx="9144000" cy="4884295"/>
          </a:xfrm>
          <a:prstGeom prst="rect">
            <a:avLst/>
          </a:prstGeom>
        </p:spPr>
      </p:pic>
    </p:spTree>
    <p:extLst>
      <p:ext uri="{BB962C8B-B14F-4D97-AF65-F5344CB8AC3E}">
        <p14:creationId xmlns:p14="http://schemas.microsoft.com/office/powerpoint/2010/main" val="21976655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9D902C4F-6CDD-4677-B68D-4A1D157A2060}"/>
              </a:ext>
            </a:extLst>
          </p:cNvPr>
          <p:cNvSpPr>
            <a:spLocks noGrp="1"/>
          </p:cNvSpPr>
          <p:nvPr>
            <p:ph type="title"/>
          </p:nvPr>
        </p:nvSpPr>
        <p:spPr>
          <a:xfrm>
            <a:off x="364052" y="381000"/>
            <a:ext cx="8405982" cy="762000"/>
          </a:xfrm>
        </p:spPr>
        <p:txBody>
          <a:bodyPr/>
          <a:lstStyle/>
          <a:p>
            <a:r>
              <a:rPr lang="en-US" altLang="zh-CN" dirty="0"/>
              <a:t>Roofline Model</a:t>
            </a:r>
            <a:endParaRPr lang="zh-CN" altLang="en-US" dirty="0"/>
          </a:p>
        </p:txBody>
      </p:sp>
      <p:pic>
        <p:nvPicPr>
          <p:cNvPr id="3" name="图片 2">
            <a:extLst>
              <a:ext uri="{FF2B5EF4-FFF2-40B4-BE49-F238E27FC236}">
                <a16:creationId xmlns:a16="http://schemas.microsoft.com/office/drawing/2014/main" id="{AFAFA584-A8F8-4EC8-8C9D-E55AEFB666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0034" y="1134862"/>
            <a:ext cx="8305118" cy="5181600"/>
          </a:xfrm>
          <a:prstGeom prst="rect">
            <a:avLst/>
          </a:prstGeom>
        </p:spPr>
      </p:pic>
    </p:spTree>
    <p:extLst>
      <p:ext uri="{BB962C8B-B14F-4D97-AF65-F5344CB8AC3E}">
        <p14:creationId xmlns:p14="http://schemas.microsoft.com/office/powerpoint/2010/main" val="40628253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7E30E8-1690-4906-BF98-CDD42BAFAFD6}"/>
              </a:ext>
            </a:extLst>
          </p:cNvPr>
          <p:cNvSpPr>
            <a:spLocks noGrp="1"/>
          </p:cNvSpPr>
          <p:nvPr>
            <p:ph type="title"/>
          </p:nvPr>
        </p:nvSpPr>
        <p:spPr/>
        <p:txBody>
          <a:bodyPr/>
          <a:lstStyle/>
          <a:p>
            <a:r>
              <a:rPr lang="en-US" altLang="zh-CN" dirty="0"/>
              <a:t>Discussion &amp; Conclusion</a:t>
            </a:r>
            <a:endParaRPr lang="zh-CN" altLang="en-US" dirty="0"/>
          </a:p>
        </p:txBody>
      </p:sp>
      <p:sp>
        <p:nvSpPr>
          <p:cNvPr id="3" name="内容占位符 2">
            <a:extLst>
              <a:ext uri="{FF2B5EF4-FFF2-40B4-BE49-F238E27FC236}">
                <a16:creationId xmlns:a16="http://schemas.microsoft.com/office/drawing/2014/main" id="{213F8754-7D63-4C3E-A549-06A6404F4FF7}"/>
              </a:ext>
            </a:extLst>
          </p:cNvPr>
          <p:cNvSpPr>
            <a:spLocks noGrp="1"/>
          </p:cNvSpPr>
          <p:nvPr>
            <p:ph idx="1"/>
          </p:nvPr>
        </p:nvSpPr>
        <p:spPr/>
        <p:txBody>
          <a:bodyPr/>
          <a:lstStyle/>
          <a:p>
            <a:r>
              <a:rPr lang="en-US" altLang="zh-CN" b="0" dirty="0"/>
              <a:t>Optimization1 VS optimization2</a:t>
            </a:r>
          </a:p>
          <a:p>
            <a:r>
              <a:rPr lang="en-US" altLang="zh-CN" b="0" dirty="0"/>
              <a:t>Real bottleneck in </a:t>
            </a:r>
            <a:r>
              <a:rPr lang="en-US" altLang="zh-CN" dirty="0" err="1">
                <a:solidFill>
                  <a:srgbClr val="FF0000"/>
                </a:solidFill>
                <a:latin typeface="Consolas" panose="020B0609020204030204" pitchFamily="49" charset="0"/>
              </a:rPr>
              <a:t>SearchNeighbors</a:t>
            </a:r>
            <a:r>
              <a:rPr lang="en-US" altLang="zh-CN" b="0" dirty="0"/>
              <a:t>: a lot of branches</a:t>
            </a:r>
          </a:p>
          <a:p>
            <a:endParaRPr lang="zh-CN" altLang="en-US" dirty="0"/>
          </a:p>
        </p:txBody>
      </p:sp>
    </p:spTree>
    <p:extLst>
      <p:ext uri="{BB962C8B-B14F-4D97-AF65-F5344CB8AC3E}">
        <p14:creationId xmlns:p14="http://schemas.microsoft.com/office/powerpoint/2010/main" val="397145549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HIDDENFONTSHAPE" val="true"/>
</p:tagLst>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ETH Course">
  <a:themeElements>
    <a:clrScheme name="ETH">
      <a:dk1>
        <a:srgbClr val="000000"/>
      </a:dk1>
      <a:lt1>
        <a:srgbClr val="FFFFFF"/>
      </a:lt1>
      <a:dk2>
        <a:srgbClr val="002B5F"/>
      </a:dk2>
      <a:lt2>
        <a:srgbClr val="808080"/>
      </a:lt2>
      <a:accent1>
        <a:srgbClr val="4F0E2B"/>
      </a:accent1>
      <a:accent2>
        <a:srgbClr val="005C3C"/>
      </a:accent2>
      <a:accent3>
        <a:srgbClr val="A03232"/>
      </a:accent3>
      <a:accent4>
        <a:srgbClr val="F7F0BC"/>
      </a:accent4>
      <a:accent5>
        <a:srgbClr val="C8DEC8"/>
      </a:accent5>
      <a:accent6>
        <a:srgbClr val="D6D6F5"/>
      </a:accent6>
      <a:hlink>
        <a:srgbClr val="A71D5B"/>
      </a:hlink>
      <a:folHlink>
        <a:srgbClr val="A71D5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4"/>
        </a:solidFill>
        <a:ln w="6350">
          <a:solidFill>
            <a:schemeClr val="tx1">
              <a:lumMod val="50000"/>
              <a:lumOff val="50000"/>
            </a:schemeClr>
          </a:solidFill>
        </a:ln>
      </a:spPr>
      <a:bodyPr>
        <a:spAutoFit/>
      </a:bodyPr>
      <a:lstStyle>
        <a:defPPr>
          <a:defRPr sz="1800" dirty="0">
            <a:latin typeface="Consolas" pitchFamily="49" charset="0"/>
            <a:cs typeface="Consolas" pitchFamily="49" charset="0"/>
          </a:defRPr>
        </a:defPPr>
      </a:lstStyle>
    </a:spDef>
    <a:lnDef>
      <a:spPr bwMode="auto">
        <a:noFill/>
        <a:ln w="12700">
          <a:solidFill>
            <a:srgbClr val="000000"/>
          </a:solidFill>
          <a:miter lim="800000"/>
          <a:headEnd type="none" w="med" len="med"/>
          <a:tailEnd type="none" w="med" len="med"/>
        </a:ln>
        <a:effectLst/>
      </a:spPr>
      <a:bodyPr/>
      <a:lstStyle/>
    </a:lnDef>
    <a:txDef>
      <a:spPr bwMode="auto">
        <a:noFill/>
        <a:ln w="6350">
          <a:noFill/>
        </a:ln>
        <a:effectLst/>
      </a:spPr>
      <a:bodyPr wrap="none" rtlCol="0">
        <a:spAutoFit/>
      </a:bodyPr>
      <a:lstStyle>
        <a:defPPr>
          <a:defRPr sz="2000" dirty="0" smtClean="0">
            <a:latin typeface="+mn-lt"/>
          </a:defRPr>
        </a:defPPr>
      </a:lstStyle>
    </a:txDef>
  </a:objectDefaults>
  <a:extraClrSchemeLst>
    <a:extraClrScheme>
      <a:clrScheme name="class1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lass1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lass1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lass1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lass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lass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lass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580</Words>
  <Application>Microsoft Office PowerPoint</Application>
  <PresentationFormat>Bildschirmpräsentation (4:3)</PresentationFormat>
  <Paragraphs>68</Paragraphs>
  <Slides>9</Slides>
  <Notes>4</Notes>
  <HiddenSlides>0</HiddenSlides>
  <MMClips>0</MMClips>
  <ScaleCrop>false</ScaleCrop>
  <HeadingPairs>
    <vt:vector size="6" baseType="variant">
      <vt:variant>
        <vt:lpstr>Verwendete Schriftarten</vt:lpstr>
      </vt:variant>
      <vt:variant>
        <vt:i4>15</vt:i4>
      </vt:variant>
      <vt:variant>
        <vt:lpstr>Design</vt:lpstr>
      </vt:variant>
      <vt:variant>
        <vt:i4>2</vt:i4>
      </vt:variant>
      <vt:variant>
        <vt:lpstr>Folientitel</vt:lpstr>
      </vt:variant>
      <vt:variant>
        <vt:i4>9</vt:i4>
      </vt:variant>
    </vt:vector>
  </HeadingPairs>
  <TitlesOfParts>
    <vt:vector size="26" baseType="lpstr">
      <vt:lpstr>CMBX12</vt:lpstr>
      <vt:lpstr>CMEX10</vt:lpstr>
      <vt:lpstr>CMMI8</vt:lpstr>
      <vt:lpstr>CMSY8</vt:lpstr>
      <vt:lpstr>LCMSS8</vt:lpstr>
      <vt:lpstr>微软雅黑</vt:lpstr>
      <vt:lpstr>等线</vt:lpstr>
      <vt:lpstr>Arial</vt:lpstr>
      <vt:lpstr>Arial Narrow</vt:lpstr>
      <vt:lpstr>Calibri</vt:lpstr>
      <vt:lpstr>Calibri Light</vt:lpstr>
      <vt:lpstr>Cambria Math</vt:lpstr>
      <vt:lpstr>Consolas</vt:lpstr>
      <vt:lpstr>Wingdings</vt:lpstr>
      <vt:lpstr>Wingdings 2</vt:lpstr>
      <vt:lpstr>Office 主题​​</vt:lpstr>
      <vt:lpstr>ETH Course</vt:lpstr>
      <vt:lpstr>ASL Project —— Improved Smoothed-Particle Hydrodynamics  Mengdi Wang,  Silvia Nauer, Tianwei Yu,  Valérie Kulka  </vt:lpstr>
      <vt:lpstr>SPH Algorithm description</vt:lpstr>
      <vt:lpstr>SPH Algorithm description</vt:lpstr>
      <vt:lpstr>SPH Algorithm description</vt:lpstr>
      <vt:lpstr>Simulation and Validation</vt:lpstr>
      <vt:lpstr>Runtime</vt:lpstr>
      <vt:lpstr>Performance</vt:lpstr>
      <vt:lpstr>Roofline Model</vt:lpstr>
      <vt:lpstr>Discussion &amp; 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yu tianwei</dc:creator>
  <cp:lastModifiedBy>Mengdi Wang</cp:lastModifiedBy>
  <cp:revision>7</cp:revision>
  <dcterms:created xsi:type="dcterms:W3CDTF">2020-05-23T19:19:50Z</dcterms:created>
  <dcterms:modified xsi:type="dcterms:W3CDTF">2020-05-24T20:27:54Z</dcterms:modified>
</cp:coreProperties>
</file>