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4"/>
  </p:sldMasterIdLst>
  <p:notesMasterIdLst>
    <p:notesMasterId r:id="rId14"/>
  </p:notesMasterIdLst>
  <p:handoutMasterIdLst>
    <p:handoutMasterId r:id="rId15"/>
  </p:handoutMasterIdLst>
  <p:sldIdLst>
    <p:sldId id="268" r:id="rId5"/>
    <p:sldId id="276" r:id="rId6"/>
    <p:sldId id="271" r:id="rId7"/>
    <p:sldId id="272" r:id="rId8"/>
    <p:sldId id="275" r:id="rId9"/>
    <p:sldId id="273" r:id="rId10"/>
    <p:sldId id="274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5" autoAdjust="0"/>
  </p:normalViewPr>
  <p:slideViewPr>
    <p:cSldViewPr snapToGrid="0" snapToObjects="1">
      <p:cViewPr varScale="1">
        <p:scale>
          <a:sx n="63" d="100"/>
          <a:sy n="63" d="100"/>
        </p:scale>
        <p:origin x="77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3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0BB816-636F-4C40-9EC7-A3BA365B89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E0D02-F780-4697-9A30-3F10F4D67C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9885C-64C6-4202-8B65-38170DBD673D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C7536-00AB-4C14-90D3-7D88603F2A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BC111-E561-48D6-9DB3-85F8BE552B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AA4D1-BF1D-4260-B442-EBD7859EC5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46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49326-15A5-4041-B3F6-1CB1FE840753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39BA2-F127-4DB1-B8FD-D5A70CC3E0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0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4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9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960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75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0453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8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21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3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3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5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2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3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29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6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3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2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54">
            <a:extLst>
              <a:ext uri="{FF2B5EF4-FFF2-40B4-BE49-F238E27FC236}">
                <a16:creationId xmlns:a16="http://schemas.microsoft.com/office/drawing/2014/main" id="{95FFA5E0-4C70-431D-A19D-18415F6C4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92" name="Freeform: Shape 56">
            <a:extLst>
              <a:ext uri="{FF2B5EF4-FFF2-40B4-BE49-F238E27FC236}">
                <a16:creationId xmlns:a16="http://schemas.microsoft.com/office/drawing/2014/main" id="{BBE55C11-4C41-45E4-A00F-83DEE6BB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3632297"/>
            <a:ext cx="7527616" cy="2170389"/>
          </a:xfrm>
          <a:custGeom>
            <a:avLst/>
            <a:gdLst>
              <a:gd name="connsiteX0" fmla="*/ 0 w 7527616"/>
              <a:gd name="connsiteY0" fmla="*/ 0 h 2170389"/>
              <a:gd name="connsiteX1" fmla="*/ 85411 w 7527616"/>
              <a:gd name="connsiteY1" fmla="*/ 0 h 2170389"/>
              <a:gd name="connsiteX2" fmla="*/ 926533 w 7527616"/>
              <a:gd name="connsiteY2" fmla="*/ 0 h 2170389"/>
              <a:gd name="connsiteX3" fmla="*/ 1114264 w 7527616"/>
              <a:gd name="connsiteY3" fmla="*/ 0 h 2170389"/>
              <a:gd name="connsiteX4" fmla="*/ 6544376 w 7527616"/>
              <a:gd name="connsiteY4" fmla="*/ 0 h 2170389"/>
              <a:gd name="connsiteX5" fmla="*/ 6610082 w 7527616"/>
              <a:gd name="connsiteY5" fmla="*/ 26276 h 2170389"/>
              <a:gd name="connsiteX6" fmla="*/ 6619468 w 7527616"/>
              <a:gd name="connsiteY6" fmla="*/ 36786 h 2170389"/>
              <a:gd name="connsiteX7" fmla="*/ 7506496 w 7527616"/>
              <a:gd name="connsiteY7" fmla="*/ 1024760 h 2170389"/>
              <a:gd name="connsiteX8" fmla="*/ 7506496 w 7527616"/>
              <a:gd name="connsiteY8" fmla="*/ 1140374 h 2170389"/>
              <a:gd name="connsiteX9" fmla="*/ 6619468 w 7527616"/>
              <a:gd name="connsiteY9" fmla="*/ 2133603 h 2170389"/>
              <a:gd name="connsiteX10" fmla="*/ 6610082 w 7527616"/>
              <a:gd name="connsiteY10" fmla="*/ 2144113 h 2170389"/>
              <a:gd name="connsiteX11" fmla="*/ 6544376 w 7527616"/>
              <a:gd name="connsiteY11" fmla="*/ 2170389 h 2170389"/>
              <a:gd name="connsiteX12" fmla="*/ 1114264 w 7527616"/>
              <a:gd name="connsiteY12" fmla="*/ 2170389 h 2170389"/>
              <a:gd name="connsiteX13" fmla="*/ 926533 w 7527616"/>
              <a:gd name="connsiteY13" fmla="*/ 2170389 h 2170389"/>
              <a:gd name="connsiteX14" fmla="*/ 146150 w 7527616"/>
              <a:gd name="connsiteY14" fmla="*/ 2170389 h 2170389"/>
              <a:gd name="connsiteX15" fmla="*/ 0 w 7527616"/>
              <a:gd name="connsiteY15" fmla="*/ 2170389 h 21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27616" h="2170389">
                <a:moveTo>
                  <a:pt x="0" y="0"/>
                </a:moveTo>
                <a:lnTo>
                  <a:pt x="85411" y="0"/>
                </a:lnTo>
                <a:cubicBezTo>
                  <a:pt x="290008" y="0"/>
                  <a:pt x="562804" y="0"/>
                  <a:pt x="926533" y="0"/>
                </a:cubicBezTo>
                <a:cubicBezTo>
                  <a:pt x="926533" y="0"/>
                  <a:pt x="926533" y="0"/>
                  <a:pt x="1114264" y="0"/>
                </a:cubicBezTo>
                <a:cubicBezTo>
                  <a:pt x="1114264" y="0"/>
                  <a:pt x="1114264" y="0"/>
                  <a:pt x="6544376" y="0"/>
                </a:cubicBezTo>
                <a:cubicBezTo>
                  <a:pt x="6567842" y="0"/>
                  <a:pt x="6591309" y="10510"/>
                  <a:pt x="6610082" y="26276"/>
                </a:cubicBezTo>
                <a:cubicBezTo>
                  <a:pt x="6614775" y="26276"/>
                  <a:pt x="6619468" y="31531"/>
                  <a:pt x="6619468" y="36786"/>
                </a:cubicBezTo>
                <a:cubicBezTo>
                  <a:pt x="6619468" y="36786"/>
                  <a:pt x="6619468" y="36786"/>
                  <a:pt x="7506496" y="1024760"/>
                </a:cubicBezTo>
                <a:cubicBezTo>
                  <a:pt x="7534656" y="1056291"/>
                  <a:pt x="7534656" y="1108843"/>
                  <a:pt x="7506496" y="1140374"/>
                </a:cubicBezTo>
                <a:cubicBezTo>
                  <a:pt x="7506496" y="1140374"/>
                  <a:pt x="7506496" y="1140374"/>
                  <a:pt x="6619468" y="2133603"/>
                </a:cubicBezTo>
                <a:cubicBezTo>
                  <a:pt x="6619468" y="2133603"/>
                  <a:pt x="6614775" y="2138858"/>
                  <a:pt x="6610082" y="2144113"/>
                </a:cubicBezTo>
                <a:cubicBezTo>
                  <a:pt x="6591309" y="2159879"/>
                  <a:pt x="6567842" y="2170389"/>
                  <a:pt x="6544376" y="2170389"/>
                </a:cubicBezTo>
                <a:cubicBezTo>
                  <a:pt x="6544376" y="2170389"/>
                  <a:pt x="6544376" y="2170389"/>
                  <a:pt x="1114264" y="2170389"/>
                </a:cubicBezTo>
                <a:cubicBezTo>
                  <a:pt x="1114264" y="2170389"/>
                  <a:pt x="1114264" y="2170389"/>
                  <a:pt x="926533" y="2170389"/>
                </a:cubicBezTo>
                <a:cubicBezTo>
                  <a:pt x="926533" y="2170389"/>
                  <a:pt x="926533" y="2170389"/>
                  <a:pt x="146150" y="2170389"/>
                </a:cubicBezTo>
                <a:lnTo>
                  <a:pt x="0" y="2170389"/>
                </a:lnTo>
                <a:close/>
              </a:path>
            </a:pathLst>
          </a:custGeom>
          <a:solidFill>
            <a:srgbClr val="46525B">
              <a:alpha val="87843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733" y="3962400"/>
            <a:ext cx="5454227" cy="9589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solidFill>
                  <a:srgbClr val="FFFFFF"/>
                </a:solidFill>
              </a:rPr>
              <a:t>Mental Health </a:t>
            </a:r>
            <a:br>
              <a:rPr lang="en-US" sz="3100">
                <a:solidFill>
                  <a:srgbClr val="FFFFFF"/>
                </a:solidFill>
              </a:rPr>
            </a:br>
            <a:r>
              <a:rPr lang="en-US" sz="3100">
                <a:solidFill>
                  <a:srgbClr val="FFFFFF"/>
                </a:solidFill>
              </a:rPr>
              <a:t>in the Classroom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F05262DB-6398-4AF9-96A3-041CFB112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733" y="4944531"/>
            <a:ext cx="5454227" cy="5249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1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rgbClr val="FFFFFF"/>
                </a:solidFill>
              </a:rPr>
              <a:t>William Lewandowski</a:t>
            </a:r>
          </a:p>
        </p:txBody>
      </p:sp>
    </p:spTree>
    <p:extLst>
      <p:ext uri="{BB962C8B-B14F-4D97-AF65-F5344CB8AC3E}">
        <p14:creationId xmlns:p14="http://schemas.microsoft.com/office/powerpoint/2010/main" val="31294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>
            <a:extLst>
              <a:ext uri="{FF2B5EF4-FFF2-40B4-BE49-F238E27FC236}">
                <a16:creationId xmlns:a16="http://schemas.microsoft.com/office/drawing/2014/main" id="{54EEEBD9-D37D-42B9-BE64-2C102B1D6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F47212-081A-4E41-8623-C5BD41ADD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1" y="643467"/>
            <a:ext cx="8959322" cy="5571066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068B1D-B748-4EB7-B61B-B5B648C4A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929" y="968023"/>
            <a:ext cx="6477634" cy="492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>
            <a:extLst>
              <a:ext uri="{FF2B5EF4-FFF2-40B4-BE49-F238E27FC236}">
                <a16:creationId xmlns:a16="http://schemas.microsoft.com/office/drawing/2014/main" id="{54EEEBD9-D37D-42B9-BE64-2C102B1D6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F47212-081A-4E41-8623-C5BD41ADD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1" y="643467"/>
            <a:ext cx="8959322" cy="5571066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F9DC7F-882F-426B-AFCC-9D9D2D2F7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089" y="968023"/>
            <a:ext cx="7635314" cy="492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1">
            <a:extLst>
              <a:ext uri="{FF2B5EF4-FFF2-40B4-BE49-F238E27FC236}">
                <a16:creationId xmlns:a16="http://schemas.microsoft.com/office/drawing/2014/main" id="{54EEEBD9-D37D-42B9-BE64-2C102B1D6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F47212-081A-4E41-8623-C5BD41ADD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1" y="643467"/>
            <a:ext cx="8959322" cy="5571066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C3AF1-3037-49AF-A8CC-3256400C1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418" y="968023"/>
            <a:ext cx="6300656" cy="492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9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1">
            <a:extLst>
              <a:ext uri="{FF2B5EF4-FFF2-40B4-BE49-F238E27FC236}">
                <a16:creationId xmlns:a16="http://schemas.microsoft.com/office/drawing/2014/main" id="{54EEEBD9-D37D-42B9-BE64-2C102B1D6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A2F47212-081A-4E41-8623-C5BD41ADD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1" y="643467"/>
            <a:ext cx="8959322" cy="5571066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97617-7BC6-4F83-836C-960FC4C38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220" y="968023"/>
            <a:ext cx="5051052" cy="492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>
            <a:extLst>
              <a:ext uri="{FF2B5EF4-FFF2-40B4-BE49-F238E27FC236}">
                <a16:creationId xmlns:a16="http://schemas.microsoft.com/office/drawing/2014/main" id="{54EEEBD9-D37D-42B9-BE64-2C102B1D6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F47212-081A-4E41-8623-C5BD41ADD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1" y="643467"/>
            <a:ext cx="8959322" cy="5571066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55C2A7-E9E7-4A93-9021-002B3800B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383" y="968023"/>
            <a:ext cx="6458725" cy="492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8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1">
            <a:extLst>
              <a:ext uri="{FF2B5EF4-FFF2-40B4-BE49-F238E27FC236}">
                <a16:creationId xmlns:a16="http://schemas.microsoft.com/office/drawing/2014/main" id="{54EEEBD9-D37D-42B9-BE64-2C102B1D6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A2F47212-081A-4E41-8623-C5BD41ADD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1" y="643467"/>
            <a:ext cx="8959322" cy="5571066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7F5715-1E89-400E-8B91-8B67F4F38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113" y="968023"/>
            <a:ext cx="6391266" cy="492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16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2489-C7CD-44C7-8196-CBD4ECF7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LGBQ Youth and Trans Youth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7675A-E3C1-4FA4-AE4A-298230EA4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LGBQ youth 2x more likely to be suicidal / 4x more likely to attempt than heterosexual counterparts</a:t>
            </a:r>
          </a:p>
          <a:p>
            <a:pPr lvl="1"/>
            <a:r>
              <a:rPr lang="en-US" dirty="0"/>
              <a:t>Trans youth are far more likely to experience both of those than their non-trans counterparts</a:t>
            </a:r>
          </a:p>
          <a:p>
            <a:r>
              <a:rPr lang="en-US" dirty="0"/>
              <a:t>28% LGBQ youth / 40% Trans youth = depressed most / all the time</a:t>
            </a:r>
          </a:p>
          <a:p>
            <a:r>
              <a:rPr lang="en-US" dirty="0"/>
              <a:t>This doesn’t even discuss race! Per a study conducted in 2017, between 2010 and 2014, looking at the murders of trans individuals, they found that of a sample of 69 homicides, all but one were trans women and nearly half were black and nearly half were between the ages of 15 and 35.</a:t>
            </a:r>
          </a:p>
        </p:txBody>
      </p:sp>
    </p:spTree>
    <p:extLst>
      <p:ext uri="{BB962C8B-B14F-4D97-AF65-F5344CB8AC3E}">
        <p14:creationId xmlns:p14="http://schemas.microsoft.com/office/powerpoint/2010/main" val="2120511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1">
            <a:extLst>
              <a:ext uri="{FF2B5EF4-FFF2-40B4-BE49-F238E27FC236}">
                <a16:creationId xmlns:a16="http://schemas.microsoft.com/office/drawing/2014/main" id="{54EEEBD9-D37D-42B9-BE64-2C102B1D6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F47212-081A-4E41-8623-C5BD41ADD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1" y="643467"/>
            <a:ext cx="8959322" cy="5571066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5C126-9929-4A5F-AEB4-482EB300B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157" y="968023"/>
            <a:ext cx="5743178" cy="492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73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8664C2C-082A-4164-A0C5-E616AB2AD5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2C7EEC-86F6-4CA7-805C-CB656E6A63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C8EDA9-70CE-4A62-99FE-71B395D1BB0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121</Words>
  <Application>Microsoft Office PowerPoint</Application>
  <PresentationFormat>Widescreen</PresentationFormat>
  <Paragraphs>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Wisp</vt:lpstr>
      <vt:lpstr>Mental Health  in the Classroom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LGBQ Youth and Trans Youth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 in the Classroom</dc:title>
  <dc:creator>William Lewandowski</dc:creator>
  <cp:lastModifiedBy>William Lewandowski</cp:lastModifiedBy>
  <cp:revision>2</cp:revision>
  <dcterms:created xsi:type="dcterms:W3CDTF">2021-02-11T03:05:36Z</dcterms:created>
  <dcterms:modified xsi:type="dcterms:W3CDTF">2021-02-11T04:25:47Z</dcterms:modified>
</cp:coreProperties>
</file>