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1" r:id="rId4"/>
    <p:sldId id="264" r:id="rId5"/>
    <p:sldId id="265" r:id="rId6"/>
    <p:sldId id="270" r:id="rId7"/>
    <p:sldId id="267"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AC027DF-4EEC-516D-A1F5-39A8485E3E90}" name="Billy Duggan" initials="BD" userId="829f4a2988b9926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765" y="36"/>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8/10/relationships/authors" Targe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9T17:43:53.43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4/9/2022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4/9/2022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md4@njit.edu"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hyperlink" Target="https://www.njit.edu/"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miro.medium.com/max/2644/1*ajnPsugp4pPZjkrnzUzlmA.png" TargetMode="External"/><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hyperlink" Target="https://tse3.mm.bing.net/th?id=OIP.V3ou-PoLeYDVbH6SJjOB5QHaC7&amp;pid=Api&amp;P=0&amp;w=333&amp;h=132" TargetMode="External"/><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1.jpeg"/><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0.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0.png"/><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351322" y="2021879"/>
            <a:ext cx="11550315" cy="1828799"/>
          </a:xfrm>
        </p:spPr>
        <p:txBody>
          <a:bodyPr>
            <a:noAutofit/>
          </a:bodyPr>
          <a:lstStyle/>
          <a:p>
            <a:pPr algn="ctr"/>
            <a:r>
              <a:rPr lang="en-US" sz="4800" b="1" i="0" dirty="0">
                <a:solidFill>
                  <a:srgbClr val="2D3B45"/>
                </a:solidFill>
                <a:effectLst/>
                <a:latin typeface="Lato Extended"/>
              </a:rPr>
              <a:t>Neural Networks via Stochastic Gradient Descent on Structured Data</a:t>
            </a:r>
            <a:endParaRPr lang="en-US" sz="48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1290426" y="4589760"/>
            <a:ext cx="4836054" cy="1613391"/>
          </a:xfrm>
        </p:spPr>
        <p:txBody>
          <a:bodyPr>
            <a:noAutofit/>
          </a:bodyPr>
          <a:lstStyle/>
          <a:p>
            <a:pPr>
              <a:lnSpc>
                <a:spcPct val="100000"/>
              </a:lnSpc>
            </a:pPr>
            <a:r>
              <a:rPr lang="en-US" sz="1600" dirty="0">
                <a:solidFill>
                  <a:schemeClr val="tx1">
                    <a:lumMod val="85000"/>
                    <a:lumOff val="15000"/>
                  </a:schemeClr>
                </a:solidFill>
              </a:rPr>
              <a:t>William Duggan</a:t>
            </a:r>
          </a:p>
          <a:p>
            <a:pPr>
              <a:lnSpc>
                <a:spcPct val="100000"/>
              </a:lnSpc>
            </a:pPr>
            <a:r>
              <a:rPr lang="en-US" sz="1600" dirty="0">
                <a:solidFill>
                  <a:schemeClr val="tx1">
                    <a:lumMod val="85000"/>
                    <a:lumOff val="15000"/>
                  </a:schemeClr>
                </a:solidFill>
              </a:rPr>
              <a:t>Wmd4 / </a:t>
            </a:r>
            <a:r>
              <a:rPr lang="en-US" sz="1600" b="0" i="0" dirty="0">
                <a:solidFill>
                  <a:srgbClr val="2D3B45"/>
                </a:solidFill>
                <a:effectLst/>
                <a:latin typeface="Lato Extended"/>
              </a:rPr>
              <a:t>31567410</a:t>
            </a:r>
            <a:endParaRPr lang="en-US" sz="1600" dirty="0">
              <a:solidFill>
                <a:schemeClr val="tx1">
                  <a:lumMod val="85000"/>
                  <a:lumOff val="15000"/>
                </a:schemeClr>
              </a:solidFill>
            </a:endParaRPr>
          </a:p>
          <a:p>
            <a:pPr>
              <a:lnSpc>
                <a:spcPct val="100000"/>
              </a:lnSpc>
            </a:pPr>
            <a:r>
              <a:rPr lang="en-US" sz="1600" dirty="0">
                <a:solidFill>
                  <a:schemeClr val="tx1">
                    <a:lumMod val="85000"/>
                    <a:lumOff val="15000"/>
                  </a:schemeClr>
                </a:solidFill>
                <a:hlinkClick r:id="rId3"/>
              </a:rPr>
              <a:t>wmd4@njit.edu</a:t>
            </a:r>
            <a:endParaRPr lang="en-US" sz="1600" dirty="0">
              <a:solidFill>
                <a:schemeClr val="tx1">
                  <a:lumMod val="85000"/>
                  <a:lumOff val="15000"/>
                </a:schemeClr>
              </a:solidFill>
            </a:endParaRPr>
          </a:p>
          <a:p>
            <a:pPr>
              <a:lnSpc>
                <a:spcPct val="100000"/>
              </a:lnSpc>
            </a:pPr>
            <a:r>
              <a:rPr lang="en-US" sz="1600" dirty="0">
                <a:solidFill>
                  <a:schemeClr val="tx1">
                    <a:lumMod val="85000"/>
                    <a:lumOff val="15000"/>
                  </a:schemeClr>
                </a:solidFill>
              </a:rPr>
              <a:t>Data mining - cs634 – dr. Jason wang</a:t>
            </a:r>
          </a:p>
        </p:txBody>
      </p:sp>
      <p:pic>
        <p:nvPicPr>
          <p:cNvPr id="6" name="Picture 5">
            <a:hlinkClick r:id="rId4"/>
            <a:extLst>
              <a:ext uri="{FF2B5EF4-FFF2-40B4-BE49-F238E27FC236}">
                <a16:creationId xmlns:a16="http://schemas.microsoft.com/office/drawing/2014/main" id="{FB2C157B-243E-4AAF-88C3-E3D3A0A2B0EF}"/>
              </a:ext>
            </a:extLst>
          </p:cNvPr>
          <p:cNvPicPr>
            <a:picLocks noChangeAspect="1"/>
          </p:cNvPicPr>
          <p:nvPr/>
        </p:nvPicPr>
        <p:blipFill rotWithShape="1">
          <a:blip r:embed="rId5">
            <a:alphaModFix/>
            <a:extLst>
              <a:ext uri="{BEBA8EAE-BF5A-486C-A8C5-ECC9F3942E4B}">
                <a14:imgProps xmlns:a14="http://schemas.microsoft.com/office/drawing/2010/main">
                  <a14:imgLayer r:embed="rId6">
                    <a14:imgEffect>
                      <a14:saturation sat="200000"/>
                    </a14:imgEffect>
                    <a14:imgEffect>
                      <a14:brightnessContrast bright="11000" contrast="-16000"/>
                    </a14:imgEffect>
                  </a14:imgLayer>
                </a14:imgProps>
              </a:ext>
            </a:extLst>
          </a:blip>
          <a:srcRect r="26076"/>
          <a:stretch/>
        </p:blipFill>
        <p:spPr>
          <a:xfrm>
            <a:off x="2941736" y="404735"/>
            <a:ext cx="6521432" cy="1274164"/>
          </a:xfrm>
          <a:prstGeom prst="rect">
            <a:avLst/>
          </a:prstGeom>
          <a:noFill/>
          <a:effectLst>
            <a:glow rad="127000">
              <a:srgbClr val="FF0000"/>
            </a:glow>
          </a:effectLst>
          <a:scene3d>
            <a:camera prst="orthographicFront"/>
            <a:lightRig rig="morning" dir="t"/>
          </a:scene3d>
          <a:sp3d extrusionH="76200" contourW="12700">
            <a:extrusionClr>
              <a:schemeClr val="bg1">
                <a:lumMod val="65000"/>
              </a:schemeClr>
            </a:extrusionClr>
            <a:contourClr>
              <a:schemeClr val="tx1"/>
            </a:contourClr>
          </a:sp3d>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anchor="b">
            <a:normAutofit/>
          </a:bodyPr>
          <a:lstStyle/>
          <a:p>
            <a:pPr lvl="0"/>
            <a:r>
              <a:rPr lang="en-US" sz="1800" b="1" i="1" dirty="0"/>
              <a:t>Deep Learning approach for k-class classification:</a:t>
            </a:r>
            <a:br>
              <a:rPr lang="en-US" sz="1800" b="1" i="1" dirty="0"/>
            </a:br>
            <a:br>
              <a:rPr lang="en-US" sz="1800" b="1" i="1" dirty="0"/>
            </a:br>
            <a:r>
              <a:rPr lang="en-US" sz="1800" b="1" i="1" dirty="0"/>
              <a:t>“Learning with stochastic gradient descent (SGD) in the overparameterized setting (i.e., learning a large network with number of parameters larger than the number of training data points) does not lead to overfitting.”  </a:t>
            </a:r>
            <a:r>
              <a:rPr lang="en-US" sz="1900" i="1" dirty="0"/>
              <a:t>- Journal script found on first page</a:t>
            </a:r>
          </a:p>
        </p:txBody>
      </p:sp>
      <p:sp>
        <p:nvSpPr>
          <p:cNvPr id="10" name="Text Placeholder 2">
            <a:extLst>
              <a:ext uri="{FF2B5EF4-FFF2-40B4-BE49-F238E27FC236}">
                <a16:creationId xmlns:a16="http://schemas.microsoft.com/office/drawing/2014/main" id="{0CDC5EC0-D2DD-437F-743E-62E87075172D}"/>
              </a:ext>
            </a:extLst>
          </p:cNvPr>
          <p:cNvSpPr>
            <a:spLocks noGrp="1"/>
          </p:cNvSpPr>
          <p:nvPr>
            <p:ph type="body" idx="1"/>
          </p:nvPr>
        </p:nvSpPr>
        <p:spPr>
          <a:xfrm>
            <a:off x="1097280" y="2057400"/>
            <a:ext cx="4639736" cy="736282"/>
          </a:xfrm>
        </p:spPr>
        <p:txBody>
          <a:bodyPr>
            <a:noAutofit/>
          </a:bodyPr>
          <a:lstStyle/>
          <a:p>
            <a:r>
              <a:rPr lang="en-US" sz="2800" dirty="0"/>
              <a:t>Published by:</a:t>
            </a:r>
          </a:p>
        </p:txBody>
      </p:sp>
      <p:sp>
        <p:nvSpPr>
          <p:cNvPr id="3" name="Subtitle 2">
            <a:extLst>
              <a:ext uri="{FF2B5EF4-FFF2-40B4-BE49-F238E27FC236}">
                <a16:creationId xmlns:a16="http://schemas.microsoft.com/office/drawing/2014/main" id="{255E1F2F-E259-4EA8-9FFD-3A10AF541859}"/>
              </a:ext>
            </a:extLst>
          </p:cNvPr>
          <p:cNvSpPr>
            <a:spLocks noGrp="1"/>
          </p:cNvSpPr>
          <p:nvPr>
            <p:ph sz="half" idx="2"/>
          </p:nvPr>
        </p:nvSpPr>
        <p:spPr>
          <a:xfrm>
            <a:off x="1097280" y="2980759"/>
            <a:ext cx="4639736" cy="2910821"/>
          </a:xfrm>
        </p:spPr>
        <p:txBody>
          <a:bodyPr>
            <a:normAutofit/>
          </a:bodyPr>
          <a:lstStyle/>
          <a:p>
            <a:pPr>
              <a:buClr>
                <a:srgbClr val="FF0000"/>
              </a:buClr>
              <a:buFont typeface="Wingdings" panose="05000000000000000000" pitchFamily="2" charset="2"/>
              <a:buChar char="v"/>
            </a:pPr>
            <a:r>
              <a:rPr lang="en-US" dirty="0"/>
              <a:t>Behnam </a:t>
            </a:r>
            <a:r>
              <a:rPr lang="en-US" dirty="0" err="1"/>
              <a:t>Neyshabur</a:t>
            </a:r>
            <a:r>
              <a:rPr lang="en-US" dirty="0"/>
              <a:t>, </a:t>
            </a:r>
            <a:r>
              <a:rPr lang="en-US" dirty="0" err="1"/>
              <a:t>Ryota</a:t>
            </a:r>
            <a:r>
              <a:rPr lang="en-US" dirty="0"/>
              <a:t> Tomioka, and Nathan </a:t>
            </a:r>
            <a:r>
              <a:rPr lang="en-US" dirty="0" err="1"/>
              <a:t>Srebro</a:t>
            </a:r>
            <a:r>
              <a:rPr lang="en-US" dirty="0"/>
              <a:t> &amp;</a:t>
            </a:r>
          </a:p>
          <a:p>
            <a:pPr>
              <a:buClr>
                <a:srgbClr val="FF0000"/>
              </a:buClr>
              <a:buFont typeface="Wingdings" panose="05000000000000000000" pitchFamily="2" charset="2"/>
              <a:buChar char="v"/>
            </a:pPr>
            <a:r>
              <a:rPr lang="en-US" dirty="0" err="1"/>
              <a:t>Chiyuan</a:t>
            </a:r>
            <a:r>
              <a:rPr lang="en-US" dirty="0"/>
              <a:t> Zhang, </a:t>
            </a:r>
            <a:r>
              <a:rPr lang="en-US" dirty="0" err="1"/>
              <a:t>Samy</a:t>
            </a:r>
            <a:r>
              <a:rPr lang="en-US" dirty="0"/>
              <a:t> </a:t>
            </a:r>
            <a:r>
              <a:rPr lang="en-US" dirty="0" err="1"/>
              <a:t>Bengio</a:t>
            </a:r>
            <a:r>
              <a:rPr lang="en-US" dirty="0"/>
              <a:t>, Moritz Hardt, Benjamin </a:t>
            </a:r>
            <a:r>
              <a:rPr lang="en-US" dirty="0" err="1"/>
              <a:t>Recht</a:t>
            </a:r>
            <a:r>
              <a:rPr lang="en-US" dirty="0"/>
              <a:t>, and Oriol </a:t>
            </a:r>
            <a:r>
              <a:rPr lang="en-US" dirty="0" err="1"/>
              <a:t>Vinyals</a:t>
            </a:r>
            <a:endParaRPr lang="en-US" dirty="0"/>
          </a:p>
          <a:p>
            <a:pPr marL="384048" marR="0" lvl="1" indent="-182880" algn="l" defTabSz="914400" rtl="0" eaLnBrk="1" fontAlgn="auto" latinLnBrk="0" hangingPunct="1">
              <a:lnSpc>
                <a:spcPct val="100000"/>
              </a:lnSpc>
              <a:spcBef>
                <a:spcPts val="200"/>
              </a:spcBef>
              <a:spcAft>
                <a:spcPts val="400"/>
              </a:spcAft>
              <a:buClr>
                <a:srgbClr val="FF0000"/>
              </a:buClr>
              <a:buSzTx/>
              <a:buFont typeface="Wingdings" panose="05000000000000000000" pitchFamily="2" charset="2"/>
              <a:buChar char="v"/>
              <a:tabLst/>
              <a:defRPr/>
            </a:pPr>
            <a:r>
              <a:rPr kumimoji="0" lang="en-US" sz="1400" b="0" i="0" u="sng"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All links to pictures provided when hovering over them if taken from a source URL.</a:t>
            </a:r>
          </a:p>
        </p:txBody>
      </p:sp>
      <p:sp>
        <p:nvSpPr>
          <p:cNvPr id="12" name="Text Placeholder 4">
            <a:extLst>
              <a:ext uri="{FF2B5EF4-FFF2-40B4-BE49-F238E27FC236}">
                <a16:creationId xmlns:a16="http://schemas.microsoft.com/office/drawing/2014/main" id="{7D4B9AB0-74C2-0C57-70F1-FA6147F05B67}"/>
              </a:ext>
            </a:extLst>
          </p:cNvPr>
          <p:cNvSpPr>
            <a:spLocks noGrp="1"/>
          </p:cNvSpPr>
          <p:nvPr>
            <p:ph type="body" sz="quarter" idx="3"/>
          </p:nvPr>
        </p:nvSpPr>
        <p:spPr>
          <a:xfrm>
            <a:off x="5876143" y="2057400"/>
            <a:ext cx="5911535" cy="736282"/>
          </a:xfrm>
        </p:spPr>
        <p:txBody>
          <a:bodyPr>
            <a:normAutofit fontScale="77500" lnSpcReduction="20000"/>
          </a:bodyPr>
          <a:lstStyle/>
          <a:p>
            <a:r>
              <a:rPr lang="en-US" sz="2900" dirty="0"/>
              <a:t>2-layer neural network basic structure: </a:t>
            </a:r>
          </a:p>
        </p:txBody>
      </p:sp>
      <p:pic>
        <p:nvPicPr>
          <p:cNvPr id="5" name="Content Placeholder 4" descr="Diagram&#10;&#10;Description automatically generated">
            <a:hlinkClick r:id="rId3"/>
            <a:extLst>
              <a:ext uri="{FF2B5EF4-FFF2-40B4-BE49-F238E27FC236}">
                <a16:creationId xmlns:a16="http://schemas.microsoft.com/office/drawing/2014/main" id="{5AE038B1-B055-4CF5-8F26-1690B4A5172D}"/>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953813" y="2958274"/>
            <a:ext cx="5911536" cy="2985326"/>
          </a:xfrm>
          <a:noFill/>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9A70-DE2E-4B0E-BA8F-7799FFC5C586}"/>
              </a:ext>
            </a:extLst>
          </p:cNvPr>
          <p:cNvSpPr>
            <a:spLocks noGrp="1"/>
          </p:cNvSpPr>
          <p:nvPr>
            <p:ph type="title"/>
          </p:nvPr>
        </p:nvSpPr>
        <p:spPr>
          <a:xfrm>
            <a:off x="1097280" y="286603"/>
            <a:ext cx="10058400" cy="1450757"/>
          </a:xfrm>
        </p:spPr>
        <p:txBody>
          <a:bodyPr anchor="b">
            <a:normAutofit/>
          </a:bodyPr>
          <a:lstStyle/>
          <a:p>
            <a:r>
              <a:rPr lang="en-US" dirty="0"/>
              <a:t>Briefly: Underfitting vs Overfitting </a:t>
            </a:r>
          </a:p>
        </p:txBody>
      </p:sp>
      <p:sp>
        <p:nvSpPr>
          <p:cNvPr id="3" name="Content Placeholder 2">
            <a:extLst>
              <a:ext uri="{FF2B5EF4-FFF2-40B4-BE49-F238E27FC236}">
                <a16:creationId xmlns:a16="http://schemas.microsoft.com/office/drawing/2014/main" id="{4942FF17-BC30-4E8B-9221-D6DFC1D8B0CE}"/>
              </a:ext>
            </a:extLst>
          </p:cNvPr>
          <p:cNvSpPr>
            <a:spLocks noGrp="1"/>
          </p:cNvSpPr>
          <p:nvPr>
            <p:ph sz="half" idx="1"/>
          </p:nvPr>
        </p:nvSpPr>
        <p:spPr>
          <a:xfrm>
            <a:off x="1097280" y="2120900"/>
            <a:ext cx="4639736" cy="3748193"/>
          </a:xfrm>
        </p:spPr>
        <p:txBody>
          <a:bodyPr>
            <a:normAutofit/>
          </a:bodyPr>
          <a:lstStyle/>
          <a:p>
            <a:pPr>
              <a:lnSpc>
                <a:spcPct val="100000"/>
              </a:lnSpc>
              <a:buClr>
                <a:srgbClr val="FF0000"/>
              </a:buClr>
              <a:buFont typeface="Wingdings" panose="05000000000000000000" pitchFamily="2" charset="2"/>
              <a:buChar char="v"/>
            </a:pPr>
            <a:r>
              <a:rPr lang="en-US" sz="1600" dirty="0"/>
              <a:t>Overfitting is an error that occurs in data modeling as a result of a particular function aligning too closely to a minimal set of data points.</a:t>
            </a:r>
          </a:p>
          <a:p>
            <a:pPr>
              <a:lnSpc>
                <a:spcPct val="100000"/>
              </a:lnSpc>
              <a:buClr>
                <a:srgbClr val="FF0000"/>
              </a:buClr>
              <a:buFont typeface="Wingdings" panose="05000000000000000000" pitchFamily="2" charset="2"/>
              <a:buChar char="v"/>
            </a:pPr>
            <a:r>
              <a:rPr lang="en-US" sz="1600" dirty="0"/>
              <a:t>When a model has been compromised by overfitting, the model may lose its value as a predictive tool for users.</a:t>
            </a:r>
          </a:p>
          <a:p>
            <a:pPr>
              <a:lnSpc>
                <a:spcPct val="100000"/>
              </a:lnSpc>
              <a:buClr>
                <a:srgbClr val="FF0000"/>
              </a:buClr>
              <a:buFont typeface="Wingdings" panose="05000000000000000000" pitchFamily="2" charset="2"/>
              <a:buChar char="v"/>
            </a:pPr>
            <a:r>
              <a:rPr lang="en-US" sz="1600" dirty="0"/>
              <a:t>A data model can also be underfitted, meaning it is too simple, with too few data points to be effective.</a:t>
            </a:r>
          </a:p>
          <a:p>
            <a:pPr>
              <a:lnSpc>
                <a:spcPct val="100000"/>
              </a:lnSpc>
              <a:buClr>
                <a:srgbClr val="FF0000"/>
              </a:buClr>
              <a:buFont typeface="Wingdings" panose="05000000000000000000" pitchFamily="2" charset="2"/>
              <a:buChar char="v"/>
            </a:pPr>
            <a:r>
              <a:rPr lang="en-US" sz="1600" dirty="0"/>
              <a:t>Overfitting is a more frequent problem than underfitting. </a:t>
            </a:r>
          </a:p>
          <a:p>
            <a:pPr>
              <a:lnSpc>
                <a:spcPct val="100000"/>
              </a:lnSpc>
              <a:buClr>
                <a:srgbClr val="FF0000"/>
              </a:buClr>
              <a:buFont typeface="Wingdings" panose="05000000000000000000" pitchFamily="2" charset="2"/>
              <a:buChar char="v"/>
            </a:pPr>
            <a:r>
              <a:rPr lang="en-US" sz="1600" dirty="0"/>
              <a:t>Underfitting typically occurs as a result of trying to avoid overfitting.</a:t>
            </a:r>
          </a:p>
        </p:txBody>
      </p:sp>
      <p:pic>
        <p:nvPicPr>
          <p:cNvPr id="4" name="Picture 3">
            <a:hlinkClick r:id="rId3"/>
            <a:extLst>
              <a:ext uri="{FF2B5EF4-FFF2-40B4-BE49-F238E27FC236}">
                <a16:creationId xmlns:a16="http://schemas.microsoft.com/office/drawing/2014/main" id="{2EEE5F7C-2259-4FF0-8BFB-55A69D6E478A}"/>
              </a:ext>
            </a:extLst>
          </p:cNvPr>
          <p:cNvPicPr>
            <a:picLocks noChangeAspect="1"/>
          </p:cNvPicPr>
          <p:nvPr/>
        </p:nvPicPr>
        <p:blipFill>
          <a:blip r:embed="rId4"/>
          <a:stretch>
            <a:fillRect/>
          </a:stretch>
        </p:blipFill>
        <p:spPr>
          <a:xfrm>
            <a:off x="5842263" y="2653259"/>
            <a:ext cx="5711258" cy="2259550"/>
          </a:xfrm>
          <a:prstGeom prst="rect">
            <a:avLst/>
          </a:prstGeom>
          <a:noFill/>
        </p:spPr>
      </p:pic>
    </p:spTree>
    <p:extLst>
      <p:ext uri="{BB962C8B-B14F-4D97-AF65-F5344CB8AC3E}">
        <p14:creationId xmlns:p14="http://schemas.microsoft.com/office/powerpoint/2010/main" val="327835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70947E-2D25-4A8B-BA5F-FC5F39C1E5F1}"/>
              </a:ext>
            </a:extLst>
          </p:cNvPr>
          <p:cNvSpPr>
            <a:spLocks noGrp="1"/>
          </p:cNvSpPr>
          <p:nvPr>
            <p:ph type="title"/>
          </p:nvPr>
        </p:nvSpPr>
        <p:spPr>
          <a:xfrm>
            <a:off x="584615" y="771993"/>
            <a:ext cx="3711177" cy="1004341"/>
          </a:xfrm>
        </p:spPr>
        <p:txBody>
          <a:bodyPr>
            <a:noAutofit/>
          </a:bodyPr>
          <a:lstStyle/>
          <a:p>
            <a:r>
              <a:rPr lang="en-US" sz="2800" dirty="0"/>
              <a:t>Relating this to an example case:</a:t>
            </a:r>
          </a:p>
        </p:txBody>
      </p:sp>
      <p:sp>
        <p:nvSpPr>
          <p:cNvPr id="7" name="Text Placeholder 6">
            <a:extLst>
              <a:ext uri="{FF2B5EF4-FFF2-40B4-BE49-F238E27FC236}">
                <a16:creationId xmlns:a16="http://schemas.microsoft.com/office/drawing/2014/main" id="{F1DEA134-EC81-4714-91EE-1CF67ABA2F82}"/>
              </a:ext>
            </a:extLst>
          </p:cNvPr>
          <p:cNvSpPr>
            <a:spLocks noGrp="1"/>
          </p:cNvSpPr>
          <p:nvPr>
            <p:ph type="body" sz="half" idx="2"/>
          </p:nvPr>
        </p:nvSpPr>
        <p:spPr>
          <a:xfrm>
            <a:off x="643465" y="2345961"/>
            <a:ext cx="3711178" cy="4114799"/>
          </a:xfrm>
        </p:spPr>
        <p:txBody>
          <a:bodyPr>
            <a:normAutofit/>
          </a:bodyPr>
          <a:lstStyle/>
          <a:p>
            <a:r>
              <a:rPr lang="en-US" u="sng" dirty="0"/>
              <a:t>Features</a:t>
            </a:r>
            <a:r>
              <a:rPr lang="en-US" dirty="0"/>
              <a:t>:	        </a:t>
            </a:r>
            <a:r>
              <a:rPr lang="en-US" u="sng" dirty="0"/>
              <a:t>Independent Variable</a:t>
            </a:r>
            <a:r>
              <a:rPr lang="en-US" dirty="0"/>
              <a:t>:</a:t>
            </a:r>
          </a:p>
          <a:p>
            <a:r>
              <a:rPr lang="en-US" dirty="0"/>
              <a:t>Study hours             Result</a:t>
            </a:r>
          </a:p>
          <a:p>
            <a:r>
              <a:rPr lang="en-US" dirty="0"/>
              <a:t>Sleep hours</a:t>
            </a:r>
          </a:p>
          <a:p>
            <a:r>
              <a:rPr lang="en-US" dirty="0"/>
              <a:t>Month</a:t>
            </a:r>
          </a:p>
          <a:p>
            <a:r>
              <a:rPr lang="en-US" dirty="0"/>
              <a:t>Grade</a:t>
            </a:r>
          </a:p>
          <a:p>
            <a:endParaRPr lang="en-US" dirty="0"/>
          </a:p>
        </p:txBody>
      </p:sp>
      <p:graphicFrame>
        <p:nvGraphicFramePr>
          <p:cNvPr id="13" name="Table 13">
            <a:extLst>
              <a:ext uri="{FF2B5EF4-FFF2-40B4-BE49-F238E27FC236}">
                <a16:creationId xmlns:a16="http://schemas.microsoft.com/office/drawing/2014/main" id="{CE239359-BFFC-43C5-953B-AC9C799926BD}"/>
              </a:ext>
            </a:extLst>
          </p:cNvPr>
          <p:cNvGraphicFramePr>
            <a:graphicFrameLocks noGrp="1"/>
          </p:cNvGraphicFramePr>
          <p:nvPr>
            <p:ph idx="1"/>
            <p:extLst>
              <p:ext uri="{D42A27DB-BD31-4B8C-83A1-F6EECF244321}">
                <p14:modId xmlns:p14="http://schemas.microsoft.com/office/powerpoint/2010/main" val="905546443"/>
              </p:ext>
            </p:extLst>
          </p:nvPr>
        </p:nvGraphicFramePr>
        <p:xfrm>
          <a:off x="5408950" y="1274163"/>
          <a:ext cx="6198435" cy="4640868"/>
        </p:xfrm>
        <a:graphic>
          <a:graphicData uri="http://schemas.openxmlformats.org/drawingml/2006/table">
            <a:tbl>
              <a:tblPr firstRow="1" bandRow="1">
                <a:tableStyleId>{5C22544A-7EE6-4342-B048-85BDC9FD1C3A}</a:tableStyleId>
              </a:tblPr>
              <a:tblGrid>
                <a:gridCol w="1239687">
                  <a:extLst>
                    <a:ext uri="{9D8B030D-6E8A-4147-A177-3AD203B41FA5}">
                      <a16:colId xmlns:a16="http://schemas.microsoft.com/office/drawing/2014/main" val="3718798730"/>
                    </a:ext>
                  </a:extLst>
                </a:gridCol>
                <a:gridCol w="1239687">
                  <a:extLst>
                    <a:ext uri="{9D8B030D-6E8A-4147-A177-3AD203B41FA5}">
                      <a16:colId xmlns:a16="http://schemas.microsoft.com/office/drawing/2014/main" val="3088252575"/>
                    </a:ext>
                  </a:extLst>
                </a:gridCol>
                <a:gridCol w="1239687">
                  <a:extLst>
                    <a:ext uri="{9D8B030D-6E8A-4147-A177-3AD203B41FA5}">
                      <a16:colId xmlns:a16="http://schemas.microsoft.com/office/drawing/2014/main" val="3133090205"/>
                    </a:ext>
                  </a:extLst>
                </a:gridCol>
                <a:gridCol w="1239687">
                  <a:extLst>
                    <a:ext uri="{9D8B030D-6E8A-4147-A177-3AD203B41FA5}">
                      <a16:colId xmlns:a16="http://schemas.microsoft.com/office/drawing/2014/main" val="1571786914"/>
                    </a:ext>
                  </a:extLst>
                </a:gridCol>
                <a:gridCol w="1239687">
                  <a:extLst>
                    <a:ext uri="{9D8B030D-6E8A-4147-A177-3AD203B41FA5}">
                      <a16:colId xmlns:a16="http://schemas.microsoft.com/office/drawing/2014/main" val="1934779444"/>
                    </a:ext>
                  </a:extLst>
                </a:gridCol>
              </a:tblGrid>
              <a:tr h="567460">
                <a:tc>
                  <a:txBody>
                    <a:bodyPr/>
                    <a:lstStyle/>
                    <a:p>
                      <a:pPr algn="ctr"/>
                      <a:r>
                        <a:rPr lang="en-US" dirty="0"/>
                        <a:t>Study hours</a:t>
                      </a:r>
                    </a:p>
                  </a:txBody>
                  <a:tcPr/>
                </a:tc>
                <a:tc>
                  <a:txBody>
                    <a:bodyPr/>
                    <a:lstStyle/>
                    <a:p>
                      <a:pPr algn="ctr"/>
                      <a:r>
                        <a:rPr lang="en-US" dirty="0"/>
                        <a:t>Sleep hours</a:t>
                      </a:r>
                    </a:p>
                  </a:txBody>
                  <a:tcPr/>
                </a:tc>
                <a:tc>
                  <a:txBody>
                    <a:bodyPr/>
                    <a:lstStyle/>
                    <a:p>
                      <a:pPr algn="ctr"/>
                      <a:r>
                        <a:rPr lang="en-US" dirty="0"/>
                        <a:t>Month</a:t>
                      </a:r>
                    </a:p>
                  </a:txBody>
                  <a:tcPr/>
                </a:tc>
                <a:tc>
                  <a:txBody>
                    <a:bodyPr/>
                    <a:lstStyle/>
                    <a:p>
                      <a:pPr algn="ctr"/>
                      <a:r>
                        <a:rPr lang="en-US" dirty="0"/>
                        <a:t>Grade</a:t>
                      </a:r>
                    </a:p>
                  </a:txBody>
                  <a:tcPr/>
                </a:tc>
                <a:tc>
                  <a:txBody>
                    <a:bodyPr/>
                    <a:lstStyle/>
                    <a:p>
                      <a:pPr algn="ctr"/>
                      <a:r>
                        <a:rPr lang="en-US" dirty="0"/>
                        <a:t>Result</a:t>
                      </a:r>
                    </a:p>
                  </a:txBody>
                  <a:tcPr/>
                </a:tc>
                <a:extLst>
                  <a:ext uri="{0D108BD9-81ED-4DB2-BD59-A6C34878D82A}">
                    <a16:rowId xmlns:a16="http://schemas.microsoft.com/office/drawing/2014/main" val="4280577330"/>
                  </a:ext>
                </a:extLst>
              </a:tr>
              <a:tr h="444532">
                <a:tc>
                  <a:txBody>
                    <a:bodyPr/>
                    <a:lstStyle/>
                    <a:p>
                      <a:pPr algn="ctr"/>
                      <a:r>
                        <a:rPr lang="en-US" dirty="0"/>
                        <a:t>4</a:t>
                      </a:r>
                    </a:p>
                  </a:txBody>
                  <a:tcPr/>
                </a:tc>
                <a:tc>
                  <a:txBody>
                    <a:bodyPr/>
                    <a:lstStyle/>
                    <a:p>
                      <a:pPr algn="ctr"/>
                      <a:r>
                        <a:rPr lang="en-US" dirty="0"/>
                        <a:t>6</a:t>
                      </a:r>
                    </a:p>
                  </a:txBody>
                  <a:tcPr/>
                </a:tc>
                <a:tc>
                  <a:txBody>
                    <a:bodyPr/>
                    <a:lstStyle/>
                    <a:p>
                      <a:pPr algn="ctr"/>
                      <a:r>
                        <a:rPr lang="en-US" dirty="0"/>
                        <a:t>Jan</a:t>
                      </a:r>
                    </a:p>
                  </a:txBody>
                  <a:tcPr/>
                </a:tc>
                <a:tc>
                  <a:txBody>
                    <a:bodyPr/>
                    <a:lstStyle/>
                    <a:p>
                      <a:pPr algn="ctr"/>
                      <a:r>
                        <a:rPr lang="en-US" dirty="0"/>
                        <a:t>89%</a:t>
                      </a:r>
                    </a:p>
                  </a:txBody>
                  <a:tcPr/>
                </a:tc>
                <a:tc>
                  <a:txBody>
                    <a:bodyPr/>
                    <a:lstStyle/>
                    <a:p>
                      <a:pPr algn="ctr"/>
                      <a:r>
                        <a:rPr lang="en-US" dirty="0"/>
                        <a:t>Pass</a:t>
                      </a:r>
                    </a:p>
                  </a:txBody>
                  <a:tcPr/>
                </a:tc>
                <a:extLst>
                  <a:ext uri="{0D108BD9-81ED-4DB2-BD59-A6C34878D82A}">
                    <a16:rowId xmlns:a16="http://schemas.microsoft.com/office/drawing/2014/main" val="2926561738"/>
                  </a:ext>
                </a:extLst>
              </a:tr>
              <a:tr h="444532">
                <a:tc>
                  <a:txBody>
                    <a:bodyPr/>
                    <a:lstStyle/>
                    <a:p>
                      <a:pPr algn="ctr"/>
                      <a:r>
                        <a:rPr lang="en-US" dirty="0"/>
                        <a:t>12</a:t>
                      </a:r>
                    </a:p>
                  </a:txBody>
                  <a:tcPr/>
                </a:tc>
                <a:tc>
                  <a:txBody>
                    <a:bodyPr/>
                    <a:lstStyle/>
                    <a:p>
                      <a:pPr algn="ctr"/>
                      <a:r>
                        <a:rPr lang="en-US" dirty="0"/>
                        <a:t>4</a:t>
                      </a:r>
                    </a:p>
                  </a:txBody>
                  <a:tcPr/>
                </a:tc>
                <a:tc>
                  <a:txBody>
                    <a:bodyPr/>
                    <a:lstStyle/>
                    <a:p>
                      <a:pPr algn="ctr"/>
                      <a:r>
                        <a:rPr lang="en-US" dirty="0"/>
                        <a:t>Feb</a:t>
                      </a:r>
                    </a:p>
                  </a:txBody>
                  <a:tcPr/>
                </a:tc>
                <a:tc>
                  <a:txBody>
                    <a:bodyPr/>
                    <a:lstStyle/>
                    <a:p>
                      <a:pPr algn="ctr"/>
                      <a:r>
                        <a:rPr lang="en-US" dirty="0"/>
                        <a:t>68%</a:t>
                      </a:r>
                    </a:p>
                  </a:txBody>
                  <a:tcPr/>
                </a:tc>
                <a:tc>
                  <a:txBody>
                    <a:bodyPr/>
                    <a:lstStyle/>
                    <a:p>
                      <a:pPr algn="ctr"/>
                      <a:r>
                        <a:rPr lang="en-US" dirty="0"/>
                        <a:t>Fail</a:t>
                      </a:r>
                    </a:p>
                  </a:txBody>
                  <a:tcPr/>
                </a:tc>
                <a:extLst>
                  <a:ext uri="{0D108BD9-81ED-4DB2-BD59-A6C34878D82A}">
                    <a16:rowId xmlns:a16="http://schemas.microsoft.com/office/drawing/2014/main" val="3988573809"/>
                  </a:ext>
                </a:extLst>
              </a:tr>
              <a:tr h="444532">
                <a:tc>
                  <a:txBody>
                    <a:bodyPr/>
                    <a:lstStyle/>
                    <a:p>
                      <a:pPr algn="ctr"/>
                      <a:r>
                        <a:rPr lang="en-US" dirty="0"/>
                        <a:t>10</a:t>
                      </a:r>
                    </a:p>
                  </a:txBody>
                  <a:tcPr/>
                </a:tc>
                <a:tc>
                  <a:txBody>
                    <a:bodyPr/>
                    <a:lstStyle/>
                    <a:p>
                      <a:pPr algn="ctr"/>
                      <a:r>
                        <a:rPr lang="en-US" dirty="0"/>
                        <a:t>5</a:t>
                      </a:r>
                    </a:p>
                  </a:txBody>
                  <a:tcPr/>
                </a:tc>
                <a:tc>
                  <a:txBody>
                    <a:bodyPr/>
                    <a:lstStyle/>
                    <a:p>
                      <a:pPr algn="ctr"/>
                      <a:r>
                        <a:rPr lang="en-US" dirty="0"/>
                        <a:t>Mar</a:t>
                      </a:r>
                    </a:p>
                  </a:txBody>
                  <a:tcPr/>
                </a:tc>
                <a:tc>
                  <a:txBody>
                    <a:bodyPr/>
                    <a:lstStyle/>
                    <a:p>
                      <a:pPr algn="ctr"/>
                      <a:r>
                        <a:rPr lang="en-US" dirty="0"/>
                        <a:t>50%</a:t>
                      </a:r>
                    </a:p>
                  </a:txBody>
                  <a:tcPr/>
                </a:tc>
                <a:tc>
                  <a:txBody>
                    <a:bodyPr/>
                    <a:lstStyle/>
                    <a:p>
                      <a:pPr algn="ctr"/>
                      <a:r>
                        <a:rPr lang="en-US" dirty="0"/>
                        <a:t>Fail</a:t>
                      </a:r>
                    </a:p>
                  </a:txBody>
                  <a:tcPr/>
                </a:tc>
                <a:extLst>
                  <a:ext uri="{0D108BD9-81ED-4DB2-BD59-A6C34878D82A}">
                    <a16:rowId xmlns:a16="http://schemas.microsoft.com/office/drawing/2014/main" val="2744323759"/>
                  </a:ext>
                </a:extLst>
              </a:tr>
              <a:tr h="444532">
                <a:tc>
                  <a:txBody>
                    <a:bodyPr/>
                    <a:lstStyle/>
                    <a:p>
                      <a:pPr algn="ctr"/>
                      <a:r>
                        <a:rPr lang="en-US" dirty="0"/>
                        <a:t>2</a:t>
                      </a:r>
                    </a:p>
                  </a:txBody>
                  <a:tcPr/>
                </a:tc>
                <a:tc>
                  <a:txBody>
                    <a:bodyPr/>
                    <a:lstStyle/>
                    <a:p>
                      <a:pPr algn="ctr"/>
                      <a:r>
                        <a:rPr lang="en-US" dirty="0"/>
                        <a:t>8</a:t>
                      </a:r>
                    </a:p>
                  </a:txBody>
                  <a:tcPr/>
                </a:tc>
                <a:tc>
                  <a:txBody>
                    <a:bodyPr/>
                    <a:lstStyle/>
                    <a:p>
                      <a:pPr algn="ctr"/>
                      <a:r>
                        <a:rPr lang="en-US" dirty="0"/>
                        <a:t>Apr</a:t>
                      </a:r>
                    </a:p>
                  </a:txBody>
                  <a:tcPr/>
                </a:tc>
                <a:tc>
                  <a:txBody>
                    <a:bodyPr/>
                    <a:lstStyle/>
                    <a:p>
                      <a:pPr algn="ctr"/>
                      <a:r>
                        <a:rPr lang="en-US" dirty="0"/>
                        <a:t>63%</a:t>
                      </a:r>
                    </a:p>
                  </a:txBody>
                  <a:tcPr/>
                </a:tc>
                <a:tc>
                  <a:txBody>
                    <a:bodyPr/>
                    <a:lstStyle/>
                    <a:p>
                      <a:pPr algn="ctr"/>
                      <a:r>
                        <a:rPr lang="en-US" dirty="0"/>
                        <a:t>Fail</a:t>
                      </a:r>
                    </a:p>
                  </a:txBody>
                  <a:tcPr/>
                </a:tc>
                <a:extLst>
                  <a:ext uri="{0D108BD9-81ED-4DB2-BD59-A6C34878D82A}">
                    <a16:rowId xmlns:a16="http://schemas.microsoft.com/office/drawing/2014/main" val="2278736198"/>
                  </a:ext>
                </a:extLst>
              </a:tr>
              <a:tr h="444532">
                <a:tc>
                  <a:txBody>
                    <a:bodyPr/>
                    <a:lstStyle/>
                    <a:p>
                      <a:pPr algn="ctr"/>
                      <a:r>
                        <a:rPr lang="en-US" dirty="0"/>
                        <a:t>18</a:t>
                      </a:r>
                    </a:p>
                  </a:txBody>
                  <a:tcPr/>
                </a:tc>
                <a:tc>
                  <a:txBody>
                    <a:bodyPr/>
                    <a:lstStyle/>
                    <a:p>
                      <a:pPr algn="ctr"/>
                      <a:r>
                        <a:rPr lang="en-US" dirty="0"/>
                        <a:t>6.5</a:t>
                      </a:r>
                    </a:p>
                  </a:txBody>
                  <a:tcPr/>
                </a:tc>
                <a:tc>
                  <a:txBody>
                    <a:bodyPr/>
                    <a:lstStyle/>
                    <a:p>
                      <a:pPr algn="ctr"/>
                      <a:r>
                        <a:rPr lang="en-US" dirty="0"/>
                        <a:t>May</a:t>
                      </a:r>
                    </a:p>
                  </a:txBody>
                  <a:tcPr/>
                </a:tc>
                <a:tc>
                  <a:txBody>
                    <a:bodyPr/>
                    <a:lstStyle/>
                    <a:p>
                      <a:pPr algn="ctr"/>
                      <a:r>
                        <a:rPr lang="en-US" dirty="0"/>
                        <a:t>88%</a:t>
                      </a:r>
                    </a:p>
                  </a:txBody>
                  <a:tcPr/>
                </a:tc>
                <a:tc>
                  <a:txBody>
                    <a:bodyPr/>
                    <a:lstStyle/>
                    <a:p>
                      <a:pPr algn="ctr"/>
                      <a:r>
                        <a:rPr lang="en-US" dirty="0"/>
                        <a:t>Pass</a:t>
                      </a:r>
                    </a:p>
                  </a:txBody>
                  <a:tcPr/>
                </a:tc>
                <a:extLst>
                  <a:ext uri="{0D108BD9-81ED-4DB2-BD59-A6C34878D82A}">
                    <a16:rowId xmlns:a16="http://schemas.microsoft.com/office/drawing/2014/main" val="4267259417"/>
                  </a:ext>
                </a:extLst>
              </a:tr>
              <a:tr h="444532">
                <a:tc>
                  <a:txBody>
                    <a:bodyPr/>
                    <a:lstStyle/>
                    <a:p>
                      <a:pPr algn="ctr"/>
                      <a:r>
                        <a:rPr lang="en-US" dirty="0"/>
                        <a:t>50</a:t>
                      </a:r>
                    </a:p>
                  </a:txBody>
                  <a:tcPr/>
                </a:tc>
                <a:tc>
                  <a:txBody>
                    <a:bodyPr/>
                    <a:lstStyle/>
                    <a:p>
                      <a:pPr algn="ctr"/>
                      <a:r>
                        <a:rPr lang="en-US" dirty="0"/>
                        <a:t>5.5</a:t>
                      </a:r>
                    </a:p>
                  </a:txBody>
                  <a:tcPr/>
                </a:tc>
                <a:tc>
                  <a:txBody>
                    <a:bodyPr/>
                    <a:lstStyle/>
                    <a:p>
                      <a:pPr algn="ctr"/>
                      <a:r>
                        <a:rPr lang="en-US" dirty="0"/>
                        <a:t>Jun</a:t>
                      </a:r>
                    </a:p>
                  </a:txBody>
                  <a:tcPr/>
                </a:tc>
                <a:tc>
                  <a:txBody>
                    <a:bodyPr/>
                    <a:lstStyle/>
                    <a:p>
                      <a:pPr algn="ctr"/>
                      <a:r>
                        <a:rPr lang="en-US" dirty="0"/>
                        <a:t>55%</a:t>
                      </a:r>
                    </a:p>
                  </a:txBody>
                  <a:tcPr/>
                </a:tc>
                <a:tc>
                  <a:txBody>
                    <a:bodyPr/>
                    <a:lstStyle/>
                    <a:p>
                      <a:pPr algn="ctr"/>
                      <a:r>
                        <a:rPr lang="en-US" dirty="0"/>
                        <a:t>Fail</a:t>
                      </a:r>
                    </a:p>
                  </a:txBody>
                  <a:tcPr/>
                </a:tc>
                <a:extLst>
                  <a:ext uri="{0D108BD9-81ED-4DB2-BD59-A6C34878D82A}">
                    <a16:rowId xmlns:a16="http://schemas.microsoft.com/office/drawing/2014/main" val="1411121519"/>
                  </a:ext>
                </a:extLst>
              </a:tr>
              <a:tr h="444532">
                <a:tc>
                  <a:txBody>
                    <a:bodyPr/>
                    <a:lstStyle/>
                    <a:p>
                      <a:pPr algn="ctr"/>
                      <a:r>
                        <a:rPr lang="en-US" dirty="0"/>
                        <a:t>6</a:t>
                      </a:r>
                    </a:p>
                  </a:txBody>
                  <a:tcPr/>
                </a:tc>
                <a:tc>
                  <a:txBody>
                    <a:bodyPr/>
                    <a:lstStyle/>
                    <a:p>
                      <a:pPr algn="ctr"/>
                      <a:r>
                        <a:rPr lang="en-US" dirty="0"/>
                        <a:t>8</a:t>
                      </a:r>
                    </a:p>
                  </a:txBody>
                  <a:tcPr/>
                </a:tc>
                <a:tc>
                  <a:txBody>
                    <a:bodyPr/>
                    <a:lstStyle/>
                    <a:p>
                      <a:pPr algn="ctr"/>
                      <a:r>
                        <a:rPr lang="en-US" dirty="0"/>
                        <a:t>Jul</a:t>
                      </a:r>
                    </a:p>
                  </a:txBody>
                  <a:tcPr/>
                </a:tc>
                <a:tc>
                  <a:txBody>
                    <a:bodyPr/>
                    <a:lstStyle/>
                    <a:p>
                      <a:pPr algn="ctr"/>
                      <a:r>
                        <a:rPr lang="en-US" dirty="0"/>
                        <a:t>91%</a:t>
                      </a:r>
                    </a:p>
                  </a:txBody>
                  <a:tcPr/>
                </a:tc>
                <a:tc>
                  <a:txBody>
                    <a:bodyPr/>
                    <a:lstStyle/>
                    <a:p>
                      <a:pPr algn="ctr"/>
                      <a:r>
                        <a:rPr lang="en-US" dirty="0"/>
                        <a:t>Pass</a:t>
                      </a:r>
                    </a:p>
                  </a:txBody>
                  <a:tcPr/>
                </a:tc>
                <a:extLst>
                  <a:ext uri="{0D108BD9-81ED-4DB2-BD59-A6C34878D82A}">
                    <a16:rowId xmlns:a16="http://schemas.microsoft.com/office/drawing/2014/main" val="1172491274"/>
                  </a:ext>
                </a:extLst>
              </a:tr>
              <a:tr h="444532">
                <a:tc>
                  <a:txBody>
                    <a:bodyPr/>
                    <a:lstStyle/>
                    <a:p>
                      <a:pPr algn="ctr"/>
                      <a:r>
                        <a:rPr lang="en-US" dirty="0"/>
                        <a:t>22</a:t>
                      </a:r>
                    </a:p>
                  </a:txBody>
                  <a:tcPr/>
                </a:tc>
                <a:tc>
                  <a:txBody>
                    <a:bodyPr/>
                    <a:lstStyle/>
                    <a:p>
                      <a:pPr algn="ctr"/>
                      <a:r>
                        <a:rPr lang="en-US" dirty="0"/>
                        <a:t>7</a:t>
                      </a:r>
                    </a:p>
                  </a:txBody>
                  <a:tcPr/>
                </a:tc>
                <a:tc>
                  <a:txBody>
                    <a:bodyPr/>
                    <a:lstStyle/>
                    <a:p>
                      <a:pPr algn="ctr"/>
                      <a:r>
                        <a:rPr lang="en-US" dirty="0"/>
                        <a:t>Aug</a:t>
                      </a:r>
                    </a:p>
                  </a:txBody>
                  <a:tcPr/>
                </a:tc>
                <a:tc>
                  <a:txBody>
                    <a:bodyPr/>
                    <a:lstStyle/>
                    <a:p>
                      <a:pPr algn="ctr"/>
                      <a:r>
                        <a:rPr lang="en-US" dirty="0"/>
                        <a:t>92%</a:t>
                      </a:r>
                    </a:p>
                  </a:txBody>
                  <a:tcPr/>
                </a:tc>
                <a:tc>
                  <a:txBody>
                    <a:bodyPr/>
                    <a:lstStyle/>
                    <a:p>
                      <a:pPr algn="ctr"/>
                      <a:r>
                        <a:rPr lang="en-US" dirty="0"/>
                        <a:t>Pass</a:t>
                      </a:r>
                    </a:p>
                  </a:txBody>
                  <a:tcPr/>
                </a:tc>
                <a:extLst>
                  <a:ext uri="{0D108BD9-81ED-4DB2-BD59-A6C34878D82A}">
                    <a16:rowId xmlns:a16="http://schemas.microsoft.com/office/drawing/2014/main" val="3932077490"/>
                  </a:ext>
                </a:extLst>
              </a:tr>
              <a:tr h="444532">
                <a:tc>
                  <a:txBody>
                    <a:bodyPr/>
                    <a:lstStyle/>
                    <a:p>
                      <a:pPr algn="ctr"/>
                      <a:r>
                        <a:rPr lang="en-US" dirty="0"/>
                        <a:t>3</a:t>
                      </a:r>
                    </a:p>
                  </a:txBody>
                  <a:tcPr/>
                </a:tc>
                <a:tc>
                  <a:txBody>
                    <a:bodyPr/>
                    <a:lstStyle/>
                    <a:p>
                      <a:pPr algn="ctr"/>
                      <a:r>
                        <a:rPr lang="en-US" dirty="0"/>
                        <a:t>5</a:t>
                      </a:r>
                    </a:p>
                  </a:txBody>
                  <a:tcPr/>
                </a:tc>
                <a:tc>
                  <a:txBody>
                    <a:bodyPr/>
                    <a:lstStyle/>
                    <a:p>
                      <a:pPr algn="ctr"/>
                      <a:r>
                        <a:rPr lang="en-US" dirty="0"/>
                        <a:t>Sep</a:t>
                      </a:r>
                    </a:p>
                  </a:txBody>
                  <a:tcPr/>
                </a:tc>
                <a:tc>
                  <a:txBody>
                    <a:bodyPr/>
                    <a:lstStyle/>
                    <a:p>
                      <a:pPr algn="ctr"/>
                      <a:r>
                        <a:rPr lang="en-US" dirty="0"/>
                        <a:t>71%</a:t>
                      </a:r>
                    </a:p>
                  </a:txBody>
                  <a:tcPr/>
                </a:tc>
                <a:tc>
                  <a:txBody>
                    <a:bodyPr/>
                    <a:lstStyle/>
                    <a:p>
                      <a:pPr algn="ctr"/>
                      <a:r>
                        <a:rPr lang="en-US" dirty="0"/>
                        <a:t>Pass</a:t>
                      </a:r>
                    </a:p>
                  </a:txBody>
                  <a:tcPr/>
                </a:tc>
                <a:extLst>
                  <a:ext uri="{0D108BD9-81ED-4DB2-BD59-A6C34878D82A}">
                    <a16:rowId xmlns:a16="http://schemas.microsoft.com/office/drawing/2014/main" val="3672017165"/>
                  </a:ext>
                </a:extLst>
              </a:tr>
            </a:tbl>
          </a:graphicData>
        </a:graphic>
      </p:graphicFrame>
    </p:spTree>
    <p:extLst>
      <p:ext uri="{BB962C8B-B14F-4D97-AF65-F5344CB8AC3E}">
        <p14:creationId xmlns:p14="http://schemas.microsoft.com/office/powerpoint/2010/main" val="357729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9A4C-234C-4AE3-84B8-0C2A0B363F54}"/>
              </a:ext>
            </a:extLst>
          </p:cNvPr>
          <p:cNvSpPr>
            <a:spLocks noGrp="1"/>
          </p:cNvSpPr>
          <p:nvPr>
            <p:ph type="title"/>
          </p:nvPr>
        </p:nvSpPr>
        <p:spPr>
          <a:xfrm>
            <a:off x="1089785" y="286603"/>
            <a:ext cx="10058400" cy="1450757"/>
          </a:xfrm>
        </p:spPr>
        <p:txBody>
          <a:bodyPr/>
          <a:lstStyle/>
          <a:p>
            <a:r>
              <a:rPr lang="en-US" dirty="0"/>
              <a:t>Studying vs Sleep?</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2145E25-A24C-449D-A2C2-FA7634872951}"/>
                  </a:ext>
                </a:extLst>
              </p14:cNvPr>
              <p14:cNvContentPartPr/>
              <p14:nvPr/>
            </p14:nvContentPartPr>
            <p14:xfrm>
              <a:off x="2165849" y="4091819"/>
              <a:ext cx="360" cy="360"/>
            </p14:xfrm>
          </p:contentPart>
        </mc:Choice>
        <mc:Fallback>
          <p:pic>
            <p:nvPicPr>
              <p:cNvPr id="5" name="Ink 4">
                <a:extLst>
                  <a:ext uri="{FF2B5EF4-FFF2-40B4-BE49-F238E27FC236}">
                    <a16:creationId xmlns:a16="http://schemas.microsoft.com/office/drawing/2014/main" id="{B2145E25-A24C-449D-A2C2-FA7634872951}"/>
                  </a:ext>
                </a:extLst>
              </p:cNvPr>
              <p:cNvPicPr/>
              <p:nvPr/>
            </p:nvPicPr>
            <p:blipFill>
              <a:blip r:embed="rId4"/>
              <a:stretch>
                <a:fillRect/>
              </a:stretch>
            </p:blipFill>
            <p:spPr>
              <a:xfrm>
                <a:off x="2156849" y="4083179"/>
                <a:ext cx="18000" cy="18000"/>
              </a:xfrm>
              <a:prstGeom prst="rect">
                <a:avLst/>
              </a:prstGeom>
            </p:spPr>
          </p:pic>
        </mc:Fallback>
      </mc:AlternateContent>
      <p:sp>
        <p:nvSpPr>
          <p:cNvPr id="21" name="Content Placeholder 20">
            <a:extLst>
              <a:ext uri="{FF2B5EF4-FFF2-40B4-BE49-F238E27FC236}">
                <a16:creationId xmlns:a16="http://schemas.microsoft.com/office/drawing/2014/main" id="{847D74C0-5B03-4DC6-8AE6-E0BC47D1845E}"/>
              </a:ext>
            </a:extLst>
          </p:cNvPr>
          <p:cNvSpPr>
            <a:spLocks noGrp="1"/>
          </p:cNvSpPr>
          <p:nvPr>
            <p:ph sz="half" idx="2"/>
          </p:nvPr>
        </p:nvSpPr>
        <p:spPr/>
        <p:txBody>
          <a:bodyPr/>
          <a:lstStyle/>
          <a:p>
            <a:pPr>
              <a:buClr>
                <a:srgbClr val="FF0000"/>
              </a:buClr>
              <a:buFont typeface="Wingdings" panose="05000000000000000000" pitchFamily="2" charset="2"/>
              <a:buChar char="v"/>
            </a:pPr>
            <a:r>
              <a:rPr lang="en-US" dirty="0">
                <a:latin typeface="Cambria Math" panose="02040503050406030204" pitchFamily="18" charset="0"/>
                <a:ea typeface="Cambria Math" panose="02040503050406030204" pitchFamily="18" charset="0"/>
              </a:rPr>
              <a:t>Total study hours: 127</a:t>
            </a:r>
          </a:p>
          <a:p>
            <a:pPr>
              <a:buClr>
                <a:srgbClr val="FF0000"/>
              </a:buClr>
              <a:buFont typeface="Wingdings" panose="05000000000000000000" pitchFamily="2" charset="2"/>
              <a:buChar char="v"/>
            </a:pPr>
            <a:r>
              <a:rPr lang="en-US" dirty="0">
                <a:latin typeface="Cambria Math" panose="02040503050406030204" pitchFamily="18" charset="0"/>
                <a:ea typeface="Cambria Math" panose="02040503050406030204" pitchFamily="18" charset="0"/>
              </a:rPr>
              <a:t>Avg study hours: 14.1</a:t>
            </a:r>
          </a:p>
          <a:p>
            <a:pPr>
              <a:buClr>
                <a:srgbClr val="FF0000"/>
              </a:buClr>
              <a:buFont typeface="Wingdings" panose="05000000000000000000" pitchFamily="2" charset="2"/>
              <a:buChar char="v"/>
            </a:pPr>
            <a:r>
              <a:rPr lang="en-US" dirty="0">
                <a:latin typeface="Cambria Math" panose="02040503050406030204" pitchFamily="18" charset="0"/>
                <a:ea typeface="Cambria Math" panose="02040503050406030204" pitchFamily="18" charset="0"/>
              </a:rPr>
              <a:t>Total Sleep hours: 55</a:t>
            </a:r>
          </a:p>
          <a:p>
            <a:pPr>
              <a:buClr>
                <a:srgbClr val="FF0000"/>
              </a:buClr>
              <a:buFont typeface="Wingdings" panose="05000000000000000000" pitchFamily="2" charset="2"/>
              <a:buChar char="v"/>
            </a:pPr>
            <a:r>
              <a:rPr lang="en-US" dirty="0">
                <a:latin typeface="Cambria Math" panose="02040503050406030204" pitchFamily="18" charset="0"/>
                <a:ea typeface="Cambria Math" panose="02040503050406030204" pitchFamily="18" charset="0"/>
              </a:rPr>
              <a:t>Avg sleep hours: 6.1</a:t>
            </a:r>
          </a:p>
          <a:p>
            <a:pPr>
              <a:buClr>
                <a:srgbClr val="FF0000"/>
              </a:buClr>
              <a:buFont typeface="Wingdings" panose="05000000000000000000" pitchFamily="2" charset="2"/>
              <a:buChar char="v"/>
            </a:pPr>
            <a:r>
              <a:rPr lang="en-US" dirty="0">
                <a:latin typeface="Cambria Math" panose="02040503050406030204" pitchFamily="18" charset="0"/>
                <a:ea typeface="Cambria Math" panose="02040503050406030204" pitchFamily="18" charset="0"/>
              </a:rPr>
              <a:t>Optimizing studying and sleeping to get a passing result from last years data</a:t>
            </a:r>
          </a:p>
        </p:txBody>
      </p:sp>
      <p:graphicFrame>
        <p:nvGraphicFramePr>
          <p:cNvPr id="27" name="Table 27">
            <a:extLst>
              <a:ext uri="{FF2B5EF4-FFF2-40B4-BE49-F238E27FC236}">
                <a16:creationId xmlns:a16="http://schemas.microsoft.com/office/drawing/2014/main" id="{7AE1E571-89C9-47E0-998E-FA3AEC23E714}"/>
              </a:ext>
            </a:extLst>
          </p:cNvPr>
          <p:cNvGraphicFramePr>
            <a:graphicFrameLocks noGrp="1"/>
          </p:cNvGraphicFramePr>
          <p:nvPr>
            <p:ph sz="half" idx="1"/>
            <p:extLst>
              <p:ext uri="{D42A27DB-BD31-4B8C-83A1-F6EECF244321}">
                <p14:modId xmlns:p14="http://schemas.microsoft.com/office/powerpoint/2010/main" val="4166760475"/>
              </p:ext>
            </p:extLst>
          </p:nvPr>
        </p:nvGraphicFramePr>
        <p:xfrm>
          <a:off x="1231874" y="2120900"/>
          <a:ext cx="4640260" cy="3977640"/>
        </p:xfrm>
        <a:graphic>
          <a:graphicData uri="http://schemas.openxmlformats.org/drawingml/2006/table">
            <a:tbl>
              <a:tblPr firstRow="1" bandRow="1">
                <a:tableStyleId>{5C22544A-7EE6-4342-B048-85BDC9FD1C3A}</a:tableStyleId>
              </a:tblPr>
              <a:tblGrid>
                <a:gridCol w="928052">
                  <a:extLst>
                    <a:ext uri="{9D8B030D-6E8A-4147-A177-3AD203B41FA5}">
                      <a16:colId xmlns:a16="http://schemas.microsoft.com/office/drawing/2014/main" val="64131009"/>
                    </a:ext>
                  </a:extLst>
                </a:gridCol>
                <a:gridCol w="928052">
                  <a:extLst>
                    <a:ext uri="{9D8B030D-6E8A-4147-A177-3AD203B41FA5}">
                      <a16:colId xmlns:a16="http://schemas.microsoft.com/office/drawing/2014/main" val="3899972952"/>
                    </a:ext>
                  </a:extLst>
                </a:gridCol>
                <a:gridCol w="928052">
                  <a:extLst>
                    <a:ext uri="{9D8B030D-6E8A-4147-A177-3AD203B41FA5}">
                      <a16:colId xmlns:a16="http://schemas.microsoft.com/office/drawing/2014/main" val="2804801991"/>
                    </a:ext>
                  </a:extLst>
                </a:gridCol>
                <a:gridCol w="928052">
                  <a:extLst>
                    <a:ext uri="{9D8B030D-6E8A-4147-A177-3AD203B41FA5}">
                      <a16:colId xmlns:a16="http://schemas.microsoft.com/office/drawing/2014/main" val="3520003380"/>
                    </a:ext>
                  </a:extLst>
                </a:gridCol>
                <a:gridCol w="928052">
                  <a:extLst>
                    <a:ext uri="{9D8B030D-6E8A-4147-A177-3AD203B41FA5}">
                      <a16:colId xmlns:a16="http://schemas.microsoft.com/office/drawing/2014/main" val="839317414"/>
                    </a:ext>
                  </a:extLst>
                </a:gridCol>
              </a:tblGrid>
              <a:tr h="278109">
                <a:tc>
                  <a:txBody>
                    <a:bodyPr/>
                    <a:lstStyle/>
                    <a:p>
                      <a:pPr algn="ctr"/>
                      <a:r>
                        <a:rPr lang="en-US" dirty="0"/>
                        <a:t>Study hours</a:t>
                      </a:r>
                    </a:p>
                  </a:txBody>
                  <a:tcPr/>
                </a:tc>
                <a:tc>
                  <a:txBody>
                    <a:bodyPr/>
                    <a:lstStyle/>
                    <a:p>
                      <a:pPr algn="ctr"/>
                      <a:r>
                        <a:rPr lang="en-US" dirty="0"/>
                        <a:t>Sleep hours</a:t>
                      </a:r>
                    </a:p>
                  </a:txBody>
                  <a:tcPr/>
                </a:tc>
                <a:tc>
                  <a:txBody>
                    <a:bodyPr/>
                    <a:lstStyle/>
                    <a:p>
                      <a:pPr algn="ctr"/>
                      <a:r>
                        <a:rPr lang="en-US" dirty="0"/>
                        <a:t>Month</a:t>
                      </a:r>
                    </a:p>
                  </a:txBody>
                  <a:tcPr/>
                </a:tc>
                <a:tc>
                  <a:txBody>
                    <a:bodyPr/>
                    <a:lstStyle/>
                    <a:p>
                      <a:pPr algn="ctr"/>
                      <a:r>
                        <a:rPr lang="en-US" dirty="0"/>
                        <a:t>Grade</a:t>
                      </a:r>
                    </a:p>
                  </a:txBody>
                  <a:tcPr/>
                </a:tc>
                <a:tc>
                  <a:txBody>
                    <a:bodyPr/>
                    <a:lstStyle/>
                    <a:p>
                      <a:pPr algn="ctr"/>
                      <a:r>
                        <a:rPr lang="en-US" dirty="0"/>
                        <a:t>Result</a:t>
                      </a:r>
                    </a:p>
                  </a:txBody>
                  <a:tcPr/>
                </a:tc>
                <a:extLst>
                  <a:ext uri="{0D108BD9-81ED-4DB2-BD59-A6C34878D82A}">
                    <a16:rowId xmlns:a16="http://schemas.microsoft.com/office/drawing/2014/main" val="2210893387"/>
                  </a:ext>
                </a:extLst>
              </a:tr>
              <a:tr h="370840">
                <a:tc>
                  <a:txBody>
                    <a:bodyPr/>
                    <a:lstStyle/>
                    <a:p>
                      <a:pPr algn="ctr"/>
                      <a:r>
                        <a:rPr lang="en-US" dirty="0"/>
                        <a:t>4</a:t>
                      </a:r>
                    </a:p>
                  </a:txBody>
                  <a:tcPr/>
                </a:tc>
                <a:tc>
                  <a:txBody>
                    <a:bodyPr/>
                    <a:lstStyle/>
                    <a:p>
                      <a:pPr algn="ctr"/>
                      <a:r>
                        <a:rPr lang="en-US" dirty="0"/>
                        <a:t>6</a:t>
                      </a:r>
                    </a:p>
                  </a:txBody>
                  <a:tcPr/>
                </a:tc>
                <a:tc>
                  <a:txBody>
                    <a:bodyPr/>
                    <a:lstStyle/>
                    <a:p>
                      <a:pPr algn="ctr"/>
                      <a:r>
                        <a:rPr lang="en-US" dirty="0"/>
                        <a:t>Jan</a:t>
                      </a:r>
                    </a:p>
                  </a:txBody>
                  <a:tcPr/>
                </a:tc>
                <a:tc>
                  <a:txBody>
                    <a:bodyPr/>
                    <a:lstStyle/>
                    <a:p>
                      <a:pPr algn="ctr"/>
                      <a:r>
                        <a:rPr lang="en-US" dirty="0"/>
                        <a:t>89%</a:t>
                      </a:r>
                    </a:p>
                  </a:txBody>
                  <a:tcPr/>
                </a:tc>
                <a:tc>
                  <a:txBody>
                    <a:bodyPr/>
                    <a:lstStyle/>
                    <a:p>
                      <a:pPr algn="ctr"/>
                      <a:r>
                        <a:rPr lang="en-US" dirty="0"/>
                        <a:t>Pass</a:t>
                      </a:r>
                    </a:p>
                  </a:txBody>
                  <a:tcPr/>
                </a:tc>
                <a:extLst>
                  <a:ext uri="{0D108BD9-81ED-4DB2-BD59-A6C34878D82A}">
                    <a16:rowId xmlns:a16="http://schemas.microsoft.com/office/drawing/2014/main" val="3021544297"/>
                  </a:ext>
                </a:extLst>
              </a:tr>
              <a:tr h="370840">
                <a:tc>
                  <a:txBody>
                    <a:bodyPr/>
                    <a:lstStyle/>
                    <a:p>
                      <a:pPr algn="ctr"/>
                      <a:r>
                        <a:rPr lang="en-US" dirty="0"/>
                        <a:t>12</a:t>
                      </a:r>
                    </a:p>
                  </a:txBody>
                  <a:tcPr/>
                </a:tc>
                <a:tc>
                  <a:txBody>
                    <a:bodyPr/>
                    <a:lstStyle/>
                    <a:p>
                      <a:pPr algn="ctr"/>
                      <a:r>
                        <a:rPr lang="en-US" dirty="0"/>
                        <a:t>4</a:t>
                      </a:r>
                    </a:p>
                  </a:txBody>
                  <a:tcPr/>
                </a:tc>
                <a:tc>
                  <a:txBody>
                    <a:bodyPr/>
                    <a:lstStyle/>
                    <a:p>
                      <a:pPr algn="ctr"/>
                      <a:r>
                        <a:rPr lang="en-US" dirty="0"/>
                        <a:t>Feb</a:t>
                      </a:r>
                    </a:p>
                  </a:txBody>
                  <a:tcPr/>
                </a:tc>
                <a:tc>
                  <a:txBody>
                    <a:bodyPr/>
                    <a:lstStyle/>
                    <a:p>
                      <a:pPr algn="ctr"/>
                      <a:r>
                        <a:rPr lang="en-US" dirty="0"/>
                        <a:t>68%</a:t>
                      </a:r>
                    </a:p>
                  </a:txBody>
                  <a:tcPr/>
                </a:tc>
                <a:tc>
                  <a:txBody>
                    <a:bodyPr/>
                    <a:lstStyle/>
                    <a:p>
                      <a:pPr algn="ctr"/>
                      <a:r>
                        <a:rPr lang="en-US" dirty="0"/>
                        <a:t>Fail</a:t>
                      </a:r>
                    </a:p>
                  </a:txBody>
                  <a:tcPr/>
                </a:tc>
                <a:extLst>
                  <a:ext uri="{0D108BD9-81ED-4DB2-BD59-A6C34878D82A}">
                    <a16:rowId xmlns:a16="http://schemas.microsoft.com/office/drawing/2014/main" val="1848931888"/>
                  </a:ext>
                </a:extLst>
              </a:tr>
              <a:tr h="370840">
                <a:tc>
                  <a:txBody>
                    <a:bodyPr/>
                    <a:lstStyle/>
                    <a:p>
                      <a:pPr algn="ctr"/>
                      <a:r>
                        <a:rPr lang="en-US" dirty="0"/>
                        <a:t>10</a:t>
                      </a:r>
                    </a:p>
                  </a:txBody>
                  <a:tcPr/>
                </a:tc>
                <a:tc>
                  <a:txBody>
                    <a:bodyPr/>
                    <a:lstStyle/>
                    <a:p>
                      <a:pPr algn="ctr"/>
                      <a:r>
                        <a:rPr lang="en-US" dirty="0"/>
                        <a:t>5</a:t>
                      </a:r>
                    </a:p>
                  </a:txBody>
                  <a:tcPr/>
                </a:tc>
                <a:tc>
                  <a:txBody>
                    <a:bodyPr/>
                    <a:lstStyle/>
                    <a:p>
                      <a:pPr algn="ctr"/>
                      <a:r>
                        <a:rPr lang="en-US" dirty="0"/>
                        <a:t>Mar</a:t>
                      </a:r>
                    </a:p>
                  </a:txBody>
                  <a:tcPr/>
                </a:tc>
                <a:tc>
                  <a:txBody>
                    <a:bodyPr/>
                    <a:lstStyle/>
                    <a:p>
                      <a:pPr algn="ctr"/>
                      <a:r>
                        <a:rPr lang="en-US" dirty="0"/>
                        <a:t>50%</a:t>
                      </a:r>
                    </a:p>
                  </a:txBody>
                  <a:tcPr/>
                </a:tc>
                <a:tc>
                  <a:txBody>
                    <a:bodyPr/>
                    <a:lstStyle/>
                    <a:p>
                      <a:pPr algn="ctr"/>
                      <a:r>
                        <a:rPr lang="en-US" dirty="0"/>
                        <a:t>Fail</a:t>
                      </a:r>
                    </a:p>
                  </a:txBody>
                  <a:tcPr/>
                </a:tc>
                <a:extLst>
                  <a:ext uri="{0D108BD9-81ED-4DB2-BD59-A6C34878D82A}">
                    <a16:rowId xmlns:a16="http://schemas.microsoft.com/office/drawing/2014/main" val="862371311"/>
                  </a:ext>
                </a:extLst>
              </a:tr>
              <a:tr h="370840">
                <a:tc>
                  <a:txBody>
                    <a:bodyPr/>
                    <a:lstStyle/>
                    <a:p>
                      <a:pPr algn="ctr"/>
                      <a:r>
                        <a:rPr lang="en-US" dirty="0"/>
                        <a:t>2</a:t>
                      </a:r>
                    </a:p>
                  </a:txBody>
                  <a:tcPr/>
                </a:tc>
                <a:tc>
                  <a:txBody>
                    <a:bodyPr/>
                    <a:lstStyle/>
                    <a:p>
                      <a:pPr algn="ctr"/>
                      <a:r>
                        <a:rPr lang="en-US" dirty="0"/>
                        <a:t>8</a:t>
                      </a:r>
                    </a:p>
                  </a:txBody>
                  <a:tcPr/>
                </a:tc>
                <a:tc>
                  <a:txBody>
                    <a:bodyPr/>
                    <a:lstStyle/>
                    <a:p>
                      <a:pPr algn="ctr"/>
                      <a:r>
                        <a:rPr lang="en-US" dirty="0"/>
                        <a:t>Apr</a:t>
                      </a:r>
                    </a:p>
                  </a:txBody>
                  <a:tcPr/>
                </a:tc>
                <a:tc>
                  <a:txBody>
                    <a:bodyPr/>
                    <a:lstStyle/>
                    <a:p>
                      <a:pPr algn="ctr"/>
                      <a:r>
                        <a:rPr lang="en-US" dirty="0"/>
                        <a:t>63%</a:t>
                      </a:r>
                    </a:p>
                  </a:txBody>
                  <a:tcPr/>
                </a:tc>
                <a:tc>
                  <a:txBody>
                    <a:bodyPr/>
                    <a:lstStyle/>
                    <a:p>
                      <a:pPr algn="ctr"/>
                      <a:r>
                        <a:rPr lang="en-US" dirty="0"/>
                        <a:t>Fail</a:t>
                      </a:r>
                    </a:p>
                  </a:txBody>
                  <a:tcPr/>
                </a:tc>
                <a:extLst>
                  <a:ext uri="{0D108BD9-81ED-4DB2-BD59-A6C34878D82A}">
                    <a16:rowId xmlns:a16="http://schemas.microsoft.com/office/drawing/2014/main" val="3996494524"/>
                  </a:ext>
                </a:extLst>
              </a:tr>
              <a:tr h="370840">
                <a:tc>
                  <a:txBody>
                    <a:bodyPr/>
                    <a:lstStyle/>
                    <a:p>
                      <a:pPr algn="ctr"/>
                      <a:r>
                        <a:rPr lang="en-US" dirty="0"/>
                        <a:t>18</a:t>
                      </a:r>
                    </a:p>
                  </a:txBody>
                  <a:tcPr/>
                </a:tc>
                <a:tc>
                  <a:txBody>
                    <a:bodyPr/>
                    <a:lstStyle/>
                    <a:p>
                      <a:pPr algn="ctr"/>
                      <a:r>
                        <a:rPr lang="en-US" dirty="0"/>
                        <a:t>6.5</a:t>
                      </a:r>
                    </a:p>
                  </a:txBody>
                  <a:tcPr/>
                </a:tc>
                <a:tc>
                  <a:txBody>
                    <a:bodyPr/>
                    <a:lstStyle/>
                    <a:p>
                      <a:pPr algn="ctr"/>
                      <a:r>
                        <a:rPr lang="en-US" dirty="0"/>
                        <a:t>May</a:t>
                      </a:r>
                    </a:p>
                  </a:txBody>
                  <a:tcPr/>
                </a:tc>
                <a:tc>
                  <a:txBody>
                    <a:bodyPr/>
                    <a:lstStyle/>
                    <a:p>
                      <a:pPr algn="ctr"/>
                      <a:r>
                        <a:rPr lang="en-US" dirty="0"/>
                        <a:t>88%</a:t>
                      </a:r>
                    </a:p>
                  </a:txBody>
                  <a:tcPr/>
                </a:tc>
                <a:tc>
                  <a:txBody>
                    <a:bodyPr/>
                    <a:lstStyle/>
                    <a:p>
                      <a:pPr algn="ctr"/>
                      <a:r>
                        <a:rPr lang="en-US" dirty="0"/>
                        <a:t>Pass</a:t>
                      </a:r>
                    </a:p>
                  </a:txBody>
                  <a:tcPr/>
                </a:tc>
                <a:extLst>
                  <a:ext uri="{0D108BD9-81ED-4DB2-BD59-A6C34878D82A}">
                    <a16:rowId xmlns:a16="http://schemas.microsoft.com/office/drawing/2014/main" val="34055620"/>
                  </a:ext>
                </a:extLst>
              </a:tr>
              <a:tr h="370840">
                <a:tc>
                  <a:txBody>
                    <a:bodyPr/>
                    <a:lstStyle/>
                    <a:p>
                      <a:pPr algn="ctr"/>
                      <a:r>
                        <a:rPr lang="en-US" dirty="0"/>
                        <a:t>50</a:t>
                      </a:r>
                    </a:p>
                  </a:txBody>
                  <a:tcPr/>
                </a:tc>
                <a:tc>
                  <a:txBody>
                    <a:bodyPr/>
                    <a:lstStyle/>
                    <a:p>
                      <a:pPr algn="ctr"/>
                      <a:r>
                        <a:rPr lang="en-US" dirty="0"/>
                        <a:t>5.5</a:t>
                      </a:r>
                    </a:p>
                  </a:txBody>
                  <a:tcPr/>
                </a:tc>
                <a:tc>
                  <a:txBody>
                    <a:bodyPr/>
                    <a:lstStyle/>
                    <a:p>
                      <a:pPr algn="ctr"/>
                      <a:r>
                        <a:rPr lang="en-US" dirty="0"/>
                        <a:t>Jun</a:t>
                      </a:r>
                    </a:p>
                  </a:txBody>
                  <a:tcPr/>
                </a:tc>
                <a:tc>
                  <a:txBody>
                    <a:bodyPr/>
                    <a:lstStyle/>
                    <a:p>
                      <a:pPr algn="ctr"/>
                      <a:r>
                        <a:rPr lang="en-US" dirty="0"/>
                        <a:t>55%</a:t>
                      </a:r>
                    </a:p>
                  </a:txBody>
                  <a:tcPr/>
                </a:tc>
                <a:tc>
                  <a:txBody>
                    <a:bodyPr/>
                    <a:lstStyle/>
                    <a:p>
                      <a:pPr algn="ctr"/>
                      <a:r>
                        <a:rPr lang="en-US" dirty="0"/>
                        <a:t>Fail</a:t>
                      </a:r>
                    </a:p>
                  </a:txBody>
                  <a:tcPr/>
                </a:tc>
                <a:extLst>
                  <a:ext uri="{0D108BD9-81ED-4DB2-BD59-A6C34878D82A}">
                    <a16:rowId xmlns:a16="http://schemas.microsoft.com/office/drawing/2014/main" val="4072524717"/>
                  </a:ext>
                </a:extLst>
              </a:tr>
              <a:tr h="370840">
                <a:tc>
                  <a:txBody>
                    <a:bodyPr/>
                    <a:lstStyle/>
                    <a:p>
                      <a:pPr algn="ctr"/>
                      <a:r>
                        <a:rPr lang="en-US" dirty="0"/>
                        <a:t>6</a:t>
                      </a:r>
                    </a:p>
                  </a:txBody>
                  <a:tcPr/>
                </a:tc>
                <a:tc>
                  <a:txBody>
                    <a:bodyPr/>
                    <a:lstStyle/>
                    <a:p>
                      <a:pPr algn="ctr"/>
                      <a:r>
                        <a:rPr lang="en-US" dirty="0"/>
                        <a:t>8</a:t>
                      </a:r>
                    </a:p>
                  </a:txBody>
                  <a:tcPr/>
                </a:tc>
                <a:tc>
                  <a:txBody>
                    <a:bodyPr/>
                    <a:lstStyle/>
                    <a:p>
                      <a:pPr algn="ctr"/>
                      <a:r>
                        <a:rPr lang="en-US" dirty="0"/>
                        <a:t>Jul</a:t>
                      </a:r>
                    </a:p>
                  </a:txBody>
                  <a:tcPr/>
                </a:tc>
                <a:tc>
                  <a:txBody>
                    <a:bodyPr/>
                    <a:lstStyle/>
                    <a:p>
                      <a:pPr algn="ctr"/>
                      <a:r>
                        <a:rPr lang="en-US" dirty="0"/>
                        <a:t>91%</a:t>
                      </a:r>
                    </a:p>
                  </a:txBody>
                  <a:tcPr/>
                </a:tc>
                <a:tc>
                  <a:txBody>
                    <a:bodyPr/>
                    <a:lstStyle/>
                    <a:p>
                      <a:pPr algn="ctr"/>
                      <a:r>
                        <a:rPr lang="en-US" dirty="0"/>
                        <a:t>Pass</a:t>
                      </a:r>
                    </a:p>
                  </a:txBody>
                  <a:tcPr/>
                </a:tc>
                <a:extLst>
                  <a:ext uri="{0D108BD9-81ED-4DB2-BD59-A6C34878D82A}">
                    <a16:rowId xmlns:a16="http://schemas.microsoft.com/office/drawing/2014/main" val="4193577668"/>
                  </a:ext>
                </a:extLst>
              </a:tr>
              <a:tr h="370840">
                <a:tc>
                  <a:txBody>
                    <a:bodyPr/>
                    <a:lstStyle/>
                    <a:p>
                      <a:pPr algn="ctr"/>
                      <a:r>
                        <a:rPr lang="en-US" dirty="0"/>
                        <a:t>22</a:t>
                      </a:r>
                    </a:p>
                  </a:txBody>
                  <a:tcPr/>
                </a:tc>
                <a:tc>
                  <a:txBody>
                    <a:bodyPr/>
                    <a:lstStyle/>
                    <a:p>
                      <a:pPr algn="ctr"/>
                      <a:r>
                        <a:rPr lang="en-US" dirty="0"/>
                        <a:t>7</a:t>
                      </a:r>
                    </a:p>
                  </a:txBody>
                  <a:tcPr/>
                </a:tc>
                <a:tc>
                  <a:txBody>
                    <a:bodyPr/>
                    <a:lstStyle/>
                    <a:p>
                      <a:pPr algn="ctr"/>
                      <a:r>
                        <a:rPr lang="en-US" dirty="0"/>
                        <a:t>Aug</a:t>
                      </a:r>
                    </a:p>
                  </a:txBody>
                  <a:tcPr/>
                </a:tc>
                <a:tc>
                  <a:txBody>
                    <a:bodyPr/>
                    <a:lstStyle/>
                    <a:p>
                      <a:pPr algn="ctr"/>
                      <a:r>
                        <a:rPr lang="en-US" dirty="0"/>
                        <a:t>92%</a:t>
                      </a:r>
                    </a:p>
                  </a:txBody>
                  <a:tcPr/>
                </a:tc>
                <a:tc>
                  <a:txBody>
                    <a:bodyPr/>
                    <a:lstStyle/>
                    <a:p>
                      <a:pPr algn="ctr"/>
                      <a:r>
                        <a:rPr lang="en-US" dirty="0"/>
                        <a:t>Pass</a:t>
                      </a:r>
                    </a:p>
                  </a:txBody>
                  <a:tcPr/>
                </a:tc>
                <a:extLst>
                  <a:ext uri="{0D108BD9-81ED-4DB2-BD59-A6C34878D82A}">
                    <a16:rowId xmlns:a16="http://schemas.microsoft.com/office/drawing/2014/main" val="1196045521"/>
                  </a:ext>
                </a:extLst>
              </a:tr>
              <a:tr h="370840">
                <a:tc>
                  <a:txBody>
                    <a:bodyPr/>
                    <a:lstStyle/>
                    <a:p>
                      <a:pPr algn="ctr"/>
                      <a:r>
                        <a:rPr lang="en-US" dirty="0"/>
                        <a:t>3</a:t>
                      </a:r>
                    </a:p>
                  </a:txBody>
                  <a:tcPr/>
                </a:tc>
                <a:tc>
                  <a:txBody>
                    <a:bodyPr/>
                    <a:lstStyle/>
                    <a:p>
                      <a:pPr algn="ctr"/>
                      <a:r>
                        <a:rPr lang="en-US" dirty="0"/>
                        <a:t>5</a:t>
                      </a:r>
                    </a:p>
                  </a:txBody>
                  <a:tcPr/>
                </a:tc>
                <a:tc>
                  <a:txBody>
                    <a:bodyPr/>
                    <a:lstStyle/>
                    <a:p>
                      <a:pPr algn="ctr"/>
                      <a:r>
                        <a:rPr lang="en-US" dirty="0"/>
                        <a:t>Sep</a:t>
                      </a:r>
                    </a:p>
                  </a:txBody>
                  <a:tcPr/>
                </a:tc>
                <a:tc>
                  <a:txBody>
                    <a:bodyPr/>
                    <a:lstStyle/>
                    <a:p>
                      <a:pPr algn="ctr"/>
                      <a:r>
                        <a:rPr lang="en-US" dirty="0"/>
                        <a:t>71%</a:t>
                      </a:r>
                    </a:p>
                  </a:txBody>
                  <a:tcPr/>
                </a:tc>
                <a:tc>
                  <a:txBody>
                    <a:bodyPr/>
                    <a:lstStyle/>
                    <a:p>
                      <a:pPr algn="ctr"/>
                      <a:r>
                        <a:rPr lang="en-US" dirty="0"/>
                        <a:t>Pass</a:t>
                      </a:r>
                    </a:p>
                  </a:txBody>
                  <a:tcPr/>
                </a:tc>
                <a:extLst>
                  <a:ext uri="{0D108BD9-81ED-4DB2-BD59-A6C34878D82A}">
                    <a16:rowId xmlns:a16="http://schemas.microsoft.com/office/drawing/2014/main" val="1884435267"/>
                  </a:ext>
                </a:extLst>
              </a:tr>
            </a:tbl>
          </a:graphicData>
        </a:graphic>
      </p:graphicFrame>
      <p:sp>
        <p:nvSpPr>
          <p:cNvPr id="28" name="Rectangle 27">
            <a:extLst>
              <a:ext uri="{FF2B5EF4-FFF2-40B4-BE49-F238E27FC236}">
                <a16:creationId xmlns:a16="http://schemas.microsoft.com/office/drawing/2014/main" id="{43A04D5D-57A5-4A44-BA82-571E2E71DE3C}"/>
              </a:ext>
            </a:extLst>
          </p:cNvPr>
          <p:cNvSpPr/>
          <p:nvPr/>
        </p:nvSpPr>
        <p:spPr>
          <a:xfrm>
            <a:off x="1231874" y="2120900"/>
            <a:ext cx="1908565" cy="3977640"/>
          </a:xfrm>
          <a:prstGeom prst="rect">
            <a:avLst/>
          </a:prstGeom>
          <a:noFill/>
          <a:effectLst>
            <a:glow rad="63500">
              <a:schemeClr val="accent3">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141FAA80-975B-4EA4-818A-93E3D41AA2C1}"/>
              </a:ext>
            </a:extLst>
          </p:cNvPr>
          <p:cNvSpPr/>
          <p:nvPr/>
        </p:nvSpPr>
        <p:spPr>
          <a:xfrm>
            <a:off x="4924269" y="2120900"/>
            <a:ext cx="947865" cy="3977640"/>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049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9A4C-234C-4AE3-84B8-0C2A0B363F54}"/>
              </a:ext>
            </a:extLst>
          </p:cNvPr>
          <p:cNvSpPr>
            <a:spLocks noGrp="1"/>
          </p:cNvSpPr>
          <p:nvPr>
            <p:ph type="title"/>
          </p:nvPr>
        </p:nvSpPr>
        <p:spPr/>
        <p:txBody>
          <a:bodyPr/>
          <a:lstStyle/>
          <a:p>
            <a:r>
              <a:rPr lang="en-US" dirty="0"/>
              <a:t>Deep training my patterns…</a:t>
            </a:r>
          </a:p>
        </p:txBody>
      </p:sp>
      <p:sp>
        <p:nvSpPr>
          <p:cNvPr id="7" name="Content Placeholder 6">
            <a:extLst>
              <a:ext uri="{FF2B5EF4-FFF2-40B4-BE49-F238E27FC236}">
                <a16:creationId xmlns:a16="http://schemas.microsoft.com/office/drawing/2014/main" id="{6A794231-5ABC-42BD-8D07-092946B569EC}"/>
              </a:ext>
            </a:extLst>
          </p:cNvPr>
          <p:cNvSpPr>
            <a:spLocks noGrp="1"/>
          </p:cNvSpPr>
          <p:nvPr>
            <p:ph sz="half" idx="1"/>
          </p:nvPr>
        </p:nvSpPr>
        <p:spPr>
          <a:xfrm>
            <a:off x="1097280" y="1911246"/>
            <a:ext cx="4639736" cy="4122295"/>
          </a:xfrm>
        </p:spPr>
        <p:txBody>
          <a:bodyPr>
            <a:noAutofit/>
          </a:bodyPr>
          <a:lstStyle/>
          <a:p>
            <a:pPr>
              <a:buClr>
                <a:srgbClr val="FF0000"/>
              </a:buClr>
              <a:buFont typeface="Wingdings" panose="05000000000000000000" pitchFamily="2" charset="2"/>
              <a:buChar char="v"/>
            </a:pPr>
            <a:r>
              <a:rPr lang="en-US" sz="1400" dirty="0">
                <a:latin typeface="Cambria Math" panose="02040503050406030204" pitchFamily="18" charset="0"/>
                <a:ea typeface="Cambria Math" panose="02040503050406030204" pitchFamily="18" charset="0"/>
              </a:rPr>
              <a:t>If we take 365 days,  the average hours slept, </a:t>
            </a:r>
            <a:r>
              <a:rPr lang="en-US" sz="1400" dirty="0" err="1">
                <a:latin typeface="Cambria Math" panose="02040503050406030204" pitchFamily="18" charset="0"/>
                <a:ea typeface="Cambria Math" panose="02040503050406030204" pitchFamily="18" charset="0"/>
              </a:rPr>
              <a:t>avergage</a:t>
            </a:r>
            <a:r>
              <a:rPr lang="en-US" sz="1400" dirty="0">
                <a:latin typeface="Cambria Math" panose="02040503050406030204" pitchFamily="18" charset="0"/>
                <a:ea typeface="Cambria Math" panose="02040503050406030204" pitchFamily="18" charset="0"/>
              </a:rPr>
              <a:t> hours studying, month, </a:t>
            </a:r>
            <a:r>
              <a:rPr lang="en-US" sz="1400" dirty="0" err="1">
                <a:latin typeface="Cambria Math" panose="02040503050406030204" pitchFamily="18" charset="0"/>
                <a:ea typeface="Cambria Math" panose="02040503050406030204" pitchFamily="18" charset="0"/>
              </a:rPr>
              <a:t>etc</a:t>
            </a:r>
            <a:r>
              <a:rPr lang="en-US" sz="1400" dirty="0">
                <a:latin typeface="Cambria Math" panose="02040503050406030204" pitchFamily="18" charset="0"/>
                <a:ea typeface="Cambria Math" panose="02040503050406030204" pitchFamily="18" charset="0"/>
              </a:rPr>
              <a:t> to randomly initialize data, SGD can better classify optimal learning patterns.</a:t>
            </a:r>
          </a:p>
          <a:p>
            <a:pPr>
              <a:buClr>
                <a:srgbClr val="FF0000"/>
              </a:buClr>
              <a:buFont typeface="Wingdings" panose="05000000000000000000" pitchFamily="2" charset="2"/>
              <a:buChar char="v"/>
            </a:pPr>
            <a:r>
              <a:rPr lang="en-US" sz="1400" dirty="0">
                <a:latin typeface="Cambria Math" panose="02040503050406030204" pitchFamily="18" charset="0"/>
                <a:ea typeface="Cambria Math" panose="02040503050406030204" pitchFamily="18" charset="0"/>
              </a:rPr>
              <a:t>Adding sigmoid function allows probability to determine if output result will in fact result in binary classification to “Pass” or “Fail.”</a:t>
            </a:r>
          </a:p>
          <a:p>
            <a:pPr>
              <a:buClr>
                <a:srgbClr val="FF0000"/>
              </a:buClr>
              <a:buFont typeface="Wingdings" panose="05000000000000000000" pitchFamily="2" charset="2"/>
              <a:buChar char="v"/>
            </a:pPr>
            <a:r>
              <a:rPr lang="en-US" sz="1400" dirty="0">
                <a:latin typeface="Cambria Math" panose="02040503050406030204" pitchFamily="18" charset="0"/>
                <a:ea typeface="Cambria Math" panose="02040503050406030204" pitchFamily="18" charset="0"/>
              </a:rPr>
              <a:t>365 days </a:t>
            </a:r>
          </a:p>
          <a:p>
            <a:pPr>
              <a:buClr>
                <a:srgbClr val="FF0000"/>
              </a:buClr>
              <a:buFont typeface="Wingdings" panose="05000000000000000000" pitchFamily="2" charset="2"/>
              <a:buChar char="v"/>
            </a:pPr>
            <a:r>
              <a:rPr lang="en-US" sz="1400" dirty="0">
                <a:latin typeface="Cambria Math" panose="02040503050406030204" pitchFamily="18" charset="0"/>
                <a:ea typeface="Cambria Math" panose="02040503050406030204" pitchFamily="18" charset="0"/>
              </a:rPr>
              <a:t>24 hours / day study</a:t>
            </a:r>
          </a:p>
          <a:p>
            <a:pPr>
              <a:buClr>
                <a:srgbClr val="FF0000"/>
              </a:buClr>
              <a:buFont typeface="Wingdings" panose="05000000000000000000" pitchFamily="2" charset="2"/>
              <a:buChar char="v"/>
            </a:pPr>
            <a:r>
              <a:rPr lang="en-US" sz="1400" dirty="0">
                <a:latin typeface="Cambria Math" panose="02040503050406030204" pitchFamily="18" charset="0"/>
                <a:ea typeface="Cambria Math" panose="02040503050406030204" pitchFamily="18" charset="0"/>
              </a:rPr>
              <a:t>24 hours / day sleep</a:t>
            </a:r>
          </a:p>
          <a:p>
            <a:pPr>
              <a:buClr>
                <a:srgbClr val="FF0000"/>
              </a:buClr>
              <a:buFont typeface="Wingdings" panose="05000000000000000000" pitchFamily="2" charset="2"/>
              <a:buChar char="v"/>
            </a:pPr>
            <a:r>
              <a:rPr lang="en-US" sz="1400" dirty="0">
                <a:latin typeface="Cambria Math" panose="02040503050406030204" pitchFamily="18" charset="0"/>
                <a:ea typeface="Cambria Math" panose="02040503050406030204" pitchFamily="18" charset="0"/>
              </a:rPr>
              <a:t>Quiz/Test scores</a:t>
            </a:r>
          </a:p>
          <a:p>
            <a:pPr>
              <a:buClr>
                <a:srgbClr val="FF0000"/>
              </a:buClr>
              <a:buFont typeface="Wingdings" panose="05000000000000000000" pitchFamily="2" charset="2"/>
              <a:buChar char="v"/>
            </a:pPr>
            <a:r>
              <a:rPr lang="en-US" sz="1400" dirty="0">
                <a:latin typeface="Cambria Math" panose="02040503050406030204" pitchFamily="18" charset="0"/>
                <a:ea typeface="Cambria Math" panose="02040503050406030204" pitchFamily="18" charset="0"/>
              </a:rPr>
              <a:t>Pass / Fail</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B20D4567-6223-4898-8E77-CDF537965484}"/>
                  </a:ext>
                </a:extLst>
              </p:cNvPr>
              <p:cNvSpPr>
                <a:spLocks noGrp="1"/>
              </p:cNvSpPr>
              <p:nvPr>
                <p:ph sz="half" idx="2"/>
              </p:nvPr>
            </p:nvSpPr>
            <p:spPr/>
            <p:txBody>
              <a:bodyPr>
                <a:normAutofit fontScale="85000" lnSpcReduction="20000"/>
              </a:bodyPr>
              <a:lstStyle/>
              <a:p>
                <a:pPr>
                  <a:buClr>
                    <a:srgbClr val="FF0000"/>
                  </a:buClr>
                  <a:buFont typeface="Wingdings" panose="05000000000000000000" pitchFamily="2" charset="2"/>
                  <a:buChar char="v"/>
                </a:pPr>
                <a:r>
                  <a:rPr lang="en-US" dirty="0"/>
                  <a:t>Require: learning rate schedule e1, e2…</a:t>
                </a:r>
              </a:p>
              <a:p>
                <a:pPr>
                  <a:buClr>
                    <a:srgbClr val="FF0000"/>
                  </a:buClr>
                  <a:buFont typeface="Wingdings" panose="05000000000000000000" pitchFamily="2" charset="2"/>
                  <a:buChar char="v"/>
                </a:pPr>
                <a:r>
                  <a:rPr lang="en-US" dirty="0"/>
                  <a:t>Require: initial parameter O, k </a:t>
                </a:r>
                <a:r>
                  <a:rPr lang="en-US" dirty="0">
                    <a:sym typeface="Wingdings" panose="05000000000000000000" pitchFamily="2" charset="2"/>
                  </a:rPr>
                  <a:t></a:t>
                </a:r>
                <a:r>
                  <a:rPr lang="en-US" dirty="0"/>
                  <a:t> 1</a:t>
                </a:r>
              </a:p>
              <a:p>
                <a:pPr>
                  <a:buClr>
                    <a:srgbClr val="FF0000"/>
                  </a:buClr>
                  <a:buFont typeface="Wingdings" panose="05000000000000000000" pitchFamily="2" charset="2"/>
                  <a:buChar char="v"/>
                </a:pPr>
                <a:r>
                  <a:rPr lang="en-US" dirty="0"/>
                  <a:t>While not met sample batch {x1…</a:t>
                </a:r>
                <a:r>
                  <a:rPr lang="en-US" dirty="0" err="1"/>
                  <a:t>xm</a:t>
                </a:r>
                <a:r>
                  <a:rPr lang="en-US" dirty="0"/>
                  <a:t>}</a:t>
                </a:r>
              </a:p>
              <a:p>
                <a:pPr>
                  <a:buClr>
                    <a:srgbClr val="FF0000"/>
                  </a:buClr>
                  <a:buFont typeface="Wingdings" panose="05000000000000000000" pitchFamily="2" charset="2"/>
                  <a:buChar char="v"/>
                </a:pPr>
                <a:r>
                  <a:rPr lang="en-US" dirty="0"/>
                  <a:t>Initialize weights and biases,</a:t>
                </a:r>
              </a:p>
              <a:p>
                <a:pPr>
                  <a:buClr>
                    <a:srgbClr val="FF0000"/>
                  </a:buClr>
                  <a:buFont typeface="Wingdings" panose="05000000000000000000" pitchFamily="2" charset="2"/>
                  <a:buChar char="v"/>
                </a:pPr>
                <a:r>
                  <a:rPr lang="en-US" dirty="0"/>
                  <a:t>For </a:t>
                </a:r>
                <a:r>
                  <a:rPr lang="az-Cyrl-AZ" dirty="0"/>
                  <a:t>і </a:t>
                </a:r>
                <a:r>
                  <a:rPr lang="en-US" dirty="0"/>
                  <a:t>in range (m):</a:t>
                </a:r>
              </a:p>
              <a:p>
                <a:pPr>
                  <a:buClr>
                    <a:srgbClr val="FF0000"/>
                  </a:buClr>
                  <a:buFont typeface="Wingdings" panose="05000000000000000000" pitchFamily="2" charset="2"/>
                  <a:buChar char="v"/>
                </a:pPr>
                <a14:m>
                  <m:oMath xmlns:m="http://schemas.openxmlformats.org/officeDocument/2006/math">
                    <m:sSub>
                      <m:sSubPr>
                        <m:ctrlPr>
                          <a:rPr lang="en-US" sz="1800" i="1" dirty="0" smtClean="0">
                            <a:latin typeface="Cambria Math" panose="02040503050406030204" pitchFamily="18" charset="0"/>
                            <a:sym typeface="Symbol" panose="05050102010706020507" pitchFamily="18" charset="2"/>
                          </a:rPr>
                        </m:ctrlPr>
                      </m:sSubPr>
                      <m:e>
                        <m:r>
                          <a:rPr lang="en-US" sz="1800" i="1" dirty="0" smtClean="0">
                            <a:latin typeface="Cambria Math" panose="02040503050406030204" pitchFamily="18" charset="0"/>
                            <a:ea typeface="Cambria Math" panose="02040503050406030204" pitchFamily="18" charset="0"/>
                            <a:sym typeface="Symbol" panose="05050102010706020507" pitchFamily="18" charset="2"/>
                          </a:rPr>
                          <m:t>∅</m:t>
                        </m:r>
                      </m:e>
                      <m:sub>
                        <m:r>
                          <a:rPr lang="en-US" sz="1800" b="0" i="1" dirty="0" smtClean="0">
                            <a:latin typeface="Cambria Math" panose="02040503050406030204" pitchFamily="18" charset="0"/>
                            <a:sym typeface="Symbol" panose="05050102010706020507" pitchFamily="18" charset="2"/>
                          </a:rPr>
                          <m:t>𝑗</m:t>
                        </m:r>
                      </m:sub>
                    </m:sSub>
                  </m:oMath>
                </a14:m>
                <a:r>
                  <a:rPr lang="en-US" sz="1800" dirty="0">
                    <a:sym typeface="Symbol" panose="05050102010706020507" pitchFamily="18" charset="2"/>
                  </a:rPr>
                  <a:t> = </a:t>
                </a:r>
                <a14:m>
                  <m:oMath xmlns:m="http://schemas.openxmlformats.org/officeDocument/2006/math">
                    <m:sSub>
                      <m:sSubPr>
                        <m:ctrlPr>
                          <a:rPr lang="en-US" sz="1800" i="1" smtClean="0">
                            <a:latin typeface="Cambria Math" panose="02040503050406030204" pitchFamily="18" charset="0"/>
                            <a:sym typeface="Symbol" panose="05050102010706020507" pitchFamily="18" charset="2"/>
                          </a:rPr>
                        </m:ctrlPr>
                      </m:sSubPr>
                      <m:e>
                        <m:r>
                          <a:rPr lang="en-US" sz="1800" i="1" smtClean="0">
                            <a:latin typeface="Cambria Math" panose="02040503050406030204" pitchFamily="18" charset="0"/>
                            <a:ea typeface="Cambria Math" panose="02040503050406030204" pitchFamily="18" charset="0"/>
                            <a:sym typeface="Symbol" panose="05050102010706020507" pitchFamily="18" charset="2"/>
                          </a:rPr>
                          <m:t>∅</m:t>
                        </m:r>
                      </m:e>
                      <m:sub>
                        <m:r>
                          <a:rPr lang="en-US" sz="1800" b="0" i="1" smtClean="0">
                            <a:latin typeface="Cambria Math" panose="02040503050406030204" pitchFamily="18" charset="0"/>
                            <a:sym typeface="Symbol" panose="05050102010706020507" pitchFamily="18" charset="2"/>
                          </a:rPr>
                          <m:t>𝑗</m:t>
                        </m:r>
                      </m:sub>
                    </m:sSub>
                    <m:r>
                      <a:rPr lang="en-US" sz="1800" b="0" i="0" smtClean="0">
                        <a:latin typeface="Cambria Math" panose="02040503050406030204" pitchFamily="18" charset="0"/>
                        <a:sym typeface="Symbol" panose="05050102010706020507" pitchFamily="18" charset="2"/>
                      </a:rPr>
                      <m:t> −</m:t>
                    </m:r>
                  </m:oMath>
                </a14:m>
                <a:r>
                  <a:rPr lang="en-US" sz="1800" dirty="0">
                    <a:sym typeface="Symbol" panose="05050102010706020507" pitchFamily="18" charset="2"/>
                  </a:rPr>
                  <a:t>  (</a:t>
                </a:r>
                <a14:m>
                  <m:oMath xmlns:m="http://schemas.openxmlformats.org/officeDocument/2006/math">
                    <m:acc>
                      <m:accPr>
                        <m:chr m:val="̂"/>
                        <m:ctrlPr>
                          <a:rPr lang="en-US" sz="1800" i="1" smtClean="0">
                            <a:latin typeface="Cambria Math" panose="02040503050406030204" pitchFamily="18" charset="0"/>
                            <a:sym typeface="Symbol" panose="05050102010706020507" pitchFamily="18" charset="2"/>
                          </a:rPr>
                        </m:ctrlPr>
                      </m:accPr>
                      <m:e>
                        <m:sSup>
                          <m:sSupPr>
                            <m:ctrlPr>
                              <a:rPr lang="en-US" sz="1800" b="0" i="1" smtClean="0">
                                <a:latin typeface="Cambria Math" panose="02040503050406030204" pitchFamily="18" charset="0"/>
                                <a:sym typeface="Symbol" panose="05050102010706020507" pitchFamily="18" charset="2"/>
                              </a:rPr>
                            </m:ctrlPr>
                          </m:sSupPr>
                          <m:e>
                            <m:r>
                              <a:rPr lang="en-US" sz="1800" b="0" i="1" smtClean="0">
                                <a:latin typeface="Cambria Math" panose="02040503050406030204" pitchFamily="18" charset="0"/>
                                <a:sym typeface="Symbol" panose="05050102010706020507" pitchFamily="18" charset="2"/>
                              </a:rPr>
                              <m:t>𝑦</m:t>
                            </m:r>
                          </m:e>
                          <m:sup>
                            <m:r>
                              <a:rPr lang="en-US" sz="1800" b="0" i="1" smtClean="0">
                                <a:latin typeface="Cambria Math" panose="02040503050406030204" pitchFamily="18" charset="0"/>
                                <a:sym typeface="Symbol" panose="05050102010706020507" pitchFamily="18" charset="2"/>
                              </a:rPr>
                              <m:t>𝑖</m:t>
                            </m:r>
                          </m:sup>
                        </m:sSup>
                      </m:e>
                    </m:acc>
                    <m:r>
                      <a:rPr lang="en-US" sz="1800" b="0" i="1" smtClean="0">
                        <a:latin typeface="Cambria Math" panose="02040503050406030204" pitchFamily="18" charset="0"/>
                        <a:sym typeface="Symbol" panose="05050102010706020507" pitchFamily="18" charset="2"/>
                      </a:rPr>
                      <m:t>−</m:t>
                    </m:r>
                    <m:sSup>
                      <m:sSupPr>
                        <m:ctrlPr>
                          <a:rPr lang="en-US" sz="1800" b="0" i="1" smtClean="0">
                            <a:latin typeface="Cambria Math" panose="02040503050406030204" pitchFamily="18" charset="0"/>
                            <a:sym typeface="Symbol" panose="05050102010706020507" pitchFamily="18" charset="2"/>
                          </a:rPr>
                        </m:ctrlPr>
                      </m:sSupPr>
                      <m:e>
                        <m:r>
                          <a:rPr lang="en-US" sz="1800" b="0" i="1" smtClean="0">
                            <a:latin typeface="Cambria Math" panose="02040503050406030204" pitchFamily="18" charset="0"/>
                            <a:sym typeface="Symbol" panose="05050102010706020507" pitchFamily="18" charset="2"/>
                          </a:rPr>
                          <m:t>𝑦</m:t>
                        </m:r>
                      </m:e>
                      <m:sup>
                        <m:r>
                          <a:rPr lang="en-US" sz="1800" b="0" i="1" smtClean="0">
                            <a:latin typeface="Cambria Math" panose="02040503050406030204" pitchFamily="18" charset="0"/>
                            <a:sym typeface="Symbol" panose="05050102010706020507" pitchFamily="18" charset="2"/>
                          </a:rPr>
                          <m:t>𝑖</m:t>
                        </m:r>
                      </m:sup>
                    </m:sSup>
                  </m:oMath>
                </a14:m>
                <a:r>
                  <a:rPr lang="en-US" sz="1800" dirty="0">
                    <a:sym typeface="Symbol" panose="05050102010706020507" pitchFamily="18" charset="2"/>
                  </a:rPr>
                  <a:t>) </a:t>
                </a:r>
                <a14:m>
                  <m:oMath xmlns:m="http://schemas.openxmlformats.org/officeDocument/2006/math">
                    <m:sSubSup>
                      <m:sSubSupPr>
                        <m:ctrlPr>
                          <a:rPr lang="en-US" sz="1800" i="1" smtClean="0">
                            <a:latin typeface="Cambria Math" panose="02040503050406030204" pitchFamily="18" charset="0"/>
                            <a:sym typeface="Symbol" panose="05050102010706020507" pitchFamily="18" charset="2"/>
                          </a:rPr>
                        </m:ctrlPr>
                      </m:sSubSupPr>
                      <m:e>
                        <m:r>
                          <a:rPr lang="en-US" sz="1800" b="0" i="1" smtClean="0">
                            <a:latin typeface="Cambria Math" panose="02040503050406030204" pitchFamily="18" charset="0"/>
                            <a:sym typeface="Symbol" panose="05050102010706020507" pitchFamily="18" charset="2"/>
                          </a:rPr>
                          <m:t>𝑥</m:t>
                        </m:r>
                      </m:e>
                      <m:sub>
                        <m:r>
                          <a:rPr lang="en-US" sz="1800" b="0" i="1" smtClean="0">
                            <a:latin typeface="Cambria Math" panose="02040503050406030204" pitchFamily="18" charset="0"/>
                            <a:sym typeface="Symbol" panose="05050102010706020507" pitchFamily="18" charset="2"/>
                          </a:rPr>
                          <m:t>𝑗</m:t>
                        </m:r>
                      </m:sub>
                      <m:sup>
                        <m:r>
                          <a:rPr lang="en-US" sz="1800" b="0" i="1" smtClean="0">
                            <a:latin typeface="Cambria Math" panose="02040503050406030204" pitchFamily="18" charset="0"/>
                            <a:sym typeface="Symbol" panose="05050102010706020507" pitchFamily="18" charset="2"/>
                          </a:rPr>
                          <m:t>𝑖</m:t>
                        </m:r>
                      </m:sup>
                    </m:sSubSup>
                    <m:r>
                      <a:rPr lang="en-US" sz="1800" b="0" i="1" smtClean="0">
                        <a:latin typeface="Cambria Math" panose="02040503050406030204" pitchFamily="18" charset="0"/>
                        <a:sym typeface="Symbol" panose="05050102010706020507" pitchFamily="18" charset="2"/>
                      </a:rPr>
                      <m:t> </m:t>
                    </m:r>
                  </m:oMath>
                </a14:m>
                <a:endParaRPr lang="en-US" dirty="0"/>
              </a:p>
              <a:p>
                <a:pPr>
                  <a:buClr>
                    <a:srgbClr val="FF0000"/>
                  </a:buClr>
                  <a:buFont typeface="Wingdings" panose="05000000000000000000" pitchFamily="2" charset="2"/>
                  <a:buChar char="v"/>
                </a:pPr>
                <a:r>
                  <a:rPr lang="en-US" dirty="0"/>
                  <a:t>Where </a:t>
                </a:r>
                <a:r>
                  <a:rPr lang="en-US" dirty="0" err="1"/>
                  <a:t>ReLU</a:t>
                </a:r>
                <a:r>
                  <a:rPr lang="en-US" dirty="0"/>
                  <a:t> in and Sigmoid out: </a:t>
                </a:r>
              </a:p>
              <a:p>
                <a:pPr>
                  <a:buClr>
                    <a:srgbClr val="FF0000"/>
                  </a:buClr>
                  <a:buFont typeface="Wingdings" panose="05000000000000000000" pitchFamily="2" charset="2"/>
                  <a:buChar char="v"/>
                </a:pPr>
                <a:r>
                  <a:rPr lang="en-US" dirty="0"/>
                  <a:t>w * x + b</a:t>
                </a:r>
              </a:p>
              <a:p>
                <a:pPr>
                  <a:buClr>
                    <a:srgbClr val="FF0000"/>
                  </a:buClr>
                  <a:buFont typeface="Wingdings" panose="05000000000000000000" pitchFamily="2" charset="2"/>
                  <a:buChar char="v"/>
                </a:pPr>
                <a:r>
                  <a:rPr lang="en-US" dirty="0"/>
                  <a:t>Iterate until epoch</a:t>
                </a:r>
              </a:p>
              <a:p>
                <a:endParaRPr lang="en-US" dirty="0"/>
              </a:p>
            </p:txBody>
          </p:sp>
        </mc:Choice>
        <mc:Fallback>
          <p:sp>
            <p:nvSpPr>
              <p:cNvPr id="6" name="Content Placeholder 5">
                <a:extLst>
                  <a:ext uri="{FF2B5EF4-FFF2-40B4-BE49-F238E27FC236}">
                    <a16:creationId xmlns:a16="http://schemas.microsoft.com/office/drawing/2014/main" id="{B20D4567-6223-4898-8E77-CDF537965484}"/>
                  </a:ext>
                </a:extLst>
              </p:cNvPr>
              <p:cNvSpPr>
                <a:spLocks noGrp="1" noRot="1" noChangeAspect="1" noMove="1" noResize="1" noEditPoints="1" noAdjustHandles="1" noChangeArrowheads="1" noChangeShapeType="1" noTextEdit="1"/>
              </p:cNvSpPr>
              <p:nvPr>
                <p:ph sz="half" idx="2"/>
              </p:nvPr>
            </p:nvSpPr>
            <p:spPr>
              <a:blipFill>
                <a:blip r:embed="rId3"/>
                <a:stretch>
                  <a:fillRect l="-2497" t="-1138"/>
                </a:stretch>
              </a:blipFill>
            </p:spPr>
            <p:txBody>
              <a:bodyPr/>
              <a:lstStyle/>
              <a:p>
                <a:r>
                  <a:rPr lang="en-US">
                    <a:noFill/>
                  </a:rPr>
                  <a:t> </a:t>
                </a:r>
              </a:p>
            </p:txBody>
          </p:sp>
        </mc:Fallback>
      </mc:AlternateContent>
    </p:spTree>
    <p:extLst>
      <p:ext uri="{BB962C8B-B14F-4D97-AF65-F5344CB8AC3E}">
        <p14:creationId xmlns:p14="http://schemas.microsoft.com/office/powerpoint/2010/main" val="147939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5A01-4898-4E4E-A4EA-1A1A466B9BA2}"/>
              </a:ext>
            </a:extLst>
          </p:cNvPr>
          <p:cNvSpPr>
            <a:spLocks noGrp="1"/>
          </p:cNvSpPr>
          <p:nvPr>
            <p:ph type="title"/>
          </p:nvPr>
        </p:nvSpPr>
        <p:spPr/>
        <p:txBody>
          <a:bodyPr/>
          <a:lstStyle/>
          <a:p>
            <a:r>
              <a:rPr lang="en-US" dirty="0"/>
              <a:t>Key steps:</a:t>
            </a:r>
          </a:p>
        </p:txBody>
      </p:sp>
      <p:sp>
        <p:nvSpPr>
          <p:cNvPr id="3" name="Content Placeholder 2">
            <a:extLst>
              <a:ext uri="{FF2B5EF4-FFF2-40B4-BE49-F238E27FC236}">
                <a16:creationId xmlns:a16="http://schemas.microsoft.com/office/drawing/2014/main" id="{7C4D78DF-A2A2-4403-801F-E5411684AAC6}"/>
              </a:ext>
            </a:extLst>
          </p:cNvPr>
          <p:cNvSpPr>
            <a:spLocks noGrp="1"/>
          </p:cNvSpPr>
          <p:nvPr>
            <p:ph idx="1"/>
          </p:nvPr>
        </p:nvSpPr>
        <p:spPr/>
        <p:txBody>
          <a:bodyPr>
            <a:normAutofit fontScale="85000" lnSpcReduction="10000"/>
          </a:bodyPr>
          <a:lstStyle/>
          <a:p>
            <a:pPr>
              <a:buClr>
                <a:srgbClr val="FF0000"/>
              </a:buClr>
              <a:buFont typeface="Wingdings" panose="05000000000000000000" pitchFamily="2" charset="2"/>
              <a:buChar char="v"/>
            </a:pPr>
            <a:r>
              <a:rPr lang="en-US" dirty="0"/>
              <a:t>Step 1: Randomly initialize weights to small numbers close to 0 (but not 0).</a:t>
            </a:r>
          </a:p>
          <a:p>
            <a:pPr>
              <a:buClr>
                <a:srgbClr val="FF0000"/>
              </a:buClr>
              <a:buFont typeface="Wingdings" panose="05000000000000000000" pitchFamily="2" charset="2"/>
              <a:buChar char="v"/>
            </a:pPr>
            <a:r>
              <a:rPr lang="en-US" dirty="0"/>
              <a:t>Step 2: Input the first observation of dataset in the input layer, each feature in one input node.</a:t>
            </a:r>
          </a:p>
          <a:p>
            <a:pPr>
              <a:buClr>
                <a:srgbClr val="FF0000"/>
              </a:buClr>
              <a:buFont typeface="Wingdings" panose="05000000000000000000" pitchFamily="2" charset="2"/>
              <a:buChar char="v"/>
            </a:pPr>
            <a:r>
              <a:rPr lang="en-US" dirty="0"/>
              <a:t>Step 3: Forward-propagation, the neurons are activated in a way that the impact of each neuron’s activation is limited by the weights. Propagate the activations until getting the predicted result.</a:t>
            </a:r>
          </a:p>
          <a:p>
            <a:pPr>
              <a:buClr>
                <a:srgbClr val="FF0000"/>
              </a:buClr>
              <a:buFont typeface="Wingdings" panose="05000000000000000000" pitchFamily="2" charset="2"/>
              <a:buChar char="v"/>
            </a:pPr>
            <a:r>
              <a:rPr lang="en-US" dirty="0"/>
              <a:t>Step 4: Compare the predicted result to the actual result. Measure the generated error.</a:t>
            </a:r>
          </a:p>
          <a:p>
            <a:pPr>
              <a:buClr>
                <a:srgbClr val="FF0000"/>
              </a:buClr>
              <a:buFont typeface="Wingdings" panose="05000000000000000000" pitchFamily="2" charset="2"/>
              <a:buChar char="v"/>
            </a:pPr>
            <a:r>
              <a:rPr lang="en-US" dirty="0"/>
              <a:t>Step 5: Back-propagation, the error is sent back. Update weights according to how much they are responsible for the error. The learning rate decides by how much we update the weights by over each row.</a:t>
            </a:r>
          </a:p>
          <a:p>
            <a:pPr>
              <a:buClr>
                <a:srgbClr val="FF0000"/>
              </a:buClr>
              <a:buFont typeface="Wingdings" panose="05000000000000000000" pitchFamily="2" charset="2"/>
              <a:buChar char="v"/>
            </a:pPr>
            <a:r>
              <a:rPr lang="en-US" dirty="0"/>
              <a:t>Step 6: Repeat steps 1 to 5 and update the weights by each batch of observations. Iterate until epoch.</a:t>
            </a:r>
          </a:p>
          <a:p>
            <a:pPr>
              <a:buClr>
                <a:srgbClr val="FF0000"/>
              </a:buClr>
              <a:buFont typeface="Wingdings" panose="05000000000000000000" pitchFamily="2" charset="2"/>
              <a:buChar char="v"/>
            </a:pPr>
            <a:r>
              <a:rPr lang="en-US" dirty="0"/>
              <a:t>Step 7: When the whole training set passes through the network until epoch, redo more epochs as desired.</a:t>
            </a:r>
          </a:p>
          <a:p>
            <a:endParaRPr lang="en-US" dirty="0"/>
          </a:p>
        </p:txBody>
      </p:sp>
    </p:spTree>
    <p:extLst>
      <p:ext uri="{BB962C8B-B14F-4D97-AF65-F5344CB8AC3E}">
        <p14:creationId xmlns:p14="http://schemas.microsoft.com/office/powerpoint/2010/main" val="133395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Flowchart: Data 1">
            <a:extLst>
              <a:ext uri="{FF2B5EF4-FFF2-40B4-BE49-F238E27FC236}">
                <a16:creationId xmlns:a16="http://schemas.microsoft.com/office/drawing/2014/main" id="{0763CBCB-403D-4229-834F-2C5FF2460643}"/>
              </a:ext>
            </a:extLst>
          </p:cNvPr>
          <p:cNvSpPr/>
          <p:nvPr/>
        </p:nvSpPr>
        <p:spPr>
          <a:xfrm>
            <a:off x="913748" y="834021"/>
            <a:ext cx="494676" cy="1341619"/>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 name="Connector: Elbow 3">
            <a:extLst>
              <a:ext uri="{FF2B5EF4-FFF2-40B4-BE49-F238E27FC236}">
                <a16:creationId xmlns:a16="http://schemas.microsoft.com/office/drawing/2014/main" id="{C0507D15-5BD4-491F-A0F2-5928847EA339}"/>
              </a:ext>
            </a:extLst>
          </p:cNvPr>
          <p:cNvCxnSpPr/>
          <p:nvPr/>
        </p:nvCxnSpPr>
        <p:spPr>
          <a:xfrm>
            <a:off x="1638235" y="1374323"/>
            <a:ext cx="704538" cy="247337"/>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93EBFEE0-F76E-4400-83F2-AFA68451E8F7}"/>
              </a:ext>
            </a:extLst>
          </p:cNvPr>
          <p:cNvSpPr/>
          <p:nvPr/>
        </p:nvSpPr>
        <p:spPr>
          <a:xfrm>
            <a:off x="2609370" y="1439056"/>
            <a:ext cx="592112" cy="3522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68E86E8-3ABA-40D8-A396-35287A35050B}"/>
              </a:ext>
            </a:extLst>
          </p:cNvPr>
          <p:cNvSpPr/>
          <p:nvPr/>
        </p:nvSpPr>
        <p:spPr>
          <a:xfrm>
            <a:off x="2608733" y="1976643"/>
            <a:ext cx="592112" cy="3522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65A2C668-042C-47D2-A144-D134DB3E5A2A}"/>
              </a:ext>
            </a:extLst>
          </p:cNvPr>
          <p:cNvSpPr/>
          <p:nvPr/>
        </p:nvSpPr>
        <p:spPr>
          <a:xfrm>
            <a:off x="2608733" y="890056"/>
            <a:ext cx="592112" cy="3522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Flowchart: Connector 10">
                <a:extLst>
                  <a:ext uri="{FF2B5EF4-FFF2-40B4-BE49-F238E27FC236}">
                    <a16:creationId xmlns:a16="http://schemas.microsoft.com/office/drawing/2014/main" id="{FFD1AB31-8BCD-44C5-9838-E99E891282A2}"/>
                  </a:ext>
                </a:extLst>
              </p:cNvPr>
              <p:cNvSpPr/>
              <p:nvPr/>
            </p:nvSpPr>
            <p:spPr>
              <a:xfrm>
                <a:off x="4519104" y="1269392"/>
                <a:ext cx="389744" cy="35226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1" name="Flowchart: Connector 10">
                <a:extLst>
                  <a:ext uri="{FF2B5EF4-FFF2-40B4-BE49-F238E27FC236}">
                    <a16:creationId xmlns:a16="http://schemas.microsoft.com/office/drawing/2014/main" id="{FFD1AB31-8BCD-44C5-9838-E99E891282A2}"/>
                  </a:ext>
                </a:extLst>
              </p:cNvPr>
              <p:cNvSpPr>
                <a:spLocks noRot="1" noChangeAspect="1" noMove="1" noResize="1" noEditPoints="1" noAdjustHandles="1" noChangeArrowheads="1" noChangeShapeType="1" noTextEdit="1"/>
              </p:cNvSpPr>
              <p:nvPr/>
            </p:nvSpPr>
            <p:spPr>
              <a:xfrm>
                <a:off x="4519104" y="1269392"/>
                <a:ext cx="389744" cy="352268"/>
              </a:xfrm>
              <a:prstGeom prst="flowChartConnector">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Flowchart: Connector 11">
                <a:extLst>
                  <a:ext uri="{FF2B5EF4-FFF2-40B4-BE49-F238E27FC236}">
                    <a16:creationId xmlns:a16="http://schemas.microsoft.com/office/drawing/2014/main" id="{6CE940DE-09FB-4361-8157-6CA88F2232CD}"/>
                  </a:ext>
                </a:extLst>
              </p:cNvPr>
              <p:cNvSpPr/>
              <p:nvPr/>
            </p:nvSpPr>
            <p:spPr>
              <a:xfrm>
                <a:off x="4519104" y="2194995"/>
                <a:ext cx="389744" cy="35226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2</m:t>
                          </m:r>
                        </m:sub>
                      </m:sSub>
                    </m:oMath>
                  </m:oMathPara>
                </a14:m>
                <a:endParaRPr lang="en-US" dirty="0"/>
              </a:p>
            </p:txBody>
          </p:sp>
        </mc:Choice>
        <mc:Fallback xmlns="">
          <p:sp>
            <p:nvSpPr>
              <p:cNvPr id="12" name="Flowchart: Connector 11">
                <a:extLst>
                  <a:ext uri="{FF2B5EF4-FFF2-40B4-BE49-F238E27FC236}">
                    <a16:creationId xmlns:a16="http://schemas.microsoft.com/office/drawing/2014/main" id="{6CE940DE-09FB-4361-8157-6CA88F2232CD}"/>
                  </a:ext>
                </a:extLst>
              </p:cNvPr>
              <p:cNvSpPr>
                <a:spLocks noRot="1" noChangeAspect="1" noMove="1" noResize="1" noEditPoints="1" noAdjustHandles="1" noChangeArrowheads="1" noChangeShapeType="1" noTextEdit="1"/>
              </p:cNvSpPr>
              <p:nvPr/>
            </p:nvSpPr>
            <p:spPr>
              <a:xfrm>
                <a:off x="4519104" y="2194995"/>
                <a:ext cx="389744" cy="352268"/>
              </a:xfrm>
              <a:prstGeom prst="flowChartConnector">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Flowchart: Connector 12">
                <a:extLst>
                  <a:ext uri="{FF2B5EF4-FFF2-40B4-BE49-F238E27FC236}">
                    <a16:creationId xmlns:a16="http://schemas.microsoft.com/office/drawing/2014/main" id="{3814C871-0EA9-4F49-9F9D-C8A80F289BAE}"/>
                  </a:ext>
                </a:extLst>
              </p:cNvPr>
              <p:cNvSpPr/>
              <p:nvPr/>
            </p:nvSpPr>
            <p:spPr>
              <a:xfrm>
                <a:off x="5529352" y="724474"/>
                <a:ext cx="389744" cy="35226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i="1" dirty="0">
                              <a:solidFill>
                                <a:srgbClr val="00B050"/>
                              </a:solidFill>
                              <a:latin typeface="Cambria Math" panose="02040503050406030204" pitchFamily="18" charset="0"/>
                            </a:rPr>
                            <m:t>𝑎</m:t>
                          </m:r>
                        </m:e>
                        <m:sub>
                          <m:r>
                            <a:rPr lang="en-US" i="0" dirty="0">
                              <a:solidFill>
                                <a:srgbClr val="00B050"/>
                              </a:solidFill>
                              <a:latin typeface="Cambria Math" panose="02040503050406030204" pitchFamily="18" charset="0"/>
                            </a:rPr>
                            <m:t>1</m:t>
                          </m:r>
                        </m:sub>
                      </m:sSub>
                    </m:oMath>
                  </m:oMathPara>
                </a14:m>
                <a:endParaRPr lang="en-US" dirty="0"/>
              </a:p>
            </p:txBody>
          </p:sp>
        </mc:Choice>
        <mc:Fallback xmlns="">
          <p:sp>
            <p:nvSpPr>
              <p:cNvPr id="13" name="Flowchart: Connector 12">
                <a:extLst>
                  <a:ext uri="{FF2B5EF4-FFF2-40B4-BE49-F238E27FC236}">
                    <a16:creationId xmlns:a16="http://schemas.microsoft.com/office/drawing/2014/main" id="{3814C871-0EA9-4F49-9F9D-C8A80F289BAE}"/>
                  </a:ext>
                </a:extLst>
              </p:cNvPr>
              <p:cNvSpPr>
                <a:spLocks noRot="1" noChangeAspect="1" noMove="1" noResize="1" noEditPoints="1" noAdjustHandles="1" noChangeArrowheads="1" noChangeShapeType="1" noTextEdit="1"/>
              </p:cNvSpPr>
              <p:nvPr/>
            </p:nvSpPr>
            <p:spPr>
              <a:xfrm>
                <a:off x="5529352" y="724474"/>
                <a:ext cx="389744" cy="352268"/>
              </a:xfrm>
              <a:prstGeom prst="flowChartConnector">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Flowchart: Connector 13">
                <a:extLst>
                  <a:ext uri="{FF2B5EF4-FFF2-40B4-BE49-F238E27FC236}">
                    <a16:creationId xmlns:a16="http://schemas.microsoft.com/office/drawing/2014/main" id="{4885B53F-5D4B-41D1-BF8F-193E5CBC8E6D}"/>
                  </a:ext>
                </a:extLst>
              </p:cNvPr>
              <p:cNvSpPr/>
              <p:nvPr/>
            </p:nvSpPr>
            <p:spPr>
              <a:xfrm>
                <a:off x="5512009" y="1680427"/>
                <a:ext cx="389744" cy="35226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i="1" dirty="0">
                              <a:solidFill>
                                <a:srgbClr val="00B050"/>
                              </a:solidFill>
                              <a:latin typeface="Cambria Math" panose="02040503050406030204" pitchFamily="18" charset="0"/>
                            </a:rPr>
                            <m:t>𝑎</m:t>
                          </m:r>
                        </m:e>
                        <m:sub>
                          <m:r>
                            <a:rPr lang="en-US" b="0" i="0" dirty="0" smtClean="0">
                              <a:solidFill>
                                <a:srgbClr val="00B050"/>
                              </a:solidFill>
                              <a:latin typeface="Cambria Math" panose="02040503050406030204" pitchFamily="18" charset="0"/>
                            </a:rPr>
                            <m:t>2</m:t>
                          </m:r>
                        </m:sub>
                      </m:sSub>
                    </m:oMath>
                  </m:oMathPara>
                </a14:m>
                <a:endParaRPr lang="en-US" dirty="0"/>
              </a:p>
            </p:txBody>
          </p:sp>
        </mc:Choice>
        <mc:Fallback xmlns="">
          <p:sp>
            <p:nvSpPr>
              <p:cNvPr id="14" name="Flowchart: Connector 13">
                <a:extLst>
                  <a:ext uri="{FF2B5EF4-FFF2-40B4-BE49-F238E27FC236}">
                    <a16:creationId xmlns:a16="http://schemas.microsoft.com/office/drawing/2014/main" id="{4885B53F-5D4B-41D1-BF8F-193E5CBC8E6D}"/>
                  </a:ext>
                </a:extLst>
              </p:cNvPr>
              <p:cNvSpPr>
                <a:spLocks noRot="1" noChangeAspect="1" noMove="1" noResize="1" noEditPoints="1" noAdjustHandles="1" noChangeArrowheads="1" noChangeShapeType="1" noTextEdit="1"/>
              </p:cNvSpPr>
              <p:nvPr/>
            </p:nvSpPr>
            <p:spPr>
              <a:xfrm>
                <a:off x="5512009" y="1680427"/>
                <a:ext cx="389744" cy="352268"/>
              </a:xfrm>
              <a:prstGeom prst="flowChartConnector">
                <a:avLst/>
              </a:prstGeom>
              <a:blipFill>
                <a:blip r:embed="rId6"/>
                <a:stretch>
                  <a:fillRect l="-1493"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Flowchart: Connector 14">
                <a:extLst>
                  <a:ext uri="{FF2B5EF4-FFF2-40B4-BE49-F238E27FC236}">
                    <a16:creationId xmlns:a16="http://schemas.microsoft.com/office/drawing/2014/main" id="{842347AD-07C3-472D-9775-96704FBAFBD4}"/>
                  </a:ext>
                </a:extLst>
              </p:cNvPr>
              <p:cNvSpPr/>
              <p:nvPr/>
            </p:nvSpPr>
            <p:spPr>
              <a:xfrm>
                <a:off x="5529352" y="2702159"/>
                <a:ext cx="389744" cy="35226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i="1" dirty="0">
                              <a:solidFill>
                                <a:srgbClr val="00B050"/>
                              </a:solidFill>
                              <a:latin typeface="Cambria Math" panose="02040503050406030204" pitchFamily="18" charset="0"/>
                            </a:rPr>
                            <m:t>𝑎</m:t>
                          </m:r>
                        </m:e>
                        <m:sub>
                          <m:r>
                            <a:rPr lang="en-US" b="0" i="0" dirty="0" smtClean="0">
                              <a:solidFill>
                                <a:srgbClr val="00B050"/>
                              </a:solidFill>
                              <a:latin typeface="Cambria Math" panose="02040503050406030204" pitchFamily="18" charset="0"/>
                            </a:rPr>
                            <m:t>3</m:t>
                          </m:r>
                        </m:sub>
                      </m:sSub>
                    </m:oMath>
                  </m:oMathPara>
                </a14:m>
                <a:endParaRPr lang="en-US" dirty="0"/>
              </a:p>
            </p:txBody>
          </p:sp>
        </mc:Choice>
        <mc:Fallback xmlns="">
          <p:sp>
            <p:nvSpPr>
              <p:cNvPr id="15" name="Flowchart: Connector 14">
                <a:extLst>
                  <a:ext uri="{FF2B5EF4-FFF2-40B4-BE49-F238E27FC236}">
                    <a16:creationId xmlns:a16="http://schemas.microsoft.com/office/drawing/2014/main" id="{842347AD-07C3-472D-9775-96704FBAFBD4}"/>
                  </a:ext>
                </a:extLst>
              </p:cNvPr>
              <p:cNvSpPr>
                <a:spLocks noRot="1" noChangeAspect="1" noMove="1" noResize="1" noEditPoints="1" noAdjustHandles="1" noChangeArrowheads="1" noChangeShapeType="1" noTextEdit="1"/>
              </p:cNvSpPr>
              <p:nvPr/>
            </p:nvSpPr>
            <p:spPr>
              <a:xfrm>
                <a:off x="5529352" y="2702159"/>
                <a:ext cx="389744" cy="352268"/>
              </a:xfrm>
              <a:prstGeom prst="flowChartConnector">
                <a:avLst/>
              </a:prstGeom>
              <a:blipFill>
                <a:blip r:embed="rId7"/>
                <a:stretch>
                  <a:fillRect l="-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Flowchart: Connector 15">
                <a:extLst>
                  <a:ext uri="{FF2B5EF4-FFF2-40B4-BE49-F238E27FC236}">
                    <a16:creationId xmlns:a16="http://schemas.microsoft.com/office/drawing/2014/main" id="{60D9A008-A206-45DF-BC49-5A65E14F1A5B}"/>
                  </a:ext>
                </a:extLst>
              </p:cNvPr>
              <p:cNvSpPr/>
              <p:nvPr/>
            </p:nvSpPr>
            <p:spPr>
              <a:xfrm>
                <a:off x="6320399" y="1204151"/>
                <a:ext cx="389744" cy="35226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i="1" dirty="0">
                              <a:solidFill>
                                <a:srgbClr val="00B050"/>
                              </a:solidFill>
                              <a:latin typeface="Cambria Math" panose="02040503050406030204" pitchFamily="18" charset="0"/>
                            </a:rPr>
                            <m:t>𝑎</m:t>
                          </m:r>
                        </m:e>
                        <m:sub>
                          <m:r>
                            <a:rPr lang="en-US" b="0" i="1" dirty="0" smtClean="0">
                              <a:solidFill>
                                <a:srgbClr val="00B050"/>
                              </a:solidFill>
                              <a:latin typeface="Cambria Math" panose="02040503050406030204" pitchFamily="18" charset="0"/>
                            </a:rPr>
                            <m:t>4</m:t>
                          </m:r>
                        </m:sub>
                      </m:sSub>
                    </m:oMath>
                  </m:oMathPara>
                </a14:m>
                <a:endParaRPr lang="en-US" dirty="0"/>
              </a:p>
            </p:txBody>
          </p:sp>
        </mc:Choice>
        <mc:Fallback xmlns="">
          <p:sp>
            <p:nvSpPr>
              <p:cNvPr id="16" name="Flowchart: Connector 15">
                <a:extLst>
                  <a:ext uri="{FF2B5EF4-FFF2-40B4-BE49-F238E27FC236}">
                    <a16:creationId xmlns:a16="http://schemas.microsoft.com/office/drawing/2014/main" id="{60D9A008-A206-45DF-BC49-5A65E14F1A5B}"/>
                  </a:ext>
                </a:extLst>
              </p:cNvPr>
              <p:cNvSpPr>
                <a:spLocks noRot="1" noChangeAspect="1" noMove="1" noResize="1" noEditPoints="1" noAdjustHandles="1" noChangeArrowheads="1" noChangeShapeType="1" noTextEdit="1"/>
              </p:cNvSpPr>
              <p:nvPr/>
            </p:nvSpPr>
            <p:spPr>
              <a:xfrm>
                <a:off x="6320399" y="1204151"/>
                <a:ext cx="389744" cy="352268"/>
              </a:xfrm>
              <a:prstGeom prst="flowChartConnector">
                <a:avLst/>
              </a:prstGeom>
              <a:blipFill>
                <a:blip r:embed="rId8"/>
                <a:stretch>
                  <a:fillRect l="-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Flowchart: Connector 16">
                <a:extLst>
                  <a:ext uri="{FF2B5EF4-FFF2-40B4-BE49-F238E27FC236}">
                    <a16:creationId xmlns:a16="http://schemas.microsoft.com/office/drawing/2014/main" id="{608E4F9C-4FAB-44F3-A5AC-E96699717F09}"/>
                  </a:ext>
                </a:extLst>
              </p:cNvPr>
              <p:cNvSpPr/>
              <p:nvPr/>
            </p:nvSpPr>
            <p:spPr>
              <a:xfrm>
                <a:off x="6342725" y="2160397"/>
                <a:ext cx="389744" cy="35226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rgbClr val="00B050"/>
                              </a:solidFill>
                              <a:latin typeface="Cambria Math" panose="02040503050406030204" pitchFamily="18" charset="0"/>
                            </a:rPr>
                          </m:ctrlPr>
                        </m:sSubPr>
                        <m:e>
                          <m:r>
                            <a:rPr lang="en-US" i="1" dirty="0">
                              <a:solidFill>
                                <a:srgbClr val="00B050"/>
                              </a:solidFill>
                              <a:latin typeface="Cambria Math" panose="02040503050406030204" pitchFamily="18" charset="0"/>
                            </a:rPr>
                            <m:t>𝑎</m:t>
                          </m:r>
                        </m:e>
                        <m:sub>
                          <m:r>
                            <a:rPr lang="en-US" b="0" i="1" dirty="0" smtClean="0">
                              <a:solidFill>
                                <a:srgbClr val="00B050"/>
                              </a:solidFill>
                              <a:latin typeface="Cambria Math" panose="02040503050406030204" pitchFamily="18" charset="0"/>
                            </a:rPr>
                            <m:t>5</m:t>
                          </m:r>
                        </m:sub>
                      </m:sSub>
                    </m:oMath>
                  </m:oMathPara>
                </a14:m>
                <a:endParaRPr lang="en-US" dirty="0"/>
              </a:p>
            </p:txBody>
          </p:sp>
        </mc:Choice>
        <mc:Fallback xmlns="">
          <p:sp>
            <p:nvSpPr>
              <p:cNvPr id="17" name="Flowchart: Connector 16">
                <a:extLst>
                  <a:ext uri="{FF2B5EF4-FFF2-40B4-BE49-F238E27FC236}">
                    <a16:creationId xmlns:a16="http://schemas.microsoft.com/office/drawing/2014/main" id="{608E4F9C-4FAB-44F3-A5AC-E96699717F09}"/>
                  </a:ext>
                </a:extLst>
              </p:cNvPr>
              <p:cNvSpPr>
                <a:spLocks noRot="1" noChangeAspect="1" noMove="1" noResize="1" noEditPoints="1" noAdjustHandles="1" noChangeArrowheads="1" noChangeShapeType="1" noTextEdit="1"/>
              </p:cNvSpPr>
              <p:nvPr/>
            </p:nvSpPr>
            <p:spPr>
              <a:xfrm>
                <a:off x="6342725" y="2160397"/>
                <a:ext cx="389744" cy="352268"/>
              </a:xfrm>
              <a:prstGeom prst="flowChartConnector">
                <a:avLst/>
              </a:prstGeom>
              <a:blipFill>
                <a:blip r:embed="rId9"/>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Flowchart: Connector 17">
                <a:extLst>
                  <a:ext uri="{FF2B5EF4-FFF2-40B4-BE49-F238E27FC236}">
                    <a16:creationId xmlns:a16="http://schemas.microsoft.com/office/drawing/2014/main" id="{F7A66032-1214-4B6E-836D-BAC75EAEDBF2}"/>
                  </a:ext>
                </a:extLst>
              </p:cNvPr>
              <p:cNvSpPr/>
              <p:nvPr/>
            </p:nvSpPr>
            <p:spPr>
              <a:xfrm>
                <a:off x="7179641" y="1680427"/>
                <a:ext cx="389744" cy="35226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800" i="1" smtClean="0">
                              <a:solidFill>
                                <a:srgbClr val="836967"/>
                              </a:solidFill>
                              <a:latin typeface="Cambria Math" panose="02040503050406030204" pitchFamily="18" charset="0"/>
                            </a:rPr>
                          </m:ctrlPr>
                        </m:accPr>
                        <m:e>
                          <m:r>
                            <a:rPr lang="en-US" sz="1800" i="1">
                              <a:latin typeface="Cambria Math" panose="02040503050406030204" pitchFamily="18" charset="0"/>
                            </a:rPr>
                            <m:t>𝑦</m:t>
                          </m:r>
                        </m:e>
                      </m:acc>
                    </m:oMath>
                  </m:oMathPara>
                </a14:m>
                <a:endParaRPr lang="en-US"/>
              </a:p>
            </p:txBody>
          </p:sp>
        </mc:Choice>
        <mc:Fallback xmlns="">
          <p:sp>
            <p:nvSpPr>
              <p:cNvPr id="18" name="Flowchart: Connector 17">
                <a:extLst>
                  <a:ext uri="{FF2B5EF4-FFF2-40B4-BE49-F238E27FC236}">
                    <a16:creationId xmlns:a16="http://schemas.microsoft.com/office/drawing/2014/main" id="{F7A66032-1214-4B6E-836D-BAC75EAEDBF2}"/>
                  </a:ext>
                </a:extLst>
              </p:cNvPr>
              <p:cNvSpPr>
                <a:spLocks noRot="1" noChangeAspect="1" noMove="1" noResize="1" noEditPoints="1" noAdjustHandles="1" noChangeArrowheads="1" noChangeShapeType="1" noTextEdit="1"/>
              </p:cNvSpPr>
              <p:nvPr/>
            </p:nvSpPr>
            <p:spPr>
              <a:xfrm>
                <a:off x="7179641" y="1680427"/>
                <a:ext cx="389744" cy="352268"/>
              </a:xfrm>
              <a:prstGeom prst="flowChartConnector">
                <a:avLst/>
              </a:prstGeom>
              <a:blipFill>
                <a:blip r:embed="rId10"/>
                <a:stretch>
                  <a:fillRect t="-5000" b="-8333"/>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41906CEC-86CB-48D6-A093-66C5A2557AD9}"/>
              </a:ext>
            </a:extLst>
          </p:cNvPr>
          <p:cNvCxnSpPr>
            <a:stCxn id="11" idx="7"/>
            <a:endCxn id="13" idx="2"/>
          </p:cNvCxnSpPr>
          <p:nvPr/>
        </p:nvCxnSpPr>
        <p:spPr>
          <a:xfrm flipV="1">
            <a:off x="4851771" y="900608"/>
            <a:ext cx="677581" cy="420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BFB3AFC-5C53-42EE-BD52-EC1104EED7C9}"/>
              </a:ext>
            </a:extLst>
          </p:cNvPr>
          <p:cNvCxnSpPr>
            <a:stCxn id="11" idx="6"/>
            <a:endCxn id="14" idx="2"/>
          </p:cNvCxnSpPr>
          <p:nvPr/>
        </p:nvCxnSpPr>
        <p:spPr>
          <a:xfrm>
            <a:off x="4908848" y="1445526"/>
            <a:ext cx="603161" cy="411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DEB464A-288A-4320-AABB-C2985A4C5C47}"/>
              </a:ext>
            </a:extLst>
          </p:cNvPr>
          <p:cNvCxnSpPr>
            <a:cxnSpLocks/>
            <a:stCxn id="11" idx="5"/>
            <a:endCxn id="15" idx="1"/>
          </p:cNvCxnSpPr>
          <p:nvPr/>
        </p:nvCxnSpPr>
        <p:spPr>
          <a:xfrm>
            <a:off x="4851771" y="1570072"/>
            <a:ext cx="734658" cy="1183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272FF7C-7320-4FF0-AE2E-1AE55A6C3552}"/>
              </a:ext>
            </a:extLst>
          </p:cNvPr>
          <p:cNvCxnSpPr>
            <a:stCxn id="12" idx="7"/>
            <a:endCxn id="13" idx="3"/>
          </p:cNvCxnSpPr>
          <p:nvPr/>
        </p:nvCxnSpPr>
        <p:spPr>
          <a:xfrm flipV="1">
            <a:off x="4851771" y="1025154"/>
            <a:ext cx="734658" cy="1221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D9CDCDA-EF34-42AB-B301-66A3E86EFF7F}"/>
              </a:ext>
            </a:extLst>
          </p:cNvPr>
          <p:cNvCxnSpPr>
            <a:stCxn id="12" idx="6"/>
            <a:endCxn id="14" idx="3"/>
          </p:cNvCxnSpPr>
          <p:nvPr/>
        </p:nvCxnSpPr>
        <p:spPr>
          <a:xfrm flipV="1">
            <a:off x="4908848" y="1981107"/>
            <a:ext cx="660238" cy="390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ECFB7D2-5A2C-4563-B782-73B2229A5410}"/>
              </a:ext>
            </a:extLst>
          </p:cNvPr>
          <p:cNvCxnSpPr>
            <a:stCxn id="12" idx="5"/>
            <a:endCxn id="15" idx="2"/>
          </p:cNvCxnSpPr>
          <p:nvPr/>
        </p:nvCxnSpPr>
        <p:spPr>
          <a:xfrm>
            <a:off x="4851771" y="2495675"/>
            <a:ext cx="677581" cy="382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46C62A9-7079-457F-9F7A-366403577E92}"/>
              </a:ext>
            </a:extLst>
          </p:cNvPr>
          <p:cNvCxnSpPr>
            <a:stCxn id="13" idx="7"/>
            <a:endCxn id="16" idx="0"/>
          </p:cNvCxnSpPr>
          <p:nvPr/>
        </p:nvCxnSpPr>
        <p:spPr>
          <a:xfrm>
            <a:off x="5862019" y="776062"/>
            <a:ext cx="653252" cy="428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81DDD90-C245-4C89-A673-AF41C290D4C0}"/>
              </a:ext>
            </a:extLst>
          </p:cNvPr>
          <p:cNvCxnSpPr>
            <a:stCxn id="14" idx="7"/>
            <a:endCxn id="16" idx="2"/>
          </p:cNvCxnSpPr>
          <p:nvPr/>
        </p:nvCxnSpPr>
        <p:spPr>
          <a:xfrm flipV="1">
            <a:off x="5844676" y="1380285"/>
            <a:ext cx="475723" cy="35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605DDA3-4F85-4B3F-AFBE-FB3DA7C5D79F}"/>
              </a:ext>
            </a:extLst>
          </p:cNvPr>
          <p:cNvCxnSpPr>
            <a:stCxn id="13" idx="5"/>
            <a:endCxn id="17" idx="0"/>
          </p:cNvCxnSpPr>
          <p:nvPr/>
        </p:nvCxnSpPr>
        <p:spPr>
          <a:xfrm>
            <a:off x="5862019" y="1025154"/>
            <a:ext cx="675578" cy="1135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5A412DA-4124-4A26-8D25-91750F144212}"/>
              </a:ext>
            </a:extLst>
          </p:cNvPr>
          <p:cNvCxnSpPr>
            <a:stCxn id="14" idx="5"/>
            <a:endCxn id="17" idx="1"/>
          </p:cNvCxnSpPr>
          <p:nvPr/>
        </p:nvCxnSpPr>
        <p:spPr>
          <a:xfrm>
            <a:off x="5844676" y="1981107"/>
            <a:ext cx="555126" cy="230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7EE5134-6746-4654-A21F-DBB4EAFF997E}"/>
              </a:ext>
            </a:extLst>
          </p:cNvPr>
          <p:cNvCxnSpPr>
            <a:stCxn id="15" idx="7"/>
            <a:endCxn id="16" idx="3"/>
          </p:cNvCxnSpPr>
          <p:nvPr/>
        </p:nvCxnSpPr>
        <p:spPr>
          <a:xfrm flipV="1">
            <a:off x="5862019" y="1504831"/>
            <a:ext cx="515457" cy="1248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0AABB0D-E3D1-4D9C-9474-518EB4E1E2E3}"/>
              </a:ext>
            </a:extLst>
          </p:cNvPr>
          <p:cNvCxnSpPr>
            <a:stCxn id="15" idx="6"/>
            <a:endCxn id="17" idx="3"/>
          </p:cNvCxnSpPr>
          <p:nvPr/>
        </p:nvCxnSpPr>
        <p:spPr>
          <a:xfrm flipV="1">
            <a:off x="5919096" y="2461077"/>
            <a:ext cx="480706" cy="417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6291540-7A4B-4D75-AB22-47121AAF3538}"/>
              </a:ext>
            </a:extLst>
          </p:cNvPr>
          <p:cNvCxnSpPr>
            <a:stCxn id="16" idx="6"/>
            <a:endCxn id="18" idx="1"/>
          </p:cNvCxnSpPr>
          <p:nvPr/>
        </p:nvCxnSpPr>
        <p:spPr>
          <a:xfrm>
            <a:off x="6710143" y="1380285"/>
            <a:ext cx="526575" cy="351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F7D1D9-AD88-4D7A-ADDA-531DA4530226}"/>
              </a:ext>
            </a:extLst>
          </p:cNvPr>
          <p:cNvCxnSpPr>
            <a:stCxn id="17" idx="6"/>
            <a:endCxn id="18" idx="3"/>
          </p:cNvCxnSpPr>
          <p:nvPr/>
        </p:nvCxnSpPr>
        <p:spPr>
          <a:xfrm flipV="1">
            <a:off x="6732469" y="1981107"/>
            <a:ext cx="504249" cy="355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71A4795-AF88-43DE-BA42-BFB3D874B2FB}"/>
              </a:ext>
            </a:extLst>
          </p:cNvPr>
          <p:cNvCxnSpPr>
            <a:cxnSpLocks/>
          </p:cNvCxnSpPr>
          <p:nvPr/>
        </p:nvCxnSpPr>
        <p:spPr>
          <a:xfrm>
            <a:off x="3320777" y="1724135"/>
            <a:ext cx="951876"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48BAB897-FFCE-4C41-B8CC-3294BDE8E21C}"/>
              </a:ext>
            </a:extLst>
          </p:cNvPr>
          <p:cNvCxnSpPr>
            <a:cxnSpLocks/>
          </p:cNvCxnSpPr>
          <p:nvPr/>
        </p:nvCxnSpPr>
        <p:spPr>
          <a:xfrm>
            <a:off x="7854846" y="1915870"/>
            <a:ext cx="6520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CB9E45A-1F46-4878-BCAD-328BBD56FE62}"/>
                  </a:ext>
                </a:extLst>
              </p:cNvPr>
              <p:cNvSpPr txBox="1"/>
              <p:nvPr/>
            </p:nvSpPr>
            <p:spPr>
              <a:xfrm>
                <a:off x="8761320" y="1724135"/>
                <a:ext cx="38571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836967"/>
                              </a:solidFill>
                              <a:latin typeface="Cambria Math" panose="02040503050406030204" pitchFamily="18" charset="0"/>
                            </a:rPr>
                          </m:ctrlPr>
                        </m:accPr>
                        <m:e>
                          <m:r>
                            <a:rPr lang="en-US" sz="2400" i="1">
                              <a:latin typeface="Cambria Math" panose="02040503050406030204" pitchFamily="18" charset="0"/>
                            </a:rPr>
                            <m:t>𝑦</m:t>
                          </m:r>
                        </m:e>
                      </m:acc>
                    </m:oMath>
                  </m:oMathPara>
                </a14:m>
                <a:endParaRPr lang="en-US" dirty="0"/>
              </a:p>
            </p:txBody>
          </p:sp>
        </mc:Choice>
        <mc:Fallback xmlns="">
          <p:sp>
            <p:nvSpPr>
              <p:cNvPr id="83" name="TextBox 82">
                <a:extLst>
                  <a:ext uri="{FF2B5EF4-FFF2-40B4-BE49-F238E27FC236}">
                    <a16:creationId xmlns:a16="http://schemas.microsoft.com/office/drawing/2014/main" id="{6CB9E45A-1F46-4878-BCAD-328BBD56FE62}"/>
                  </a:ext>
                </a:extLst>
              </p:cNvPr>
              <p:cNvSpPr txBox="1">
                <a:spLocks noRot="1" noChangeAspect="1" noMove="1" noResize="1" noEditPoints="1" noAdjustHandles="1" noChangeArrowheads="1" noChangeShapeType="1" noTextEdit="1"/>
              </p:cNvSpPr>
              <p:nvPr/>
            </p:nvSpPr>
            <p:spPr>
              <a:xfrm>
                <a:off x="8761320" y="1724135"/>
                <a:ext cx="385711" cy="369332"/>
              </a:xfrm>
              <a:prstGeom prst="rect">
                <a:avLst/>
              </a:prstGeom>
              <a:blipFill>
                <a:blip r:embed="rId11"/>
                <a:stretch>
                  <a:fillRect l="-1587" t="-15000" r="-68254" b="-30000"/>
                </a:stretch>
              </a:blipFill>
            </p:spPr>
            <p:txBody>
              <a:bodyPr/>
              <a:lstStyle/>
              <a:p>
                <a:r>
                  <a:rPr lang="en-US">
                    <a:noFill/>
                  </a:rPr>
                  <a:t> </a:t>
                </a:r>
              </a:p>
            </p:txBody>
          </p:sp>
        </mc:Fallback>
      </mc:AlternateContent>
      <p:sp>
        <p:nvSpPr>
          <p:cNvPr id="84" name="TextBox 83">
            <a:extLst>
              <a:ext uri="{FF2B5EF4-FFF2-40B4-BE49-F238E27FC236}">
                <a16:creationId xmlns:a16="http://schemas.microsoft.com/office/drawing/2014/main" id="{6FEEAD2A-B5F4-462F-B766-49712CB953E5}"/>
              </a:ext>
            </a:extLst>
          </p:cNvPr>
          <p:cNvSpPr txBox="1"/>
          <p:nvPr/>
        </p:nvSpPr>
        <p:spPr>
          <a:xfrm>
            <a:off x="9093987" y="1683801"/>
            <a:ext cx="839449" cy="461665"/>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vs  </a:t>
            </a:r>
            <a:r>
              <a:rPr lang="en-US" sz="2400" dirty="0">
                <a:latin typeface="Cambria" panose="02040503050406030204" pitchFamily="18" charset="0"/>
                <a:ea typeface="Cambria" panose="02040503050406030204" pitchFamily="18" charset="0"/>
              </a:rPr>
              <a:t>y</a:t>
            </a:r>
            <a:endParaRPr lang="en-US" dirty="0">
              <a:latin typeface="Cambria" panose="02040503050406030204" pitchFamily="18" charset="0"/>
              <a:ea typeface="Cambria" panose="02040503050406030204" pitchFamily="18" charset="0"/>
            </a:endParaRPr>
          </a:p>
        </p:txBody>
      </p:sp>
      <p:cxnSp>
        <p:nvCxnSpPr>
          <p:cNvPr id="86" name="Straight Arrow Connector 85">
            <a:extLst>
              <a:ext uri="{FF2B5EF4-FFF2-40B4-BE49-F238E27FC236}">
                <a16:creationId xmlns:a16="http://schemas.microsoft.com/office/drawing/2014/main" id="{A93E061A-25F5-40C4-8725-96A7B1292119}"/>
              </a:ext>
            </a:extLst>
          </p:cNvPr>
          <p:cNvCxnSpPr/>
          <p:nvPr/>
        </p:nvCxnSpPr>
        <p:spPr>
          <a:xfrm>
            <a:off x="9248931" y="2321600"/>
            <a:ext cx="0" cy="1208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11B3FE3F-94E5-4027-A11D-78296C18EAEB}"/>
                  </a:ext>
                </a:extLst>
              </p:cNvPr>
              <p:cNvSpPr txBox="1"/>
              <p:nvPr/>
            </p:nvSpPr>
            <p:spPr>
              <a:xfrm>
                <a:off x="8495675" y="3841674"/>
                <a:ext cx="2454637" cy="17851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7030A0"/>
                          </a:solidFill>
                          <a:latin typeface="Cambria Math" panose="02040503050406030204" pitchFamily="18" charset="0"/>
                        </a:rPr>
                        <m:t>𝐶</m:t>
                      </m:r>
                      <m:r>
                        <a:rPr lang="en-US" b="0" i="0" dirty="0" smtClean="0">
                          <a:solidFill>
                            <a:srgbClr val="7030A0"/>
                          </a:solidFill>
                          <a:latin typeface="Cambria Math" panose="02040503050406030204" pitchFamily="18" charset="0"/>
                        </a:rPr>
                        <m:t>:</m:t>
                      </m:r>
                      <m:r>
                        <m:rPr>
                          <m:sty m:val="p"/>
                        </m:rPr>
                        <a:rPr lang="en-US" b="0" i="0" dirty="0" smtClean="0">
                          <a:solidFill>
                            <a:srgbClr val="00B050"/>
                          </a:solidFill>
                          <a:latin typeface="Cambria Math" panose="02040503050406030204" pitchFamily="18" charset="0"/>
                        </a:rPr>
                        <m:t>a</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max</m:t>
                      </m:r>
                      <m:d>
                        <m:dPr>
                          <m:ctrlPr>
                            <a:rPr lang="en-US" b="0" i="0" dirty="0" smtClean="0">
                              <a:latin typeface="Cambria Math" panose="02040503050406030204" pitchFamily="18" charset="0"/>
                            </a:rPr>
                          </m:ctrlPr>
                        </m:dPr>
                        <m:e>
                          <m:r>
                            <a:rPr lang="en-US" b="0" i="0" dirty="0" smtClean="0">
                              <a:latin typeface="Cambria Math" panose="02040503050406030204" pitchFamily="18" charset="0"/>
                            </a:rPr>
                            <m:t>0, </m:t>
                          </m:r>
                          <m:r>
                            <m:rPr>
                              <m:sty m:val="p"/>
                            </m:rPr>
                            <a:rPr lang="en-US" b="0" i="0" dirty="0" smtClean="0">
                              <a:latin typeface="Cambria Math" panose="02040503050406030204" pitchFamily="18" charset="0"/>
                            </a:rPr>
                            <m:t>z</m:t>
                          </m:r>
                        </m:e>
                      </m:d>
                    </m:oMath>
                  </m:oMathPara>
                </a14:m>
                <a:endParaRPr lang="en-US" b="0" dirty="0"/>
              </a:p>
              <a:p>
                <a:pPr/>
                <a:r>
                  <a:rPr lang="en-US" sz="1600" dirty="0">
                    <a:latin typeface="Cambria Math" panose="02040503050406030204" pitchFamily="18" charset="0"/>
                    <a:ea typeface="Cambria Math" panose="02040503050406030204" pitchFamily="18" charset="0"/>
                  </a:rPr>
                  <a:t>Where z = random value:</a:t>
                </a:r>
              </a:p>
              <a:p>
                <a:pPr/>
                <a:r>
                  <a:rPr lang="en-US" sz="1600" dirty="0">
                    <a:latin typeface="Cambria Math" panose="02040503050406030204" pitchFamily="18" charset="0"/>
                    <a:ea typeface="Cambria Math" panose="02040503050406030204" pitchFamily="18" charset="0"/>
                  </a:rPr>
                  <a:t>If z is positive:</a:t>
                </a:r>
              </a:p>
              <a:p>
                <a:pPr/>
                <a:r>
                  <a:rPr lang="en-US" sz="1600" dirty="0">
                    <a:solidFill>
                      <a:srgbClr val="00B050"/>
                    </a:solidFill>
                    <a:latin typeface="Cambria Math" panose="02040503050406030204" pitchFamily="18" charset="0"/>
                    <a:ea typeface="Cambria Math" panose="02040503050406030204" pitchFamily="18" charset="0"/>
                  </a:rPr>
                  <a:t>	a</a:t>
                </a:r>
                <a:r>
                  <a:rPr lang="en-US" sz="1600" dirty="0">
                    <a:latin typeface="Cambria Math" panose="02040503050406030204" pitchFamily="18" charset="0"/>
                    <a:ea typeface="Cambria Math" panose="02040503050406030204" pitchFamily="18" charset="0"/>
                  </a:rPr>
                  <a:t> = z</a:t>
                </a:r>
              </a:p>
              <a:p>
                <a:pPr/>
                <a:r>
                  <a:rPr lang="en-US" sz="1600" dirty="0">
                    <a:latin typeface="Cambria Math" panose="02040503050406030204" pitchFamily="18" charset="0"/>
                    <a:ea typeface="Cambria Math" panose="02040503050406030204" pitchFamily="18" charset="0"/>
                  </a:rPr>
                  <a:t>If z is 0 or negative:</a:t>
                </a:r>
              </a:p>
              <a:p>
                <a:pPr/>
                <a:r>
                  <a:rPr lang="en-US" sz="1600" dirty="0">
                    <a:solidFill>
                      <a:srgbClr val="00B050"/>
                    </a:solidFill>
                    <a:latin typeface="Cambria Math" panose="02040503050406030204" pitchFamily="18" charset="0"/>
                    <a:ea typeface="Cambria Math" panose="02040503050406030204" pitchFamily="18" charset="0"/>
                  </a:rPr>
                  <a:t>	a</a:t>
                </a:r>
                <a:r>
                  <a:rPr lang="en-US" sz="1600" dirty="0">
                    <a:latin typeface="Cambria Math" panose="02040503050406030204" pitchFamily="18" charset="0"/>
                    <a:ea typeface="Cambria Math" panose="02040503050406030204" pitchFamily="18" charset="0"/>
                  </a:rPr>
                  <a:t> = 0</a:t>
                </a:r>
              </a:p>
              <a:p>
                <a:endParaRPr lang="en-US" dirty="0"/>
              </a:p>
            </p:txBody>
          </p:sp>
        </mc:Choice>
        <mc:Fallback>
          <p:sp>
            <p:nvSpPr>
              <p:cNvPr id="87" name="TextBox 86">
                <a:extLst>
                  <a:ext uri="{FF2B5EF4-FFF2-40B4-BE49-F238E27FC236}">
                    <a16:creationId xmlns:a16="http://schemas.microsoft.com/office/drawing/2014/main" id="{11B3FE3F-94E5-4027-A11D-78296C18EAEB}"/>
                  </a:ext>
                </a:extLst>
              </p:cNvPr>
              <p:cNvSpPr txBox="1">
                <a:spLocks noRot="1" noChangeAspect="1" noMove="1" noResize="1" noEditPoints="1" noAdjustHandles="1" noChangeArrowheads="1" noChangeShapeType="1" noTextEdit="1"/>
              </p:cNvSpPr>
              <p:nvPr/>
            </p:nvSpPr>
            <p:spPr>
              <a:xfrm>
                <a:off x="8495675" y="3841674"/>
                <a:ext cx="2454637" cy="1785104"/>
              </a:xfrm>
              <a:prstGeom prst="rect">
                <a:avLst/>
              </a:prstGeom>
              <a:blipFill>
                <a:blip r:embed="rId12"/>
                <a:stretch>
                  <a:fillRect l="-5224"/>
                </a:stretch>
              </a:blipFill>
            </p:spPr>
            <p:txBody>
              <a:bodyPr/>
              <a:lstStyle/>
              <a:p>
                <a:r>
                  <a:rPr lang="en-US">
                    <a:noFill/>
                  </a:rPr>
                  <a:t> </a:t>
                </a:r>
              </a:p>
            </p:txBody>
          </p:sp>
        </mc:Fallback>
      </mc:AlternateContent>
      <p:cxnSp>
        <p:nvCxnSpPr>
          <p:cNvPr id="89" name="Straight Arrow Connector 88">
            <a:extLst>
              <a:ext uri="{FF2B5EF4-FFF2-40B4-BE49-F238E27FC236}">
                <a16:creationId xmlns:a16="http://schemas.microsoft.com/office/drawing/2014/main" id="{FBD86242-7439-4511-816D-C6A315B9E929}"/>
              </a:ext>
            </a:extLst>
          </p:cNvPr>
          <p:cNvCxnSpPr/>
          <p:nvPr/>
        </p:nvCxnSpPr>
        <p:spPr>
          <a:xfrm flipH="1">
            <a:off x="7056908" y="4414603"/>
            <a:ext cx="1060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82649FCA-0BE4-4761-BF4A-18910B59D1F9}"/>
              </a:ext>
            </a:extLst>
          </p:cNvPr>
          <p:cNvSpPr txBox="1"/>
          <p:nvPr/>
        </p:nvSpPr>
        <p:spPr>
          <a:xfrm>
            <a:off x="1581463" y="3976141"/>
            <a:ext cx="1356610" cy="923330"/>
          </a:xfrm>
          <a:prstGeom prst="rect">
            <a:avLst/>
          </a:prstGeom>
          <a:noFill/>
        </p:spPr>
        <p:txBody>
          <a:bodyPr wrap="square" rtlCol="0">
            <a:spAutoFit/>
          </a:bodyPr>
          <a:lstStyle/>
          <a:p>
            <a:r>
              <a:rPr lang="en-US" dirty="0">
                <a:solidFill>
                  <a:srgbClr val="FF0000"/>
                </a:solidFill>
                <a:latin typeface="Cambria" panose="02040503050406030204" pitchFamily="18" charset="0"/>
                <a:ea typeface="Cambria" panose="02040503050406030204" pitchFamily="18" charset="0"/>
              </a:rPr>
              <a:t>w</a:t>
            </a:r>
            <a:r>
              <a:rPr lang="en-US" dirty="0">
                <a:latin typeface="Cambria" panose="02040503050406030204" pitchFamily="18" charset="0"/>
                <a:ea typeface="Cambria" panose="02040503050406030204" pitchFamily="18" charset="0"/>
              </a:rPr>
              <a:t> and </a:t>
            </a:r>
            <a:r>
              <a:rPr lang="en-US" dirty="0">
                <a:solidFill>
                  <a:schemeClr val="accent2">
                    <a:lumMod val="75000"/>
                  </a:schemeClr>
                </a:solidFill>
                <a:latin typeface="Cambria" panose="02040503050406030204" pitchFamily="18" charset="0"/>
                <a:ea typeface="Cambria" panose="02040503050406030204" pitchFamily="18" charset="0"/>
              </a:rPr>
              <a:t>b</a:t>
            </a:r>
            <a:r>
              <a:rPr lang="en-US" dirty="0">
                <a:latin typeface="Cambria" panose="02040503050406030204" pitchFamily="18" charset="0"/>
                <a:ea typeface="Cambria" panose="02040503050406030204" pitchFamily="18" charset="0"/>
              </a:rPr>
              <a:t> parameter update</a:t>
            </a:r>
          </a:p>
        </p:txBody>
      </p:sp>
      <p:sp>
        <p:nvSpPr>
          <p:cNvPr id="94" name="TextBox 93">
            <a:extLst>
              <a:ext uri="{FF2B5EF4-FFF2-40B4-BE49-F238E27FC236}">
                <a16:creationId xmlns:a16="http://schemas.microsoft.com/office/drawing/2014/main" id="{F97B506B-724E-4147-9E0F-BBE2B2A3EFD4}"/>
              </a:ext>
            </a:extLst>
          </p:cNvPr>
          <p:cNvSpPr txBox="1"/>
          <p:nvPr/>
        </p:nvSpPr>
        <p:spPr>
          <a:xfrm>
            <a:off x="4395432" y="4236753"/>
            <a:ext cx="2657584"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Backward propagation</a:t>
            </a:r>
          </a:p>
        </p:txBody>
      </p:sp>
      <p:sp>
        <p:nvSpPr>
          <p:cNvPr id="96" name="TextBox 95">
            <a:extLst>
              <a:ext uri="{FF2B5EF4-FFF2-40B4-BE49-F238E27FC236}">
                <a16:creationId xmlns:a16="http://schemas.microsoft.com/office/drawing/2014/main" id="{C2DA8D6F-A32B-423F-85E4-63DAD13767FD}"/>
              </a:ext>
            </a:extLst>
          </p:cNvPr>
          <p:cNvSpPr txBox="1"/>
          <p:nvPr/>
        </p:nvSpPr>
        <p:spPr>
          <a:xfrm>
            <a:off x="3611969" y="1405373"/>
            <a:ext cx="309991"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x</a:t>
            </a:r>
          </a:p>
        </p:txBody>
      </p:sp>
      <p:sp>
        <p:nvSpPr>
          <p:cNvPr id="97" name="TextBox 96">
            <a:extLst>
              <a:ext uri="{FF2B5EF4-FFF2-40B4-BE49-F238E27FC236}">
                <a16:creationId xmlns:a16="http://schemas.microsoft.com/office/drawing/2014/main" id="{69E4D35C-64C1-4995-8510-2D9D2F4A3F82}"/>
              </a:ext>
            </a:extLst>
          </p:cNvPr>
          <p:cNvSpPr txBox="1"/>
          <p:nvPr/>
        </p:nvSpPr>
        <p:spPr>
          <a:xfrm>
            <a:off x="4486379" y="3147743"/>
            <a:ext cx="2290710"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Forward propagation</a:t>
            </a:r>
          </a:p>
        </p:txBody>
      </p:sp>
      <p:sp>
        <p:nvSpPr>
          <p:cNvPr id="98" name="TextBox 97">
            <a:extLst>
              <a:ext uri="{FF2B5EF4-FFF2-40B4-BE49-F238E27FC236}">
                <a16:creationId xmlns:a16="http://schemas.microsoft.com/office/drawing/2014/main" id="{0D2E20ED-3825-45C9-8AE4-930F68BCB332}"/>
              </a:ext>
            </a:extLst>
          </p:cNvPr>
          <p:cNvSpPr txBox="1"/>
          <p:nvPr/>
        </p:nvSpPr>
        <p:spPr>
          <a:xfrm>
            <a:off x="794358" y="369394"/>
            <a:ext cx="1019332"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Dataset</a:t>
            </a:r>
          </a:p>
        </p:txBody>
      </p:sp>
      <p:sp>
        <p:nvSpPr>
          <p:cNvPr id="99" name="TextBox 98">
            <a:extLst>
              <a:ext uri="{FF2B5EF4-FFF2-40B4-BE49-F238E27FC236}">
                <a16:creationId xmlns:a16="http://schemas.microsoft.com/office/drawing/2014/main" id="{858CCA93-E4E6-41F8-9ACA-7B91BB02DF1E}"/>
              </a:ext>
            </a:extLst>
          </p:cNvPr>
          <p:cNvSpPr txBox="1"/>
          <p:nvPr/>
        </p:nvSpPr>
        <p:spPr>
          <a:xfrm>
            <a:off x="2428407" y="2607704"/>
            <a:ext cx="1019331"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Batches</a:t>
            </a:r>
          </a:p>
        </p:txBody>
      </p:sp>
      <p:sp>
        <p:nvSpPr>
          <p:cNvPr id="100" name="TextBox 99">
            <a:extLst>
              <a:ext uri="{FF2B5EF4-FFF2-40B4-BE49-F238E27FC236}">
                <a16:creationId xmlns:a16="http://schemas.microsoft.com/office/drawing/2014/main" id="{E8790313-9CBD-4806-B696-5E795DE21D08}"/>
              </a:ext>
            </a:extLst>
          </p:cNvPr>
          <p:cNvSpPr txBox="1"/>
          <p:nvPr/>
        </p:nvSpPr>
        <p:spPr>
          <a:xfrm>
            <a:off x="1474498" y="1716265"/>
            <a:ext cx="1019329"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Random shuffle</a:t>
            </a:r>
          </a:p>
        </p:txBody>
      </p:sp>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E9CACD1B-AF5F-4A06-9260-758F1F594740}"/>
                  </a:ext>
                </a:extLst>
              </p:cNvPr>
              <p:cNvSpPr txBox="1"/>
              <p:nvPr/>
            </p:nvSpPr>
            <p:spPr>
              <a:xfrm>
                <a:off x="4887308" y="696057"/>
                <a:ext cx="38571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𝑤</m:t>
                          </m:r>
                        </m:e>
                        <m:sub>
                          <m:r>
                            <a:rPr lang="en-US" i="0">
                              <a:solidFill>
                                <a:srgbClr val="FF0000"/>
                              </a:solidFill>
                              <a:latin typeface="Cambria Math" panose="02040503050406030204" pitchFamily="18" charset="0"/>
                            </a:rPr>
                            <m:t>1</m:t>
                          </m:r>
                        </m:sub>
                      </m:sSub>
                    </m:oMath>
                  </m:oMathPara>
                </a14:m>
                <a:endParaRPr lang="en-US" dirty="0"/>
              </a:p>
            </p:txBody>
          </p:sp>
        </mc:Choice>
        <mc:Fallback xmlns="">
          <p:sp>
            <p:nvSpPr>
              <p:cNvPr id="136" name="TextBox 135">
                <a:extLst>
                  <a:ext uri="{FF2B5EF4-FFF2-40B4-BE49-F238E27FC236}">
                    <a16:creationId xmlns:a16="http://schemas.microsoft.com/office/drawing/2014/main" id="{E9CACD1B-AF5F-4A06-9260-758F1F594740}"/>
                  </a:ext>
                </a:extLst>
              </p:cNvPr>
              <p:cNvSpPr txBox="1">
                <a:spLocks noRot="1" noChangeAspect="1" noMove="1" noResize="1" noEditPoints="1" noAdjustHandles="1" noChangeArrowheads="1" noChangeShapeType="1" noTextEdit="1"/>
              </p:cNvSpPr>
              <p:nvPr/>
            </p:nvSpPr>
            <p:spPr>
              <a:xfrm>
                <a:off x="4887308" y="696057"/>
                <a:ext cx="385711" cy="369332"/>
              </a:xfrm>
              <a:prstGeom prst="rect">
                <a:avLst/>
              </a:prstGeom>
              <a:blipFill>
                <a:blip r:embed="rId13"/>
                <a:stretch>
                  <a:fillRect r="-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CEA0DFAB-8A3B-4C8F-BE2E-7706445584C3}"/>
                  </a:ext>
                </a:extLst>
              </p:cNvPr>
              <p:cNvSpPr txBox="1"/>
              <p:nvPr/>
            </p:nvSpPr>
            <p:spPr>
              <a:xfrm>
                <a:off x="4955205" y="1236096"/>
                <a:ext cx="3857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𝑤</m:t>
                          </m:r>
                        </m:e>
                        <m:sub>
                          <m:r>
                            <a:rPr lang="en-US" b="0" i="1" smtClean="0">
                              <a:solidFill>
                                <a:srgbClr val="FF0000"/>
                              </a:solidFill>
                              <a:latin typeface="Cambria Math" panose="02040503050406030204" pitchFamily="18" charset="0"/>
                            </a:rPr>
                            <m:t>2</m:t>
                          </m:r>
                        </m:sub>
                      </m:sSub>
                    </m:oMath>
                  </m:oMathPara>
                </a14:m>
                <a:endParaRPr lang="en-US" dirty="0"/>
              </a:p>
            </p:txBody>
          </p:sp>
        </mc:Choice>
        <mc:Fallback xmlns="">
          <p:sp>
            <p:nvSpPr>
              <p:cNvPr id="138" name="TextBox 137">
                <a:extLst>
                  <a:ext uri="{FF2B5EF4-FFF2-40B4-BE49-F238E27FC236}">
                    <a16:creationId xmlns:a16="http://schemas.microsoft.com/office/drawing/2014/main" id="{CEA0DFAB-8A3B-4C8F-BE2E-7706445584C3}"/>
                  </a:ext>
                </a:extLst>
              </p:cNvPr>
              <p:cNvSpPr txBox="1">
                <a:spLocks noRot="1" noChangeAspect="1" noMove="1" noResize="1" noEditPoints="1" noAdjustHandles="1" noChangeArrowheads="1" noChangeShapeType="1" noTextEdit="1"/>
              </p:cNvSpPr>
              <p:nvPr/>
            </p:nvSpPr>
            <p:spPr>
              <a:xfrm>
                <a:off x="4955205" y="1236096"/>
                <a:ext cx="385712" cy="369332"/>
              </a:xfrm>
              <a:prstGeom prst="rect">
                <a:avLst/>
              </a:prstGeom>
              <a:blipFill>
                <a:blip r:embed="rId14"/>
                <a:stretch>
                  <a:fillRect r="-6349"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15C175D4-4B36-463E-B052-B48571A0421D}"/>
                  </a:ext>
                </a:extLst>
              </p:cNvPr>
              <p:cNvSpPr txBox="1"/>
              <p:nvPr/>
            </p:nvSpPr>
            <p:spPr>
              <a:xfrm>
                <a:off x="5073196" y="1736321"/>
                <a:ext cx="3857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𝑤</m:t>
                          </m:r>
                        </m:e>
                        <m:sub>
                          <m:r>
                            <a:rPr lang="en-US" b="0" i="1" smtClean="0">
                              <a:solidFill>
                                <a:srgbClr val="FF0000"/>
                              </a:solidFill>
                              <a:latin typeface="Cambria Math" panose="02040503050406030204" pitchFamily="18" charset="0"/>
                            </a:rPr>
                            <m:t>3</m:t>
                          </m:r>
                        </m:sub>
                      </m:sSub>
                    </m:oMath>
                  </m:oMathPara>
                </a14:m>
                <a:endParaRPr lang="en-US" dirty="0"/>
              </a:p>
            </p:txBody>
          </p:sp>
        </mc:Choice>
        <mc:Fallback xmlns="">
          <p:sp>
            <p:nvSpPr>
              <p:cNvPr id="140" name="TextBox 139">
                <a:extLst>
                  <a:ext uri="{FF2B5EF4-FFF2-40B4-BE49-F238E27FC236}">
                    <a16:creationId xmlns:a16="http://schemas.microsoft.com/office/drawing/2014/main" id="{15C175D4-4B36-463E-B052-B48571A0421D}"/>
                  </a:ext>
                </a:extLst>
              </p:cNvPr>
              <p:cNvSpPr txBox="1">
                <a:spLocks noRot="1" noChangeAspect="1" noMove="1" noResize="1" noEditPoints="1" noAdjustHandles="1" noChangeArrowheads="1" noChangeShapeType="1" noTextEdit="1"/>
              </p:cNvSpPr>
              <p:nvPr/>
            </p:nvSpPr>
            <p:spPr>
              <a:xfrm>
                <a:off x="5073196" y="1736321"/>
                <a:ext cx="385712" cy="369332"/>
              </a:xfrm>
              <a:prstGeom prst="rect">
                <a:avLst/>
              </a:prstGeom>
              <a:blipFill>
                <a:blip r:embed="rId15"/>
                <a:stretch>
                  <a:fillRect r="-7937"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760AD11C-AE4B-4171-BA0B-0555BB3514A4}"/>
                  </a:ext>
                </a:extLst>
              </p:cNvPr>
              <p:cNvSpPr txBox="1"/>
              <p:nvPr/>
            </p:nvSpPr>
            <p:spPr>
              <a:xfrm>
                <a:off x="10204061" y="35490"/>
                <a:ext cx="2087115" cy="2092881"/>
              </a:xfrm>
              <a:prstGeom prst="rect">
                <a:avLst/>
              </a:prstGeom>
              <a:noFill/>
            </p:spPr>
            <p:txBody>
              <a:bodyPr wrap="square" rtlCol="0">
                <a:spAutoFit/>
              </a:bodyPr>
              <a:lstStyle/>
              <a:p>
                <a:r>
                  <a:rPr lang="en-US" sz="1600" u="sng" dirty="0">
                    <a:latin typeface="Cambria" panose="02040503050406030204" pitchFamily="18" charset="0"/>
                    <a:ea typeface="Cambria" panose="02040503050406030204" pitchFamily="18" charset="0"/>
                  </a:rPr>
                  <a:t>Key:</a:t>
                </a:r>
              </a:p>
              <a:p>
                <a:r>
                  <a:rPr lang="en-US" sz="1600" dirty="0">
                    <a:latin typeface="Cambria" panose="02040503050406030204" pitchFamily="18" charset="0"/>
                    <a:ea typeface="Cambria" panose="02040503050406030204" pitchFamily="18" charset="0"/>
                  </a:rPr>
                  <a:t>x = input values</a:t>
                </a:r>
              </a:p>
              <a:p>
                <a14:m>
                  <m:oMath xmlns:m="http://schemas.openxmlformats.org/officeDocument/2006/math">
                    <m:acc>
                      <m:accPr>
                        <m:chr m:val="̂"/>
                        <m:ctrlPr>
                          <a:rPr lang="en-US" sz="1600" i="1" dirty="0" smtClean="0">
                            <a:solidFill>
                              <a:srgbClr val="836967"/>
                            </a:solidFill>
                            <a:latin typeface="Cambria Math" panose="02040503050406030204" pitchFamily="18" charset="0"/>
                          </a:rPr>
                        </m:ctrlPr>
                      </m:accPr>
                      <m:e>
                        <m:r>
                          <a:rPr lang="en-US" sz="1600" i="1" dirty="0" smtClean="0">
                            <a:latin typeface="Cambria Math" panose="02040503050406030204" pitchFamily="18" charset="0"/>
                          </a:rPr>
                          <m:t>𝑦</m:t>
                        </m:r>
                      </m:e>
                    </m:acc>
                  </m:oMath>
                </a14:m>
                <a:r>
                  <a:rPr lang="en-US" sz="1600" dirty="0">
                    <a:latin typeface="Cambria" panose="02040503050406030204" pitchFamily="18" charset="0"/>
                    <a:ea typeface="Cambria" panose="02040503050406030204" pitchFamily="18" charset="0"/>
                  </a:rPr>
                  <a:t> = est. output value</a:t>
                </a:r>
              </a:p>
              <a:p>
                <a:r>
                  <a:rPr lang="en-US" sz="1600" dirty="0">
                    <a:latin typeface="Cambria" panose="02040503050406030204" pitchFamily="18" charset="0"/>
                    <a:ea typeface="Cambria" panose="02040503050406030204" pitchFamily="18" charset="0"/>
                  </a:rPr>
                  <a:t>y = true output value</a:t>
                </a:r>
              </a:p>
              <a:p>
                <a:r>
                  <a:rPr lang="en-US" sz="1600" dirty="0">
                    <a:solidFill>
                      <a:srgbClr val="FF0000"/>
                    </a:solidFill>
                    <a:latin typeface="Cambria" panose="02040503050406030204" pitchFamily="18" charset="0"/>
                    <a:ea typeface="Cambria" panose="02040503050406030204" pitchFamily="18" charset="0"/>
                  </a:rPr>
                  <a:t>w</a:t>
                </a:r>
                <a:r>
                  <a:rPr lang="en-US" sz="1600" dirty="0">
                    <a:latin typeface="Cambria" panose="02040503050406030204" pitchFamily="18" charset="0"/>
                    <a:ea typeface="Cambria" panose="02040503050406030204" pitchFamily="18" charset="0"/>
                  </a:rPr>
                  <a:t> = weight</a:t>
                </a:r>
              </a:p>
              <a:p>
                <a:r>
                  <a:rPr lang="en-US" sz="1600" dirty="0">
                    <a:solidFill>
                      <a:schemeClr val="accent2">
                        <a:lumMod val="75000"/>
                      </a:schemeClr>
                    </a:solidFill>
                    <a:latin typeface="Cambria" panose="02040503050406030204" pitchFamily="18" charset="0"/>
                    <a:ea typeface="Cambria" panose="02040503050406030204" pitchFamily="18" charset="0"/>
                  </a:rPr>
                  <a:t>b</a:t>
                </a:r>
                <a:r>
                  <a:rPr lang="en-US" sz="1600" dirty="0">
                    <a:latin typeface="Cambria" panose="02040503050406030204" pitchFamily="18" charset="0"/>
                    <a:ea typeface="Cambria" panose="02040503050406030204" pitchFamily="18" charset="0"/>
                  </a:rPr>
                  <a:t> = bias/threshold</a:t>
                </a:r>
              </a:p>
              <a:p>
                <a:r>
                  <a:rPr lang="en-US" sz="1600" dirty="0">
                    <a:solidFill>
                      <a:srgbClr val="00B050"/>
                    </a:solidFill>
                    <a:latin typeface="Cambria" panose="02040503050406030204" pitchFamily="18" charset="0"/>
                    <a:ea typeface="Cambria" panose="02040503050406030204" pitchFamily="18" charset="0"/>
                  </a:rPr>
                  <a:t>a</a:t>
                </a:r>
                <a:r>
                  <a:rPr lang="en-US" sz="1600" dirty="0">
                    <a:latin typeface="Cambria" panose="02040503050406030204" pitchFamily="18" charset="0"/>
                    <a:ea typeface="Cambria" panose="02040503050406030204" pitchFamily="18" charset="0"/>
                  </a:rPr>
                  <a:t> = activation</a:t>
                </a:r>
              </a:p>
              <a:p>
                <a:r>
                  <a:rPr lang="en-US" sz="1600" dirty="0">
                    <a:solidFill>
                      <a:srgbClr val="7030A0"/>
                    </a:solidFill>
                    <a:latin typeface="Cambria" panose="02040503050406030204" pitchFamily="18" charset="0"/>
                    <a:ea typeface="Cambria" panose="02040503050406030204" pitchFamily="18" charset="0"/>
                  </a:rPr>
                  <a:t>C</a:t>
                </a:r>
                <a:r>
                  <a:rPr lang="en-US" sz="1600" dirty="0">
                    <a:latin typeface="Cambria" panose="02040503050406030204" pitchFamily="18" charset="0"/>
                    <a:ea typeface="Cambria" panose="02040503050406030204" pitchFamily="18" charset="0"/>
                  </a:rPr>
                  <a:t> = cost(loss)</a:t>
                </a:r>
              </a:p>
            </p:txBody>
          </p:sp>
        </mc:Choice>
        <mc:Fallback>
          <p:sp>
            <p:nvSpPr>
              <p:cNvPr id="141" name="TextBox 140">
                <a:extLst>
                  <a:ext uri="{FF2B5EF4-FFF2-40B4-BE49-F238E27FC236}">
                    <a16:creationId xmlns:a16="http://schemas.microsoft.com/office/drawing/2014/main" id="{760AD11C-AE4B-4171-BA0B-0555BB3514A4}"/>
                  </a:ext>
                </a:extLst>
              </p:cNvPr>
              <p:cNvSpPr txBox="1">
                <a:spLocks noRot="1" noChangeAspect="1" noMove="1" noResize="1" noEditPoints="1" noAdjustHandles="1" noChangeArrowheads="1" noChangeShapeType="1" noTextEdit="1"/>
              </p:cNvSpPr>
              <p:nvPr/>
            </p:nvSpPr>
            <p:spPr>
              <a:xfrm>
                <a:off x="10204061" y="35490"/>
                <a:ext cx="2087115" cy="2092881"/>
              </a:xfrm>
              <a:prstGeom prst="rect">
                <a:avLst/>
              </a:prstGeom>
              <a:blipFill>
                <a:blip r:embed="rId16"/>
                <a:stretch>
                  <a:fillRect l="-1754" t="-1166" b="-1166"/>
                </a:stretch>
              </a:blipFill>
            </p:spPr>
            <p:txBody>
              <a:bodyPr/>
              <a:lstStyle/>
              <a:p>
                <a:r>
                  <a:rPr lang="en-US">
                    <a:noFill/>
                  </a:rPr>
                  <a:t> </a:t>
                </a:r>
              </a:p>
            </p:txBody>
          </p:sp>
        </mc:Fallback>
      </mc:AlternateContent>
      <p:sp>
        <p:nvSpPr>
          <p:cNvPr id="147" name="TextBox 146">
            <a:extLst>
              <a:ext uri="{FF2B5EF4-FFF2-40B4-BE49-F238E27FC236}">
                <a16:creationId xmlns:a16="http://schemas.microsoft.com/office/drawing/2014/main" id="{A514F3DB-228B-43A7-B8D0-D8B8DA876F69}"/>
              </a:ext>
            </a:extLst>
          </p:cNvPr>
          <p:cNvSpPr txBox="1"/>
          <p:nvPr/>
        </p:nvSpPr>
        <p:spPr>
          <a:xfrm>
            <a:off x="1152993" y="5449182"/>
            <a:ext cx="9886013" cy="815608"/>
          </a:xfrm>
          <a:prstGeom prst="rect">
            <a:avLst/>
          </a:prstGeom>
          <a:noFill/>
        </p:spPr>
        <p:txBody>
          <a:bodyPr wrap="square">
            <a:spAutoFit/>
          </a:bodyPr>
          <a:lstStyle/>
          <a:p>
            <a:r>
              <a:rPr kumimoji="0" lang="en-US" sz="47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2-layer SGD with </a:t>
            </a:r>
            <a:r>
              <a:rPr kumimoji="0" lang="en-US" sz="4700" b="0" i="0" u="none" strike="noStrike" kern="1200" cap="none" spc="-50" normalizeH="0" baseline="0" noProof="0" dirty="0" err="1">
                <a:ln>
                  <a:noFill/>
                </a:ln>
                <a:solidFill>
                  <a:srgbClr val="000000">
                    <a:lumMod val="75000"/>
                    <a:lumOff val="25000"/>
                  </a:srgbClr>
                </a:solidFill>
                <a:effectLst/>
                <a:uLnTx/>
                <a:uFillTx/>
                <a:latin typeface="Bookman Old Style" panose="020F0302020204030204"/>
                <a:ea typeface="+mj-ea"/>
                <a:cs typeface="+mj-cs"/>
              </a:rPr>
              <a:t>ReLU</a:t>
            </a:r>
            <a:r>
              <a:rPr kumimoji="0" lang="en-US" sz="47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 activation</a:t>
            </a:r>
            <a:endParaRPr lang="en-US" dirty="0"/>
          </a:p>
        </p:txBody>
      </p:sp>
      <p:cxnSp>
        <p:nvCxnSpPr>
          <p:cNvPr id="149" name="Straight Connector 148">
            <a:extLst>
              <a:ext uri="{FF2B5EF4-FFF2-40B4-BE49-F238E27FC236}">
                <a16:creationId xmlns:a16="http://schemas.microsoft.com/office/drawing/2014/main" id="{991E6A9E-218A-4198-A442-41385E299A33}"/>
              </a:ext>
            </a:extLst>
          </p:cNvPr>
          <p:cNvCxnSpPr/>
          <p:nvPr/>
        </p:nvCxnSpPr>
        <p:spPr>
          <a:xfrm>
            <a:off x="4519104" y="750385"/>
            <a:ext cx="0" cy="2226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F8A305E-7830-4BF5-9863-607FAF97960F}"/>
              </a:ext>
            </a:extLst>
          </p:cNvPr>
          <p:cNvCxnSpPr/>
          <p:nvPr/>
        </p:nvCxnSpPr>
        <p:spPr>
          <a:xfrm>
            <a:off x="5502830" y="696057"/>
            <a:ext cx="0" cy="2358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F7FC7B0-B383-459B-9CC5-AA929E959DB2}"/>
              </a:ext>
            </a:extLst>
          </p:cNvPr>
          <p:cNvCxnSpPr/>
          <p:nvPr/>
        </p:nvCxnSpPr>
        <p:spPr>
          <a:xfrm>
            <a:off x="6732469" y="696057"/>
            <a:ext cx="0" cy="2280979"/>
          </a:xfrm>
          <a:prstGeom prst="line">
            <a:avLst/>
          </a:prstGeom>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00ED1367-E61E-46F2-9F3A-DABD0C15B779}"/>
              </a:ext>
            </a:extLst>
          </p:cNvPr>
          <p:cNvSpPr txBox="1"/>
          <p:nvPr/>
        </p:nvSpPr>
        <p:spPr>
          <a:xfrm>
            <a:off x="5674036" y="358846"/>
            <a:ext cx="946741" cy="253916"/>
          </a:xfrm>
          <a:prstGeom prst="rect">
            <a:avLst/>
          </a:prstGeom>
          <a:noFill/>
        </p:spPr>
        <p:txBody>
          <a:bodyPr wrap="square" rtlCol="0">
            <a:spAutoFit/>
          </a:bodyPr>
          <a:lstStyle/>
          <a:p>
            <a:r>
              <a:rPr lang="en-US" sz="1050" dirty="0"/>
              <a:t>Hidden layer</a:t>
            </a:r>
            <a:endParaRPr lang="en-US" dirty="0"/>
          </a:p>
        </p:txBody>
      </p:sp>
      <p:sp>
        <p:nvSpPr>
          <p:cNvPr id="155" name="TextBox 154">
            <a:extLst>
              <a:ext uri="{FF2B5EF4-FFF2-40B4-BE49-F238E27FC236}">
                <a16:creationId xmlns:a16="http://schemas.microsoft.com/office/drawing/2014/main" id="{DA3EF834-F8FC-4C55-86F3-B3F5570260AB}"/>
              </a:ext>
            </a:extLst>
          </p:cNvPr>
          <p:cNvSpPr txBox="1"/>
          <p:nvPr/>
        </p:nvSpPr>
        <p:spPr>
          <a:xfrm>
            <a:off x="4563163" y="369394"/>
            <a:ext cx="858416" cy="253916"/>
          </a:xfrm>
          <a:prstGeom prst="rect">
            <a:avLst/>
          </a:prstGeom>
          <a:noFill/>
        </p:spPr>
        <p:txBody>
          <a:bodyPr wrap="square" rtlCol="0">
            <a:spAutoFit/>
          </a:bodyPr>
          <a:lstStyle/>
          <a:p>
            <a:r>
              <a:rPr lang="en-US" sz="1050" dirty="0"/>
              <a:t>Input layer</a:t>
            </a:r>
            <a:endParaRPr lang="en-US" dirty="0"/>
          </a:p>
        </p:txBody>
      </p:sp>
      <p:sp>
        <p:nvSpPr>
          <p:cNvPr id="156" name="TextBox 155">
            <a:extLst>
              <a:ext uri="{FF2B5EF4-FFF2-40B4-BE49-F238E27FC236}">
                <a16:creationId xmlns:a16="http://schemas.microsoft.com/office/drawing/2014/main" id="{E56EFF05-0F11-4C7B-8410-9622BB1D8817}"/>
              </a:ext>
            </a:extLst>
          </p:cNvPr>
          <p:cNvSpPr txBox="1"/>
          <p:nvPr/>
        </p:nvSpPr>
        <p:spPr>
          <a:xfrm>
            <a:off x="6793139" y="362515"/>
            <a:ext cx="946741" cy="253916"/>
          </a:xfrm>
          <a:prstGeom prst="rect">
            <a:avLst/>
          </a:prstGeom>
          <a:noFill/>
        </p:spPr>
        <p:txBody>
          <a:bodyPr wrap="square" rtlCol="0">
            <a:spAutoFit/>
          </a:bodyPr>
          <a:lstStyle/>
          <a:p>
            <a:r>
              <a:rPr lang="en-US" sz="1050" dirty="0"/>
              <a:t>Output layer</a:t>
            </a:r>
            <a:endParaRPr lang="en-US" dirty="0"/>
          </a:p>
        </p:txBody>
      </p:sp>
      <p:cxnSp>
        <p:nvCxnSpPr>
          <p:cNvPr id="158" name="Straight Arrow Connector 157">
            <a:extLst>
              <a:ext uri="{FF2B5EF4-FFF2-40B4-BE49-F238E27FC236}">
                <a16:creationId xmlns:a16="http://schemas.microsoft.com/office/drawing/2014/main" id="{A449E662-485D-4B7E-B28C-F4A09D42E4E7}"/>
              </a:ext>
            </a:extLst>
          </p:cNvPr>
          <p:cNvCxnSpPr>
            <a:cxnSpLocks/>
          </p:cNvCxnSpPr>
          <p:nvPr/>
        </p:nvCxnSpPr>
        <p:spPr>
          <a:xfrm flipV="1">
            <a:off x="2847555" y="4448803"/>
            <a:ext cx="1401580" cy="2320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885575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{C8DEFF82-1D10-4B85-B384-F59A4DEFDC0F}tf56160789_win32</Template>
  <TotalTime>6462</TotalTime>
  <Words>839</Words>
  <Application>Microsoft Office PowerPoint</Application>
  <PresentationFormat>Widescreen</PresentationFormat>
  <Paragraphs>192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Bookman Old Style</vt:lpstr>
      <vt:lpstr>Calibri</vt:lpstr>
      <vt:lpstr>Cambria</vt:lpstr>
      <vt:lpstr>Cambria Math</vt:lpstr>
      <vt:lpstr>Franklin Gothic Book</vt:lpstr>
      <vt:lpstr>Lato Extended</vt:lpstr>
      <vt:lpstr>Wingdings</vt:lpstr>
      <vt:lpstr>1_RetrospectVTI</vt:lpstr>
      <vt:lpstr>Neural Networks via Stochastic Gradient Descent on Structured Data</vt:lpstr>
      <vt:lpstr>Deep Learning approach for k-class classification:  “Learning with stochastic gradient descent (SGD) in the overparameterized setting (i.e., learning a large network with number of parameters larger than the number of training data points) does not lead to overfitting.”  - Journal script found on first page</vt:lpstr>
      <vt:lpstr>Briefly: Underfitting vs Overfitting </vt:lpstr>
      <vt:lpstr>Relating this to an example case:</vt:lpstr>
      <vt:lpstr>Studying vs Sleep?</vt:lpstr>
      <vt:lpstr>Deep training my patterns…</vt:lpstr>
      <vt:lpstr>Key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via Stochastic Gradient Descent on Structured Data</dc:title>
  <dc:creator>Bill Duggan</dc:creator>
  <cp:lastModifiedBy>Billy Duggan</cp:lastModifiedBy>
  <cp:revision>22</cp:revision>
  <dcterms:created xsi:type="dcterms:W3CDTF">2022-03-13T20:36:22Z</dcterms:created>
  <dcterms:modified xsi:type="dcterms:W3CDTF">2022-04-09T21:05:29Z</dcterms:modified>
</cp:coreProperties>
</file>