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php" ContentType="image/png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5"/>
  </p:sldMasterIdLst>
  <p:notesMasterIdLst>
    <p:notesMasterId r:id="rId24"/>
  </p:notesMasterIdLst>
  <p:handoutMasterIdLst>
    <p:handoutMasterId r:id="rId25"/>
  </p:handoutMasterIdLst>
  <p:sldIdLst>
    <p:sldId id="256" r:id="rId6"/>
    <p:sldId id="360" r:id="rId7"/>
    <p:sldId id="361" r:id="rId8"/>
    <p:sldId id="362" r:id="rId9"/>
    <p:sldId id="363" r:id="rId10"/>
    <p:sldId id="364" r:id="rId11"/>
    <p:sldId id="365" r:id="rId12"/>
    <p:sldId id="366" r:id="rId13"/>
    <p:sldId id="367" r:id="rId14"/>
    <p:sldId id="368" r:id="rId15"/>
    <p:sldId id="369" r:id="rId16"/>
    <p:sldId id="370" r:id="rId17"/>
    <p:sldId id="371" r:id="rId18"/>
    <p:sldId id="372" r:id="rId19"/>
    <p:sldId id="373" r:id="rId20"/>
    <p:sldId id="374" r:id="rId21"/>
    <p:sldId id="375" r:id="rId22"/>
    <p:sldId id="359" r:id="rId23"/>
  </p:sldIdLst>
  <p:sldSz cx="9144000" cy="5143500" type="screen16x9"/>
  <p:notesSz cx="6934200" cy="9220200"/>
  <p:defaultTextStyle>
    <a:defPPr>
      <a:defRPr lang="nl-N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ennis Joosten" initials="DJ" lastIdx="3" clrIdx="0"/>
  <p:cmAuthor id="1" name="Marcel de Vrie" initials="m" lastIdx="4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39F"/>
    <a:srgbClr val="000000"/>
    <a:srgbClr val="005B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6" autoAdjust="0"/>
    <p:restoredTop sz="81439" autoAdjust="0"/>
  </p:normalViewPr>
  <p:slideViewPr>
    <p:cSldViewPr>
      <p:cViewPr>
        <p:scale>
          <a:sx n="50" d="100"/>
          <a:sy n="50" d="100"/>
        </p:scale>
        <p:origin x="-1740" y="-118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16842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6" d="100"/>
          <a:sy n="76" d="100"/>
        </p:scale>
        <p:origin x="-3330" y="-108"/>
      </p:cViewPr>
      <p:guideLst>
        <p:guide orient="horz" pos="2904"/>
        <p:guide pos="218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18C79E-8B4E-4AE4-BA24-E745A071799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l-NL"/>
        </a:p>
      </dgm:t>
    </dgm:pt>
    <dgm:pt modelId="{85199CC4-0F8F-453A-9CA0-9E351FBE9908}">
      <dgm:prSet phldrT="[Tekst]"/>
      <dgm:spPr/>
      <dgm:t>
        <a:bodyPr/>
        <a:lstStyle/>
        <a:p>
          <a:r>
            <a:rPr lang="nl-NL" dirty="0" err="1" smtClean="0"/>
            <a:t>SignalR</a:t>
          </a:r>
          <a:r>
            <a:rPr lang="nl-NL" dirty="0" smtClean="0"/>
            <a:t> Hubs</a:t>
          </a:r>
        </a:p>
      </dgm:t>
    </dgm:pt>
    <dgm:pt modelId="{DFC364FB-D346-432B-8311-93556D284F82}" type="parTrans" cxnId="{E41A7AB3-2E75-4523-89E4-7BA3E2D90352}">
      <dgm:prSet/>
      <dgm:spPr/>
      <dgm:t>
        <a:bodyPr/>
        <a:lstStyle/>
        <a:p>
          <a:endParaRPr lang="nl-NL"/>
        </a:p>
      </dgm:t>
    </dgm:pt>
    <dgm:pt modelId="{C39DDC11-E055-47D9-B4F0-211FE7B2C8AD}" type="sibTrans" cxnId="{E41A7AB3-2E75-4523-89E4-7BA3E2D90352}">
      <dgm:prSet/>
      <dgm:spPr/>
      <dgm:t>
        <a:bodyPr/>
        <a:lstStyle/>
        <a:p>
          <a:endParaRPr lang="nl-NL"/>
        </a:p>
      </dgm:t>
    </dgm:pt>
    <dgm:pt modelId="{1D09E912-B047-4E0E-8BF8-42CB023113D8}">
      <dgm:prSet phldrT="[Tekst]"/>
      <dgm:spPr/>
      <dgm:t>
        <a:bodyPr/>
        <a:lstStyle/>
        <a:p>
          <a:r>
            <a:rPr lang="nl-NL" dirty="0" err="1" smtClean="0"/>
            <a:t>Async</a:t>
          </a:r>
          <a:r>
            <a:rPr lang="nl-NL" dirty="0" smtClean="0"/>
            <a:t> communicatie waarbij de server als centrale hub fungeert.</a:t>
          </a:r>
          <a:endParaRPr lang="nl-NL" dirty="0"/>
        </a:p>
      </dgm:t>
    </dgm:pt>
    <dgm:pt modelId="{D5B92278-6A69-4FFC-8F75-A7B3F231191B}" type="parTrans" cxnId="{B136AD0F-16AA-48AB-AFED-46AEEAC42BD6}">
      <dgm:prSet/>
      <dgm:spPr/>
      <dgm:t>
        <a:bodyPr/>
        <a:lstStyle/>
        <a:p>
          <a:endParaRPr lang="nl-NL"/>
        </a:p>
      </dgm:t>
    </dgm:pt>
    <dgm:pt modelId="{47327166-E0D6-4397-9BA8-95185ECBF51A}" type="sibTrans" cxnId="{B136AD0F-16AA-48AB-AFED-46AEEAC42BD6}">
      <dgm:prSet/>
      <dgm:spPr/>
      <dgm:t>
        <a:bodyPr/>
        <a:lstStyle/>
        <a:p>
          <a:endParaRPr lang="nl-NL"/>
        </a:p>
      </dgm:t>
    </dgm:pt>
    <dgm:pt modelId="{9A97A1FD-5A13-4E1E-B4A6-089843881F98}">
      <dgm:prSet phldrT="[Tekst]"/>
      <dgm:spPr/>
      <dgm:t>
        <a:bodyPr/>
        <a:lstStyle/>
        <a:p>
          <a:r>
            <a:rPr lang="nl-NL" dirty="0" smtClean="0"/>
            <a:t>Persistent </a:t>
          </a:r>
          <a:r>
            <a:rPr lang="nl-NL" dirty="0" err="1" smtClean="0"/>
            <a:t>connections</a:t>
          </a:r>
          <a:endParaRPr lang="nl-NL" dirty="0"/>
        </a:p>
      </dgm:t>
    </dgm:pt>
    <dgm:pt modelId="{0960ACBC-6C7C-472B-8474-71D5439CF515}" type="parTrans" cxnId="{B3DB266B-866A-46D8-AFA3-E1C383230E46}">
      <dgm:prSet/>
      <dgm:spPr/>
      <dgm:t>
        <a:bodyPr/>
        <a:lstStyle/>
        <a:p>
          <a:endParaRPr lang="nl-NL"/>
        </a:p>
      </dgm:t>
    </dgm:pt>
    <dgm:pt modelId="{0E1E5313-8E2B-44E0-ADA7-3040989D7264}" type="sibTrans" cxnId="{B3DB266B-866A-46D8-AFA3-E1C383230E46}">
      <dgm:prSet/>
      <dgm:spPr/>
      <dgm:t>
        <a:bodyPr/>
        <a:lstStyle/>
        <a:p>
          <a:endParaRPr lang="nl-NL"/>
        </a:p>
      </dgm:t>
    </dgm:pt>
    <dgm:pt modelId="{243632C7-21BF-4952-AB66-87ABC10F479F}">
      <dgm:prSet phldrT="[Tekst]"/>
      <dgm:spPr/>
      <dgm:t>
        <a:bodyPr/>
        <a:lstStyle/>
        <a:p>
          <a:r>
            <a:rPr lang="nl-NL" dirty="0" smtClean="0"/>
            <a:t>HTTP 1.1 protocol</a:t>
          </a:r>
          <a:endParaRPr lang="nl-NL" dirty="0"/>
        </a:p>
      </dgm:t>
    </dgm:pt>
    <dgm:pt modelId="{100AC404-6770-4D00-B7C0-2292D02AF6EC}" type="parTrans" cxnId="{07195CA1-4CA2-447E-A72C-92C34BF67D4A}">
      <dgm:prSet/>
      <dgm:spPr/>
      <dgm:t>
        <a:bodyPr/>
        <a:lstStyle/>
        <a:p>
          <a:endParaRPr lang="nl-NL"/>
        </a:p>
      </dgm:t>
    </dgm:pt>
    <dgm:pt modelId="{27DE9E13-BF4A-46DA-A7D8-3166B8184ED1}" type="sibTrans" cxnId="{07195CA1-4CA2-447E-A72C-92C34BF67D4A}">
      <dgm:prSet/>
      <dgm:spPr/>
      <dgm:t>
        <a:bodyPr/>
        <a:lstStyle/>
        <a:p>
          <a:endParaRPr lang="nl-NL"/>
        </a:p>
      </dgm:t>
    </dgm:pt>
    <dgm:pt modelId="{D9E9CE59-D412-4018-B5E3-E00A2B7C5D8F}">
      <dgm:prSet phldrT="[Tekst]"/>
      <dgm:spPr/>
      <dgm:t>
        <a:bodyPr/>
        <a:lstStyle/>
        <a:p>
          <a:r>
            <a:rPr lang="nl-NL" dirty="0" smtClean="0"/>
            <a:t>Basis functionaliteit om verbindingen open te kunnen houden tussen </a:t>
          </a:r>
          <a:r>
            <a:rPr lang="nl-NL" dirty="0" err="1" smtClean="0"/>
            <a:t>client</a:t>
          </a:r>
          <a:r>
            <a:rPr lang="nl-NL" dirty="0" smtClean="0"/>
            <a:t> en server</a:t>
          </a:r>
          <a:endParaRPr lang="nl-NL" dirty="0"/>
        </a:p>
      </dgm:t>
    </dgm:pt>
    <dgm:pt modelId="{23DAF383-8C5A-42F6-A1E6-C3F1D05CD516}" type="parTrans" cxnId="{682BE641-4E8A-4741-8A26-FA9C5643F1BF}">
      <dgm:prSet/>
      <dgm:spPr/>
      <dgm:t>
        <a:bodyPr/>
        <a:lstStyle/>
        <a:p>
          <a:endParaRPr lang="nl-NL"/>
        </a:p>
      </dgm:t>
    </dgm:pt>
    <dgm:pt modelId="{E9EA0D51-2A0E-4E96-996C-3760FDD5CD91}" type="sibTrans" cxnId="{682BE641-4E8A-4741-8A26-FA9C5643F1BF}">
      <dgm:prSet/>
      <dgm:spPr/>
      <dgm:t>
        <a:bodyPr/>
        <a:lstStyle/>
        <a:p>
          <a:endParaRPr lang="nl-NL"/>
        </a:p>
      </dgm:t>
    </dgm:pt>
    <dgm:pt modelId="{FDFA5B7E-FF50-4FAF-88F5-811C080F5ADF}">
      <dgm:prSet phldrT="[Tekst]"/>
      <dgm:spPr/>
      <dgm:t>
        <a:bodyPr/>
        <a:lstStyle/>
        <a:p>
          <a:r>
            <a:rPr lang="nl-NL" dirty="0" err="1" smtClean="0"/>
            <a:t>Good</a:t>
          </a:r>
          <a:r>
            <a:rPr lang="nl-NL" dirty="0" smtClean="0"/>
            <a:t> </a:t>
          </a:r>
          <a:r>
            <a:rPr lang="nl-NL" dirty="0" err="1" smtClean="0"/>
            <a:t>old</a:t>
          </a:r>
          <a:r>
            <a:rPr lang="nl-NL" dirty="0" smtClean="0"/>
            <a:t> HTTP, zoals we dat al jaren kennen</a:t>
          </a:r>
          <a:endParaRPr lang="nl-NL" dirty="0"/>
        </a:p>
      </dgm:t>
    </dgm:pt>
    <dgm:pt modelId="{BF6FEB7F-B964-4BE1-969B-DF1346131E29}" type="parTrans" cxnId="{BA7B05B7-3A6A-43C5-9CB1-EE77107E7136}">
      <dgm:prSet/>
      <dgm:spPr/>
      <dgm:t>
        <a:bodyPr/>
        <a:lstStyle/>
        <a:p>
          <a:endParaRPr lang="nl-NL"/>
        </a:p>
      </dgm:t>
    </dgm:pt>
    <dgm:pt modelId="{2DB124FF-42D9-4DD9-8843-97C8BD7145FB}" type="sibTrans" cxnId="{BA7B05B7-3A6A-43C5-9CB1-EE77107E7136}">
      <dgm:prSet/>
      <dgm:spPr/>
      <dgm:t>
        <a:bodyPr/>
        <a:lstStyle/>
        <a:p>
          <a:endParaRPr lang="nl-NL"/>
        </a:p>
      </dgm:t>
    </dgm:pt>
    <dgm:pt modelId="{9CCA14A9-1AC4-42CB-A610-DB2C6131E328}" type="pres">
      <dgm:prSet presAssocID="{D018C79E-8B4E-4AE4-BA24-E745A071799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nl-NL"/>
        </a:p>
      </dgm:t>
    </dgm:pt>
    <dgm:pt modelId="{876F6104-1263-4EF9-8D71-1509606A86A9}" type="pres">
      <dgm:prSet presAssocID="{85199CC4-0F8F-453A-9CA0-9E351FBE9908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0BD23D88-1371-462F-905A-12B56C79248A}" type="pres">
      <dgm:prSet presAssocID="{85199CC4-0F8F-453A-9CA0-9E351FBE9908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4BDB0248-E62C-42BE-B7D2-1E8104BB9DC6}" type="pres">
      <dgm:prSet presAssocID="{9A97A1FD-5A13-4E1E-B4A6-089843881F98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9D08CA66-5905-4659-BF42-D0E56C80C56C}" type="pres">
      <dgm:prSet presAssocID="{9A97A1FD-5A13-4E1E-B4A6-089843881F98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F6C2832E-1311-49CE-85F5-53F05BE89AF7}" type="pres">
      <dgm:prSet presAssocID="{243632C7-21BF-4952-AB66-87ABC10F479F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BE938CF9-F675-4C73-A849-D6BDFBF67FB5}" type="pres">
      <dgm:prSet presAssocID="{243632C7-21BF-4952-AB66-87ABC10F479F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</dgm:ptLst>
  <dgm:cxnLst>
    <dgm:cxn modelId="{8A0CB946-0154-4861-91EE-396385CE632B}" type="presOf" srcId="{9A97A1FD-5A13-4E1E-B4A6-089843881F98}" destId="{4BDB0248-E62C-42BE-B7D2-1E8104BB9DC6}" srcOrd="0" destOrd="0" presId="urn:microsoft.com/office/officeart/2005/8/layout/vList2"/>
    <dgm:cxn modelId="{07195CA1-4CA2-447E-A72C-92C34BF67D4A}" srcId="{D018C79E-8B4E-4AE4-BA24-E745A0717993}" destId="{243632C7-21BF-4952-AB66-87ABC10F479F}" srcOrd="2" destOrd="0" parTransId="{100AC404-6770-4D00-B7C0-2292D02AF6EC}" sibTransId="{27DE9E13-BF4A-46DA-A7D8-3166B8184ED1}"/>
    <dgm:cxn modelId="{764EE6B7-6234-432A-8C17-898EBAD1C9EF}" type="presOf" srcId="{D018C79E-8B4E-4AE4-BA24-E745A0717993}" destId="{9CCA14A9-1AC4-42CB-A610-DB2C6131E328}" srcOrd="0" destOrd="0" presId="urn:microsoft.com/office/officeart/2005/8/layout/vList2"/>
    <dgm:cxn modelId="{B136AD0F-16AA-48AB-AFED-46AEEAC42BD6}" srcId="{85199CC4-0F8F-453A-9CA0-9E351FBE9908}" destId="{1D09E912-B047-4E0E-8BF8-42CB023113D8}" srcOrd="0" destOrd="0" parTransId="{D5B92278-6A69-4FFC-8F75-A7B3F231191B}" sibTransId="{47327166-E0D6-4397-9BA8-95185ECBF51A}"/>
    <dgm:cxn modelId="{6A965C8B-5E5B-4900-A032-35ECE98BC2C8}" type="presOf" srcId="{243632C7-21BF-4952-AB66-87ABC10F479F}" destId="{F6C2832E-1311-49CE-85F5-53F05BE89AF7}" srcOrd="0" destOrd="0" presId="urn:microsoft.com/office/officeart/2005/8/layout/vList2"/>
    <dgm:cxn modelId="{B3DB266B-866A-46D8-AFA3-E1C383230E46}" srcId="{D018C79E-8B4E-4AE4-BA24-E745A0717993}" destId="{9A97A1FD-5A13-4E1E-B4A6-089843881F98}" srcOrd="1" destOrd="0" parTransId="{0960ACBC-6C7C-472B-8474-71D5439CF515}" sibTransId="{0E1E5313-8E2B-44E0-ADA7-3040989D7264}"/>
    <dgm:cxn modelId="{682BE641-4E8A-4741-8A26-FA9C5643F1BF}" srcId="{9A97A1FD-5A13-4E1E-B4A6-089843881F98}" destId="{D9E9CE59-D412-4018-B5E3-E00A2B7C5D8F}" srcOrd="0" destOrd="0" parTransId="{23DAF383-8C5A-42F6-A1E6-C3F1D05CD516}" sibTransId="{E9EA0D51-2A0E-4E96-996C-3760FDD5CD91}"/>
    <dgm:cxn modelId="{981A179B-3D6D-488D-89AB-7C9D7DED433F}" type="presOf" srcId="{FDFA5B7E-FF50-4FAF-88F5-811C080F5ADF}" destId="{BE938CF9-F675-4C73-A849-D6BDFBF67FB5}" srcOrd="0" destOrd="0" presId="urn:microsoft.com/office/officeart/2005/8/layout/vList2"/>
    <dgm:cxn modelId="{C24ACEBE-A303-49F0-94F7-FC9611B2E0AB}" type="presOf" srcId="{D9E9CE59-D412-4018-B5E3-E00A2B7C5D8F}" destId="{9D08CA66-5905-4659-BF42-D0E56C80C56C}" srcOrd="0" destOrd="0" presId="urn:microsoft.com/office/officeart/2005/8/layout/vList2"/>
    <dgm:cxn modelId="{3C815A13-DD81-4739-BF0F-4AE47DBF0976}" type="presOf" srcId="{1D09E912-B047-4E0E-8BF8-42CB023113D8}" destId="{0BD23D88-1371-462F-905A-12B56C79248A}" srcOrd="0" destOrd="0" presId="urn:microsoft.com/office/officeart/2005/8/layout/vList2"/>
    <dgm:cxn modelId="{BA7B05B7-3A6A-43C5-9CB1-EE77107E7136}" srcId="{243632C7-21BF-4952-AB66-87ABC10F479F}" destId="{FDFA5B7E-FF50-4FAF-88F5-811C080F5ADF}" srcOrd="0" destOrd="0" parTransId="{BF6FEB7F-B964-4BE1-969B-DF1346131E29}" sibTransId="{2DB124FF-42D9-4DD9-8843-97C8BD7145FB}"/>
    <dgm:cxn modelId="{7FC88671-4D31-4059-B32E-82160FC8A2F8}" type="presOf" srcId="{85199CC4-0F8F-453A-9CA0-9E351FBE9908}" destId="{876F6104-1263-4EF9-8D71-1509606A86A9}" srcOrd="0" destOrd="0" presId="urn:microsoft.com/office/officeart/2005/8/layout/vList2"/>
    <dgm:cxn modelId="{E41A7AB3-2E75-4523-89E4-7BA3E2D90352}" srcId="{D018C79E-8B4E-4AE4-BA24-E745A0717993}" destId="{85199CC4-0F8F-453A-9CA0-9E351FBE9908}" srcOrd="0" destOrd="0" parTransId="{DFC364FB-D346-432B-8311-93556D284F82}" sibTransId="{C39DDC11-E055-47D9-B4F0-211FE7B2C8AD}"/>
    <dgm:cxn modelId="{F0436096-EFA3-4A80-8B85-2FDA3ED20124}" type="presParOf" srcId="{9CCA14A9-1AC4-42CB-A610-DB2C6131E328}" destId="{876F6104-1263-4EF9-8D71-1509606A86A9}" srcOrd="0" destOrd="0" presId="urn:microsoft.com/office/officeart/2005/8/layout/vList2"/>
    <dgm:cxn modelId="{DDD0790F-CA95-4F77-A47D-8A50901FB759}" type="presParOf" srcId="{9CCA14A9-1AC4-42CB-A610-DB2C6131E328}" destId="{0BD23D88-1371-462F-905A-12B56C79248A}" srcOrd="1" destOrd="0" presId="urn:microsoft.com/office/officeart/2005/8/layout/vList2"/>
    <dgm:cxn modelId="{1F828DD7-B948-404E-9657-2FF55B377EAE}" type="presParOf" srcId="{9CCA14A9-1AC4-42CB-A610-DB2C6131E328}" destId="{4BDB0248-E62C-42BE-B7D2-1E8104BB9DC6}" srcOrd="2" destOrd="0" presId="urn:microsoft.com/office/officeart/2005/8/layout/vList2"/>
    <dgm:cxn modelId="{463A0EEE-C547-4062-8E5D-A9B34E871FD0}" type="presParOf" srcId="{9CCA14A9-1AC4-42CB-A610-DB2C6131E328}" destId="{9D08CA66-5905-4659-BF42-D0E56C80C56C}" srcOrd="3" destOrd="0" presId="urn:microsoft.com/office/officeart/2005/8/layout/vList2"/>
    <dgm:cxn modelId="{86CE0F73-E634-44CD-AD2E-1AAA18B694AB}" type="presParOf" srcId="{9CCA14A9-1AC4-42CB-A610-DB2C6131E328}" destId="{F6C2832E-1311-49CE-85F5-53F05BE89AF7}" srcOrd="4" destOrd="0" presId="urn:microsoft.com/office/officeart/2005/8/layout/vList2"/>
    <dgm:cxn modelId="{30DCA277-AC50-4981-B2AC-FC6BBE6504C6}" type="presParOf" srcId="{9CCA14A9-1AC4-42CB-A610-DB2C6131E328}" destId="{BE938CF9-F675-4C73-A849-D6BDFBF67FB5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6F6104-1263-4EF9-8D71-1509606A86A9}">
      <dsp:nvSpPr>
        <dsp:cNvPr id="0" name=""/>
        <dsp:cNvSpPr/>
      </dsp:nvSpPr>
      <dsp:spPr>
        <a:xfrm>
          <a:off x="0" y="156833"/>
          <a:ext cx="8229600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2800" kern="1200" dirty="0" err="1" smtClean="0"/>
            <a:t>SignalR</a:t>
          </a:r>
          <a:r>
            <a:rPr lang="nl-NL" sz="2800" kern="1200" dirty="0" smtClean="0"/>
            <a:t> Hubs</a:t>
          </a:r>
        </a:p>
      </dsp:txBody>
      <dsp:txXfrm>
        <a:off x="32784" y="189617"/>
        <a:ext cx="8164032" cy="606012"/>
      </dsp:txXfrm>
    </dsp:sp>
    <dsp:sp modelId="{0BD23D88-1371-462F-905A-12B56C79248A}">
      <dsp:nvSpPr>
        <dsp:cNvPr id="0" name=""/>
        <dsp:cNvSpPr/>
      </dsp:nvSpPr>
      <dsp:spPr>
        <a:xfrm>
          <a:off x="0" y="828413"/>
          <a:ext cx="8229600" cy="463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nl-NL" sz="2200" kern="1200" dirty="0" err="1" smtClean="0"/>
            <a:t>Async</a:t>
          </a:r>
          <a:r>
            <a:rPr lang="nl-NL" sz="2200" kern="1200" dirty="0" smtClean="0"/>
            <a:t> communicatie waarbij de server als centrale hub fungeert.</a:t>
          </a:r>
          <a:endParaRPr lang="nl-NL" sz="2200" kern="1200" dirty="0"/>
        </a:p>
      </dsp:txBody>
      <dsp:txXfrm>
        <a:off x="0" y="828413"/>
        <a:ext cx="8229600" cy="463680"/>
      </dsp:txXfrm>
    </dsp:sp>
    <dsp:sp modelId="{4BDB0248-E62C-42BE-B7D2-1E8104BB9DC6}">
      <dsp:nvSpPr>
        <dsp:cNvPr id="0" name=""/>
        <dsp:cNvSpPr/>
      </dsp:nvSpPr>
      <dsp:spPr>
        <a:xfrm>
          <a:off x="0" y="1292093"/>
          <a:ext cx="8229600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2800" kern="1200" dirty="0" smtClean="0"/>
            <a:t>Persistent </a:t>
          </a:r>
          <a:r>
            <a:rPr lang="nl-NL" sz="2800" kern="1200" dirty="0" err="1" smtClean="0"/>
            <a:t>connections</a:t>
          </a:r>
          <a:endParaRPr lang="nl-NL" sz="2800" kern="1200" dirty="0"/>
        </a:p>
      </dsp:txBody>
      <dsp:txXfrm>
        <a:off x="32784" y="1324877"/>
        <a:ext cx="8164032" cy="606012"/>
      </dsp:txXfrm>
    </dsp:sp>
    <dsp:sp modelId="{9D08CA66-5905-4659-BF42-D0E56C80C56C}">
      <dsp:nvSpPr>
        <dsp:cNvPr id="0" name=""/>
        <dsp:cNvSpPr/>
      </dsp:nvSpPr>
      <dsp:spPr>
        <a:xfrm>
          <a:off x="0" y="1963673"/>
          <a:ext cx="8229600" cy="695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nl-NL" sz="2200" kern="1200" dirty="0" smtClean="0"/>
            <a:t>Basis functionaliteit om verbindingen open te kunnen houden tussen </a:t>
          </a:r>
          <a:r>
            <a:rPr lang="nl-NL" sz="2200" kern="1200" dirty="0" err="1" smtClean="0"/>
            <a:t>client</a:t>
          </a:r>
          <a:r>
            <a:rPr lang="nl-NL" sz="2200" kern="1200" dirty="0" smtClean="0"/>
            <a:t> en server</a:t>
          </a:r>
          <a:endParaRPr lang="nl-NL" sz="2200" kern="1200" dirty="0"/>
        </a:p>
      </dsp:txBody>
      <dsp:txXfrm>
        <a:off x="0" y="1963673"/>
        <a:ext cx="8229600" cy="695520"/>
      </dsp:txXfrm>
    </dsp:sp>
    <dsp:sp modelId="{F6C2832E-1311-49CE-85F5-53F05BE89AF7}">
      <dsp:nvSpPr>
        <dsp:cNvPr id="0" name=""/>
        <dsp:cNvSpPr/>
      </dsp:nvSpPr>
      <dsp:spPr>
        <a:xfrm>
          <a:off x="0" y="2659193"/>
          <a:ext cx="8229600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2800" kern="1200" dirty="0" smtClean="0"/>
            <a:t>HTTP 1.1 protocol</a:t>
          </a:r>
          <a:endParaRPr lang="nl-NL" sz="2800" kern="1200" dirty="0"/>
        </a:p>
      </dsp:txBody>
      <dsp:txXfrm>
        <a:off x="32784" y="2691977"/>
        <a:ext cx="8164032" cy="606012"/>
      </dsp:txXfrm>
    </dsp:sp>
    <dsp:sp modelId="{BE938CF9-F675-4C73-A849-D6BDFBF67FB5}">
      <dsp:nvSpPr>
        <dsp:cNvPr id="0" name=""/>
        <dsp:cNvSpPr/>
      </dsp:nvSpPr>
      <dsp:spPr>
        <a:xfrm>
          <a:off x="0" y="3330773"/>
          <a:ext cx="8229600" cy="463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nl-NL" sz="2200" kern="1200" dirty="0" err="1" smtClean="0"/>
            <a:t>Good</a:t>
          </a:r>
          <a:r>
            <a:rPr lang="nl-NL" sz="2200" kern="1200" dirty="0" smtClean="0"/>
            <a:t> </a:t>
          </a:r>
          <a:r>
            <a:rPr lang="nl-NL" sz="2200" kern="1200" dirty="0" err="1" smtClean="0"/>
            <a:t>old</a:t>
          </a:r>
          <a:r>
            <a:rPr lang="nl-NL" sz="2200" kern="1200" dirty="0" smtClean="0"/>
            <a:t> HTTP, zoals we dat al jaren kennen</a:t>
          </a:r>
          <a:endParaRPr lang="nl-NL" sz="2200" kern="1200" dirty="0"/>
        </a:p>
      </dsp:txBody>
      <dsp:txXfrm>
        <a:off x="0" y="3330773"/>
        <a:ext cx="8229600" cy="4636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6161089" y="8676437"/>
            <a:ext cx="674687" cy="461327"/>
          </a:xfrm>
          <a:prstGeom prst="rect">
            <a:avLst/>
          </a:prstGeom>
        </p:spPr>
        <p:txBody>
          <a:bodyPr vert="horz" lIns="92382" tIns="46191" rIns="92382" bIns="46191" rtlCol="0" anchor="b"/>
          <a:lstStyle>
            <a:lvl1pPr algn="r">
              <a:defRPr sz="1000" smtClean="0">
                <a:latin typeface="+mj-lt"/>
                <a:cs typeface="+mn-cs"/>
              </a:defRPr>
            </a:lvl1pPr>
          </a:lstStyle>
          <a:p>
            <a:pPr>
              <a:defRPr/>
            </a:pPr>
            <a:fld id="{D5304AAE-F8BA-4C4C-A8D6-36BB5A2C75B6}" type="slidenum">
              <a:rPr lang="nl-NL"/>
              <a:pPr>
                <a:defRPr/>
              </a:pPr>
              <a:t>‹nr.›</a:t>
            </a:fld>
            <a:endParaRPr lang="nl-NL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2"/>
          </p:nvPr>
        </p:nvSpPr>
        <p:spPr>
          <a:xfrm>
            <a:off x="554039" y="8651072"/>
            <a:ext cx="5826125" cy="461327"/>
          </a:xfrm>
          <a:prstGeom prst="rect">
            <a:avLst/>
          </a:prstGeom>
        </p:spPr>
        <p:txBody>
          <a:bodyPr vert="horz" lIns="92382" tIns="46191" rIns="92382" bIns="46191" rtlCol="0" anchor="b"/>
          <a:lstStyle>
            <a:lvl1pPr algn="ctr">
              <a:defRPr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nl-NL"/>
              <a:t>www.infosupport.com </a:t>
            </a:r>
          </a:p>
        </p:txBody>
      </p:sp>
      <p:cxnSp>
        <p:nvCxnSpPr>
          <p:cNvPr id="10" name="Rechte verbindingslijn 9"/>
          <p:cNvCxnSpPr/>
          <p:nvPr/>
        </p:nvCxnSpPr>
        <p:spPr>
          <a:xfrm>
            <a:off x="554039" y="8676437"/>
            <a:ext cx="5826125" cy="0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echte verbindingslijn 10"/>
          <p:cNvCxnSpPr/>
          <p:nvPr/>
        </p:nvCxnSpPr>
        <p:spPr>
          <a:xfrm>
            <a:off x="554039" y="8893625"/>
            <a:ext cx="5826125" cy="0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hthoek 14"/>
          <p:cNvSpPr/>
          <p:nvPr/>
        </p:nvSpPr>
        <p:spPr>
          <a:xfrm>
            <a:off x="554038" y="8676437"/>
            <a:ext cx="5897562" cy="217188"/>
          </a:xfrm>
          <a:prstGeom prst="rect">
            <a:avLst/>
          </a:prstGeom>
        </p:spPr>
        <p:txBody>
          <a:bodyPr lIns="92382" tIns="46191" rIns="92382" bIns="46191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+mn-cs"/>
              </a:rPr>
              <a:t>© Info Support • All Rights Reserved • This data may not be copied or distributed without the prior approval of Info Support</a:t>
            </a:r>
          </a:p>
        </p:txBody>
      </p:sp>
      <p:pic>
        <p:nvPicPr>
          <p:cNvPr id="50183" name="Picture 2" descr="C:\Users\gerlindeb\AppData\Local\Microsoft\Windows\Temporary Internet Files\Content.Outlook\ZC1M7IVF\Info-Support-30cm-300DPI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05351" y="204506"/>
            <a:ext cx="1674813" cy="558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270343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93700" y="865188"/>
            <a:ext cx="6146800" cy="3457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382" tIns="46191" rIns="92382" bIns="46191" rtlCol="0" anchor="ctr"/>
          <a:lstStyle/>
          <a:p>
            <a:pPr lvl="0"/>
            <a:endParaRPr lang="nl-NL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3739" y="4488032"/>
            <a:ext cx="5546725" cy="4148772"/>
          </a:xfrm>
          <a:prstGeom prst="rect">
            <a:avLst/>
          </a:prstGeom>
        </p:spPr>
        <p:txBody>
          <a:bodyPr vert="horz" lIns="92382" tIns="46191" rIns="92382" bIns="46191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nl-NL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432425" y="8757288"/>
            <a:ext cx="1403350" cy="461328"/>
          </a:xfrm>
          <a:prstGeom prst="rect">
            <a:avLst/>
          </a:prstGeom>
        </p:spPr>
        <p:txBody>
          <a:bodyPr vert="horz" lIns="92382" tIns="46191" rIns="92382" bIns="46191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1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A8A9CD1B-D134-468D-B145-B00AD78AE92C}" type="slidenum">
              <a:rPr lang="nl-NL"/>
              <a:pPr>
                <a:defRPr/>
              </a:pPr>
              <a:t>‹nr.›</a:t>
            </a:fld>
            <a:endParaRPr lang="nl-NL" dirty="0"/>
          </a:p>
        </p:txBody>
      </p:sp>
      <p:pic>
        <p:nvPicPr>
          <p:cNvPr id="46085" name="Picture 2" descr="C:\Users\gerlindeb\AppData\Local\Microsoft\Windows\Temporary Internet Files\Content.Outlook\ZC1M7IVF\Info-Support-30cm-300DPI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05351" y="204506"/>
            <a:ext cx="1674813" cy="558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2366821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93700" y="865188"/>
            <a:ext cx="6146800" cy="3457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Long </a:t>
            </a:r>
            <a:r>
              <a:rPr lang="nl-NL" dirty="0" err="1" smtClean="0"/>
              <a:t>polling</a:t>
            </a:r>
            <a:r>
              <a:rPr lang="nl-NL" dirty="0" smtClean="0"/>
              <a:t>:</a:t>
            </a:r>
            <a:r>
              <a:rPr lang="nl-NL" baseline="0" dirty="0" smtClean="0"/>
              <a:t> De </a:t>
            </a:r>
            <a:r>
              <a:rPr lang="nl-NL" baseline="0" dirty="0" err="1" smtClean="0"/>
              <a:t>client</a:t>
            </a:r>
            <a:r>
              <a:rPr lang="nl-NL" baseline="0" dirty="0" smtClean="0"/>
              <a:t> stuurt een </a:t>
            </a:r>
            <a:r>
              <a:rPr lang="nl-NL" baseline="0" dirty="0" err="1" smtClean="0"/>
              <a:t>request</a:t>
            </a:r>
            <a:r>
              <a:rPr lang="nl-NL" baseline="0" dirty="0" smtClean="0"/>
              <a:t> naar de server. Als de server nog geen data voor de </a:t>
            </a:r>
            <a:r>
              <a:rPr lang="nl-NL" baseline="0" dirty="0" err="1" smtClean="0"/>
              <a:t>client</a:t>
            </a:r>
            <a:r>
              <a:rPr lang="nl-NL" baseline="0" dirty="0" smtClean="0"/>
              <a:t> beschikbaar heeft, blijft de verbinding open staan tot een bepaalde </a:t>
            </a:r>
            <a:r>
              <a:rPr lang="nl-NL" baseline="0" dirty="0" err="1" smtClean="0"/>
              <a:t>timeout</a:t>
            </a:r>
            <a:r>
              <a:rPr lang="nl-NL" baseline="0" dirty="0" smtClean="0"/>
              <a:t>. Als er voor de </a:t>
            </a:r>
            <a:r>
              <a:rPr lang="nl-NL" baseline="0" dirty="0" err="1" smtClean="0"/>
              <a:t>timeout</a:t>
            </a:r>
            <a:r>
              <a:rPr lang="nl-NL" baseline="0" dirty="0" smtClean="0"/>
              <a:t> data beschikbaar is, wordt deze data naar de </a:t>
            </a:r>
            <a:r>
              <a:rPr lang="nl-NL" baseline="0" dirty="0" err="1" smtClean="0"/>
              <a:t>client</a:t>
            </a:r>
            <a:r>
              <a:rPr lang="nl-NL" baseline="0" dirty="0" smtClean="0"/>
              <a:t> gestuurd. Is er na de </a:t>
            </a:r>
            <a:r>
              <a:rPr lang="nl-NL" baseline="0" dirty="0" err="1" smtClean="0"/>
              <a:t>timeout</a:t>
            </a:r>
            <a:r>
              <a:rPr lang="nl-NL" baseline="0" dirty="0" smtClean="0"/>
              <a:t> nog steeds geen data dan krijgt de </a:t>
            </a:r>
            <a:r>
              <a:rPr lang="nl-NL" baseline="0" dirty="0" err="1" smtClean="0"/>
              <a:t>client</a:t>
            </a:r>
            <a:r>
              <a:rPr lang="nl-NL" baseline="0" dirty="0" smtClean="0"/>
              <a:t> een leeg response terug. De bedoeling is dat de </a:t>
            </a:r>
            <a:r>
              <a:rPr lang="nl-NL" baseline="0" dirty="0" err="1" smtClean="0"/>
              <a:t>client</a:t>
            </a:r>
            <a:r>
              <a:rPr lang="nl-NL" baseline="0" dirty="0" smtClean="0"/>
              <a:t> na het ontvangen van de data, direct de verbinding met de server weer opent.</a:t>
            </a:r>
          </a:p>
          <a:p>
            <a:endParaRPr lang="nl-NL" baseline="0" dirty="0" smtClean="0"/>
          </a:p>
          <a:p>
            <a:r>
              <a:rPr lang="nl-NL" baseline="0" dirty="0" err="1" smtClean="0"/>
              <a:t>Pushlet</a:t>
            </a:r>
            <a:r>
              <a:rPr lang="nl-NL" baseline="0" dirty="0" smtClean="0"/>
              <a:t>: De </a:t>
            </a:r>
            <a:r>
              <a:rPr lang="nl-NL" baseline="0" dirty="0" err="1" smtClean="0"/>
              <a:t>client</a:t>
            </a:r>
            <a:r>
              <a:rPr lang="nl-NL" baseline="0" dirty="0" smtClean="0"/>
              <a:t> stuurt een verzoek naar de server en krijgt een soort van oneindig document terug. Er zit geen </a:t>
            </a:r>
            <a:r>
              <a:rPr lang="nl-NL" baseline="0" dirty="0" err="1" smtClean="0"/>
              <a:t>termination</a:t>
            </a:r>
            <a:r>
              <a:rPr lang="nl-NL" baseline="0" dirty="0" smtClean="0"/>
              <a:t> informatie aan het einde van het </a:t>
            </a:r>
            <a:r>
              <a:rPr lang="nl-NL" baseline="0" dirty="0" err="1" smtClean="0"/>
              <a:t>request</a:t>
            </a:r>
            <a:r>
              <a:rPr lang="nl-NL" baseline="0" dirty="0" smtClean="0"/>
              <a:t>, waardoor de browser oneindig in de </a:t>
            </a:r>
            <a:r>
              <a:rPr lang="nl-NL" baseline="0" dirty="0" err="1" smtClean="0"/>
              <a:t>loading</a:t>
            </a:r>
            <a:r>
              <a:rPr lang="nl-NL" baseline="0" dirty="0" smtClean="0"/>
              <a:t> state blijft plakken. Er komt echter wel telkens data overheen op het moment dat een andere </a:t>
            </a:r>
            <a:r>
              <a:rPr lang="nl-NL" baseline="0" dirty="0" err="1" smtClean="0"/>
              <a:t>client</a:t>
            </a:r>
            <a:r>
              <a:rPr lang="nl-NL" baseline="0" dirty="0" smtClean="0"/>
              <a:t> iets verstuurt.</a:t>
            </a:r>
          </a:p>
          <a:p>
            <a:endParaRPr lang="nl-NL" baseline="0" dirty="0" smtClean="0"/>
          </a:p>
          <a:p>
            <a:r>
              <a:rPr lang="nl-NL" baseline="0" dirty="0" smtClean="0"/>
              <a:t>HTTP Server push: Maakt gebruik van een mime-type, die aangeeft dat een document live ge-</a:t>
            </a:r>
            <a:r>
              <a:rPr lang="nl-NL" baseline="0" dirty="0" err="1" smtClean="0"/>
              <a:t>edit</a:t>
            </a:r>
            <a:r>
              <a:rPr lang="nl-NL" baseline="0" dirty="0" smtClean="0"/>
              <a:t> wordt op de server. De browser houdt daarom de verbinding open in afwachting van meer gegevens over het document. Deze techniek werkt helaas alleen op </a:t>
            </a:r>
            <a:r>
              <a:rPr lang="nl-NL" baseline="0" dirty="0" err="1" smtClean="0"/>
              <a:t>netscape</a:t>
            </a:r>
            <a:r>
              <a:rPr lang="nl-NL" baseline="0" dirty="0" smtClean="0"/>
              <a:t>, </a:t>
            </a:r>
            <a:r>
              <a:rPr lang="nl-NL" baseline="0" dirty="0" err="1" smtClean="0"/>
              <a:t>firefox</a:t>
            </a:r>
            <a:r>
              <a:rPr lang="nl-NL" baseline="0" dirty="0" smtClean="0"/>
              <a:t>, opera en safari.</a:t>
            </a:r>
            <a:endParaRPr lang="nl-NL" dirty="0" smtClean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12002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Rechte verbindingslijn 3"/>
          <p:cNvCxnSpPr/>
          <p:nvPr/>
        </p:nvCxnSpPr>
        <p:spPr>
          <a:xfrm>
            <a:off x="0" y="48006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het opmaakprofiel van de modelondertitel te bewerken</a:t>
            </a:r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ctr">
              <a:defRPr sz="1200" smtClean="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EFEDD0BD-0A8C-4AA8-B58A-5D7B66ADA2EB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Zonder bovenbal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Rechte verbindingslijn 1"/>
          <p:cNvCxnSpPr/>
          <p:nvPr/>
        </p:nvCxnSpPr>
        <p:spPr>
          <a:xfrm>
            <a:off x="0" y="48006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Afbeelding 13" descr="Infosupport_PPT_balk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04300" y="1023937"/>
            <a:ext cx="139700" cy="411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ctr">
              <a:defRPr sz="1200" smtClean="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AC763087-D0F4-4E57-80D5-8C2F717B2473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lleen onderbal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Rechte verbindingslijn 1"/>
          <p:cNvCxnSpPr/>
          <p:nvPr/>
        </p:nvCxnSpPr>
        <p:spPr>
          <a:xfrm>
            <a:off x="0" y="48006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ctr">
              <a:defRPr sz="1200" smtClean="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DF65AD90-E08B-40DB-A5E0-BE3369551885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endParaRPr lang="nl-NL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eheel 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1132706"/>
            <a:ext cx="3124200" cy="1943100"/>
          </a:xfrm>
        </p:spPr>
        <p:txBody>
          <a:bodyPr/>
          <a:lstStyle>
            <a:lvl1pPr algn="ctr">
              <a:defRPr sz="3200" b="1">
                <a:solidFill>
                  <a:schemeClr val="bg1"/>
                </a:solidFill>
                <a:effectLst/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" y="3314700"/>
            <a:ext cx="3124200" cy="1371600"/>
          </a:xfrm>
        </p:spPr>
        <p:txBody>
          <a:bodyPr/>
          <a:lstStyle>
            <a:lvl1pPr marL="0" indent="0" algn="ctr">
              <a:buFontTx/>
              <a:buNone/>
              <a:defRPr sz="2000">
                <a:solidFill>
                  <a:schemeClr val="bg1"/>
                </a:solidFill>
                <a:effectLst/>
              </a:defRPr>
            </a:lvl1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14" descr="Infosupport_PPT_balk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04300" y="1023937"/>
            <a:ext cx="139700" cy="411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NL"/>
          </a:p>
        </p:txBody>
      </p:sp>
      <p:pic>
        <p:nvPicPr>
          <p:cNvPr id="7" name="Picture 3" descr="C:\Users\gerlindeb\Desktop\Werk docs\PowerPoint Template nieuwe huisstijl\Plaatjes - foto's\Infosupport_PPT_logo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008" y="4842943"/>
            <a:ext cx="899592" cy="249087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en object met achtergrond">
    <p:bg>
      <p:bgPr>
        <a:blipFill dpi="0" rotWithShape="1">
          <a:blip r:embed="rId2" cstate="print">
            <a:lum/>
          </a:blip>
          <a:srcRect/>
          <a:stretch>
            <a:fillRect l="-4000" t="-11000" r="-4000" b="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Rechte verbindingslijn 4"/>
          <p:cNvCxnSpPr/>
          <p:nvPr/>
        </p:nvCxnSpPr>
        <p:spPr>
          <a:xfrm>
            <a:off x="0" y="48006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Rechte verbindingslijn 5"/>
          <p:cNvCxnSpPr/>
          <p:nvPr/>
        </p:nvCxnSpPr>
        <p:spPr>
          <a:xfrm>
            <a:off x="0" y="5715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00063" y="53579"/>
            <a:ext cx="8229600" cy="436959"/>
          </a:xfrm>
        </p:spPr>
        <p:txBody>
          <a:bodyPr/>
          <a:lstStyle/>
          <a:p>
            <a:r>
              <a:rPr lang="nl-NL" noProof="0" smtClean="0"/>
              <a:t>Klik om de stijl te bewerken</a:t>
            </a:r>
            <a:endParaRPr lang="nl-NL" noProof="0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642938"/>
            <a:ext cx="8229600" cy="3951685"/>
          </a:xfrm>
        </p:spPr>
        <p:txBody>
          <a:bodyPr/>
          <a:lstStyle>
            <a:lvl1pPr>
              <a:buFontTx/>
              <a:buBlip>
                <a:blip r:embed="rId3"/>
              </a:buBlip>
              <a:defRPr/>
            </a:lvl1pPr>
          </a:lstStyle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nl-NL" noProof="0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846601-D9E0-4071-8846-44D0925C3F3F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nl-NL"/>
          </a:p>
        </p:txBody>
      </p:sp>
      <p:pic>
        <p:nvPicPr>
          <p:cNvPr id="12" name="Picture 3" descr="C:\Users\gerlindeb\Desktop\Werk docs\PowerPoint Template nieuwe huisstijl\Plaatjes - foto's\Infosupport_PPT_logo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008" y="4842943"/>
            <a:ext cx="899592" cy="249087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Rechte verbindingslijn 4"/>
          <p:cNvCxnSpPr/>
          <p:nvPr/>
        </p:nvCxnSpPr>
        <p:spPr>
          <a:xfrm>
            <a:off x="0" y="48006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Afbeelding 15" descr="Infosupport_PPT_balk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04300" y="1023937"/>
            <a:ext cx="139700" cy="411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AA6C16-6CD7-487B-8D5D-24FD1258E615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nl-NL"/>
          </a:p>
        </p:txBody>
      </p:sp>
      <p:pic>
        <p:nvPicPr>
          <p:cNvPr id="12" name="Picture 3" descr="C:\Users\gerlindeb\Desktop\Werk docs\PowerPoint Template nieuwe huisstijl\Plaatjes - foto's\Infosupport_PPT_logo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008" y="4842943"/>
            <a:ext cx="899592" cy="249087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houd van twee met achtergrond">
    <p:bg>
      <p:bgPr>
        <a:blipFill dpi="0" rotWithShape="1">
          <a:blip r:embed="rId2" cstate="print">
            <a:lum/>
          </a:blip>
          <a:srcRect/>
          <a:stretch>
            <a:fillRect l="-4000" t="-11000" r="-4000" b="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Rechte verbindingslijn 5"/>
          <p:cNvCxnSpPr/>
          <p:nvPr/>
        </p:nvCxnSpPr>
        <p:spPr>
          <a:xfrm>
            <a:off x="0" y="48006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Rechte verbindingslijn 6"/>
          <p:cNvCxnSpPr/>
          <p:nvPr/>
        </p:nvCxnSpPr>
        <p:spPr>
          <a:xfrm>
            <a:off x="0" y="5715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500063" y="53579"/>
            <a:ext cx="8229600" cy="436959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5157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12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5157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62CED9-B5AD-4BE9-8042-92F67B7B67AB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nl-NL"/>
          </a:p>
        </p:txBody>
      </p:sp>
      <p:pic>
        <p:nvPicPr>
          <p:cNvPr id="14" name="Picture 3" descr="C:\Users\gerlindeb\Desktop\Werk docs\PowerPoint Template nieuwe huisstijl\Plaatjes - foto's\Infosupport_PPT_logo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008" y="4842943"/>
            <a:ext cx="899592" cy="249087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ergelijking met achtergrond">
    <p:bg>
      <p:bgPr>
        <a:blipFill dpi="0" rotWithShape="1">
          <a:blip r:embed="rId2" cstate="print">
            <a:lum/>
          </a:blip>
          <a:srcRect/>
          <a:stretch>
            <a:fillRect l="-4000" t="-11000" r="-4000" b="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Rechte verbindingslijn 7"/>
          <p:cNvCxnSpPr/>
          <p:nvPr/>
        </p:nvCxnSpPr>
        <p:spPr>
          <a:xfrm>
            <a:off x="0" y="48006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echte verbindingslijn 8"/>
          <p:cNvCxnSpPr/>
          <p:nvPr/>
        </p:nvCxnSpPr>
        <p:spPr>
          <a:xfrm>
            <a:off x="0" y="5715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500063" y="53579"/>
            <a:ext cx="8229600" cy="436959"/>
          </a:xfrm>
        </p:spPr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457200" y="897564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37738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897564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14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37738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650140-7121-4DB0-B69A-1C1C7741D4EB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  <p:sp>
        <p:nvSpPr>
          <p:cNvPr id="17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nl-NL"/>
          </a:p>
        </p:txBody>
      </p:sp>
      <p:pic>
        <p:nvPicPr>
          <p:cNvPr id="18" name="Picture 3" descr="C:\Users\gerlindeb\Desktop\Werk docs\PowerPoint Template nieuwe huisstijl\Plaatjes - foto's\Infosupport_PPT_logo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008" y="4842943"/>
            <a:ext cx="899592" cy="249087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lleen titel met achtergrond">
    <p:bg>
      <p:bgPr>
        <a:blipFill dpi="0" rotWithShape="1">
          <a:blip r:embed="rId2" cstate="print">
            <a:lum/>
          </a:blip>
          <a:srcRect/>
          <a:stretch>
            <a:fillRect l="-4000" t="-11000" r="-4000" b="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Rechte verbindingslijn 3"/>
          <p:cNvCxnSpPr/>
          <p:nvPr/>
        </p:nvCxnSpPr>
        <p:spPr>
          <a:xfrm>
            <a:off x="0" y="48006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Rechte verbindingslijn 4"/>
          <p:cNvCxnSpPr/>
          <p:nvPr/>
        </p:nvCxnSpPr>
        <p:spPr>
          <a:xfrm>
            <a:off x="0" y="5715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00063" y="53579"/>
            <a:ext cx="8229600" cy="436959"/>
          </a:xfrm>
        </p:spPr>
        <p:txBody>
          <a:bodyPr/>
          <a:lstStyle/>
          <a:p>
            <a:r>
              <a:rPr lang="nl-NL" noProof="0" smtClean="0"/>
              <a:t>Klik om de stijl te bewerken</a:t>
            </a:r>
            <a:endParaRPr lang="nl-NL" noProof="0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A3B9D3-2230-41BB-90DD-FD31110BBB3F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nl-NL"/>
          </a:p>
        </p:txBody>
      </p:sp>
      <p:pic>
        <p:nvPicPr>
          <p:cNvPr id="10" name="Picture 3" descr="C:\Users\gerlindeb\Desktop\Werk docs\PowerPoint Template nieuwe huisstijl\Plaatjes - foto's\Infosupport_PPT_logo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008" y="4842943"/>
            <a:ext cx="899592" cy="249087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smtClean="0"/>
              <a:t>Klik om de stijl te bewerken</a:t>
            </a:r>
            <a:endParaRPr lang="nl-NL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Tx/>
              <a:buBlip>
                <a:blip r:embed="rId2"/>
              </a:buBlip>
              <a:defRPr/>
            </a:lvl1pPr>
          </a:lstStyle>
          <a:p>
            <a:pPr lvl="0"/>
            <a:r>
              <a:rPr lang="nl-NL" noProof="0" dirty="0" smtClean="0"/>
              <a:t>Klik om de modelstijlen te bewerken</a:t>
            </a:r>
          </a:p>
          <a:p>
            <a:pPr lvl="1"/>
            <a:r>
              <a:rPr lang="nl-NL" noProof="0" dirty="0" smtClean="0"/>
              <a:t>Tweede niveau</a:t>
            </a:r>
          </a:p>
          <a:p>
            <a:pPr lvl="2"/>
            <a:r>
              <a:rPr lang="nl-NL" noProof="0" dirty="0" smtClean="0"/>
              <a:t>Derde niveau</a:t>
            </a:r>
          </a:p>
          <a:p>
            <a:pPr lvl="3"/>
            <a:r>
              <a:rPr lang="nl-NL" noProof="0" dirty="0" smtClean="0"/>
              <a:t>Vierde niveau</a:t>
            </a:r>
          </a:p>
          <a:p>
            <a:pPr lvl="4"/>
            <a:r>
              <a:rPr lang="nl-NL" noProof="0" dirty="0" smtClean="0"/>
              <a:t>Vijfde niveau</a:t>
            </a:r>
            <a:endParaRPr lang="nl-NL" noProof="0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231366-557E-42C0-A0BB-A04DD0621FCC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nl-NL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houd met bijschrift met achtergrond">
    <p:bg>
      <p:bgPr>
        <a:blipFill dpi="0" rotWithShape="1">
          <a:blip r:embed="rId2" cstate="print">
            <a:lum/>
          </a:blip>
          <a:srcRect/>
          <a:stretch>
            <a:fillRect l="-4000" t="-11000" r="-4000" b="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Rechte verbindingslijn 5"/>
          <p:cNvCxnSpPr/>
          <p:nvPr/>
        </p:nvCxnSpPr>
        <p:spPr>
          <a:xfrm>
            <a:off x="0" y="48006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Rechte verbindingslijn 6"/>
          <p:cNvCxnSpPr/>
          <p:nvPr/>
        </p:nvCxnSpPr>
        <p:spPr>
          <a:xfrm>
            <a:off x="0" y="5715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/>
          <p:cNvSpPr txBox="1">
            <a:spLocks/>
          </p:cNvSpPr>
          <p:nvPr/>
        </p:nvSpPr>
        <p:spPr bwMode="auto">
          <a:xfrm>
            <a:off x="500063" y="53579"/>
            <a:ext cx="8229600" cy="436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nl-NL" sz="4400" dirty="0">
                <a:solidFill>
                  <a:srgbClr val="00539F"/>
                </a:solidFill>
                <a:latin typeface="+mj-lt"/>
                <a:ea typeface="+mj-ea"/>
                <a:cs typeface="+mj-cs"/>
              </a:rPr>
              <a:t>Klik om de stijl te bewerken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1" y="573529"/>
            <a:ext cx="3008313" cy="82560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575050" y="573529"/>
            <a:ext cx="5111750" cy="41584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45066"/>
            <a:ext cx="3008313" cy="32869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9E299E-5753-42FF-9230-97AE1F5AB3C2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nl-NL"/>
          </a:p>
        </p:txBody>
      </p:sp>
      <p:pic>
        <p:nvPicPr>
          <p:cNvPr id="15" name="Picture 3" descr="C:\Users\gerlindeb\Desktop\Werk docs\PowerPoint Template nieuwe huisstijl\Plaatjes - foto's\Infosupport_PPT_logo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008" y="4842943"/>
            <a:ext cx="899592" cy="249087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Alleen onderbalk">
    <p:bg>
      <p:bgPr>
        <a:blipFill dpi="0" rotWithShape="1">
          <a:blip r:embed="rId2" cstate="print">
            <a:lum/>
          </a:blip>
          <a:srcRect/>
          <a:stretch>
            <a:fillRect l="-4000" t="-11000" r="-4000" b="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Rechte verbindingslijn 5"/>
          <p:cNvCxnSpPr/>
          <p:nvPr/>
        </p:nvCxnSpPr>
        <p:spPr>
          <a:xfrm>
            <a:off x="0" y="48006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Rechte verbindingslijn 6"/>
          <p:cNvCxnSpPr/>
          <p:nvPr/>
        </p:nvCxnSpPr>
        <p:spPr>
          <a:xfrm>
            <a:off x="0" y="5715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/>
          <p:cNvSpPr txBox="1">
            <a:spLocks/>
          </p:cNvSpPr>
          <p:nvPr/>
        </p:nvSpPr>
        <p:spPr bwMode="auto">
          <a:xfrm>
            <a:off x="500063" y="53579"/>
            <a:ext cx="8229600" cy="436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nl-NL" sz="4400" dirty="0">
                <a:solidFill>
                  <a:srgbClr val="00539F"/>
                </a:solidFill>
                <a:latin typeface="+mj-lt"/>
                <a:ea typeface="+mj-ea"/>
                <a:cs typeface="+mj-cs"/>
              </a:rPr>
              <a:t>Klik om de stijl te bewerken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792288" y="3709225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10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68356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nl-NL" noProof="0" smtClean="0"/>
              <a:t>Klik op het pictogram als u een afbeelding wilt toevoegen</a:t>
            </a:r>
            <a:endParaRPr lang="nl-NL" noProof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12834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A826C4-2544-4961-BBC3-3D56E9440CB0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nl-NL"/>
          </a:p>
        </p:txBody>
      </p:sp>
      <p:pic>
        <p:nvPicPr>
          <p:cNvPr id="15" name="Picture 3" descr="C:\Users\gerlindeb\Desktop\Werk docs\PowerPoint Template nieuwe huisstijl\Plaatjes - foto's\Infosupport_PPT_logo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008" y="4842943"/>
            <a:ext cx="899592" cy="249087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Zonder bovenbal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Rechte verbindingslijn 2"/>
          <p:cNvCxnSpPr/>
          <p:nvPr/>
        </p:nvCxnSpPr>
        <p:spPr>
          <a:xfrm>
            <a:off x="0" y="48006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Afbeelding 15" descr="Infosupport_PPT_balk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04300" y="1023937"/>
            <a:ext cx="139700" cy="411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424070-74AD-4FBD-83A6-A367DF2BE1D3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nl-NL"/>
          </a:p>
        </p:txBody>
      </p:sp>
      <p:pic>
        <p:nvPicPr>
          <p:cNvPr id="8" name="Picture 3" descr="C:\Users\gerlindeb\Desktop\Werk docs\PowerPoint Template nieuwe huisstijl\Plaatjes - foto's\Infosupport_PPT_logo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008" y="4842943"/>
            <a:ext cx="899592" cy="249087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Alleen onderbal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Rechte verbindingslijn 2"/>
          <p:cNvCxnSpPr/>
          <p:nvPr/>
        </p:nvCxnSpPr>
        <p:spPr>
          <a:xfrm>
            <a:off x="0" y="48006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BCCBD1-8219-4A90-B659-3BEC30E779D3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nl-NL"/>
          </a:p>
        </p:txBody>
      </p:sp>
      <p:pic>
        <p:nvPicPr>
          <p:cNvPr id="7" name="Picture 3" descr="C:\Users\gerlindeb\Desktop\Werk docs\PowerPoint Template nieuwe huisstijl\Plaatjes - foto's\Infosupport_PPT_logo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008" y="4842943"/>
            <a:ext cx="899592" cy="249087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lleen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C:\Users\gerlindeb\Desktop\Werk docs\PowerPoint Template nieuwe huisstijl\Plaatjes - foto's\Infosupport_PPT_logo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008" y="4842943"/>
            <a:ext cx="899592" cy="249087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Geheel 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s-Artwor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129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Rechte verbindingslijn 3"/>
          <p:cNvCxnSpPr/>
          <p:nvPr/>
        </p:nvCxnSpPr>
        <p:spPr>
          <a:xfrm>
            <a:off x="0" y="48006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Afbeelding 13" descr="Infosupport_PPT_balk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04300" y="1023937"/>
            <a:ext cx="139700" cy="411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ctr">
              <a:defRPr sz="1200" smtClean="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174681E5-6D71-4D47-8B53-5EB4B38A651A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endParaRPr lang="nl-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5157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5157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3A448D-E8D6-4B19-AEC0-395E62548696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97564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37738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897564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37738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F6D82-3FF0-46BC-9B08-4A23A96553EA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7191C8-BBBD-4D77-956F-F5F40DE863A6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onde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00063" y="53579"/>
            <a:ext cx="8229600" cy="436959"/>
          </a:xfrm>
        </p:spPr>
        <p:txBody>
          <a:bodyPr/>
          <a:lstStyle/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18FA1F-D698-4866-BA6B-B6E1C6068C28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 bwMode="auto">
          <a:xfrm>
            <a:off x="500063" y="53579"/>
            <a:ext cx="8229600" cy="436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nl-NL" sz="4400">
                <a:latin typeface="+mj-lt"/>
                <a:ea typeface="+mj-ea"/>
                <a:cs typeface="+mj-cs"/>
              </a:rPr>
              <a:t>Klik om de stijl te bewerken</a:t>
            </a:r>
            <a:endParaRPr lang="nl-NL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573528"/>
            <a:ext cx="3008313" cy="82560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73529"/>
            <a:ext cx="5111750" cy="41584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45067"/>
            <a:ext cx="3008313" cy="32869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934244-1F33-4051-8144-7EF29199DA22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 bwMode="auto">
          <a:xfrm>
            <a:off x="500063" y="53579"/>
            <a:ext cx="8229600" cy="436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nl-NL" sz="4400">
                <a:latin typeface="+mj-lt"/>
                <a:ea typeface="+mj-ea"/>
                <a:cs typeface="+mj-cs"/>
              </a:rPr>
              <a:t>Klik om de stijl te bewerken</a:t>
            </a:r>
            <a:endParaRPr lang="nl-NL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714397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73528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nl-NL" noProof="0" smtClean="0"/>
              <a:t>Klik op het pictogram als u een afbeelding wilt toevoegen</a:t>
            </a:r>
            <a:endParaRPr lang="nl-NL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139450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54F162-DD63-4037-993F-A5A2818A99E0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500063" y="53579"/>
            <a:ext cx="8229600" cy="436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Klik om de stijl te bewerken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642938"/>
            <a:ext cx="8229600" cy="39516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Klik om de modelstijlen te bewerken 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57438" y="4904185"/>
            <a:ext cx="5143500" cy="16073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smtClean="0">
                <a:solidFill>
                  <a:schemeClr val="tx1"/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00938" y="4904185"/>
            <a:ext cx="614362" cy="1607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19E010F-C88E-4D0D-A078-3CF10A555BAF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47800" y="4904185"/>
            <a:ext cx="909638" cy="1607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nl-NL"/>
          </a:p>
        </p:txBody>
      </p:sp>
      <p:cxnSp>
        <p:nvCxnSpPr>
          <p:cNvPr id="10" name="Rechte verbindingslijn 9"/>
          <p:cNvCxnSpPr/>
          <p:nvPr/>
        </p:nvCxnSpPr>
        <p:spPr>
          <a:xfrm>
            <a:off x="0" y="5715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echte verbindingslijn 10"/>
          <p:cNvCxnSpPr/>
          <p:nvPr/>
        </p:nvCxnSpPr>
        <p:spPr>
          <a:xfrm>
            <a:off x="0" y="48006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7" name="Afbeelding 11" descr="Infosupport_PPT_balk.jpg"/>
          <p:cNvPicPr>
            <a:picLocks noChangeAspect="1"/>
          </p:cNvPicPr>
          <p:nvPr/>
        </p:nvPicPr>
        <p:blipFill>
          <a:blip r:embed="rId28" cstate="print"/>
          <a:srcRect/>
          <a:stretch>
            <a:fillRect/>
          </a:stretch>
        </p:blipFill>
        <p:spPr bwMode="auto">
          <a:xfrm>
            <a:off x="9004300" y="1023937"/>
            <a:ext cx="139700" cy="411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  <p:sldLayoutId id="2147483779" r:id="rId13"/>
    <p:sldLayoutId id="2147483749" r:id="rId14"/>
    <p:sldLayoutId id="2147483750" r:id="rId15"/>
    <p:sldLayoutId id="2147483751" r:id="rId16"/>
    <p:sldLayoutId id="2147483753" r:id="rId17"/>
    <p:sldLayoutId id="2147483755" r:id="rId18"/>
    <p:sldLayoutId id="2147483757" r:id="rId19"/>
    <p:sldLayoutId id="2147483759" r:id="rId20"/>
    <p:sldLayoutId id="2147483761" r:id="rId21"/>
    <p:sldLayoutId id="2147483762" r:id="rId22"/>
    <p:sldLayoutId id="2147483763" r:id="rId23"/>
    <p:sldLayoutId id="2147483764" r:id="rId24"/>
    <p:sldLayoutId id="2147483765" r:id="rId25"/>
    <p:sldLayoutId id="2147483778" r:id="rId26"/>
  </p:sldLayoutIdLst>
  <p:hf sldNum="0" hdr="0" dt="0"/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rgbClr val="00539F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rgbClr val="00539F"/>
          </a:solidFill>
          <a:latin typeface="Calibri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rgbClr val="00539F"/>
          </a:solidFill>
          <a:latin typeface="Calibri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rgbClr val="00539F"/>
          </a:solidFill>
          <a:latin typeface="Calibri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rgbClr val="00539F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SzPct val="70000"/>
        <a:buBlip>
          <a:blip r:embed="rId29"/>
        </a:buBlip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2.php"/><Relationship Id="rId4" Type="http://schemas.openxmlformats.org/officeDocument/2006/relationships/image" Target="../media/image1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hp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 smtClean="0"/>
              <a:t>Realtime</a:t>
            </a:r>
            <a:r>
              <a:rPr lang="nl-NL" dirty="0" smtClean="0"/>
              <a:t> </a:t>
            </a:r>
            <a:r>
              <a:rPr lang="nl-NL" dirty="0" err="1" smtClean="0"/>
              <a:t>async</a:t>
            </a:r>
            <a:r>
              <a:rPr lang="nl-NL" dirty="0" smtClean="0"/>
              <a:t> communicatie met </a:t>
            </a:r>
            <a:r>
              <a:rPr lang="nl-NL" dirty="0" err="1" smtClean="0"/>
              <a:t>SignalR</a:t>
            </a:r>
            <a:endParaRPr lang="nl-NL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7980161" y="4606746"/>
            <a:ext cx="8860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chemeClr val="bg1"/>
                </a:solidFill>
                <a:latin typeface="+mj-lt"/>
              </a:rPr>
              <a:t>xt66e</a:t>
            </a:r>
          </a:p>
        </p:txBody>
      </p:sp>
      <p:sp>
        <p:nvSpPr>
          <p:cNvPr id="2" name="Rounded Rectangular Callout 1"/>
          <p:cNvSpPr/>
          <p:nvPr/>
        </p:nvSpPr>
        <p:spPr>
          <a:xfrm>
            <a:off x="395536" y="4085223"/>
            <a:ext cx="1008112" cy="301205"/>
          </a:xfrm>
          <a:prstGeom prst="wedgeRoundRectCallout">
            <a:avLst>
              <a:gd name="adj1" fmla="val -20632"/>
              <a:gd name="adj2" fmla="val 75871"/>
              <a:gd name="adj3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00" dirty="0" smtClean="0"/>
              <a:t>#ISKASIGNALR</a:t>
            </a:r>
            <a:endParaRPr lang="en-US" sz="900" dirty="0"/>
          </a:p>
        </p:txBody>
      </p:sp>
      <p:pic>
        <p:nvPicPr>
          <p:cNvPr id="1026" name="Picture 2" descr="D:\My Dropbox\Mobile Development\Resources\350-Mobile-App-Icons\WP7 Icons\101-Twitt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298" y="4123436"/>
            <a:ext cx="224780" cy="224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D:\My Dropbox\Mobile Development\Resources\Metro Icons\MetroStation\PNG\Network\white\MS_0000s_0026_twitter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103" y="4485376"/>
            <a:ext cx="386999" cy="386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08104" y="1316801"/>
            <a:ext cx="3289944" cy="3289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Introductie </a:t>
            </a:r>
            <a:r>
              <a:rPr lang="nl-NL" dirty="0" err="1"/>
              <a:t>SignalR</a:t>
            </a:r>
            <a:r>
              <a:rPr lang="nl-NL" dirty="0"/>
              <a:t> </a:t>
            </a:r>
            <a:r>
              <a:rPr lang="nl-NL" dirty="0" err="1"/>
              <a:t>framework</a:t>
            </a:r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graphicFrame>
        <p:nvGraphicFramePr>
          <p:cNvPr id="12" name="Tijdelijke aanduiding voor inhoud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470808"/>
              </p:ext>
            </p:extLst>
          </p:nvPr>
        </p:nvGraphicFramePr>
        <p:xfrm>
          <a:off x="457200" y="642938"/>
          <a:ext cx="8229600" cy="39512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74116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Persistent </a:t>
            </a:r>
            <a:r>
              <a:rPr lang="nl-NL" smtClean="0"/>
              <a:t>connections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 </a:t>
            </a:r>
            <a:r>
              <a:rPr lang="en-US" dirty="0" err="1"/>
              <a:t>onderste</a:t>
            </a:r>
            <a:r>
              <a:rPr lang="en-US" dirty="0"/>
              <a:t> </a:t>
            </a:r>
            <a:r>
              <a:rPr lang="en-US" dirty="0" err="1"/>
              <a:t>laag</a:t>
            </a:r>
            <a:r>
              <a:rPr lang="en-US" dirty="0"/>
              <a:t> van </a:t>
            </a:r>
            <a:r>
              <a:rPr lang="en-US" dirty="0" err="1"/>
              <a:t>SignalR</a:t>
            </a:r>
            <a:r>
              <a:rPr lang="en-US" dirty="0"/>
              <a:t> is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lowlevel</a:t>
            </a:r>
            <a:r>
              <a:rPr lang="en-US" dirty="0"/>
              <a:t> </a:t>
            </a:r>
            <a:r>
              <a:rPr lang="en-US" dirty="0" err="1"/>
              <a:t>raamwerk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het long polling </a:t>
            </a:r>
            <a:r>
              <a:rPr lang="en-US" dirty="0" err="1"/>
              <a:t>mechanisme</a:t>
            </a:r>
            <a:r>
              <a:rPr lang="en-US" dirty="0"/>
              <a:t>.</a:t>
            </a:r>
          </a:p>
          <a:p>
            <a:r>
              <a:rPr lang="en-US" dirty="0"/>
              <a:t>Twee transports:</a:t>
            </a:r>
          </a:p>
          <a:p>
            <a:pPr lvl="1"/>
            <a:r>
              <a:rPr lang="en-US" dirty="0"/>
              <a:t>Long polling</a:t>
            </a:r>
          </a:p>
          <a:p>
            <a:pPr lvl="1"/>
            <a:r>
              <a:rPr lang="en-US" dirty="0"/>
              <a:t>HTTP event </a:t>
            </a:r>
            <a:r>
              <a:rPr lang="en-US" dirty="0" smtClean="0"/>
              <a:t>streams</a:t>
            </a:r>
          </a:p>
          <a:p>
            <a:pPr lvl="1"/>
            <a:endParaRPr lang="en-US" dirty="0"/>
          </a:p>
          <a:p>
            <a:r>
              <a:rPr lang="en-US" dirty="0" err="1" smtClean="0"/>
              <a:t>Alleen</a:t>
            </a:r>
            <a:r>
              <a:rPr lang="en-US" dirty="0" smtClean="0"/>
              <a:t> send/receive </a:t>
            </a:r>
            <a:r>
              <a:rPr lang="en-US" dirty="0" err="1" smtClean="0"/>
              <a:t>functionaliteit</a:t>
            </a:r>
            <a:endParaRPr lang="en-US" dirty="0"/>
          </a:p>
          <a:p>
            <a:endParaRPr lang="en-US" dirty="0"/>
          </a:p>
          <a:p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6145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Demo</a:t>
            </a:r>
            <a:endParaRPr lang="nl-NL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Persistent </a:t>
            </a:r>
            <a:r>
              <a:rPr lang="nl-NL" dirty="0" err="1" smtClean="0"/>
              <a:t>connections</a:t>
            </a:r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18434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Communicatie middels hubs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Bovenop</a:t>
            </a:r>
            <a:r>
              <a:rPr lang="en-US" dirty="0"/>
              <a:t> persistent connections is </a:t>
            </a:r>
            <a:r>
              <a:rPr lang="en-US" dirty="0" err="1"/>
              <a:t>er</a:t>
            </a:r>
            <a:r>
              <a:rPr lang="en-US" dirty="0"/>
              <a:t> in </a:t>
            </a:r>
            <a:r>
              <a:rPr lang="en-US" dirty="0" err="1"/>
              <a:t>SignalR</a:t>
            </a:r>
            <a:r>
              <a:rPr lang="en-US" dirty="0"/>
              <a:t> de </a:t>
            </a:r>
            <a:r>
              <a:rPr lang="en-US" dirty="0" err="1"/>
              <a:t>zogenaamde</a:t>
            </a:r>
            <a:r>
              <a:rPr lang="en-US" dirty="0"/>
              <a:t> hubs </a:t>
            </a:r>
            <a:r>
              <a:rPr lang="en-US" dirty="0" err="1"/>
              <a:t>functionaliteit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Ik</a:t>
            </a:r>
            <a:r>
              <a:rPr lang="en-US" dirty="0"/>
              <a:t> </a:t>
            </a:r>
            <a:r>
              <a:rPr lang="en-US" dirty="0" err="1"/>
              <a:t>denk</a:t>
            </a:r>
            <a:r>
              <a:rPr lang="en-US" dirty="0"/>
              <a:t> </a:t>
            </a:r>
            <a:r>
              <a:rPr lang="en-US" dirty="0" err="1"/>
              <a:t>dat</a:t>
            </a:r>
            <a:r>
              <a:rPr lang="en-US" dirty="0"/>
              <a:t> de </a:t>
            </a:r>
            <a:r>
              <a:rPr lang="en-US" dirty="0" err="1"/>
              <a:t>vergelijking</a:t>
            </a:r>
            <a:r>
              <a:rPr lang="en-US" dirty="0"/>
              <a:t> met </a:t>
            </a:r>
            <a:r>
              <a:rPr lang="en-US" dirty="0" err="1"/>
              <a:t>webservices</a:t>
            </a:r>
            <a:r>
              <a:rPr lang="en-US" dirty="0"/>
              <a:t> </a:t>
            </a:r>
            <a:r>
              <a:rPr lang="en-US" dirty="0" err="1"/>
              <a:t>wel</a:t>
            </a:r>
            <a:r>
              <a:rPr lang="en-US" dirty="0"/>
              <a:t> </a:t>
            </a:r>
            <a:r>
              <a:rPr lang="en-US" dirty="0" err="1"/>
              <a:t>gepast</a:t>
            </a:r>
            <a:r>
              <a:rPr lang="en-US" dirty="0"/>
              <a:t> is.</a:t>
            </a:r>
          </a:p>
          <a:p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7" name="Ovaal 3"/>
          <p:cNvSpPr/>
          <p:nvPr/>
        </p:nvSpPr>
        <p:spPr>
          <a:xfrm>
            <a:off x="6019800" y="3087216"/>
            <a:ext cx="1219200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Hub</a:t>
            </a:r>
            <a:endParaRPr lang="nl-NL" dirty="0"/>
          </a:p>
        </p:txBody>
      </p:sp>
      <p:sp>
        <p:nvSpPr>
          <p:cNvPr id="8" name="Ovaal 4"/>
          <p:cNvSpPr/>
          <p:nvPr/>
        </p:nvSpPr>
        <p:spPr>
          <a:xfrm>
            <a:off x="4572000" y="3315816"/>
            <a:ext cx="7620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00" dirty="0" smtClean="0"/>
              <a:t>Client</a:t>
            </a:r>
            <a:endParaRPr lang="nl-NL" sz="1100" dirty="0"/>
          </a:p>
        </p:txBody>
      </p:sp>
      <p:sp>
        <p:nvSpPr>
          <p:cNvPr id="9" name="Ovaal 5"/>
          <p:cNvSpPr/>
          <p:nvPr/>
        </p:nvSpPr>
        <p:spPr>
          <a:xfrm>
            <a:off x="6248400" y="4839816"/>
            <a:ext cx="7620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00" dirty="0" smtClean="0"/>
              <a:t>Client</a:t>
            </a:r>
            <a:endParaRPr lang="nl-NL" sz="1100" dirty="0"/>
          </a:p>
        </p:txBody>
      </p:sp>
      <p:sp>
        <p:nvSpPr>
          <p:cNvPr id="10" name="Ovaal 6"/>
          <p:cNvSpPr/>
          <p:nvPr/>
        </p:nvSpPr>
        <p:spPr>
          <a:xfrm>
            <a:off x="7924800" y="3315816"/>
            <a:ext cx="7620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00" dirty="0" smtClean="0"/>
              <a:t>Client</a:t>
            </a:r>
            <a:endParaRPr lang="nl-NL" sz="1100" dirty="0"/>
          </a:p>
        </p:txBody>
      </p:sp>
      <p:cxnSp>
        <p:nvCxnSpPr>
          <p:cNvPr id="11" name="Rechte verbindingslijn met pijl 8"/>
          <p:cNvCxnSpPr>
            <a:stCxn id="7" idx="4"/>
            <a:endCxn id="9" idx="0"/>
          </p:cNvCxnSpPr>
          <p:nvPr/>
        </p:nvCxnSpPr>
        <p:spPr>
          <a:xfrm>
            <a:off x="6629400" y="4306416"/>
            <a:ext cx="0" cy="5334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echte verbindingslijn met pijl 9"/>
          <p:cNvCxnSpPr>
            <a:stCxn id="7" idx="6"/>
            <a:endCxn id="10" idx="2"/>
          </p:cNvCxnSpPr>
          <p:nvPr/>
        </p:nvCxnSpPr>
        <p:spPr>
          <a:xfrm>
            <a:off x="7239000" y="3696816"/>
            <a:ext cx="6858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echte verbindingslijn met pijl 12"/>
          <p:cNvCxnSpPr>
            <a:stCxn id="8" idx="6"/>
            <a:endCxn id="7" idx="2"/>
          </p:cNvCxnSpPr>
          <p:nvPr/>
        </p:nvCxnSpPr>
        <p:spPr>
          <a:xfrm>
            <a:off x="5334000" y="3696816"/>
            <a:ext cx="6858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443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Demo</a:t>
            </a:r>
            <a:endParaRPr lang="nl-NL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Hubs</a:t>
            </a:r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4948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Relatie met WCF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SignalR</a:t>
            </a:r>
            <a:r>
              <a:rPr lang="en-US" dirty="0"/>
              <a:t> is </a:t>
            </a:r>
            <a:r>
              <a:rPr lang="en-US" dirty="0" err="1"/>
              <a:t>een</a:t>
            </a:r>
            <a:r>
              <a:rPr lang="en-US" dirty="0"/>
              <a:t> pub/sub </a:t>
            </a:r>
            <a:r>
              <a:rPr lang="en-US" dirty="0" err="1"/>
              <a:t>mechanisme</a:t>
            </a:r>
            <a:r>
              <a:rPr lang="en-US" dirty="0"/>
              <a:t> in </a:t>
            </a:r>
            <a:r>
              <a:rPr lang="en-US" dirty="0" err="1"/>
              <a:t>tegenstelling</a:t>
            </a:r>
            <a:r>
              <a:rPr lang="en-US" dirty="0"/>
              <a:t> tot WCF </a:t>
            </a:r>
            <a:r>
              <a:rPr lang="en-US" dirty="0" err="1"/>
              <a:t>dat</a:t>
            </a:r>
            <a:r>
              <a:rPr lang="en-US" dirty="0"/>
              <a:t> </a:t>
            </a:r>
            <a:r>
              <a:rPr lang="en-US" dirty="0" err="1"/>
              <a:t>meer</a:t>
            </a:r>
            <a:r>
              <a:rPr lang="en-US" dirty="0"/>
              <a:t> </a:t>
            </a:r>
            <a:r>
              <a:rPr lang="en-US" dirty="0" err="1" smtClean="0"/>
              <a:t>kan</a:t>
            </a:r>
            <a:endParaRPr lang="en-US" dirty="0"/>
          </a:p>
          <a:p>
            <a:r>
              <a:rPr lang="en-US" dirty="0"/>
              <a:t>Het is </a:t>
            </a:r>
            <a:r>
              <a:rPr lang="en-US" dirty="0" err="1"/>
              <a:t>dus</a:t>
            </a:r>
            <a:r>
              <a:rPr lang="en-US" dirty="0"/>
              <a:t> GEEN </a:t>
            </a:r>
            <a:r>
              <a:rPr lang="en-US" dirty="0" err="1"/>
              <a:t>vervanging</a:t>
            </a:r>
            <a:r>
              <a:rPr lang="en-US" dirty="0" smtClean="0"/>
              <a:t>!</a:t>
            </a:r>
          </a:p>
          <a:p>
            <a:endParaRPr lang="en-US" dirty="0"/>
          </a:p>
          <a:p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ik</a:t>
            </a:r>
            <a:r>
              <a:rPr lang="en-US" dirty="0"/>
              <a:t> </a:t>
            </a:r>
            <a:r>
              <a:rPr lang="en-US" dirty="0" err="1"/>
              <a:t>hetzelfde</a:t>
            </a:r>
            <a:r>
              <a:rPr lang="en-US" dirty="0"/>
              <a:t> met WCF?</a:t>
            </a:r>
          </a:p>
          <a:p>
            <a:pPr lvl="1"/>
            <a:r>
              <a:rPr lang="en-US" dirty="0"/>
              <a:t>Yep, </a:t>
            </a:r>
            <a:r>
              <a:rPr lang="en-US" dirty="0" err="1"/>
              <a:t>alles</a:t>
            </a:r>
            <a:r>
              <a:rPr lang="en-US" dirty="0"/>
              <a:t> </a:t>
            </a:r>
            <a:r>
              <a:rPr lang="en-US" dirty="0" err="1"/>
              <a:t>wat</a:t>
            </a:r>
            <a:r>
              <a:rPr lang="en-US" dirty="0"/>
              <a:t> </a:t>
            </a:r>
            <a:r>
              <a:rPr lang="en-US" dirty="0" err="1"/>
              <a:t>ik</a:t>
            </a:r>
            <a:r>
              <a:rPr lang="en-US" dirty="0"/>
              <a:t> </a:t>
            </a:r>
            <a:r>
              <a:rPr lang="en-US" dirty="0" err="1"/>
              <a:t>hiervoor</a:t>
            </a:r>
            <a:r>
              <a:rPr lang="en-US" dirty="0"/>
              <a:t> met </a:t>
            </a:r>
            <a:r>
              <a:rPr lang="en-US" dirty="0" err="1"/>
              <a:t>SignalR</a:t>
            </a:r>
            <a:r>
              <a:rPr lang="en-US" dirty="0"/>
              <a:t> </a:t>
            </a:r>
            <a:r>
              <a:rPr lang="en-US" dirty="0" err="1"/>
              <a:t>heb</a:t>
            </a:r>
            <a:r>
              <a:rPr lang="en-US" dirty="0"/>
              <a:t> </a:t>
            </a:r>
            <a:r>
              <a:rPr lang="en-US" dirty="0" err="1"/>
              <a:t>laten</a:t>
            </a:r>
            <a:r>
              <a:rPr lang="en-US" dirty="0"/>
              <a:t> </a:t>
            </a:r>
            <a:r>
              <a:rPr lang="en-US" dirty="0" err="1"/>
              <a:t>zien</a:t>
            </a:r>
            <a:r>
              <a:rPr lang="en-US" dirty="0"/>
              <a:t>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ook</a:t>
            </a:r>
            <a:r>
              <a:rPr lang="en-US" dirty="0"/>
              <a:t> met WCF.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289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Conclusie</a:t>
            </a:r>
            <a:endParaRPr lang="nl-NL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nl-NL" dirty="0"/>
              <a:t>Is het nu het beste sinds gesneden brood?</a:t>
            </a:r>
          </a:p>
          <a:p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pic>
        <p:nvPicPr>
          <p:cNvPr id="8" name="Picture 2" descr="http://farm4.staticflickr.com/3623/3431696939_c02b94e6b9_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699542"/>
            <a:ext cx="4051176" cy="4051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s://secure.gravatar.com/avatar/be398863814310a4644089aebc8cd4af?s=140&amp;d=https://a248.e.akamai.net/assets.github.com%2Fimages%2Fgravatars%2Fgravatar-14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147814"/>
            <a:ext cx="1333500" cy="1333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221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Conclusie</a:t>
            </a:r>
            <a:endParaRPr lang="nl-NL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Als</a:t>
            </a:r>
            <a:r>
              <a:rPr lang="en-US" dirty="0"/>
              <a:t> je </a:t>
            </a:r>
            <a:r>
              <a:rPr lang="en-US" dirty="0" err="1"/>
              <a:t>een</a:t>
            </a:r>
            <a:r>
              <a:rPr lang="en-US" dirty="0"/>
              <a:t> server based event </a:t>
            </a:r>
            <a:r>
              <a:rPr lang="en-US" dirty="0" err="1"/>
              <a:t>mechanisme</a:t>
            </a:r>
            <a:r>
              <a:rPr lang="en-US" dirty="0"/>
              <a:t> </a:t>
            </a:r>
            <a:r>
              <a:rPr lang="en-US" dirty="0" err="1"/>
              <a:t>nodig</a:t>
            </a:r>
            <a:r>
              <a:rPr lang="en-US" dirty="0"/>
              <a:t> </a:t>
            </a:r>
            <a:r>
              <a:rPr lang="en-US" dirty="0" err="1"/>
              <a:t>hebt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je </a:t>
            </a:r>
            <a:r>
              <a:rPr lang="en-US" dirty="0" err="1"/>
              <a:t>applicatie</a:t>
            </a:r>
            <a:r>
              <a:rPr lang="en-US" dirty="0"/>
              <a:t> is </a:t>
            </a:r>
            <a:r>
              <a:rPr lang="en-US" dirty="0" err="1"/>
              <a:t>SignalR</a:t>
            </a:r>
            <a:r>
              <a:rPr lang="en-US" dirty="0"/>
              <a:t> </a:t>
            </a:r>
            <a:r>
              <a:rPr lang="en-US" dirty="0" err="1"/>
              <a:t>leuk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Maar pas op: </a:t>
            </a:r>
            <a:r>
              <a:rPr lang="en-US" dirty="0" err="1"/>
              <a:t>Nog</a:t>
            </a:r>
            <a:r>
              <a:rPr lang="en-US" dirty="0"/>
              <a:t> </a:t>
            </a:r>
            <a:r>
              <a:rPr lang="en-US" dirty="0" err="1"/>
              <a:t>volop</a:t>
            </a:r>
            <a:r>
              <a:rPr lang="en-US" dirty="0"/>
              <a:t> in </a:t>
            </a:r>
            <a:r>
              <a:rPr lang="en-US" dirty="0" err="1"/>
              <a:t>ontwikkeling</a:t>
            </a:r>
            <a:r>
              <a:rPr lang="en-US" dirty="0"/>
              <a:t> en source </a:t>
            </a:r>
            <a:r>
              <a:rPr lang="en-US" dirty="0" err="1"/>
              <a:t>versie</a:t>
            </a:r>
            <a:r>
              <a:rPr lang="en-US" dirty="0"/>
              <a:t> is </a:t>
            </a:r>
            <a:r>
              <a:rPr lang="en-US" dirty="0" err="1"/>
              <a:t>zeker</a:t>
            </a:r>
            <a:r>
              <a:rPr lang="en-US" dirty="0"/>
              <a:t> </a:t>
            </a:r>
            <a:r>
              <a:rPr lang="en-US" dirty="0" err="1"/>
              <a:t>niet</a:t>
            </a:r>
            <a:r>
              <a:rPr lang="en-US" dirty="0"/>
              <a:t> </a:t>
            </a:r>
            <a:r>
              <a:rPr lang="en-US" dirty="0" err="1"/>
              <a:t>stabiel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Download de </a:t>
            </a:r>
            <a:r>
              <a:rPr lang="en-US" dirty="0" err="1"/>
              <a:t>versie</a:t>
            </a:r>
            <a:r>
              <a:rPr lang="en-US" dirty="0"/>
              <a:t> van </a:t>
            </a:r>
            <a:r>
              <a:rPr lang="en-US" dirty="0" err="1"/>
              <a:t>Nuget</a:t>
            </a:r>
            <a:r>
              <a:rPr lang="en-US" dirty="0"/>
              <a:t> en je zit </a:t>
            </a:r>
            <a:r>
              <a:rPr lang="en-US" dirty="0" err="1"/>
              <a:t>goed</a:t>
            </a:r>
            <a:r>
              <a:rPr lang="en-US" dirty="0"/>
              <a:t>.</a:t>
            </a:r>
          </a:p>
          <a:p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97139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nl-NL" dirty="0"/>
          </a:p>
        </p:txBody>
      </p:sp>
      <p:sp>
        <p:nvSpPr>
          <p:cNvPr id="9" name="TextBox 8"/>
          <p:cNvSpPr txBox="1"/>
          <p:nvPr/>
        </p:nvSpPr>
        <p:spPr>
          <a:xfrm>
            <a:off x="7632835" y="4126309"/>
            <a:ext cx="899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xt66e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14504" y="843558"/>
            <a:ext cx="3289944" cy="3289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0703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Agenda</a:t>
            </a:r>
            <a:endParaRPr lang="nl-NL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Realtime</a:t>
            </a:r>
            <a:r>
              <a:rPr lang="nl-NL" dirty="0"/>
              <a:t> </a:t>
            </a:r>
            <a:r>
              <a:rPr lang="nl-NL" dirty="0" err="1"/>
              <a:t>async</a:t>
            </a:r>
            <a:r>
              <a:rPr lang="nl-NL" dirty="0"/>
              <a:t> over HTTP, </a:t>
            </a:r>
            <a:r>
              <a:rPr lang="nl-NL" dirty="0" err="1"/>
              <a:t>really</a:t>
            </a:r>
            <a:r>
              <a:rPr lang="nl-NL" dirty="0"/>
              <a:t>??</a:t>
            </a:r>
          </a:p>
          <a:p>
            <a:r>
              <a:rPr lang="nl-NL" dirty="0"/>
              <a:t>Introductie </a:t>
            </a:r>
            <a:r>
              <a:rPr lang="nl-NL" dirty="0" err="1"/>
              <a:t>SignalR</a:t>
            </a:r>
            <a:r>
              <a:rPr lang="nl-NL" dirty="0"/>
              <a:t> </a:t>
            </a:r>
            <a:r>
              <a:rPr lang="nl-NL" dirty="0" err="1"/>
              <a:t>framework</a:t>
            </a:r>
            <a:endParaRPr lang="nl-NL" dirty="0"/>
          </a:p>
          <a:p>
            <a:r>
              <a:rPr lang="nl-NL" dirty="0"/>
              <a:t>Persistent </a:t>
            </a:r>
            <a:r>
              <a:rPr lang="nl-NL" dirty="0" err="1"/>
              <a:t>connections</a:t>
            </a:r>
            <a:endParaRPr lang="nl-NL" dirty="0"/>
          </a:p>
          <a:p>
            <a:r>
              <a:rPr lang="nl-NL" dirty="0"/>
              <a:t>Communicatie middels hubs</a:t>
            </a:r>
          </a:p>
          <a:p>
            <a:r>
              <a:rPr lang="nl-NL" dirty="0"/>
              <a:t>Relatie met WCF</a:t>
            </a:r>
          </a:p>
          <a:p>
            <a:r>
              <a:rPr lang="nl-NL" dirty="0" smtClean="0"/>
              <a:t>Conclusie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55775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Realtime</a:t>
            </a:r>
            <a:r>
              <a:rPr lang="nl-NL" dirty="0"/>
              <a:t> </a:t>
            </a:r>
            <a:r>
              <a:rPr lang="nl-NL" dirty="0" err="1"/>
              <a:t>async</a:t>
            </a:r>
            <a:r>
              <a:rPr lang="nl-NL" dirty="0"/>
              <a:t> over HTTP, </a:t>
            </a:r>
            <a:r>
              <a:rPr lang="nl-NL" dirty="0" err="1"/>
              <a:t>really</a:t>
            </a:r>
            <a:r>
              <a:rPr lang="nl-NL" dirty="0"/>
              <a:t>??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Wat is nou eigenlijk </a:t>
            </a:r>
            <a:r>
              <a:rPr lang="nl-NL" dirty="0" err="1"/>
              <a:t>realtime</a:t>
            </a:r>
            <a:r>
              <a:rPr lang="nl-NL" dirty="0"/>
              <a:t> op het internet?</a:t>
            </a:r>
          </a:p>
          <a:p>
            <a:pPr lvl="1"/>
            <a:r>
              <a:rPr lang="nl-NL" dirty="0"/>
              <a:t>Direct antwoord krijgen op je </a:t>
            </a:r>
            <a:r>
              <a:rPr lang="nl-NL" dirty="0" err="1"/>
              <a:t>request</a:t>
            </a:r>
            <a:r>
              <a:rPr lang="nl-NL" dirty="0"/>
              <a:t>?</a:t>
            </a:r>
          </a:p>
          <a:p>
            <a:pPr lvl="1"/>
            <a:r>
              <a:rPr lang="nl-NL" dirty="0" err="1" smtClean="0"/>
              <a:t>Bidirectioneel</a:t>
            </a:r>
            <a:r>
              <a:rPr lang="nl-NL" dirty="0" smtClean="0"/>
              <a:t>, dus niet alleen pull vanaf de </a:t>
            </a:r>
            <a:r>
              <a:rPr lang="nl-NL" dirty="0" err="1" smtClean="0"/>
              <a:t>client</a:t>
            </a:r>
            <a:r>
              <a:rPr lang="nl-NL" dirty="0" smtClean="0"/>
              <a:t>, maar ook push vanuit de server.</a:t>
            </a:r>
            <a:endParaRPr lang="nl-NL" dirty="0"/>
          </a:p>
          <a:p>
            <a:pPr lvl="1"/>
            <a:r>
              <a:rPr lang="nl-NL" dirty="0" smtClean="0"/>
              <a:t>Als de </a:t>
            </a:r>
            <a:r>
              <a:rPr lang="nl-NL" dirty="0"/>
              <a:t>server </a:t>
            </a:r>
            <a:r>
              <a:rPr lang="nl-NL" dirty="0" smtClean="0"/>
              <a:t>mij iets kan sturen</a:t>
            </a:r>
            <a:r>
              <a:rPr lang="nl-NL" dirty="0"/>
              <a:t>, nog voordat ik er om gevraagd </a:t>
            </a:r>
            <a:r>
              <a:rPr lang="nl-NL" dirty="0" smtClean="0"/>
              <a:t>heb dan is dat wel heel </a:t>
            </a:r>
            <a:r>
              <a:rPr lang="nl-NL" dirty="0" err="1" smtClean="0"/>
              <a:t>realtime</a:t>
            </a:r>
            <a:r>
              <a:rPr lang="nl-NL" dirty="0" smtClean="0"/>
              <a:t>…</a:t>
            </a:r>
            <a:endParaRPr lang="nl-NL" dirty="0"/>
          </a:p>
          <a:p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15735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Realtime</a:t>
            </a:r>
            <a:r>
              <a:rPr lang="nl-NL" dirty="0"/>
              <a:t> </a:t>
            </a:r>
            <a:r>
              <a:rPr lang="nl-NL" dirty="0" err="1"/>
              <a:t>async</a:t>
            </a:r>
            <a:r>
              <a:rPr lang="nl-NL" dirty="0"/>
              <a:t> over HTTP, </a:t>
            </a:r>
            <a:r>
              <a:rPr lang="nl-NL" dirty="0" err="1"/>
              <a:t>really</a:t>
            </a:r>
            <a:r>
              <a:rPr lang="nl-NL" dirty="0"/>
              <a:t>??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Realtime</a:t>
            </a:r>
            <a:r>
              <a:rPr lang="en-US" dirty="0"/>
              <a:t> </a:t>
            </a:r>
            <a:r>
              <a:rPr lang="en-US" dirty="0" err="1"/>
              <a:t>communicatie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Traditioneel</a:t>
            </a:r>
            <a:r>
              <a:rPr lang="en-US" dirty="0"/>
              <a:t> via UDP of TCP </a:t>
            </a:r>
            <a:r>
              <a:rPr lang="en-US" dirty="0" err="1"/>
              <a:t>verbindingen</a:t>
            </a:r>
            <a:endParaRPr lang="en-US" dirty="0"/>
          </a:p>
          <a:p>
            <a:pPr lvl="1"/>
            <a:r>
              <a:rPr lang="en-US" dirty="0" err="1"/>
              <a:t>Meestal</a:t>
            </a:r>
            <a:r>
              <a:rPr lang="en-US" dirty="0"/>
              <a:t> custom </a:t>
            </a:r>
            <a:r>
              <a:rPr lang="en-US" dirty="0" err="1"/>
              <a:t>protocollen</a:t>
            </a:r>
            <a:endParaRPr lang="en-US" dirty="0"/>
          </a:p>
          <a:p>
            <a:r>
              <a:rPr lang="en-US" dirty="0"/>
              <a:t>Groot </a:t>
            </a:r>
            <a:r>
              <a:rPr lang="en-US" dirty="0" err="1"/>
              <a:t>nadeel</a:t>
            </a:r>
            <a:r>
              <a:rPr lang="en-US" dirty="0"/>
              <a:t> van TCP en UDP </a:t>
            </a:r>
            <a:r>
              <a:rPr lang="en-US" dirty="0" err="1"/>
              <a:t>verbindingen</a:t>
            </a:r>
            <a:r>
              <a:rPr lang="en-US" dirty="0"/>
              <a:t>: De firewall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nl-NL" dirty="0"/>
              <a:t>En HTTP dan?</a:t>
            </a:r>
          </a:p>
          <a:p>
            <a:pPr lvl="1"/>
            <a:r>
              <a:rPr lang="nl-NL" dirty="0"/>
              <a:t>Firewalls laten altijd poort 443 en 80 door.</a:t>
            </a:r>
          </a:p>
          <a:p>
            <a:pPr lvl="1"/>
            <a:endParaRPr lang="nl-NL" dirty="0"/>
          </a:p>
          <a:p>
            <a:pPr lvl="1"/>
            <a:r>
              <a:rPr lang="nl-NL" dirty="0" err="1"/>
              <a:t>Hardly</a:t>
            </a:r>
            <a:r>
              <a:rPr lang="nl-NL" dirty="0"/>
              <a:t> </a:t>
            </a:r>
            <a:r>
              <a:rPr lang="nl-NL" dirty="0" err="1"/>
              <a:t>realtime</a:t>
            </a:r>
            <a:r>
              <a:rPr lang="nl-NL" dirty="0"/>
              <a:t>, want ik moet altijd eerst om iets vragen voordat ik antwoord krijg.</a:t>
            </a:r>
          </a:p>
          <a:p>
            <a:pPr lvl="1"/>
            <a:endParaRPr lang="nl-NL" dirty="0"/>
          </a:p>
          <a:p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89870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Realtime</a:t>
            </a:r>
            <a:r>
              <a:rPr lang="nl-NL" dirty="0"/>
              <a:t> </a:t>
            </a:r>
            <a:r>
              <a:rPr lang="nl-NL" dirty="0" err="1"/>
              <a:t>async</a:t>
            </a:r>
            <a:r>
              <a:rPr lang="nl-NL" dirty="0"/>
              <a:t> over HTTP, </a:t>
            </a:r>
            <a:r>
              <a:rPr lang="nl-NL" dirty="0" err="1"/>
              <a:t>really</a:t>
            </a:r>
            <a:r>
              <a:rPr lang="nl-NL" dirty="0"/>
              <a:t>??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&amp;0x13; The </a:t>
            </a:r>
            <a:r>
              <a:rPr lang="nl-NL" dirty="0" err="1"/>
              <a:t>ninja</a:t>
            </a:r>
            <a:r>
              <a:rPr lang="nl-NL" dirty="0"/>
              <a:t>: Long </a:t>
            </a:r>
            <a:r>
              <a:rPr lang="nl-NL" dirty="0" err="1"/>
              <a:t>polling</a:t>
            </a:r>
            <a:r>
              <a:rPr lang="nl-NL" dirty="0"/>
              <a:t>.</a:t>
            </a:r>
          </a:p>
          <a:p>
            <a:endParaRPr lang="nl-NL" dirty="0"/>
          </a:p>
          <a:p>
            <a:r>
              <a:rPr lang="nl-NL" dirty="0"/>
              <a:t>Er zijn verschillende technieken mogelijk om toch iets van </a:t>
            </a:r>
            <a:r>
              <a:rPr lang="nl-NL" dirty="0" err="1"/>
              <a:t>realtime</a:t>
            </a:r>
            <a:r>
              <a:rPr lang="nl-NL" dirty="0"/>
              <a:t> te doen met HTTP.</a:t>
            </a:r>
          </a:p>
          <a:p>
            <a:pPr lvl="1"/>
            <a:r>
              <a:rPr lang="nl-NL" dirty="0"/>
              <a:t>De kern: Je vraagt de server om iets, maar dat iets is er eigenlijk nog niet.</a:t>
            </a:r>
          </a:p>
          <a:p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22778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Realtime</a:t>
            </a:r>
            <a:r>
              <a:rPr lang="nl-NL" dirty="0"/>
              <a:t> </a:t>
            </a:r>
            <a:r>
              <a:rPr lang="nl-NL" dirty="0" err="1"/>
              <a:t>async</a:t>
            </a:r>
            <a:r>
              <a:rPr lang="nl-NL" dirty="0"/>
              <a:t> over HTTP, </a:t>
            </a:r>
            <a:r>
              <a:rPr lang="nl-NL" dirty="0" err="1"/>
              <a:t>really</a:t>
            </a:r>
            <a:r>
              <a:rPr lang="nl-NL" dirty="0"/>
              <a:t>??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15" name="Afgeronde rechthoek 3"/>
          <p:cNvSpPr/>
          <p:nvPr/>
        </p:nvSpPr>
        <p:spPr>
          <a:xfrm>
            <a:off x="454976" y="1063774"/>
            <a:ext cx="1447800" cy="228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Client</a:t>
            </a:r>
            <a:endParaRPr lang="nl-NL" dirty="0"/>
          </a:p>
        </p:txBody>
      </p:sp>
      <p:sp>
        <p:nvSpPr>
          <p:cNvPr id="16" name="Afgeronde rechthoek 4"/>
          <p:cNvSpPr/>
          <p:nvPr/>
        </p:nvSpPr>
        <p:spPr>
          <a:xfrm>
            <a:off x="4631920" y="1063774"/>
            <a:ext cx="1447800" cy="228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Server</a:t>
            </a:r>
            <a:endParaRPr lang="nl-NL" dirty="0"/>
          </a:p>
        </p:txBody>
      </p:sp>
      <p:cxnSp>
        <p:nvCxnSpPr>
          <p:cNvPr id="17" name="Rechte verbindingslijn met pijl 6"/>
          <p:cNvCxnSpPr/>
          <p:nvPr/>
        </p:nvCxnSpPr>
        <p:spPr>
          <a:xfrm>
            <a:off x="2055176" y="1368574"/>
            <a:ext cx="2362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kstvak 7"/>
          <p:cNvSpPr txBox="1"/>
          <p:nvPr/>
        </p:nvSpPr>
        <p:spPr>
          <a:xfrm>
            <a:off x="2512376" y="987574"/>
            <a:ext cx="1459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Stuur </a:t>
            </a:r>
            <a:r>
              <a:rPr lang="nl-NL" dirty="0" err="1" smtClean="0"/>
              <a:t>request</a:t>
            </a:r>
            <a:endParaRPr lang="nl-NL" dirty="0"/>
          </a:p>
        </p:txBody>
      </p:sp>
      <p:cxnSp>
        <p:nvCxnSpPr>
          <p:cNvPr id="19" name="Rechte verbindingslijn met pijl 9"/>
          <p:cNvCxnSpPr/>
          <p:nvPr/>
        </p:nvCxnSpPr>
        <p:spPr>
          <a:xfrm flipH="1">
            <a:off x="3579176" y="1749574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kstvak 10"/>
          <p:cNvSpPr txBox="1"/>
          <p:nvPr/>
        </p:nvSpPr>
        <p:spPr>
          <a:xfrm>
            <a:off x="6137365" y="1283444"/>
            <a:ext cx="26831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Stuur geen antwoord, </a:t>
            </a:r>
          </a:p>
          <a:p>
            <a:r>
              <a:rPr lang="nl-NL" dirty="0" smtClean="0"/>
              <a:t>maar houdt de verbinding </a:t>
            </a:r>
          </a:p>
          <a:p>
            <a:r>
              <a:rPr lang="nl-NL" dirty="0" smtClean="0"/>
              <a:t>vast!</a:t>
            </a:r>
            <a:endParaRPr lang="nl-NL" dirty="0"/>
          </a:p>
        </p:txBody>
      </p:sp>
      <p:sp>
        <p:nvSpPr>
          <p:cNvPr id="21" name="Tekstvak 11"/>
          <p:cNvSpPr txBox="1"/>
          <p:nvPr/>
        </p:nvSpPr>
        <p:spPr>
          <a:xfrm>
            <a:off x="3579176" y="3578374"/>
            <a:ext cx="48212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Heb je data voor de </a:t>
            </a:r>
            <a:r>
              <a:rPr lang="nl-NL" dirty="0" err="1" smtClean="0"/>
              <a:t>client</a:t>
            </a:r>
            <a:r>
              <a:rPr lang="nl-NL" dirty="0" smtClean="0"/>
              <a:t> die interessant is?</a:t>
            </a:r>
          </a:p>
          <a:p>
            <a:r>
              <a:rPr lang="nl-NL" dirty="0" smtClean="0"/>
              <a:t>Stuur nu wel een response en sluit de verbinding.</a:t>
            </a:r>
            <a:endParaRPr lang="nl-NL" dirty="0"/>
          </a:p>
        </p:txBody>
      </p:sp>
      <p:cxnSp>
        <p:nvCxnSpPr>
          <p:cNvPr id="22" name="Rechte verbindingslijn met pijl 13"/>
          <p:cNvCxnSpPr/>
          <p:nvPr/>
        </p:nvCxnSpPr>
        <p:spPr>
          <a:xfrm flipH="1">
            <a:off x="2055176" y="2206774"/>
            <a:ext cx="2362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Rechte verbindingslijn met pijl 15"/>
          <p:cNvCxnSpPr/>
          <p:nvPr/>
        </p:nvCxnSpPr>
        <p:spPr>
          <a:xfrm>
            <a:off x="2055176" y="2587774"/>
            <a:ext cx="2362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kstvak 16"/>
          <p:cNvSpPr txBox="1"/>
          <p:nvPr/>
        </p:nvSpPr>
        <p:spPr>
          <a:xfrm>
            <a:off x="302576" y="3512505"/>
            <a:ext cx="26278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Direct nadat je antwoord </a:t>
            </a:r>
          </a:p>
          <a:p>
            <a:r>
              <a:rPr lang="nl-NL" dirty="0" smtClean="0"/>
              <a:t>heb gehad, open je de </a:t>
            </a:r>
          </a:p>
          <a:p>
            <a:r>
              <a:rPr lang="nl-NL" dirty="0" smtClean="0"/>
              <a:t>verbinding weer opnieuw.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22271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8" grpId="1"/>
      <p:bldP spid="20" grpId="0"/>
      <p:bldP spid="20" grpId="1"/>
      <p:bldP spid="21" grpId="0"/>
      <p:bldP spid="21" grpId="1"/>
      <p:bldP spid="2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C:\Users\Willem\Desktop\12921785611657057370comet%203-md[1].pn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73000" contrast="7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219822"/>
            <a:ext cx="2857500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Realtime</a:t>
            </a:r>
            <a:r>
              <a:rPr lang="nl-NL" dirty="0"/>
              <a:t> </a:t>
            </a:r>
            <a:r>
              <a:rPr lang="nl-NL" dirty="0" err="1"/>
              <a:t>async</a:t>
            </a:r>
            <a:r>
              <a:rPr lang="nl-NL" dirty="0"/>
              <a:t> over HTTP, </a:t>
            </a:r>
            <a:r>
              <a:rPr lang="nl-NL" dirty="0" err="1"/>
              <a:t>really</a:t>
            </a:r>
            <a:r>
              <a:rPr lang="nl-NL" dirty="0"/>
              <a:t>??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Varianten op long </a:t>
            </a:r>
            <a:r>
              <a:rPr lang="nl-NL" dirty="0" err="1"/>
              <a:t>polling</a:t>
            </a:r>
            <a:r>
              <a:rPr lang="nl-NL" dirty="0"/>
              <a:t>:</a:t>
            </a:r>
          </a:p>
          <a:p>
            <a:pPr lvl="1"/>
            <a:r>
              <a:rPr lang="nl-NL" dirty="0"/>
              <a:t>HTTP server Push (Gebaseerd op een MIME-type)</a:t>
            </a:r>
          </a:p>
          <a:p>
            <a:pPr lvl="1"/>
            <a:r>
              <a:rPr lang="nl-NL" dirty="0" err="1"/>
              <a:t>Pushlet</a:t>
            </a:r>
            <a:r>
              <a:rPr lang="nl-NL" dirty="0"/>
              <a:t> (Lijkt veel op long </a:t>
            </a:r>
            <a:r>
              <a:rPr lang="nl-NL" dirty="0" err="1"/>
              <a:t>polling</a:t>
            </a:r>
            <a:r>
              <a:rPr lang="nl-NL" dirty="0"/>
              <a:t>)</a:t>
            </a:r>
          </a:p>
          <a:p>
            <a:pPr lvl="1"/>
            <a:r>
              <a:rPr lang="nl-NL" dirty="0"/>
              <a:t>Flash (Yes, </a:t>
            </a:r>
            <a:r>
              <a:rPr lang="nl-NL" dirty="0" err="1"/>
              <a:t>it</a:t>
            </a:r>
            <a:r>
              <a:rPr lang="nl-NL" dirty="0"/>
              <a:t> is </a:t>
            </a:r>
            <a:r>
              <a:rPr lang="nl-NL" dirty="0" err="1"/>
              <a:t>still</a:t>
            </a:r>
            <a:r>
              <a:rPr lang="nl-NL" dirty="0"/>
              <a:t> </a:t>
            </a:r>
            <a:r>
              <a:rPr lang="nl-NL" dirty="0" err="1"/>
              <a:t>not</a:t>
            </a:r>
            <a:r>
              <a:rPr lang="nl-NL" dirty="0"/>
              <a:t> dead)</a:t>
            </a:r>
          </a:p>
          <a:p>
            <a:pPr lvl="1"/>
            <a:endParaRPr lang="nl-NL" dirty="0" smtClean="0"/>
          </a:p>
          <a:p>
            <a:r>
              <a:rPr lang="nl-NL" dirty="0" smtClean="0"/>
              <a:t>Andere </a:t>
            </a:r>
            <a:r>
              <a:rPr lang="nl-NL" dirty="0"/>
              <a:t>term voor dit soort programmeerwerk: </a:t>
            </a:r>
            <a:r>
              <a:rPr lang="nl-NL" dirty="0" err="1"/>
              <a:t>Comet</a:t>
            </a:r>
            <a:r>
              <a:rPr lang="nl-NL" dirty="0"/>
              <a:t> </a:t>
            </a:r>
            <a:r>
              <a:rPr lang="nl-NL" dirty="0" err="1"/>
              <a:t>programming</a:t>
            </a:r>
            <a:endParaRPr lang="nl-NL" dirty="0"/>
          </a:p>
          <a:p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16250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Realtime</a:t>
            </a:r>
            <a:r>
              <a:rPr lang="nl-NL" dirty="0"/>
              <a:t> </a:t>
            </a:r>
            <a:r>
              <a:rPr lang="nl-NL" dirty="0" err="1"/>
              <a:t>async</a:t>
            </a:r>
            <a:r>
              <a:rPr lang="nl-NL" dirty="0"/>
              <a:t> over HTTP, </a:t>
            </a:r>
            <a:r>
              <a:rPr lang="nl-NL" dirty="0" err="1"/>
              <a:t>really</a:t>
            </a:r>
            <a:r>
              <a:rPr lang="nl-NL" dirty="0"/>
              <a:t>??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W3C consortium is ook bezig: HTML5 Event </a:t>
            </a:r>
            <a:r>
              <a:rPr lang="nl-NL" dirty="0" err="1"/>
              <a:t>streams</a:t>
            </a:r>
            <a:endParaRPr lang="nl-NL" dirty="0"/>
          </a:p>
          <a:p>
            <a:endParaRPr lang="nl-NL" dirty="0"/>
          </a:p>
          <a:p>
            <a:r>
              <a:rPr lang="nl-NL" dirty="0"/>
              <a:t>Een nieuw MIME-Type (</a:t>
            </a:r>
            <a:r>
              <a:rPr lang="nl-NL" dirty="0" err="1"/>
              <a:t>text</a:t>
            </a:r>
            <a:r>
              <a:rPr lang="nl-NL" dirty="0"/>
              <a:t>/event-</a:t>
            </a:r>
            <a:r>
              <a:rPr lang="nl-NL" dirty="0" err="1"/>
              <a:t>stream</a:t>
            </a:r>
            <a:r>
              <a:rPr lang="nl-NL" dirty="0"/>
              <a:t>)</a:t>
            </a:r>
          </a:p>
          <a:p>
            <a:r>
              <a:rPr lang="nl-NL" dirty="0"/>
              <a:t>Afspraken voor een Javascript </a:t>
            </a:r>
            <a:r>
              <a:rPr lang="nl-NL" dirty="0" smtClean="0"/>
              <a:t>model</a:t>
            </a:r>
            <a:endParaRPr lang="nl-NL" dirty="0"/>
          </a:p>
          <a:p>
            <a:r>
              <a:rPr lang="nl-NL" dirty="0" smtClean="0"/>
              <a:t>Een </a:t>
            </a:r>
            <a:r>
              <a:rPr lang="nl-NL" dirty="0" err="1"/>
              <a:t>polling</a:t>
            </a:r>
            <a:r>
              <a:rPr lang="nl-NL" dirty="0"/>
              <a:t> model, maar met meer afspraken over formaten etc.</a:t>
            </a:r>
          </a:p>
          <a:p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60324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Introductie </a:t>
            </a:r>
            <a:r>
              <a:rPr lang="nl-NL" dirty="0" err="1"/>
              <a:t>SignalR</a:t>
            </a:r>
            <a:r>
              <a:rPr lang="nl-NL" dirty="0"/>
              <a:t> </a:t>
            </a:r>
            <a:r>
              <a:rPr lang="nl-NL" dirty="0" err="1"/>
              <a:t>framework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SignalR</a:t>
            </a:r>
            <a:r>
              <a:rPr lang="en-US" dirty="0"/>
              <a:t> is </a:t>
            </a:r>
            <a:r>
              <a:rPr lang="en-US" dirty="0" err="1"/>
              <a:t>een</a:t>
            </a:r>
            <a:r>
              <a:rPr lang="en-US" dirty="0"/>
              <a:t> framework </a:t>
            </a:r>
            <a:r>
              <a:rPr lang="en-US" dirty="0" err="1"/>
              <a:t>waarmee</a:t>
            </a:r>
            <a:r>
              <a:rPr lang="en-US" dirty="0"/>
              <a:t> je </a:t>
            </a:r>
            <a:r>
              <a:rPr lang="en-US" dirty="0" err="1"/>
              <a:t>realtime</a:t>
            </a:r>
            <a:r>
              <a:rPr lang="en-US" dirty="0"/>
              <a:t> </a:t>
            </a:r>
            <a:r>
              <a:rPr lang="en-US" dirty="0" err="1"/>
              <a:t>async</a:t>
            </a:r>
            <a:r>
              <a:rPr lang="en-US" dirty="0"/>
              <a:t> </a:t>
            </a:r>
            <a:r>
              <a:rPr lang="en-US" dirty="0" err="1"/>
              <a:t>communicatie</a:t>
            </a:r>
            <a:r>
              <a:rPr lang="en-US" dirty="0"/>
              <a:t>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regelen</a:t>
            </a:r>
            <a:r>
              <a:rPr lang="en-US" dirty="0"/>
              <a:t> </a:t>
            </a:r>
            <a:r>
              <a:rPr lang="en-US" dirty="0" err="1"/>
              <a:t>tussen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client en </a:t>
            </a:r>
            <a:r>
              <a:rPr lang="en-US" dirty="0" err="1"/>
              <a:t>een</a:t>
            </a:r>
            <a:r>
              <a:rPr lang="en-US" dirty="0"/>
              <a:t> server</a:t>
            </a:r>
            <a:r>
              <a:rPr lang="en-US" dirty="0" smtClean="0"/>
              <a:t>.</a:t>
            </a:r>
            <a:endParaRPr lang="en-US" dirty="0"/>
          </a:p>
          <a:p>
            <a:endParaRPr lang="nl-NL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/>
              <a:t>Varianten</a:t>
            </a:r>
            <a:r>
              <a:rPr lang="en-US" dirty="0"/>
              <a:t> </a:t>
            </a:r>
            <a:r>
              <a:rPr lang="en-US" dirty="0" err="1"/>
              <a:t>beschikbaar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Silverlight</a:t>
            </a:r>
          </a:p>
          <a:p>
            <a:pPr lvl="1"/>
            <a:r>
              <a:rPr lang="en-US" dirty="0"/>
              <a:t>ASP.NET</a:t>
            </a:r>
          </a:p>
          <a:p>
            <a:pPr lvl="1"/>
            <a:r>
              <a:rPr lang="en-US" dirty="0" err="1"/>
              <a:t>Javascript</a:t>
            </a:r>
            <a:endParaRPr lang="en-US" dirty="0"/>
          </a:p>
          <a:p>
            <a:pPr lvl="1"/>
            <a:r>
              <a:rPr lang="en-US" dirty="0"/>
              <a:t>Windows Phone 7</a:t>
            </a:r>
          </a:p>
          <a:p>
            <a:pPr lvl="1"/>
            <a:r>
              <a:rPr lang="en-US" dirty="0"/>
              <a:t>(</a:t>
            </a:r>
            <a:r>
              <a:rPr lang="en-US" dirty="0" err="1"/>
              <a:t>MonoDroid</a:t>
            </a:r>
            <a:r>
              <a:rPr lang="en-US" dirty="0"/>
              <a:t>)</a:t>
            </a:r>
          </a:p>
          <a:p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47020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C slides">
  <a:themeElements>
    <a:clrScheme name="Nieuwe huisstijl Info Support 2011">
      <a:dk1>
        <a:srgbClr val="0078C9"/>
      </a:dk1>
      <a:lt1>
        <a:srgbClr val="FFFFFF"/>
      </a:lt1>
      <a:dk2>
        <a:srgbClr val="00539F"/>
      </a:dk2>
      <a:lt2>
        <a:srgbClr val="FFFFFF"/>
      </a:lt2>
      <a:accent1>
        <a:srgbClr val="0078C9"/>
      </a:accent1>
      <a:accent2>
        <a:srgbClr val="A80000"/>
      </a:accent2>
      <a:accent3>
        <a:srgbClr val="D7E9F7"/>
      </a:accent3>
      <a:accent4>
        <a:srgbClr val="B6B6B6"/>
      </a:accent4>
      <a:accent5>
        <a:srgbClr val="DAEDEF"/>
      </a:accent5>
      <a:accent6>
        <a:srgbClr val="00539F"/>
      </a:accent6>
      <a:hlink>
        <a:srgbClr val="0078C9"/>
      </a:hlink>
      <a:folHlink>
        <a:srgbClr val="0078C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LongProperties xmlns="http://schemas.microsoft.com/office/2006/metadata/longProperties"/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>
    <Omschrijving xmlns="f9a150b1-3ba2-4988-8a7d-e3cfa780e8d5">Info Support Powerpoint 2007 template - witte achtergrond</Omschrijving>
  </documentManagement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661F05C9A26C479912894FEB5EC1B1" ma:contentTypeVersion="1" ma:contentTypeDescription="Een nieuw document maken." ma:contentTypeScope="" ma:versionID="2a05dece8e3bd3c33f75976138b7081c">
  <xsd:schema xmlns:xsd="http://www.w3.org/2001/XMLSchema" xmlns:p="http://schemas.microsoft.com/office/2006/metadata/properties" xmlns:ns2="f9a150b1-3ba2-4988-8a7d-e3cfa780e8d5" targetNamespace="http://schemas.microsoft.com/office/2006/metadata/properties" ma:root="true" ma:fieldsID="c8938326b7293ea2ee7fa2cce6e49576" ns2:_="">
    <xsd:import namespace="f9a150b1-3ba2-4988-8a7d-e3cfa780e8d5"/>
    <xsd:element name="properties">
      <xsd:complexType>
        <xsd:sequence>
          <xsd:element name="documentManagement">
            <xsd:complexType>
              <xsd:all>
                <xsd:element ref="ns2:Omschrijving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f9a150b1-3ba2-4988-8a7d-e3cfa780e8d5" elementFormDefault="qualified">
    <xsd:import namespace="http://schemas.microsoft.com/office/2006/documentManagement/types"/>
    <xsd:element name="Omschrijving" ma:index="8" nillable="true" ma:displayName="Omschrijving" ma:internalName="Omschrijving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 ma:readOnly="tru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BB307D93-2FFF-4F8B-9E81-F7ACFE01FC73}">
  <ds:schemaRefs>
    <ds:schemaRef ds:uri="http://schemas.microsoft.com/office/2006/metadata/longProperties"/>
  </ds:schemaRefs>
</ds:datastoreItem>
</file>

<file path=customXml/itemProps2.xml><?xml version="1.0" encoding="utf-8"?>
<ds:datastoreItem xmlns:ds="http://schemas.openxmlformats.org/officeDocument/2006/customXml" ds:itemID="{C7B310DF-605C-48D1-8C27-6CBCC2B3E03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A988EEA-97E6-4944-AFE5-3E58A9F7677C}">
  <ds:schemaRefs>
    <ds:schemaRef ds:uri="http://purl.org/dc/terms/"/>
    <ds:schemaRef ds:uri="http://schemas.microsoft.com/office/2006/documentManagement/types"/>
    <ds:schemaRef ds:uri="http://purl.org/dc/dcmitype/"/>
    <ds:schemaRef ds:uri="http://purl.org/dc/elements/1.1/"/>
    <ds:schemaRef ds:uri="http://schemas.openxmlformats.org/package/2006/metadata/core-properties"/>
    <ds:schemaRef ds:uri="f9a150b1-3ba2-4988-8a7d-e3cfa780e8d5"/>
    <ds:schemaRef ds:uri="http://schemas.microsoft.com/office/2006/metadata/properties"/>
    <ds:schemaRef ds:uri="http://www.w3.org/XML/1998/namespace"/>
  </ds:schemaRefs>
</ds:datastoreItem>
</file>

<file path=customXml/itemProps4.xml><?xml version="1.0" encoding="utf-8"?>
<ds:datastoreItem xmlns:ds="http://schemas.openxmlformats.org/officeDocument/2006/customXml" ds:itemID="{47D3FC6E-852F-457D-810F-BE827CBFC42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9a150b1-3ba2-4988-8a7d-e3cfa780e8d5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1465</TotalTime>
  <Words>780</Words>
  <Application>Microsoft Office PowerPoint</Application>
  <PresentationFormat>Diavoorstelling (16:9)</PresentationFormat>
  <Paragraphs>109</Paragraphs>
  <Slides>18</Slides>
  <Notes>2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18</vt:i4>
      </vt:variant>
    </vt:vector>
  </HeadingPairs>
  <TitlesOfParts>
    <vt:vector size="19" baseType="lpstr">
      <vt:lpstr>KC slides</vt:lpstr>
      <vt:lpstr>Realtime async communicatie met SignalR</vt:lpstr>
      <vt:lpstr>Agenda</vt:lpstr>
      <vt:lpstr>Realtime async over HTTP, really??</vt:lpstr>
      <vt:lpstr>Realtime async over HTTP, really??</vt:lpstr>
      <vt:lpstr>Realtime async over HTTP, really??</vt:lpstr>
      <vt:lpstr>Realtime async over HTTP, really??</vt:lpstr>
      <vt:lpstr>Realtime async over HTTP, really??</vt:lpstr>
      <vt:lpstr>Realtime async over HTTP, really??</vt:lpstr>
      <vt:lpstr>Introductie SignalR framework</vt:lpstr>
      <vt:lpstr>Introductie SignalR framework</vt:lpstr>
      <vt:lpstr>Persistent connections</vt:lpstr>
      <vt:lpstr>Demo</vt:lpstr>
      <vt:lpstr>Communicatie middels hubs</vt:lpstr>
      <vt:lpstr>Demo</vt:lpstr>
      <vt:lpstr>Relatie met WCF</vt:lpstr>
      <vt:lpstr>Conclusie</vt:lpstr>
      <vt:lpstr>Conclusie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 PPT with QR-Code</dc:title>
  <dc:subject>Subject Report</dc:subject>
  <dc:creator>Roy Cornelissen</dc:creator>
  <cp:lastModifiedBy>Willem Meints</cp:lastModifiedBy>
  <cp:revision>134</cp:revision>
  <dcterms:created xsi:type="dcterms:W3CDTF">2011-09-21T04:53:59Z</dcterms:created>
  <dcterms:modified xsi:type="dcterms:W3CDTF">2012-02-07T08:08:50Z</dcterms:modified>
  <cp:contentStatus>Concept 1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tatus">
    <vt:lpwstr>Definitief</vt:lpwstr>
  </property>
  <property fmtid="{D5CDD505-2E9C-101B-9397-08002B2CF9AE}" pid="3" name="Versie">
    <vt:lpwstr>1.0</vt:lpwstr>
  </property>
  <property fmtid="{D5CDD505-2E9C-101B-9397-08002B2CF9AE}" pid="4" name="FinalInPhase">
    <vt:lpwstr>Transition</vt:lpwstr>
  </property>
  <property fmtid="{D5CDD505-2E9C-101B-9397-08002B2CF9AE}" pid="5" name="ContentType">
    <vt:lpwstr>Document</vt:lpwstr>
  </property>
  <property fmtid="{D5CDD505-2E9C-101B-9397-08002B2CF9AE}" pid="6" name="ContentTypeId">
    <vt:lpwstr>0x010100EE661F05C9A26C479912894FEB5EC1B1</vt:lpwstr>
  </property>
  <property fmtid="{D5CDD505-2E9C-101B-9397-08002B2CF9AE}" pid="7" name="Pakket">
    <vt:lpwstr>Powerpoint</vt:lpwstr>
  </property>
  <property fmtid="{D5CDD505-2E9C-101B-9397-08002B2CF9AE}" pid="8" name="Omschrijving">
    <vt:lpwstr>Info Support Powerpoint 2007 template - witte achtergrond</vt:lpwstr>
  </property>
</Properties>
</file>