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88B3A"/>
    <a:srgbClr val="FEFEFE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7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1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23B5-8C4B-48DD-BF6E-763AF153F3AE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D421-0EB4-47E8-A1F9-F2C060AA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8525765" y="2003569"/>
            <a:ext cx="1192463" cy="497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4" name="Retângulo 163"/>
          <p:cNvSpPr/>
          <p:nvPr/>
        </p:nvSpPr>
        <p:spPr>
          <a:xfrm>
            <a:off x="8527913" y="1310934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7" name="Retângulo 166"/>
          <p:cNvSpPr/>
          <p:nvPr/>
        </p:nvSpPr>
        <p:spPr>
          <a:xfrm>
            <a:off x="8197975" y="1675476"/>
            <a:ext cx="1929239" cy="28182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68" name="Fluxograma: Ou 167"/>
          <p:cNvSpPr/>
          <p:nvPr/>
        </p:nvSpPr>
        <p:spPr>
          <a:xfrm>
            <a:off x="9090264" y="4965145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70" name="CaixaDeTexto 169"/>
          <p:cNvSpPr txBox="1"/>
          <p:nvPr/>
        </p:nvSpPr>
        <p:spPr>
          <a:xfrm>
            <a:off x="8797565" y="1278877"/>
            <a:ext cx="840029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cxnSp>
        <p:nvCxnSpPr>
          <p:cNvPr id="171" name="Conector de seta reta 170"/>
          <p:cNvCxnSpPr>
            <a:stCxn id="163" idx="0"/>
            <a:endCxn id="139" idx="4"/>
          </p:cNvCxnSpPr>
          <p:nvPr/>
        </p:nvCxnSpPr>
        <p:spPr>
          <a:xfrm flipH="1" flipV="1">
            <a:off x="9118382" y="1791370"/>
            <a:ext cx="3615" cy="2121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ixaDeTexto 171"/>
          <p:cNvSpPr txBox="1"/>
          <p:nvPr/>
        </p:nvSpPr>
        <p:spPr>
          <a:xfrm>
            <a:off x="8777560" y="2022977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MLP - </a:t>
            </a:r>
          </a:p>
          <a:p>
            <a:r>
              <a:rPr lang="pt-BR" sz="800" dirty="0" err="1"/>
              <a:t>Multilayer</a:t>
            </a:r>
            <a:r>
              <a:rPr lang="pt-BR" sz="800" dirty="0"/>
              <a:t> </a:t>
            </a:r>
            <a:r>
              <a:rPr lang="pt-BR" sz="800" dirty="0" err="1"/>
              <a:t>perceptron</a:t>
            </a:r>
            <a:endParaRPr lang="pt-BR" sz="800" dirty="0"/>
          </a:p>
        </p:txBody>
      </p:sp>
      <p:cxnSp>
        <p:nvCxnSpPr>
          <p:cNvPr id="175" name="Conector de seta reta 174"/>
          <p:cNvCxnSpPr>
            <a:stCxn id="168" idx="0"/>
            <a:endCxn id="202" idx="2"/>
          </p:cNvCxnSpPr>
          <p:nvPr/>
        </p:nvCxnSpPr>
        <p:spPr>
          <a:xfrm flipH="1" flipV="1">
            <a:off x="9130743" y="3834815"/>
            <a:ext cx="16034" cy="11303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/>
          <p:cNvSpPr txBox="1"/>
          <p:nvPr/>
        </p:nvSpPr>
        <p:spPr>
          <a:xfrm>
            <a:off x="10539166" y="2945253"/>
            <a:ext cx="948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i="1" dirty="0" err="1" smtClean="0">
                <a:solidFill>
                  <a:srgbClr val="FF0000"/>
                </a:solidFill>
              </a:rPr>
              <a:t>Block</a:t>
            </a:r>
            <a:r>
              <a:rPr lang="pt-BR" sz="900" b="1" i="1" dirty="0" smtClean="0">
                <a:solidFill>
                  <a:srgbClr val="FF0000"/>
                </a:solidFill>
              </a:rPr>
              <a:t> (6 </a:t>
            </a:r>
            <a:r>
              <a:rPr lang="pt-BR" sz="900" b="1" i="1" dirty="0" err="1" smtClean="0">
                <a:solidFill>
                  <a:srgbClr val="FF0000"/>
                </a:solidFill>
              </a:rPr>
              <a:t>layers</a:t>
            </a:r>
            <a:r>
              <a:rPr lang="pt-BR" sz="900" b="1" i="1" dirty="0" smtClean="0">
                <a:solidFill>
                  <a:srgbClr val="FF0000"/>
                </a:solidFill>
              </a:rPr>
              <a:t>)</a:t>
            </a:r>
            <a:endParaRPr lang="pt-BR" sz="900" b="1" i="1" dirty="0">
              <a:solidFill>
                <a:srgbClr val="FF0000"/>
              </a:solidFill>
            </a:endParaRPr>
          </a:p>
        </p:txBody>
      </p:sp>
      <p:cxnSp>
        <p:nvCxnSpPr>
          <p:cNvPr id="178" name="Conector reto 177"/>
          <p:cNvCxnSpPr>
            <a:endCxn id="168" idx="6"/>
          </p:cNvCxnSpPr>
          <p:nvPr/>
        </p:nvCxnSpPr>
        <p:spPr>
          <a:xfrm flipH="1" flipV="1">
            <a:off x="9203289" y="5009153"/>
            <a:ext cx="742175" cy="27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tângulo 180"/>
          <p:cNvSpPr/>
          <p:nvPr/>
        </p:nvSpPr>
        <p:spPr>
          <a:xfrm>
            <a:off x="8562322" y="5372688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82" name="CaixaDeTexto 181"/>
          <p:cNvSpPr txBox="1"/>
          <p:nvPr/>
        </p:nvSpPr>
        <p:spPr>
          <a:xfrm>
            <a:off x="8562323" y="5373746"/>
            <a:ext cx="188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 </a:t>
            </a:r>
            <a:r>
              <a:rPr lang="pt-BR" sz="800" dirty="0" err="1" smtClean="0"/>
              <a:t>Embedding</a:t>
            </a:r>
            <a:endParaRPr lang="pt-BR" sz="800" dirty="0" smtClean="0"/>
          </a:p>
          <a:p>
            <a:r>
              <a:rPr lang="pt-BR" sz="7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te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8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cxnSp>
        <p:nvCxnSpPr>
          <p:cNvPr id="183" name="Conector de seta reta 182"/>
          <p:cNvCxnSpPr/>
          <p:nvPr/>
        </p:nvCxnSpPr>
        <p:spPr>
          <a:xfrm flipH="1" flipV="1">
            <a:off x="9151400" y="5065644"/>
            <a:ext cx="7047" cy="2916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to 184"/>
          <p:cNvCxnSpPr/>
          <p:nvPr/>
        </p:nvCxnSpPr>
        <p:spPr>
          <a:xfrm>
            <a:off x="8802499" y="4000993"/>
            <a:ext cx="689541" cy="6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/>
          <p:nvPr/>
        </p:nvCxnSpPr>
        <p:spPr>
          <a:xfrm flipV="1">
            <a:off x="9492040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/>
          <p:cNvCxnSpPr/>
          <p:nvPr/>
        </p:nvCxnSpPr>
        <p:spPr>
          <a:xfrm flipV="1">
            <a:off x="8801476" y="3839272"/>
            <a:ext cx="0" cy="1762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 flipH="1" flipV="1">
            <a:off x="9144600" y="5780003"/>
            <a:ext cx="5951" cy="2055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aixaDeTexto 192"/>
          <p:cNvSpPr txBox="1"/>
          <p:nvPr/>
        </p:nvSpPr>
        <p:spPr>
          <a:xfrm>
            <a:off x="8938842" y="5938135"/>
            <a:ext cx="638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Inputs</a:t>
            </a:r>
            <a:endParaRPr lang="pt-BR" sz="800" dirty="0"/>
          </a:p>
        </p:txBody>
      </p:sp>
      <p:sp>
        <p:nvSpPr>
          <p:cNvPr id="200" name="Retângulo 199"/>
          <p:cNvSpPr/>
          <p:nvPr/>
        </p:nvSpPr>
        <p:spPr>
          <a:xfrm>
            <a:off x="8538896" y="2865735"/>
            <a:ext cx="1163640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1" name="CaixaDeTexto 200"/>
          <p:cNvSpPr txBox="1"/>
          <p:nvPr/>
        </p:nvSpPr>
        <p:spPr>
          <a:xfrm>
            <a:off x="8713239" y="2855766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202" name="Retângulo 201"/>
          <p:cNvSpPr/>
          <p:nvPr/>
        </p:nvSpPr>
        <p:spPr>
          <a:xfrm>
            <a:off x="8534511" y="3336830"/>
            <a:ext cx="1192463" cy="4979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4" name="CaixaDeTexto 203"/>
          <p:cNvSpPr txBox="1"/>
          <p:nvPr/>
        </p:nvSpPr>
        <p:spPr>
          <a:xfrm>
            <a:off x="8788741" y="3295415"/>
            <a:ext cx="88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Masked</a:t>
            </a:r>
            <a:endParaRPr lang="pt-BR" sz="800" dirty="0" smtClean="0"/>
          </a:p>
          <a:p>
            <a:r>
              <a:rPr lang="pt-BR" sz="800" dirty="0" err="1" smtClean="0"/>
              <a:t>Multi-Head</a:t>
            </a:r>
            <a:endParaRPr lang="pt-BR" sz="800" dirty="0" smtClean="0"/>
          </a:p>
          <a:p>
            <a:r>
              <a:rPr lang="pt-BR" sz="800" dirty="0" err="1" smtClean="0"/>
              <a:t>Attention</a:t>
            </a:r>
            <a:endParaRPr lang="pt-BR" sz="800" dirty="0"/>
          </a:p>
        </p:txBody>
      </p:sp>
      <p:sp>
        <p:nvSpPr>
          <p:cNvPr id="2" name="Forma livre 1"/>
          <p:cNvSpPr/>
          <p:nvPr/>
        </p:nvSpPr>
        <p:spPr>
          <a:xfrm>
            <a:off x="9144599" y="3151614"/>
            <a:ext cx="722034" cy="944740"/>
          </a:xfrm>
          <a:custGeom>
            <a:avLst/>
            <a:gdLst>
              <a:gd name="connsiteX0" fmla="*/ 0 w 796758"/>
              <a:gd name="connsiteY0" fmla="*/ 1112253 h 1112253"/>
              <a:gd name="connsiteX1" fmla="*/ 796758 w 796758"/>
              <a:gd name="connsiteY1" fmla="*/ 1096211 h 1112253"/>
              <a:gd name="connsiteX2" fmla="*/ 780716 w 796758"/>
              <a:gd name="connsiteY2" fmla="*/ 0 h 1112253"/>
              <a:gd name="connsiteX3" fmla="*/ 780716 w 796758"/>
              <a:gd name="connsiteY3" fmla="*/ 0 h 11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758" h="1112253">
                <a:moveTo>
                  <a:pt x="0" y="1112253"/>
                </a:moveTo>
                <a:lnTo>
                  <a:pt x="796758" y="1096211"/>
                </a:lnTo>
                <a:lnTo>
                  <a:pt x="780716" y="0"/>
                </a:lnTo>
                <a:lnTo>
                  <a:pt x="780716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9" name="Conector de seta reta 8"/>
          <p:cNvCxnSpPr>
            <a:stCxn id="2" idx="2"/>
          </p:cNvCxnSpPr>
          <p:nvPr/>
        </p:nvCxnSpPr>
        <p:spPr>
          <a:xfrm flipH="1" flipV="1">
            <a:off x="9129317" y="3149300"/>
            <a:ext cx="722778" cy="23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9056889" y="2497943"/>
            <a:ext cx="1" cy="378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vre 49"/>
          <p:cNvSpPr/>
          <p:nvPr/>
        </p:nvSpPr>
        <p:spPr>
          <a:xfrm>
            <a:off x="9047819" y="1743778"/>
            <a:ext cx="832249" cy="915082"/>
          </a:xfrm>
          <a:custGeom>
            <a:avLst/>
            <a:gdLst>
              <a:gd name="connsiteX0" fmla="*/ 0 w 803936"/>
              <a:gd name="connsiteY0" fmla="*/ 920537 h 920537"/>
              <a:gd name="connsiteX1" fmla="*/ 803936 w 803936"/>
              <a:gd name="connsiteY1" fmla="*/ 914400 h 920537"/>
              <a:gd name="connsiteX2" fmla="*/ 791662 w 803936"/>
              <a:gd name="connsiteY2" fmla="*/ 0 h 920537"/>
              <a:gd name="connsiteX3" fmla="*/ 791662 w 803936"/>
              <a:gd name="connsiteY3" fmla="*/ 0 h 92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936" h="920537">
                <a:moveTo>
                  <a:pt x="0" y="920537"/>
                </a:moveTo>
                <a:lnTo>
                  <a:pt x="803936" y="914400"/>
                </a:lnTo>
                <a:lnTo>
                  <a:pt x="791662" y="0"/>
                </a:lnTo>
                <a:lnTo>
                  <a:pt x="791662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9170085" y="1743778"/>
            <a:ext cx="690568" cy="59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-180000" flipV="1">
            <a:off x="9079036" y="3215746"/>
            <a:ext cx="6138" cy="12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8528098" y="946284"/>
            <a:ext cx="1192463" cy="234128"/>
          </a:xfrm>
          <a:prstGeom prst="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1" name="Retângulo 60"/>
          <p:cNvSpPr/>
          <p:nvPr/>
        </p:nvSpPr>
        <p:spPr>
          <a:xfrm>
            <a:off x="8538163" y="554047"/>
            <a:ext cx="1184900" cy="241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2" name="CaixaDeTexto 61"/>
          <p:cNvSpPr txBox="1"/>
          <p:nvPr/>
        </p:nvSpPr>
        <p:spPr>
          <a:xfrm>
            <a:off x="9106155" y="-33928"/>
            <a:ext cx="963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Next </a:t>
            </a:r>
            <a:r>
              <a:rPr lang="pt-BR" sz="800" dirty="0" err="1" smtClean="0"/>
              <a:t>token</a:t>
            </a:r>
            <a:r>
              <a:rPr lang="pt-BR" sz="800" dirty="0" smtClean="0"/>
              <a:t>(char)</a:t>
            </a:r>
            <a:endParaRPr lang="pt-BR" sz="800" dirty="0"/>
          </a:p>
        </p:txBody>
      </p:sp>
      <p:cxnSp>
        <p:nvCxnSpPr>
          <p:cNvPr id="64" name="Conector de seta reta 63"/>
          <p:cNvCxnSpPr/>
          <p:nvPr/>
        </p:nvCxnSpPr>
        <p:spPr>
          <a:xfrm flipV="1">
            <a:off x="9129825" y="1180412"/>
            <a:ext cx="0" cy="135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flipV="1">
            <a:off x="9103964" y="782473"/>
            <a:ext cx="3141" cy="1818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160" idx="2"/>
          </p:cNvCxnSpPr>
          <p:nvPr/>
        </p:nvCxnSpPr>
        <p:spPr>
          <a:xfrm flipV="1">
            <a:off x="9127471" y="395224"/>
            <a:ext cx="1845" cy="1639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8833488" y="545990"/>
            <a:ext cx="693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sp>
        <p:nvSpPr>
          <p:cNvPr id="115" name="CaixaDeTexto 114"/>
          <p:cNvSpPr txBox="1"/>
          <p:nvPr/>
        </p:nvSpPr>
        <p:spPr>
          <a:xfrm>
            <a:off x="8810077" y="900553"/>
            <a:ext cx="14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Linear </a:t>
            </a:r>
            <a:r>
              <a:rPr lang="pt-BR" sz="800" dirty="0" err="1" smtClean="0"/>
              <a:t>head</a:t>
            </a:r>
            <a:endParaRPr lang="pt-BR" sz="800" dirty="0" smtClean="0"/>
          </a:p>
          <a:p>
            <a:r>
              <a:rPr lang="pt-BR" sz="700" dirty="0" err="1">
                <a:solidFill>
                  <a:schemeClr val="accent6">
                    <a:lumMod val="50000"/>
                  </a:schemeClr>
                </a:solidFill>
              </a:rPr>
              <a:t>nn.Linear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(.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vocab_size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pt-BR" sz="7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sz="800" dirty="0"/>
          </a:p>
        </p:txBody>
      </p:sp>
      <p:sp>
        <p:nvSpPr>
          <p:cNvPr id="43" name="Retângulo 42"/>
          <p:cNvSpPr/>
          <p:nvPr/>
        </p:nvSpPr>
        <p:spPr>
          <a:xfrm>
            <a:off x="9880069" y="4827999"/>
            <a:ext cx="1192463" cy="39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44" name="CaixaDeTexto 43"/>
          <p:cNvSpPr txBox="1"/>
          <p:nvPr/>
        </p:nvSpPr>
        <p:spPr>
          <a:xfrm>
            <a:off x="9888438" y="4843646"/>
            <a:ext cx="186087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Positional</a:t>
            </a:r>
            <a:r>
              <a:rPr lang="pt-BR" sz="800" dirty="0"/>
              <a:t> </a:t>
            </a:r>
            <a:r>
              <a:rPr lang="pt-BR" sz="800" dirty="0" err="1" smtClean="0"/>
              <a:t>Encoding</a:t>
            </a:r>
            <a:endParaRPr lang="pt-BR" sz="800" dirty="0" smtClean="0"/>
          </a:p>
          <a:p>
            <a:r>
              <a:rPr lang="pt-BR" sz="700" dirty="0" err="1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nn.Embedding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max_len</a:t>
            </a:r>
            <a:r>
              <a:rPr lang="pt-BR" sz="7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n_embd</a:t>
            </a:r>
            <a:r>
              <a:rPr lang="pt-B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pt-BR" sz="800" dirty="0"/>
          </a:p>
        </p:txBody>
      </p:sp>
      <p:sp>
        <p:nvSpPr>
          <p:cNvPr id="51" name="Retângulo 50"/>
          <p:cNvSpPr/>
          <p:nvPr/>
        </p:nvSpPr>
        <p:spPr>
          <a:xfrm>
            <a:off x="4918538" y="2427606"/>
            <a:ext cx="1184900" cy="23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3" name="Retângulo 52"/>
          <p:cNvSpPr/>
          <p:nvPr/>
        </p:nvSpPr>
        <p:spPr>
          <a:xfrm>
            <a:off x="4918538" y="2910314"/>
            <a:ext cx="1187115" cy="278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5001063" y="2875114"/>
            <a:ext cx="1927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Concat</a:t>
            </a:r>
            <a:endParaRPr lang="pt-BR" sz="800" dirty="0" smtClean="0"/>
          </a:p>
          <a:p>
            <a:r>
              <a:rPr lang="fr-FR" sz="700" dirty="0">
                <a:solidFill>
                  <a:schemeClr val="accent6">
                    <a:lumMod val="50000"/>
                  </a:schemeClr>
                </a:solidFill>
              </a:rPr>
              <a:t>z = z.transpose(1, 2).contiguous().view(B, T, C)</a:t>
            </a:r>
            <a:endParaRPr lang="pt-BR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120460" y="2416845"/>
            <a:ext cx="817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C</a:t>
            </a:r>
            <a:r>
              <a:rPr lang="pt-BR" sz="800" dirty="0" smtClean="0"/>
              <a:t> Linear 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5505593" y="2664819"/>
            <a:ext cx="0" cy="24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4500554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400808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4307719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5" name="CaixaDeTexto 64"/>
          <p:cNvSpPr txBox="1"/>
          <p:nvPr/>
        </p:nvSpPr>
        <p:spPr>
          <a:xfrm>
            <a:off x="4308188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Q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5315531" y="4308150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8" name="Retângulo de cantos arredondados 67"/>
          <p:cNvSpPr/>
          <p:nvPr/>
        </p:nvSpPr>
        <p:spPr>
          <a:xfrm>
            <a:off x="5215785" y="4404485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120467" y="4469138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0" name="CaixaDeTexto 69"/>
          <p:cNvSpPr txBox="1"/>
          <p:nvPr/>
        </p:nvSpPr>
        <p:spPr>
          <a:xfrm>
            <a:off x="5120936" y="4432200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K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6130638" y="4288277"/>
            <a:ext cx="572492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6030892" y="4384612"/>
            <a:ext cx="579618" cy="2363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5937803" y="4478461"/>
            <a:ext cx="593576" cy="236394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6" name="CaixaDeTexto 75"/>
          <p:cNvSpPr txBox="1"/>
          <p:nvPr/>
        </p:nvSpPr>
        <p:spPr>
          <a:xfrm>
            <a:off x="5938272" y="4441523"/>
            <a:ext cx="5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V</a:t>
            </a:r>
            <a:r>
              <a:rPr lang="pt-BR" sz="800" dirty="0" smtClean="0"/>
              <a:t> Linear</a:t>
            </a:r>
          </a:p>
          <a:p>
            <a:r>
              <a:rPr lang="pt-BR" sz="800" dirty="0" smtClean="0"/>
              <a:t>(</a:t>
            </a:r>
            <a:r>
              <a:rPr lang="pt-BR" sz="800" dirty="0" err="1" smtClean="0"/>
              <a:t>proj</a:t>
            </a:r>
            <a:r>
              <a:rPr lang="pt-BR" sz="800" dirty="0" smtClean="0"/>
              <a:t>)</a:t>
            </a:r>
            <a:endParaRPr lang="pt-BR" sz="800" dirty="0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4513463" y="3390311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4410591" y="3494474"/>
            <a:ext cx="2221431" cy="4379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4307719" y="3609281"/>
            <a:ext cx="2221431" cy="437941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80" name="CaixaDeTexto 79"/>
          <p:cNvSpPr txBox="1"/>
          <p:nvPr/>
        </p:nvSpPr>
        <p:spPr>
          <a:xfrm>
            <a:off x="4703710" y="3595794"/>
            <a:ext cx="162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Scaled</a:t>
            </a:r>
            <a:r>
              <a:rPr lang="pt-BR" sz="800" dirty="0" smtClean="0"/>
              <a:t> </a:t>
            </a:r>
            <a:r>
              <a:rPr lang="pt-BR" sz="800" dirty="0" err="1" smtClean="0"/>
              <a:t>Dot-Product</a:t>
            </a:r>
            <a:r>
              <a:rPr lang="pt-BR" sz="800" dirty="0" smtClean="0"/>
              <a:t> </a:t>
            </a:r>
          </a:p>
          <a:p>
            <a:r>
              <a:rPr lang="pt-BR" sz="800" dirty="0" smtClean="0"/>
              <a:t>         </a:t>
            </a:r>
            <a:r>
              <a:rPr lang="pt-BR" sz="800" dirty="0" err="1" smtClean="0"/>
              <a:t>Attention</a:t>
            </a:r>
            <a:endParaRPr lang="pt-BR" sz="800" dirty="0" smtClean="0"/>
          </a:p>
          <a:p>
            <a:endParaRPr lang="pt-BR" sz="800" dirty="0"/>
          </a:p>
        </p:txBody>
      </p:sp>
      <p:cxnSp>
        <p:nvCxnSpPr>
          <p:cNvPr id="81" name="Conector de seta reta 80"/>
          <p:cNvCxnSpPr>
            <a:stCxn id="80" idx="0"/>
            <a:endCxn id="53" idx="2"/>
          </p:cNvCxnSpPr>
          <p:nvPr/>
        </p:nvCxnSpPr>
        <p:spPr>
          <a:xfrm flipH="1" flipV="1">
            <a:off x="5512096" y="3188403"/>
            <a:ext cx="4319" cy="40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5633709" y="3188404"/>
            <a:ext cx="1743" cy="3110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5734030" y="3188403"/>
            <a:ext cx="932" cy="18363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flipH="1" flipV="1">
            <a:off x="4568985" y="4042794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flipH="1" flipV="1">
            <a:off x="5414414" y="4033471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H="1" flipV="1">
            <a:off x="6222075" y="4053808"/>
            <a:ext cx="10740" cy="4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>
            <a:endCxn id="63" idx="2"/>
          </p:cNvCxnSpPr>
          <p:nvPr/>
        </p:nvCxnSpPr>
        <p:spPr>
          <a:xfrm flipH="1" flipV="1">
            <a:off x="4604507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H="1" flipV="1">
            <a:off x="5425154" y="4714855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H="1" flipV="1">
            <a:off x="6232815" y="4705532"/>
            <a:ext cx="17546" cy="76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449748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5271291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6089692" y="557861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x</a:t>
            </a:r>
            <a:endParaRPr lang="pt-BR" sz="800" dirty="0"/>
          </a:p>
        </p:txBody>
      </p:sp>
      <p:cxnSp>
        <p:nvCxnSpPr>
          <p:cNvPr id="93" name="Conector reto 92"/>
          <p:cNvCxnSpPr/>
          <p:nvPr/>
        </p:nvCxnSpPr>
        <p:spPr>
          <a:xfrm flipV="1">
            <a:off x="4622053" y="4705532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613280" y="4714855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5447498" y="4719889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V="1">
            <a:off x="6241588" y="4724178"/>
            <a:ext cx="173520" cy="3373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5427452" y="4712866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 flipV="1">
            <a:off x="6244854" y="4712865"/>
            <a:ext cx="113941" cy="34753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59" idx="0"/>
          </p:cNvCxnSpPr>
          <p:nvPr/>
        </p:nvCxnSpPr>
        <p:spPr>
          <a:xfrm flipV="1">
            <a:off x="4690617" y="4042794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/>
          <p:nvPr/>
        </p:nvCxnSpPr>
        <p:spPr>
          <a:xfrm flipV="1">
            <a:off x="4786800" y="4053808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5633709" y="4073681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V="1">
            <a:off x="6422222" y="4053807"/>
            <a:ext cx="0" cy="234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5526889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6314791" y="4053807"/>
            <a:ext cx="0" cy="341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lchete direito 104"/>
          <p:cNvSpPr/>
          <p:nvPr/>
        </p:nvSpPr>
        <p:spPr>
          <a:xfrm rot="2945288">
            <a:off x="6585458" y="3369961"/>
            <a:ext cx="64441" cy="629288"/>
          </a:xfrm>
          <a:prstGeom prst="rightBracket">
            <a:avLst>
              <a:gd name="adj" fmla="val 79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06" name="Conector reto 105"/>
          <p:cNvCxnSpPr/>
          <p:nvPr/>
        </p:nvCxnSpPr>
        <p:spPr>
          <a:xfrm>
            <a:off x="6638780" y="3697183"/>
            <a:ext cx="220099" cy="44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6817679" y="3515328"/>
            <a:ext cx="266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h</a:t>
            </a:r>
            <a:endParaRPr lang="pt-BR" sz="800" dirty="0"/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1788404" y="5237385"/>
            <a:ext cx="796666" cy="23120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1874742" y="4753002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1705991" y="4243379"/>
            <a:ext cx="949720" cy="267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1808824" y="3724874"/>
            <a:ext cx="765270" cy="267606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2" name="CaixaDeTexto 111"/>
          <p:cNvSpPr txBox="1"/>
          <p:nvPr/>
        </p:nvSpPr>
        <p:spPr>
          <a:xfrm>
            <a:off x="1852289" y="5214487"/>
            <a:ext cx="765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2036076" y="2971230"/>
            <a:ext cx="862514" cy="238035"/>
          </a:xfrm>
          <a:prstGeom prst="roundRect">
            <a:avLst/>
          </a:prstGeom>
          <a:solidFill>
            <a:srgbClr val="DEC8E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14" name="CaixaDeTexto 113"/>
          <p:cNvSpPr txBox="1"/>
          <p:nvPr/>
        </p:nvSpPr>
        <p:spPr>
          <a:xfrm>
            <a:off x="2099960" y="2974842"/>
            <a:ext cx="6887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MatMul</a:t>
            </a:r>
            <a:endParaRPr lang="pt-BR" sz="8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1935570" y="4724236"/>
            <a:ext cx="53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Scale</a:t>
            </a:r>
            <a:endParaRPr lang="pt-BR" sz="8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1945202" y="4225196"/>
            <a:ext cx="507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Mask</a:t>
            </a:r>
            <a:endParaRPr lang="pt-BR" sz="8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846824" y="3721572"/>
            <a:ext cx="710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Softmax</a:t>
            </a:r>
            <a:endParaRPr lang="pt-BR" sz="800" dirty="0"/>
          </a:p>
        </p:txBody>
      </p:sp>
      <p:cxnSp>
        <p:nvCxnSpPr>
          <p:cNvPr id="119" name="Conector de seta reta 118"/>
          <p:cNvCxnSpPr/>
          <p:nvPr/>
        </p:nvCxnSpPr>
        <p:spPr>
          <a:xfrm flipH="1" flipV="1">
            <a:off x="2196618" y="49788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H="1" flipV="1">
            <a:off x="2191302" y="4499723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H="1" flipV="1">
            <a:off x="2191894" y="3988742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/>
          <p:nvPr/>
        </p:nvCxnSpPr>
        <p:spPr>
          <a:xfrm flipV="1">
            <a:off x="2180851" y="3215669"/>
            <a:ext cx="8281" cy="516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/>
          <p:nvPr/>
        </p:nvCxnSpPr>
        <p:spPr>
          <a:xfrm flipH="1" flipV="1">
            <a:off x="1935570" y="5481297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de seta reta 123"/>
          <p:cNvCxnSpPr/>
          <p:nvPr/>
        </p:nvCxnSpPr>
        <p:spPr>
          <a:xfrm flipH="1" flipV="1">
            <a:off x="2407885" y="5468590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/>
          <p:nvPr/>
        </p:nvCxnSpPr>
        <p:spPr>
          <a:xfrm flipH="1" flipV="1">
            <a:off x="2811904" y="3215669"/>
            <a:ext cx="9323" cy="251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1782433" y="5724334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q</a:t>
            </a:r>
            <a:endParaRPr lang="pt-BR" sz="8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22716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k</a:t>
            </a:r>
            <a:endParaRPr lang="pt-BR" sz="800" dirty="0"/>
          </a:p>
        </p:txBody>
      </p:sp>
      <p:sp>
        <p:nvSpPr>
          <p:cNvPr id="128" name="CaixaDeTexto 127"/>
          <p:cNvSpPr txBox="1"/>
          <p:nvPr/>
        </p:nvSpPr>
        <p:spPr>
          <a:xfrm>
            <a:off x="2680898" y="5722691"/>
            <a:ext cx="286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v</a:t>
            </a:r>
            <a:endParaRPr lang="pt-BR" sz="800" dirty="0"/>
          </a:p>
        </p:txBody>
      </p:sp>
      <p:cxnSp>
        <p:nvCxnSpPr>
          <p:cNvPr id="129" name="Conector de seta reta 128"/>
          <p:cNvCxnSpPr/>
          <p:nvPr/>
        </p:nvCxnSpPr>
        <p:spPr>
          <a:xfrm flipH="1" flipV="1">
            <a:off x="2468861" y="2719164"/>
            <a:ext cx="5370" cy="258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1399306" y="2224758"/>
            <a:ext cx="1930836" cy="393231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31" name="Conector reto 130"/>
          <p:cNvCxnSpPr/>
          <p:nvPr/>
        </p:nvCxnSpPr>
        <p:spPr>
          <a:xfrm>
            <a:off x="3374074" y="2224758"/>
            <a:ext cx="867306" cy="126971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3393908" y="4146520"/>
            <a:ext cx="899389" cy="19818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778918" y="2204323"/>
            <a:ext cx="140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/>
              <a:t>Scaled</a:t>
            </a:r>
            <a:r>
              <a:rPr lang="pt-BR" sz="800" dirty="0"/>
              <a:t> </a:t>
            </a:r>
            <a:r>
              <a:rPr lang="pt-BR" sz="800" dirty="0" err="1"/>
              <a:t>Dot-Product</a:t>
            </a:r>
            <a:r>
              <a:rPr lang="pt-BR" sz="800" dirty="0"/>
              <a:t> </a:t>
            </a:r>
          </a:p>
          <a:p>
            <a:r>
              <a:rPr lang="pt-BR" sz="800" dirty="0"/>
              <a:t>         </a:t>
            </a:r>
            <a:r>
              <a:rPr lang="pt-BR" sz="800" dirty="0" err="1" smtClean="0"/>
              <a:t>Attention</a:t>
            </a:r>
            <a:endParaRPr lang="pt-BR" sz="8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2574186" y="2686054"/>
            <a:ext cx="26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z</a:t>
            </a:r>
            <a:endParaRPr lang="pt-BR" sz="800" dirty="0"/>
          </a:p>
        </p:txBody>
      </p:sp>
      <p:cxnSp>
        <p:nvCxnSpPr>
          <p:cNvPr id="135" name="Conector de seta reta 134"/>
          <p:cNvCxnSpPr/>
          <p:nvPr/>
        </p:nvCxnSpPr>
        <p:spPr>
          <a:xfrm flipV="1">
            <a:off x="5512095" y="2213847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/>
          <p:nvPr/>
        </p:nvCxnSpPr>
        <p:spPr>
          <a:xfrm>
            <a:off x="6387680" y="2213847"/>
            <a:ext cx="2008153" cy="108855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V="1">
            <a:off x="6467375" y="4046898"/>
            <a:ext cx="1942364" cy="191589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uxograma: Ou 137"/>
          <p:cNvSpPr/>
          <p:nvPr/>
        </p:nvSpPr>
        <p:spPr>
          <a:xfrm>
            <a:off x="9026996" y="3120979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39" name="Fluxograma: Ou 138"/>
          <p:cNvSpPr/>
          <p:nvPr/>
        </p:nvSpPr>
        <p:spPr>
          <a:xfrm>
            <a:off x="9061869" y="1703354"/>
            <a:ext cx="113025" cy="88016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cxnSp>
        <p:nvCxnSpPr>
          <p:cNvPr id="140" name="Conector de seta reta 139"/>
          <p:cNvCxnSpPr>
            <a:endCxn id="164" idx="2"/>
          </p:cNvCxnSpPr>
          <p:nvPr/>
        </p:nvCxnSpPr>
        <p:spPr>
          <a:xfrm flipH="1" flipV="1">
            <a:off x="9121471" y="1503439"/>
            <a:ext cx="526" cy="1707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H="1" flipV="1">
            <a:off x="9083215" y="3073044"/>
            <a:ext cx="1046" cy="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8726864" y="6488668"/>
            <a:ext cx="97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accent4"/>
                </a:solidFill>
              </a:rPr>
              <a:t>Decoder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0" name="Chave esquerda 39"/>
          <p:cNvSpPr/>
          <p:nvPr/>
        </p:nvSpPr>
        <p:spPr>
          <a:xfrm rot="16200000">
            <a:off x="8945233" y="5154061"/>
            <a:ext cx="426427" cy="2200265"/>
          </a:xfrm>
          <a:prstGeom prst="leftBrac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accent4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522085" y="4223526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2" name="CaixaDeTexto 141"/>
          <p:cNvSpPr txBox="1"/>
          <p:nvPr/>
        </p:nvSpPr>
        <p:spPr>
          <a:xfrm>
            <a:off x="8785757" y="42172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LayerNorm</a:t>
            </a:r>
            <a:endParaRPr lang="pt-BR" sz="800" dirty="0"/>
          </a:p>
        </p:txBody>
      </p:sp>
      <p:sp>
        <p:nvSpPr>
          <p:cNvPr id="143" name="Retângulo 142"/>
          <p:cNvSpPr/>
          <p:nvPr/>
        </p:nvSpPr>
        <p:spPr>
          <a:xfrm>
            <a:off x="8549660" y="4573603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5" name="CaixaDeTexto 144"/>
          <p:cNvSpPr txBox="1"/>
          <p:nvPr/>
        </p:nvSpPr>
        <p:spPr>
          <a:xfrm>
            <a:off x="8864479" y="4554528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148" name="Retângulo 147"/>
          <p:cNvSpPr/>
          <p:nvPr/>
        </p:nvSpPr>
        <p:spPr>
          <a:xfrm>
            <a:off x="10847490" y="2237993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49" name="Retângulo de cantos arredondados 148"/>
          <p:cNvSpPr/>
          <p:nvPr/>
        </p:nvSpPr>
        <p:spPr>
          <a:xfrm>
            <a:off x="10820465" y="1875579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1" name="CaixaDeTexto 150"/>
          <p:cNvSpPr txBox="1"/>
          <p:nvPr/>
        </p:nvSpPr>
        <p:spPr>
          <a:xfrm>
            <a:off x="10825356" y="2214705"/>
            <a:ext cx="661956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new_gelu</a:t>
            </a:r>
            <a:endParaRPr lang="pt-BR" sz="800" dirty="0"/>
          </a:p>
        </p:txBody>
      </p:sp>
      <p:sp>
        <p:nvSpPr>
          <p:cNvPr id="152" name="Retângulo de cantos arredondados 151"/>
          <p:cNvSpPr/>
          <p:nvPr/>
        </p:nvSpPr>
        <p:spPr>
          <a:xfrm>
            <a:off x="10825356" y="2588772"/>
            <a:ext cx="593576" cy="212283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53" name="CaixaDeTexto 152"/>
          <p:cNvSpPr txBox="1"/>
          <p:nvPr/>
        </p:nvSpPr>
        <p:spPr>
          <a:xfrm>
            <a:off x="10913085" y="259875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10906152" y="1872418"/>
            <a:ext cx="801594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smtClean="0"/>
              <a:t>Linear</a:t>
            </a:r>
            <a:endParaRPr lang="pt-BR" sz="800" dirty="0"/>
          </a:p>
        </p:txBody>
      </p:sp>
      <p:cxnSp>
        <p:nvCxnSpPr>
          <p:cNvPr id="155" name="Conector de seta reta 154"/>
          <p:cNvCxnSpPr/>
          <p:nvPr/>
        </p:nvCxnSpPr>
        <p:spPr>
          <a:xfrm flipH="1" flipV="1">
            <a:off x="11107390" y="2077264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/>
          <p:nvPr/>
        </p:nvCxnSpPr>
        <p:spPr>
          <a:xfrm flipH="1" flipV="1">
            <a:off x="11110856" y="2437399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V="1">
            <a:off x="9700484" y="1475141"/>
            <a:ext cx="1069772" cy="47458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>
            <a:off x="9700484" y="2542877"/>
            <a:ext cx="1119981" cy="32260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54425" y="530601"/>
            <a:ext cx="12172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 err="1" smtClean="0"/>
              <a:t>vocab_size</a:t>
            </a:r>
            <a:r>
              <a:rPr lang="pt-BR" sz="900" b="1" dirty="0"/>
              <a:t>: </a:t>
            </a:r>
            <a:r>
              <a:rPr lang="pt-BR" sz="900" b="1" dirty="0" smtClean="0"/>
              <a:t>115</a:t>
            </a:r>
          </a:p>
          <a:p>
            <a:r>
              <a:rPr lang="pt-BR" sz="900" b="1" dirty="0" smtClean="0"/>
              <a:t>B: </a:t>
            </a:r>
            <a:r>
              <a:rPr lang="pt-BR" sz="900" b="1" dirty="0" smtClean="0"/>
              <a:t>32</a:t>
            </a:r>
            <a:endParaRPr lang="pt-BR" sz="900" b="1" dirty="0"/>
          </a:p>
          <a:p>
            <a:r>
              <a:rPr lang="pt-BR" sz="900" b="1" dirty="0" smtClean="0"/>
              <a:t>T: </a:t>
            </a:r>
            <a:r>
              <a:rPr lang="pt-BR" sz="900" b="1" dirty="0" smtClean="0"/>
              <a:t>64</a:t>
            </a:r>
          </a:p>
          <a:p>
            <a:r>
              <a:rPr lang="pt-BR" sz="900" b="1" dirty="0" smtClean="0"/>
              <a:t>C: 384</a:t>
            </a:r>
          </a:p>
          <a:p>
            <a:r>
              <a:rPr lang="pt-BR" sz="900" b="1" dirty="0" err="1" smtClean="0"/>
              <a:t>hs</a:t>
            </a:r>
            <a:r>
              <a:rPr lang="pt-BR" sz="900" b="1" dirty="0" smtClean="0"/>
              <a:t>: 64</a:t>
            </a:r>
            <a:endParaRPr lang="pt-BR" sz="900" b="1" dirty="0"/>
          </a:p>
          <a:p>
            <a:r>
              <a:rPr lang="pt-BR" sz="900" b="1" dirty="0" smtClean="0"/>
              <a:t>h: </a:t>
            </a:r>
            <a:r>
              <a:rPr lang="pt-BR" sz="900" b="1" dirty="0" smtClean="0"/>
              <a:t>6</a:t>
            </a:r>
            <a:endParaRPr lang="pt-BR" sz="900" b="1" dirty="0"/>
          </a:p>
          <a:p>
            <a:r>
              <a:rPr lang="pt-BR" sz="900" b="1" dirty="0" smtClean="0"/>
              <a:t>L: 6</a:t>
            </a:r>
            <a:endParaRPr lang="pt-BR" sz="900" b="1" dirty="0"/>
          </a:p>
        </p:txBody>
      </p:sp>
      <p:sp>
        <p:nvSpPr>
          <p:cNvPr id="156" name="Retângulo de cantos arredondados 155"/>
          <p:cNvSpPr/>
          <p:nvPr/>
        </p:nvSpPr>
        <p:spPr>
          <a:xfrm>
            <a:off x="1859693" y="3398574"/>
            <a:ext cx="623989" cy="213636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61" name="CaixaDeTexto 160"/>
          <p:cNvSpPr txBox="1"/>
          <p:nvPr/>
        </p:nvSpPr>
        <p:spPr>
          <a:xfrm>
            <a:off x="1932202" y="3394914"/>
            <a:ext cx="581155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92539" y="4785151"/>
            <a:ext cx="577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/>
              <a:t>w</a:t>
            </a:r>
            <a:r>
              <a:rPr lang="pt-BR" sz="700" dirty="0" err="1" smtClean="0"/>
              <a:t>te</a:t>
            </a:r>
            <a:r>
              <a:rPr lang="pt-BR" sz="700" dirty="0" smtClean="0"/>
              <a:t> + </a:t>
            </a:r>
            <a:r>
              <a:rPr lang="pt-BR" sz="700" dirty="0" err="1" smtClean="0"/>
              <a:t>wpe</a:t>
            </a:r>
            <a:endParaRPr lang="pt-BR" sz="7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260" y="38657"/>
            <a:ext cx="12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nanoGPT</a:t>
            </a:r>
            <a:endParaRPr lang="pt-BR" dirty="0"/>
          </a:p>
        </p:txBody>
      </p:sp>
      <p:sp>
        <p:nvSpPr>
          <p:cNvPr id="162" name="CaixaDeTexto 161"/>
          <p:cNvSpPr txBox="1"/>
          <p:nvPr/>
        </p:nvSpPr>
        <p:spPr>
          <a:xfrm>
            <a:off x="8976992" y="4043350"/>
            <a:ext cx="16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x</a:t>
            </a:r>
            <a:endParaRPr lang="pt-BR" sz="700" dirty="0"/>
          </a:p>
        </p:txBody>
      </p:sp>
      <p:sp>
        <p:nvSpPr>
          <p:cNvPr id="165" name="CaixaDeTexto 164"/>
          <p:cNvSpPr txBox="1"/>
          <p:nvPr/>
        </p:nvSpPr>
        <p:spPr>
          <a:xfrm>
            <a:off x="9202379" y="3120756"/>
            <a:ext cx="16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x</a:t>
            </a:r>
            <a:endParaRPr lang="pt-BR" sz="700" dirty="0"/>
          </a:p>
        </p:txBody>
      </p:sp>
      <p:sp>
        <p:nvSpPr>
          <p:cNvPr id="166" name="CaixaDeTexto 165"/>
          <p:cNvSpPr txBox="1"/>
          <p:nvPr/>
        </p:nvSpPr>
        <p:spPr>
          <a:xfrm>
            <a:off x="8773384" y="3135830"/>
            <a:ext cx="411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 smtClean="0"/>
              <a:t>attn</a:t>
            </a:r>
            <a:endParaRPr lang="pt-BR" sz="700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9036739" y="2654766"/>
            <a:ext cx="741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/>
              <a:t>hidden_states</a:t>
            </a:r>
            <a:endParaRPr lang="pt-BR" sz="7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7881466" y="1811254"/>
            <a:ext cx="12692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/>
              <a:t>feed_forward_hidden_states</a:t>
            </a:r>
            <a:endParaRPr lang="pt-BR" sz="7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8711674" y="763748"/>
            <a:ext cx="36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/>
              <a:t>logits</a:t>
            </a:r>
            <a:endParaRPr lang="pt-BR" sz="700" dirty="0"/>
          </a:p>
        </p:txBody>
      </p:sp>
      <p:sp>
        <p:nvSpPr>
          <p:cNvPr id="177" name="CaixaDeTexto 176"/>
          <p:cNvSpPr txBox="1"/>
          <p:nvPr/>
        </p:nvSpPr>
        <p:spPr>
          <a:xfrm>
            <a:off x="4371747" y="4108095"/>
            <a:ext cx="16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</a:t>
            </a:r>
            <a:endParaRPr lang="pt-BR" sz="7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224707" y="4089626"/>
            <a:ext cx="16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k</a:t>
            </a:r>
            <a:endParaRPr lang="pt-BR" sz="700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6020454" y="4096354"/>
            <a:ext cx="16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v</a:t>
            </a:r>
            <a:endParaRPr lang="pt-BR" sz="700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5181201" y="3171200"/>
            <a:ext cx="35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z 64</a:t>
            </a:r>
            <a:endParaRPr lang="pt-BR" sz="700" dirty="0"/>
          </a:p>
        </p:txBody>
      </p:sp>
      <p:sp>
        <p:nvSpPr>
          <p:cNvPr id="188" name="CaixaDeTexto 187"/>
          <p:cNvSpPr txBox="1"/>
          <p:nvPr/>
        </p:nvSpPr>
        <p:spPr>
          <a:xfrm>
            <a:off x="5145971" y="1763070"/>
            <a:ext cx="4115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 smtClean="0"/>
              <a:t>attn</a:t>
            </a:r>
            <a:endParaRPr lang="pt-BR" sz="700" dirty="0"/>
          </a:p>
        </p:txBody>
      </p:sp>
      <p:sp>
        <p:nvSpPr>
          <p:cNvPr id="189" name="CaixaDeTexto 188"/>
          <p:cNvSpPr txBox="1"/>
          <p:nvPr/>
        </p:nvSpPr>
        <p:spPr>
          <a:xfrm>
            <a:off x="5143032" y="2696568"/>
            <a:ext cx="4174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z 384</a:t>
            </a:r>
            <a:endParaRPr lang="pt-BR" sz="700" dirty="0"/>
          </a:p>
        </p:txBody>
      </p:sp>
      <p:sp>
        <p:nvSpPr>
          <p:cNvPr id="190" name="CaixaDeTexto 189"/>
          <p:cNvSpPr txBox="1"/>
          <p:nvPr/>
        </p:nvSpPr>
        <p:spPr>
          <a:xfrm>
            <a:off x="8665216" y="365512"/>
            <a:ext cx="410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/>
              <a:t>probs</a:t>
            </a:r>
            <a:endParaRPr lang="pt-BR" sz="700" dirty="0"/>
          </a:p>
        </p:txBody>
      </p:sp>
      <p:sp>
        <p:nvSpPr>
          <p:cNvPr id="160" name="Retângulo 159"/>
          <p:cNvSpPr/>
          <p:nvPr/>
        </p:nvSpPr>
        <p:spPr>
          <a:xfrm>
            <a:off x="8536866" y="153441"/>
            <a:ext cx="1184900" cy="241783"/>
          </a:xfrm>
          <a:prstGeom prst="rect">
            <a:avLst/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1" name="CaixaDeTexto 190"/>
          <p:cNvSpPr txBox="1"/>
          <p:nvPr/>
        </p:nvSpPr>
        <p:spPr>
          <a:xfrm>
            <a:off x="8606566" y="116336"/>
            <a:ext cx="220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 smtClean="0"/>
              <a:t>Generate</a:t>
            </a:r>
            <a:endParaRPr lang="pt-BR" sz="700" dirty="0" smtClean="0"/>
          </a:p>
          <a:p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idx_next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7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pt-BR" sz="700" dirty="0" err="1">
                <a:solidFill>
                  <a:schemeClr val="accent6">
                    <a:lumMod val="50000"/>
                  </a:schemeClr>
                </a:solidFill>
              </a:rPr>
              <a:t>torch.multinomial</a:t>
            </a:r>
            <a:r>
              <a:rPr lang="pt-B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pt-BR" sz="700" dirty="0" err="1">
                <a:solidFill>
                  <a:schemeClr val="accent6">
                    <a:lumMod val="50000"/>
                  </a:schemeClr>
                </a:solidFill>
              </a:rPr>
              <a:t>probs</a:t>
            </a:r>
            <a:r>
              <a:rPr lang="pt-BR" sz="7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sz="700" dirty="0" err="1" smtClean="0">
                <a:solidFill>
                  <a:schemeClr val="accent6">
                    <a:lumMod val="50000"/>
                  </a:schemeClr>
                </a:solidFill>
              </a:rPr>
              <a:t>num_samples</a:t>
            </a:r>
            <a:r>
              <a:rPr lang="pt-BR" sz="700" dirty="0" smtClean="0">
                <a:solidFill>
                  <a:schemeClr val="accent6">
                    <a:lumMod val="50000"/>
                  </a:schemeClr>
                </a:solidFill>
              </a:rPr>
              <a:t>=1)</a:t>
            </a:r>
            <a:endParaRPr lang="pt-BR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9121471" y="16090"/>
            <a:ext cx="526" cy="14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186840" y="3209135"/>
            <a:ext cx="3118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err="1" smtClean="0"/>
              <a:t>att</a:t>
            </a:r>
            <a:endParaRPr lang="pt-BR" sz="700" dirty="0"/>
          </a:p>
        </p:txBody>
      </p:sp>
      <p:sp>
        <p:nvSpPr>
          <p:cNvPr id="196" name="Retângulo 195"/>
          <p:cNvSpPr/>
          <p:nvPr/>
        </p:nvSpPr>
        <p:spPr>
          <a:xfrm>
            <a:off x="4912036" y="2010375"/>
            <a:ext cx="1187115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197" name="CaixaDeTexto 196"/>
          <p:cNvSpPr txBox="1"/>
          <p:nvPr/>
        </p:nvSpPr>
        <p:spPr>
          <a:xfrm>
            <a:off x="5254153" y="1982181"/>
            <a:ext cx="76077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cxnSp>
        <p:nvCxnSpPr>
          <p:cNvPr id="198" name="Conector de seta reta 197"/>
          <p:cNvCxnSpPr/>
          <p:nvPr/>
        </p:nvCxnSpPr>
        <p:spPr>
          <a:xfrm flipV="1">
            <a:off x="5505593" y="1816384"/>
            <a:ext cx="0" cy="202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ector de seta reta 198"/>
          <p:cNvCxnSpPr/>
          <p:nvPr/>
        </p:nvCxnSpPr>
        <p:spPr>
          <a:xfrm flipH="1" flipV="1">
            <a:off x="11099845" y="1728518"/>
            <a:ext cx="6933" cy="1584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tângulo 202"/>
          <p:cNvSpPr/>
          <p:nvPr/>
        </p:nvSpPr>
        <p:spPr>
          <a:xfrm>
            <a:off x="10838868" y="1518865"/>
            <a:ext cx="566552" cy="192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05" name="CaixaDeTexto 204"/>
          <p:cNvSpPr txBox="1"/>
          <p:nvPr/>
        </p:nvSpPr>
        <p:spPr>
          <a:xfrm>
            <a:off x="10869107" y="1489844"/>
            <a:ext cx="5627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800" dirty="0" err="1" smtClean="0"/>
              <a:t>Dropout</a:t>
            </a:r>
            <a:endParaRPr lang="pt-BR" sz="800" dirty="0"/>
          </a:p>
        </p:txBody>
      </p:sp>
      <p:sp>
        <p:nvSpPr>
          <p:cNvPr id="22" name="Chave direita 21"/>
          <p:cNvSpPr/>
          <p:nvPr/>
        </p:nvSpPr>
        <p:spPr>
          <a:xfrm>
            <a:off x="10211933" y="1561656"/>
            <a:ext cx="228600" cy="302567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CaixaDeTexto 205"/>
          <p:cNvSpPr txBox="1"/>
          <p:nvPr/>
        </p:nvSpPr>
        <p:spPr>
          <a:xfrm>
            <a:off x="1991896" y="5928319"/>
            <a:ext cx="667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h</a:t>
            </a:r>
            <a:r>
              <a:rPr lang="pt-BR" sz="700" dirty="0"/>
              <a:t>, T, </a:t>
            </a:r>
            <a:r>
              <a:rPr lang="pt-BR" sz="700" dirty="0" err="1" smtClean="0"/>
              <a:t>hs</a:t>
            </a:r>
            <a:r>
              <a:rPr lang="pt-BR" sz="700" dirty="0" smtClean="0"/>
              <a:t>)</a:t>
            </a:r>
            <a:endParaRPr lang="pt-BR" sz="700" dirty="0"/>
          </a:p>
        </p:txBody>
      </p:sp>
      <p:sp>
        <p:nvSpPr>
          <p:cNvPr id="207" name="CaixaDeTexto 206"/>
          <p:cNvSpPr txBox="1"/>
          <p:nvPr/>
        </p:nvSpPr>
        <p:spPr>
          <a:xfrm>
            <a:off x="5143032" y="1549157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08" name="CaixaDeTexto 207"/>
          <p:cNvSpPr txBox="1"/>
          <p:nvPr/>
        </p:nvSpPr>
        <p:spPr>
          <a:xfrm>
            <a:off x="5479840" y="2701808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09" name="CaixaDeTexto 208"/>
          <p:cNvSpPr txBox="1"/>
          <p:nvPr/>
        </p:nvSpPr>
        <p:spPr>
          <a:xfrm>
            <a:off x="5778937" y="3196461"/>
            <a:ext cx="667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h</a:t>
            </a:r>
            <a:r>
              <a:rPr lang="pt-BR" sz="700" dirty="0"/>
              <a:t>, T, </a:t>
            </a:r>
            <a:r>
              <a:rPr lang="pt-BR" sz="700" dirty="0" err="1" smtClean="0"/>
              <a:t>hs</a:t>
            </a:r>
            <a:r>
              <a:rPr lang="pt-BR" sz="700" dirty="0" smtClean="0"/>
              <a:t>)</a:t>
            </a:r>
            <a:endParaRPr lang="pt-BR" sz="700" dirty="0"/>
          </a:p>
        </p:txBody>
      </p:sp>
      <p:sp>
        <p:nvSpPr>
          <p:cNvPr id="210" name="CaixaDeTexto 209"/>
          <p:cNvSpPr txBox="1"/>
          <p:nvPr/>
        </p:nvSpPr>
        <p:spPr>
          <a:xfrm>
            <a:off x="5106415" y="5837436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1" name="CaixaDeTexto 210"/>
          <p:cNvSpPr txBox="1"/>
          <p:nvPr/>
        </p:nvSpPr>
        <p:spPr>
          <a:xfrm>
            <a:off x="9457197" y="4992257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2" name="CaixaDeTexto 211"/>
          <p:cNvSpPr txBox="1"/>
          <p:nvPr/>
        </p:nvSpPr>
        <p:spPr>
          <a:xfrm>
            <a:off x="8706270" y="5160338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3" name="CaixaDeTexto 212"/>
          <p:cNvSpPr txBox="1"/>
          <p:nvPr/>
        </p:nvSpPr>
        <p:spPr>
          <a:xfrm>
            <a:off x="9081839" y="4067003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4" name="CaixaDeTexto 213"/>
          <p:cNvSpPr txBox="1"/>
          <p:nvPr/>
        </p:nvSpPr>
        <p:spPr>
          <a:xfrm>
            <a:off x="8631250" y="2662923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9054399" y="1823168"/>
            <a:ext cx="49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smtClean="0"/>
              <a:t>C)</a:t>
            </a:r>
            <a:endParaRPr lang="pt-BR" sz="70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9103964" y="754713"/>
            <a:ext cx="841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(B, </a:t>
            </a:r>
            <a:r>
              <a:rPr lang="pt-BR" sz="700" dirty="0" smtClean="0"/>
              <a:t>T</a:t>
            </a:r>
            <a:r>
              <a:rPr lang="pt-BR" sz="700" dirty="0"/>
              <a:t>, </a:t>
            </a:r>
            <a:r>
              <a:rPr lang="pt-BR" sz="700" dirty="0" err="1"/>
              <a:t>vocab_size</a:t>
            </a:r>
            <a:r>
              <a:rPr lang="pt-BR" sz="700" dirty="0" smtClean="0"/>
              <a:t>)</a:t>
            </a:r>
            <a:endParaRPr lang="pt-BR" sz="70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9123466" y="373416"/>
            <a:ext cx="7285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(1, </a:t>
            </a:r>
            <a:r>
              <a:rPr lang="pt-BR" sz="700" dirty="0" err="1"/>
              <a:t>vocab_size</a:t>
            </a:r>
            <a:r>
              <a:rPr lang="pt-BR" sz="700" dirty="0" smtClean="0"/>
              <a:t>)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204573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242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Wanderley Meira de Melo</dc:creator>
  <cp:lastModifiedBy>Wanderley Meira de Melo</cp:lastModifiedBy>
  <cp:revision>79</cp:revision>
  <dcterms:created xsi:type="dcterms:W3CDTF">2021-05-12T14:28:43Z</dcterms:created>
  <dcterms:modified xsi:type="dcterms:W3CDTF">2023-06-10T16:47:52Z</dcterms:modified>
</cp:coreProperties>
</file>