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C7D2"/>
    <a:srgbClr val="F5A5B6"/>
    <a:srgbClr val="DEEBF7"/>
    <a:srgbClr val="DEC8EE"/>
    <a:srgbClr val="FBE5D6"/>
    <a:srgbClr val="A88B3A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3B5-8C4B-48DD-BF6E-763AF153F3AE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D421-0EB4-47E8-A1F9-F2C060AA6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7076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3B5-8C4B-48DD-BF6E-763AF153F3AE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D421-0EB4-47E8-A1F9-F2C060AA6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494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3B5-8C4B-48DD-BF6E-763AF153F3AE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D421-0EB4-47E8-A1F9-F2C060AA6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137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3B5-8C4B-48DD-BF6E-763AF153F3AE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D421-0EB4-47E8-A1F9-F2C060AA6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67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3B5-8C4B-48DD-BF6E-763AF153F3AE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D421-0EB4-47E8-A1F9-F2C060AA6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986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3B5-8C4B-48DD-BF6E-763AF153F3AE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D421-0EB4-47E8-A1F9-F2C060AA6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0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3B5-8C4B-48DD-BF6E-763AF153F3AE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D421-0EB4-47E8-A1F9-F2C060AA6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3088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3B5-8C4B-48DD-BF6E-763AF153F3AE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D421-0EB4-47E8-A1F9-F2C060AA6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7131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3B5-8C4B-48DD-BF6E-763AF153F3AE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D421-0EB4-47E8-A1F9-F2C060AA6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871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3B5-8C4B-48DD-BF6E-763AF153F3AE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D421-0EB4-47E8-A1F9-F2C060AA6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756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3B5-8C4B-48DD-BF6E-763AF153F3AE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D421-0EB4-47E8-A1F9-F2C060AA6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8433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F23B5-8C4B-48DD-BF6E-763AF153F3AE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9D421-0EB4-47E8-A1F9-F2C060AA6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6309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tângulo 162"/>
          <p:cNvSpPr/>
          <p:nvPr/>
        </p:nvSpPr>
        <p:spPr>
          <a:xfrm>
            <a:off x="8525765" y="2003569"/>
            <a:ext cx="1192463" cy="4973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164" name="Retângulo 163"/>
          <p:cNvSpPr/>
          <p:nvPr/>
        </p:nvSpPr>
        <p:spPr>
          <a:xfrm>
            <a:off x="8527913" y="1310934"/>
            <a:ext cx="1187115" cy="1925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/>
          </a:p>
        </p:txBody>
      </p:sp>
      <p:sp>
        <p:nvSpPr>
          <p:cNvPr id="167" name="Retângulo 166"/>
          <p:cNvSpPr/>
          <p:nvPr/>
        </p:nvSpPr>
        <p:spPr>
          <a:xfrm>
            <a:off x="8197975" y="1675476"/>
            <a:ext cx="1929239" cy="281826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/>
          </a:p>
        </p:txBody>
      </p:sp>
      <p:sp>
        <p:nvSpPr>
          <p:cNvPr id="168" name="Fluxograma: Ou 167"/>
          <p:cNvSpPr/>
          <p:nvPr/>
        </p:nvSpPr>
        <p:spPr>
          <a:xfrm>
            <a:off x="9090264" y="4965145"/>
            <a:ext cx="113025" cy="88016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170" name="CaixaDeTexto 169"/>
          <p:cNvSpPr txBox="1"/>
          <p:nvPr/>
        </p:nvSpPr>
        <p:spPr>
          <a:xfrm>
            <a:off x="8797565" y="1278877"/>
            <a:ext cx="840029" cy="21544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pt-BR" sz="800" dirty="0" err="1" smtClean="0"/>
              <a:t>LayerNorm</a:t>
            </a:r>
            <a:endParaRPr lang="pt-BR" sz="800" dirty="0"/>
          </a:p>
        </p:txBody>
      </p:sp>
      <p:cxnSp>
        <p:nvCxnSpPr>
          <p:cNvPr id="171" name="Conector de seta reta 170"/>
          <p:cNvCxnSpPr>
            <a:stCxn id="163" idx="0"/>
            <a:endCxn id="139" idx="4"/>
          </p:cNvCxnSpPr>
          <p:nvPr/>
        </p:nvCxnSpPr>
        <p:spPr>
          <a:xfrm flipH="1" flipV="1">
            <a:off x="9118382" y="1791370"/>
            <a:ext cx="3615" cy="21219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CaixaDeTexto 171"/>
          <p:cNvSpPr txBox="1"/>
          <p:nvPr/>
        </p:nvSpPr>
        <p:spPr>
          <a:xfrm>
            <a:off x="8777560" y="2022977"/>
            <a:ext cx="736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MLP - </a:t>
            </a:r>
          </a:p>
          <a:p>
            <a:r>
              <a:rPr lang="pt-BR" sz="800" dirty="0" err="1"/>
              <a:t>Multilayer</a:t>
            </a:r>
            <a:r>
              <a:rPr lang="pt-BR" sz="800" dirty="0"/>
              <a:t> </a:t>
            </a:r>
            <a:r>
              <a:rPr lang="pt-BR" sz="800" dirty="0" err="1"/>
              <a:t>perceptron</a:t>
            </a:r>
            <a:endParaRPr lang="pt-BR" sz="800" dirty="0"/>
          </a:p>
        </p:txBody>
      </p:sp>
      <p:cxnSp>
        <p:nvCxnSpPr>
          <p:cNvPr id="175" name="Conector de seta reta 174"/>
          <p:cNvCxnSpPr>
            <a:stCxn id="168" idx="0"/>
            <a:endCxn id="202" idx="2"/>
          </p:cNvCxnSpPr>
          <p:nvPr/>
        </p:nvCxnSpPr>
        <p:spPr>
          <a:xfrm flipH="1" flipV="1">
            <a:off x="9130743" y="3834815"/>
            <a:ext cx="16034" cy="113033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CaixaDeTexto 175"/>
          <p:cNvSpPr txBox="1"/>
          <p:nvPr/>
        </p:nvSpPr>
        <p:spPr>
          <a:xfrm>
            <a:off x="10539166" y="2945253"/>
            <a:ext cx="1168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i="1" dirty="0" err="1" smtClean="0">
                <a:solidFill>
                  <a:srgbClr val="FF0000"/>
                </a:solidFill>
              </a:rPr>
              <a:t>Block</a:t>
            </a:r>
            <a:r>
              <a:rPr lang="pt-BR" sz="1200" b="1" i="1" dirty="0" smtClean="0">
                <a:solidFill>
                  <a:srgbClr val="FF0000"/>
                </a:solidFill>
              </a:rPr>
              <a:t> (6 </a:t>
            </a:r>
            <a:r>
              <a:rPr lang="pt-BR" sz="1200" b="1" i="1" dirty="0" err="1" smtClean="0">
                <a:solidFill>
                  <a:srgbClr val="FF0000"/>
                </a:solidFill>
              </a:rPr>
              <a:t>layers</a:t>
            </a:r>
            <a:r>
              <a:rPr lang="pt-BR" sz="1200" b="1" i="1" dirty="0" smtClean="0">
                <a:solidFill>
                  <a:srgbClr val="FF0000"/>
                </a:solidFill>
              </a:rPr>
              <a:t>)</a:t>
            </a:r>
            <a:endParaRPr lang="pt-BR" sz="1200" b="1" i="1" dirty="0">
              <a:solidFill>
                <a:srgbClr val="FF0000"/>
              </a:solidFill>
            </a:endParaRPr>
          </a:p>
        </p:txBody>
      </p:sp>
      <p:cxnSp>
        <p:nvCxnSpPr>
          <p:cNvPr id="178" name="Conector reto 177"/>
          <p:cNvCxnSpPr>
            <a:endCxn id="168" idx="6"/>
          </p:cNvCxnSpPr>
          <p:nvPr/>
        </p:nvCxnSpPr>
        <p:spPr>
          <a:xfrm flipH="1" flipV="1">
            <a:off x="9203289" y="5009153"/>
            <a:ext cx="742175" cy="278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tângulo 180"/>
          <p:cNvSpPr/>
          <p:nvPr/>
        </p:nvSpPr>
        <p:spPr>
          <a:xfrm>
            <a:off x="8562322" y="5372688"/>
            <a:ext cx="1192463" cy="395616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182" name="CaixaDeTexto 181"/>
          <p:cNvSpPr txBox="1"/>
          <p:nvPr/>
        </p:nvSpPr>
        <p:spPr>
          <a:xfrm>
            <a:off x="8538536" y="5397403"/>
            <a:ext cx="1976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Input </a:t>
            </a:r>
            <a:r>
              <a:rPr lang="pt-BR" sz="800" dirty="0" err="1" smtClean="0"/>
              <a:t>Embedding</a:t>
            </a:r>
            <a:endParaRPr lang="pt-BR" sz="800" dirty="0" smtClean="0"/>
          </a:p>
          <a:p>
            <a:r>
              <a:rPr lang="pt-BR" sz="800" dirty="0" err="1">
                <a:solidFill>
                  <a:schemeClr val="accent6">
                    <a:lumMod val="50000"/>
                  </a:schemeClr>
                </a:solidFill>
              </a:rPr>
              <a:t>w</a:t>
            </a:r>
            <a:r>
              <a:rPr lang="pt-BR" sz="800" dirty="0" err="1" smtClean="0">
                <a:solidFill>
                  <a:schemeClr val="accent6">
                    <a:lumMod val="50000"/>
                  </a:schemeClr>
                </a:solidFill>
              </a:rPr>
              <a:t>te</a:t>
            </a:r>
            <a:r>
              <a:rPr lang="pt-BR" sz="800" dirty="0" smtClean="0">
                <a:solidFill>
                  <a:schemeClr val="accent6">
                    <a:lumMod val="50000"/>
                  </a:schemeClr>
                </a:solidFill>
              </a:rPr>
              <a:t> = </a:t>
            </a:r>
            <a:r>
              <a:rPr lang="pt-BR" sz="800" dirty="0" err="1" smtClean="0">
                <a:solidFill>
                  <a:schemeClr val="accent6">
                    <a:lumMod val="50000"/>
                  </a:schemeClr>
                </a:solidFill>
              </a:rPr>
              <a:t>nn.Embedding</a:t>
            </a:r>
            <a:r>
              <a:rPr lang="pt-BR" sz="800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pt-BR" sz="800" dirty="0" err="1" smtClean="0">
                <a:solidFill>
                  <a:schemeClr val="accent6">
                    <a:lumMod val="50000"/>
                  </a:schemeClr>
                </a:solidFill>
              </a:rPr>
              <a:t>vocab_size</a:t>
            </a:r>
            <a:r>
              <a:rPr lang="pt-BR" sz="800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pt-BR" sz="800" dirty="0" err="1" smtClean="0">
                <a:solidFill>
                  <a:schemeClr val="accent6">
                    <a:lumMod val="50000"/>
                  </a:schemeClr>
                </a:solidFill>
              </a:rPr>
              <a:t>n_embd</a:t>
            </a:r>
            <a:r>
              <a:rPr lang="pt-BR" sz="800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endParaRPr lang="pt-BR" sz="800" dirty="0"/>
          </a:p>
        </p:txBody>
      </p:sp>
      <p:cxnSp>
        <p:nvCxnSpPr>
          <p:cNvPr id="183" name="Conector de seta reta 182"/>
          <p:cNvCxnSpPr/>
          <p:nvPr/>
        </p:nvCxnSpPr>
        <p:spPr>
          <a:xfrm flipH="1" flipV="1">
            <a:off x="9151400" y="5065644"/>
            <a:ext cx="7047" cy="2916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reto 184"/>
          <p:cNvCxnSpPr/>
          <p:nvPr/>
        </p:nvCxnSpPr>
        <p:spPr>
          <a:xfrm>
            <a:off x="8802499" y="4000993"/>
            <a:ext cx="689541" cy="675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ector de seta reta 185"/>
          <p:cNvCxnSpPr/>
          <p:nvPr/>
        </p:nvCxnSpPr>
        <p:spPr>
          <a:xfrm flipV="1">
            <a:off x="9492040" y="3839272"/>
            <a:ext cx="0" cy="17620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ector de seta reta 186"/>
          <p:cNvCxnSpPr/>
          <p:nvPr/>
        </p:nvCxnSpPr>
        <p:spPr>
          <a:xfrm flipV="1">
            <a:off x="8801476" y="3839272"/>
            <a:ext cx="0" cy="17620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ector de seta reta 191"/>
          <p:cNvCxnSpPr/>
          <p:nvPr/>
        </p:nvCxnSpPr>
        <p:spPr>
          <a:xfrm flipH="1" flipV="1">
            <a:off x="9144600" y="5780003"/>
            <a:ext cx="5951" cy="20553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CaixaDeTexto 192"/>
          <p:cNvSpPr txBox="1"/>
          <p:nvPr/>
        </p:nvSpPr>
        <p:spPr>
          <a:xfrm>
            <a:off x="8938842" y="5938135"/>
            <a:ext cx="6389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Inputs</a:t>
            </a:r>
            <a:endParaRPr lang="pt-BR" sz="800" dirty="0"/>
          </a:p>
        </p:txBody>
      </p:sp>
      <p:sp>
        <p:nvSpPr>
          <p:cNvPr id="200" name="Retângulo 199"/>
          <p:cNvSpPr/>
          <p:nvPr/>
        </p:nvSpPr>
        <p:spPr>
          <a:xfrm>
            <a:off x="8538896" y="2865735"/>
            <a:ext cx="1163640" cy="1925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201" name="CaixaDeTexto 200"/>
          <p:cNvSpPr txBox="1"/>
          <p:nvPr/>
        </p:nvSpPr>
        <p:spPr>
          <a:xfrm>
            <a:off x="8713239" y="2855766"/>
            <a:ext cx="760772" cy="21544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pt-BR" sz="800" dirty="0" err="1" smtClean="0"/>
              <a:t>LayerNorm</a:t>
            </a:r>
            <a:endParaRPr lang="pt-BR" sz="800" dirty="0"/>
          </a:p>
        </p:txBody>
      </p:sp>
      <p:sp>
        <p:nvSpPr>
          <p:cNvPr id="202" name="Retângulo 201"/>
          <p:cNvSpPr/>
          <p:nvPr/>
        </p:nvSpPr>
        <p:spPr>
          <a:xfrm>
            <a:off x="8534511" y="3336830"/>
            <a:ext cx="1192463" cy="497985"/>
          </a:xfrm>
          <a:prstGeom prst="rect">
            <a:avLst/>
          </a:prstGeom>
          <a:solidFill>
            <a:srgbClr val="DEC8E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204" name="CaixaDeTexto 203"/>
          <p:cNvSpPr txBox="1"/>
          <p:nvPr/>
        </p:nvSpPr>
        <p:spPr>
          <a:xfrm>
            <a:off x="8788741" y="3295415"/>
            <a:ext cx="889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 smtClean="0"/>
              <a:t>Masked</a:t>
            </a:r>
            <a:endParaRPr lang="pt-BR" sz="800" dirty="0" smtClean="0"/>
          </a:p>
          <a:p>
            <a:r>
              <a:rPr lang="pt-BR" sz="800" dirty="0" err="1" smtClean="0"/>
              <a:t>Multi-Head</a:t>
            </a:r>
            <a:endParaRPr lang="pt-BR" sz="800" dirty="0" smtClean="0"/>
          </a:p>
          <a:p>
            <a:r>
              <a:rPr lang="pt-BR" sz="800" dirty="0" err="1" smtClean="0"/>
              <a:t>Attention</a:t>
            </a:r>
            <a:endParaRPr lang="pt-BR" sz="800" dirty="0"/>
          </a:p>
        </p:txBody>
      </p:sp>
      <p:cxnSp>
        <p:nvCxnSpPr>
          <p:cNvPr id="9" name="Conector de seta reta 8"/>
          <p:cNvCxnSpPr/>
          <p:nvPr/>
        </p:nvCxnSpPr>
        <p:spPr>
          <a:xfrm flipH="1" flipV="1">
            <a:off x="9155555" y="3161448"/>
            <a:ext cx="722778" cy="231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/>
          <p:nvPr/>
        </p:nvCxnSpPr>
        <p:spPr>
          <a:xfrm flipH="1" flipV="1">
            <a:off x="9056889" y="2497943"/>
            <a:ext cx="1" cy="3780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orma livre 49"/>
          <p:cNvSpPr/>
          <p:nvPr/>
        </p:nvSpPr>
        <p:spPr>
          <a:xfrm>
            <a:off x="9047819" y="1743778"/>
            <a:ext cx="832249" cy="915082"/>
          </a:xfrm>
          <a:custGeom>
            <a:avLst/>
            <a:gdLst>
              <a:gd name="connsiteX0" fmla="*/ 0 w 803936"/>
              <a:gd name="connsiteY0" fmla="*/ 920537 h 920537"/>
              <a:gd name="connsiteX1" fmla="*/ 803936 w 803936"/>
              <a:gd name="connsiteY1" fmla="*/ 914400 h 920537"/>
              <a:gd name="connsiteX2" fmla="*/ 791662 w 803936"/>
              <a:gd name="connsiteY2" fmla="*/ 0 h 920537"/>
              <a:gd name="connsiteX3" fmla="*/ 791662 w 803936"/>
              <a:gd name="connsiteY3" fmla="*/ 0 h 920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3936" h="920537">
                <a:moveTo>
                  <a:pt x="0" y="920537"/>
                </a:moveTo>
                <a:lnTo>
                  <a:pt x="803936" y="914400"/>
                </a:lnTo>
                <a:lnTo>
                  <a:pt x="791662" y="0"/>
                </a:lnTo>
                <a:lnTo>
                  <a:pt x="791662" y="0"/>
                </a:lnTo>
              </a:path>
            </a:pathLst>
          </a:cu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cxnSp>
        <p:nvCxnSpPr>
          <p:cNvPr id="52" name="Conector de seta reta 51"/>
          <p:cNvCxnSpPr/>
          <p:nvPr/>
        </p:nvCxnSpPr>
        <p:spPr>
          <a:xfrm flipH="1">
            <a:off x="9170085" y="1743778"/>
            <a:ext cx="690568" cy="598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rot="-180000" flipV="1">
            <a:off x="9079036" y="3215746"/>
            <a:ext cx="6138" cy="1224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tângulo 59"/>
          <p:cNvSpPr/>
          <p:nvPr/>
        </p:nvSpPr>
        <p:spPr>
          <a:xfrm>
            <a:off x="8528098" y="925051"/>
            <a:ext cx="1192463" cy="255361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cxnSp>
        <p:nvCxnSpPr>
          <p:cNvPr id="64" name="Conector de seta reta 63"/>
          <p:cNvCxnSpPr/>
          <p:nvPr/>
        </p:nvCxnSpPr>
        <p:spPr>
          <a:xfrm flipV="1">
            <a:off x="9110259" y="1180412"/>
            <a:ext cx="0" cy="13546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/>
          <p:nvPr/>
        </p:nvCxnSpPr>
        <p:spPr>
          <a:xfrm rot="180000" flipH="1" flipV="1">
            <a:off x="9087919" y="682425"/>
            <a:ext cx="9596" cy="2520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CaixaDeTexto 114"/>
          <p:cNvSpPr txBox="1"/>
          <p:nvPr/>
        </p:nvSpPr>
        <p:spPr>
          <a:xfrm>
            <a:off x="8810077" y="900553"/>
            <a:ext cx="1562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Linear Head</a:t>
            </a:r>
          </a:p>
          <a:p>
            <a:r>
              <a:rPr lang="pt-BR" sz="800" dirty="0" err="1">
                <a:solidFill>
                  <a:schemeClr val="accent6">
                    <a:lumMod val="50000"/>
                  </a:schemeClr>
                </a:solidFill>
              </a:rPr>
              <a:t>nn.Linear</a:t>
            </a:r>
            <a:r>
              <a:rPr lang="pt-BR" sz="800" dirty="0" smtClean="0">
                <a:solidFill>
                  <a:schemeClr val="accent6">
                    <a:lumMod val="50000"/>
                  </a:schemeClr>
                </a:solidFill>
              </a:rPr>
              <a:t>(.</a:t>
            </a:r>
            <a:r>
              <a:rPr lang="pt-BR" sz="800" dirty="0" err="1" smtClean="0">
                <a:solidFill>
                  <a:schemeClr val="accent6">
                    <a:lumMod val="50000"/>
                  </a:schemeClr>
                </a:solidFill>
              </a:rPr>
              <a:t>n_embd</a:t>
            </a:r>
            <a:r>
              <a:rPr lang="pt-BR" sz="800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pt-BR" sz="800" dirty="0" err="1" smtClean="0">
                <a:solidFill>
                  <a:schemeClr val="accent6">
                    <a:lumMod val="50000"/>
                  </a:schemeClr>
                </a:solidFill>
              </a:rPr>
              <a:t>vocab_size</a:t>
            </a:r>
            <a:r>
              <a:rPr lang="pt-BR" sz="8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pt-BR" sz="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3" name="Retângulo 42"/>
          <p:cNvSpPr/>
          <p:nvPr/>
        </p:nvSpPr>
        <p:spPr>
          <a:xfrm>
            <a:off x="9880069" y="4827999"/>
            <a:ext cx="1192463" cy="395616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44" name="CaixaDeTexto 43"/>
          <p:cNvSpPr txBox="1"/>
          <p:nvPr/>
        </p:nvSpPr>
        <p:spPr>
          <a:xfrm>
            <a:off x="9888438" y="4843646"/>
            <a:ext cx="1947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 smtClean="0"/>
              <a:t>Positional</a:t>
            </a:r>
            <a:r>
              <a:rPr lang="pt-BR" sz="800" dirty="0"/>
              <a:t> </a:t>
            </a:r>
            <a:r>
              <a:rPr lang="pt-BR" sz="800" dirty="0" err="1" smtClean="0"/>
              <a:t>Encoding</a:t>
            </a:r>
            <a:endParaRPr lang="pt-BR" sz="800" dirty="0" smtClean="0"/>
          </a:p>
          <a:p>
            <a:r>
              <a:rPr lang="pt-BR" sz="800" dirty="0" err="1">
                <a:solidFill>
                  <a:schemeClr val="accent6">
                    <a:lumMod val="50000"/>
                  </a:schemeClr>
                </a:solidFill>
              </a:rPr>
              <a:t>w</a:t>
            </a:r>
            <a:r>
              <a:rPr lang="pt-BR" sz="800" dirty="0" err="1" smtClean="0">
                <a:solidFill>
                  <a:schemeClr val="accent6">
                    <a:lumMod val="50000"/>
                  </a:schemeClr>
                </a:solidFill>
              </a:rPr>
              <a:t>pe</a:t>
            </a:r>
            <a:r>
              <a:rPr lang="pt-BR" sz="800" dirty="0" smtClean="0">
                <a:solidFill>
                  <a:schemeClr val="accent6">
                    <a:lumMod val="50000"/>
                  </a:schemeClr>
                </a:solidFill>
              </a:rPr>
              <a:t> = </a:t>
            </a:r>
            <a:r>
              <a:rPr lang="pt-BR" sz="800" dirty="0" err="1" smtClean="0">
                <a:solidFill>
                  <a:schemeClr val="accent6">
                    <a:lumMod val="50000"/>
                  </a:schemeClr>
                </a:solidFill>
              </a:rPr>
              <a:t>nn.Embedding</a:t>
            </a:r>
            <a:r>
              <a:rPr lang="pt-BR" sz="800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pt-BR" sz="800" dirty="0" err="1" smtClean="0">
                <a:solidFill>
                  <a:schemeClr val="accent6">
                    <a:lumMod val="50000"/>
                  </a:schemeClr>
                </a:solidFill>
              </a:rPr>
              <a:t>max_len</a:t>
            </a:r>
            <a:r>
              <a:rPr lang="pt-BR" sz="8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pt-BR" sz="800" dirty="0" err="1" smtClean="0">
                <a:solidFill>
                  <a:schemeClr val="accent6">
                    <a:lumMod val="50000"/>
                  </a:schemeClr>
                </a:solidFill>
              </a:rPr>
              <a:t>n_embd</a:t>
            </a:r>
            <a:r>
              <a:rPr lang="pt-BR" sz="8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pt-BR" sz="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4918538" y="2427606"/>
            <a:ext cx="1184900" cy="230294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53" name="Retângulo 52"/>
          <p:cNvSpPr/>
          <p:nvPr/>
        </p:nvSpPr>
        <p:spPr>
          <a:xfrm>
            <a:off x="4918538" y="2910314"/>
            <a:ext cx="1187115" cy="2780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5001063" y="2875114"/>
            <a:ext cx="2083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 smtClean="0"/>
              <a:t>Concat</a:t>
            </a:r>
            <a:endParaRPr lang="pt-BR" sz="800" dirty="0" smtClean="0"/>
          </a:p>
          <a:p>
            <a:r>
              <a:rPr lang="fr-FR" sz="800" dirty="0">
                <a:solidFill>
                  <a:schemeClr val="accent6">
                    <a:lumMod val="50000"/>
                  </a:schemeClr>
                </a:solidFill>
              </a:rPr>
              <a:t>z = z.transpose(1, 2).contiguous().view(B, T, C)</a:t>
            </a:r>
            <a:endParaRPr lang="pt-BR" sz="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5" name="CaixaDeTexto 54"/>
          <p:cNvSpPr txBox="1"/>
          <p:nvPr/>
        </p:nvSpPr>
        <p:spPr>
          <a:xfrm>
            <a:off x="5120460" y="2416845"/>
            <a:ext cx="1069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</a:t>
            </a:r>
            <a:r>
              <a:rPr lang="pt-BR" sz="800" dirty="0" smtClean="0"/>
              <a:t> Linear (projeção)</a:t>
            </a:r>
            <a:endParaRPr lang="pt-BR" sz="800" dirty="0"/>
          </a:p>
        </p:txBody>
      </p:sp>
      <p:cxnSp>
        <p:nvCxnSpPr>
          <p:cNvPr id="56" name="Conector de seta reta 55"/>
          <p:cNvCxnSpPr/>
          <p:nvPr/>
        </p:nvCxnSpPr>
        <p:spPr>
          <a:xfrm flipV="1">
            <a:off x="5505593" y="2664819"/>
            <a:ext cx="0" cy="2448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tângulo de cantos arredondados 57"/>
          <p:cNvSpPr/>
          <p:nvPr/>
        </p:nvSpPr>
        <p:spPr>
          <a:xfrm>
            <a:off x="4500554" y="4288277"/>
            <a:ext cx="572492" cy="23639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59" name="Retângulo de cantos arredondados 58"/>
          <p:cNvSpPr/>
          <p:nvPr/>
        </p:nvSpPr>
        <p:spPr>
          <a:xfrm>
            <a:off x="4400808" y="4384612"/>
            <a:ext cx="579618" cy="23639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63" name="Retângulo de cantos arredondados 62"/>
          <p:cNvSpPr/>
          <p:nvPr/>
        </p:nvSpPr>
        <p:spPr>
          <a:xfrm>
            <a:off x="4307719" y="4478461"/>
            <a:ext cx="593576" cy="236394"/>
          </a:xfrm>
          <a:prstGeom prst="round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65" name="CaixaDeTexto 64"/>
          <p:cNvSpPr txBox="1"/>
          <p:nvPr/>
        </p:nvSpPr>
        <p:spPr>
          <a:xfrm>
            <a:off x="4308188" y="4441523"/>
            <a:ext cx="601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Q</a:t>
            </a:r>
            <a:r>
              <a:rPr lang="pt-BR" sz="800" dirty="0" smtClean="0"/>
              <a:t> Linear</a:t>
            </a:r>
          </a:p>
          <a:p>
            <a:r>
              <a:rPr lang="pt-BR" sz="800" dirty="0" smtClean="0"/>
              <a:t>projeção</a:t>
            </a:r>
            <a:endParaRPr lang="pt-BR" sz="800" dirty="0"/>
          </a:p>
        </p:txBody>
      </p:sp>
      <p:sp>
        <p:nvSpPr>
          <p:cNvPr id="67" name="Retângulo de cantos arredondados 66"/>
          <p:cNvSpPr/>
          <p:nvPr/>
        </p:nvSpPr>
        <p:spPr>
          <a:xfrm>
            <a:off x="5315531" y="4308150"/>
            <a:ext cx="572492" cy="23639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68" name="Retângulo de cantos arredondados 67"/>
          <p:cNvSpPr/>
          <p:nvPr/>
        </p:nvSpPr>
        <p:spPr>
          <a:xfrm>
            <a:off x="5215785" y="4404485"/>
            <a:ext cx="579618" cy="23639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69" name="Retângulo de cantos arredondados 68"/>
          <p:cNvSpPr/>
          <p:nvPr/>
        </p:nvSpPr>
        <p:spPr>
          <a:xfrm>
            <a:off x="5120467" y="4469138"/>
            <a:ext cx="593576" cy="236394"/>
          </a:xfrm>
          <a:prstGeom prst="round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70" name="CaixaDeTexto 69"/>
          <p:cNvSpPr txBox="1"/>
          <p:nvPr/>
        </p:nvSpPr>
        <p:spPr>
          <a:xfrm>
            <a:off x="5120936" y="4432200"/>
            <a:ext cx="622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K</a:t>
            </a:r>
            <a:r>
              <a:rPr lang="pt-BR" sz="800" dirty="0" smtClean="0"/>
              <a:t> Linear</a:t>
            </a:r>
          </a:p>
          <a:p>
            <a:r>
              <a:rPr lang="pt-BR" sz="800" dirty="0" smtClean="0"/>
              <a:t>projeção</a:t>
            </a:r>
            <a:endParaRPr lang="pt-BR" sz="800" dirty="0"/>
          </a:p>
        </p:txBody>
      </p:sp>
      <p:sp>
        <p:nvSpPr>
          <p:cNvPr id="71" name="Retângulo de cantos arredondados 70"/>
          <p:cNvSpPr/>
          <p:nvPr/>
        </p:nvSpPr>
        <p:spPr>
          <a:xfrm>
            <a:off x="6130638" y="4288277"/>
            <a:ext cx="572492" cy="23639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72" name="Retângulo de cantos arredondados 71"/>
          <p:cNvSpPr/>
          <p:nvPr/>
        </p:nvSpPr>
        <p:spPr>
          <a:xfrm>
            <a:off x="6030892" y="4384612"/>
            <a:ext cx="579618" cy="23639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75" name="Retângulo de cantos arredondados 74"/>
          <p:cNvSpPr/>
          <p:nvPr/>
        </p:nvSpPr>
        <p:spPr>
          <a:xfrm>
            <a:off x="5937803" y="4478461"/>
            <a:ext cx="593576" cy="236394"/>
          </a:xfrm>
          <a:prstGeom prst="round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76" name="CaixaDeTexto 75"/>
          <p:cNvSpPr txBox="1"/>
          <p:nvPr/>
        </p:nvSpPr>
        <p:spPr>
          <a:xfrm>
            <a:off x="5938272" y="4441523"/>
            <a:ext cx="569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V</a:t>
            </a:r>
            <a:r>
              <a:rPr lang="pt-BR" sz="800" dirty="0" smtClean="0"/>
              <a:t> Linear</a:t>
            </a:r>
          </a:p>
          <a:p>
            <a:r>
              <a:rPr lang="pt-BR" sz="800" dirty="0" smtClean="0"/>
              <a:t>projeção</a:t>
            </a:r>
            <a:endParaRPr lang="pt-BR" sz="800" dirty="0"/>
          </a:p>
        </p:txBody>
      </p:sp>
      <p:sp>
        <p:nvSpPr>
          <p:cNvPr id="77" name="Retângulo de cantos arredondados 76"/>
          <p:cNvSpPr/>
          <p:nvPr/>
        </p:nvSpPr>
        <p:spPr>
          <a:xfrm>
            <a:off x="4513463" y="3390311"/>
            <a:ext cx="2221431" cy="43794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78" name="Retângulo de cantos arredondados 77"/>
          <p:cNvSpPr/>
          <p:nvPr/>
        </p:nvSpPr>
        <p:spPr>
          <a:xfrm>
            <a:off x="4410591" y="3494474"/>
            <a:ext cx="2221431" cy="43794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79" name="Retângulo de cantos arredondados 78"/>
          <p:cNvSpPr/>
          <p:nvPr/>
        </p:nvSpPr>
        <p:spPr>
          <a:xfrm>
            <a:off x="4307719" y="3609281"/>
            <a:ext cx="2221431" cy="437941"/>
          </a:xfrm>
          <a:prstGeom prst="roundRect">
            <a:avLst/>
          </a:prstGeom>
          <a:solidFill>
            <a:srgbClr val="DEC8E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80" name="CaixaDeTexto 79"/>
          <p:cNvSpPr txBox="1"/>
          <p:nvPr/>
        </p:nvSpPr>
        <p:spPr>
          <a:xfrm>
            <a:off x="4703710" y="3595794"/>
            <a:ext cx="1625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 smtClean="0"/>
              <a:t>Scaled</a:t>
            </a:r>
            <a:r>
              <a:rPr lang="pt-BR" sz="800" dirty="0" smtClean="0"/>
              <a:t> </a:t>
            </a:r>
            <a:r>
              <a:rPr lang="pt-BR" sz="800" dirty="0" err="1" smtClean="0"/>
              <a:t>Dot-Product</a:t>
            </a:r>
            <a:r>
              <a:rPr lang="pt-BR" sz="800" dirty="0" smtClean="0"/>
              <a:t> </a:t>
            </a:r>
          </a:p>
          <a:p>
            <a:r>
              <a:rPr lang="pt-BR" sz="800" dirty="0" smtClean="0"/>
              <a:t>         </a:t>
            </a:r>
            <a:r>
              <a:rPr lang="pt-BR" sz="800" dirty="0" err="1" smtClean="0"/>
              <a:t>Attention</a:t>
            </a:r>
            <a:endParaRPr lang="pt-BR" sz="800" dirty="0" smtClean="0"/>
          </a:p>
          <a:p>
            <a:endParaRPr lang="pt-BR" sz="800" dirty="0"/>
          </a:p>
        </p:txBody>
      </p:sp>
      <p:cxnSp>
        <p:nvCxnSpPr>
          <p:cNvPr id="81" name="Conector de seta reta 80"/>
          <p:cNvCxnSpPr>
            <a:stCxn id="80" idx="0"/>
            <a:endCxn id="53" idx="2"/>
          </p:cNvCxnSpPr>
          <p:nvPr/>
        </p:nvCxnSpPr>
        <p:spPr>
          <a:xfrm flipH="1" flipV="1">
            <a:off x="5512096" y="3188403"/>
            <a:ext cx="4319" cy="4073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/>
          <p:nvPr/>
        </p:nvCxnSpPr>
        <p:spPr>
          <a:xfrm flipV="1">
            <a:off x="5633709" y="3188404"/>
            <a:ext cx="1743" cy="31105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e seta reta 82"/>
          <p:cNvCxnSpPr/>
          <p:nvPr/>
        </p:nvCxnSpPr>
        <p:spPr>
          <a:xfrm flipV="1">
            <a:off x="5734030" y="3188403"/>
            <a:ext cx="932" cy="183639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de seta reta 83"/>
          <p:cNvCxnSpPr/>
          <p:nvPr/>
        </p:nvCxnSpPr>
        <p:spPr>
          <a:xfrm flipH="1" flipV="1">
            <a:off x="4568985" y="4042794"/>
            <a:ext cx="10740" cy="43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/>
          <p:cNvCxnSpPr/>
          <p:nvPr/>
        </p:nvCxnSpPr>
        <p:spPr>
          <a:xfrm flipH="1" flipV="1">
            <a:off x="5414414" y="4033471"/>
            <a:ext cx="10740" cy="43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de seta reta 85"/>
          <p:cNvCxnSpPr/>
          <p:nvPr/>
        </p:nvCxnSpPr>
        <p:spPr>
          <a:xfrm flipH="1" flipV="1">
            <a:off x="6222075" y="4053808"/>
            <a:ext cx="10740" cy="43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de seta reta 86"/>
          <p:cNvCxnSpPr>
            <a:endCxn id="63" idx="2"/>
          </p:cNvCxnSpPr>
          <p:nvPr/>
        </p:nvCxnSpPr>
        <p:spPr>
          <a:xfrm flipH="1" flipV="1">
            <a:off x="4604507" y="4714855"/>
            <a:ext cx="17546" cy="7699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de seta reta 87"/>
          <p:cNvCxnSpPr/>
          <p:nvPr/>
        </p:nvCxnSpPr>
        <p:spPr>
          <a:xfrm flipH="1" flipV="1">
            <a:off x="5425154" y="4714855"/>
            <a:ext cx="17546" cy="7699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de seta reta 88"/>
          <p:cNvCxnSpPr/>
          <p:nvPr/>
        </p:nvCxnSpPr>
        <p:spPr>
          <a:xfrm flipH="1" flipV="1">
            <a:off x="6232815" y="4705532"/>
            <a:ext cx="17546" cy="7699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ixaDeTexto 89"/>
          <p:cNvSpPr txBox="1"/>
          <p:nvPr/>
        </p:nvSpPr>
        <p:spPr>
          <a:xfrm>
            <a:off x="4449748" y="5578611"/>
            <a:ext cx="2862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x</a:t>
            </a:r>
            <a:endParaRPr lang="pt-BR" sz="800" dirty="0"/>
          </a:p>
        </p:txBody>
      </p:sp>
      <p:sp>
        <p:nvSpPr>
          <p:cNvPr id="91" name="CaixaDeTexto 90"/>
          <p:cNvSpPr txBox="1"/>
          <p:nvPr/>
        </p:nvSpPr>
        <p:spPr>
          <a:xfrm>
            <a:off x="5271291" y="5578611"/>
            <a:ext cx="2862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x</a:t>
            </a:r>
            <a:endParaRPr lang="pt-BR" sz="800" dirty="0"/>
          </a:p>
        </p:txBody>
      </p:sp>
      <p:sp>
        <p:nvSpPr>
          <p:cNvPr id="92" name="CaixaDeTexto 91"/>
          <p:cNvSpPr txBox="1"/>
          <p:nvPr/>
        </p:nvSpPr>
        <p:spPr>
          <a:xfrm>
            <a:off x="6089692" y="5578611"/>
            <a:ext cx="2862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x</a:t>
            </a:r>
            <a:endParaRPr lang="pt-BR" sz="800" dirty="0"/>
          </a:p>
        </p:txBody>
      </p:sp>
      <p:cxnSp>
        <p:nvCxnSpPr>
          <p:cNvPr id="93" name="Conector reto 92"/>
          <p:cNvCxnSpPr/>
          <p:nvPr/>
        </p:nvCxnSpPr>
        <p:spPr>
          <a:xfrm flipV="1">
            <a:off x="4622053" y="4705532"/>
            <a:ext cx="113941" cy="34753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/>
          <p:nvPr/>
        </p:nvCxnSpPr>
        <p:spPr>
          <a:xfrm flipV="1">
            <a:off x="4613280" y="4714855"/>
            <a:ext cx="173520" cy="33739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/>
          <p:nvPr/>
        </p:nvCxnSpPr>
        <p:spPr>
          <a:xfrm flipV="1">
            <a:off x="5447498" y="4719889"/>
            <a:ext cx="173520" cy="33739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to 95"/>
          <p:cNvCxnSpPr/>
          <p:nvPr/>
        </p:nvCxnSpPr>
        <p:spPr>
          <a:xfrm flipV="1">
            <a:off x="6241588" y="4724178"/>
            <a:ext cx="173520" cy="33739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to 96"/>
          <p:cNvCxnSpPr/>
          <p:nvPr/>
        </p:nvCxnSpPr>
        <p:spPr>
          <a:xfrm flipV="1">
            <a:off x="5427452" y="4712866"/>
            <a:ext cx="113941" cy="34753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to 97"/>
          <p:cNvCxnSpPr/>
          <p:nvPr/>
        </p:nvCxnSpPr>
        <p:spPr>
          <a:xfrm flipV="1">
            <a:off x="6244854" y="4712865"/>
            <a:ext cx="113941" cy="34753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to 98"/>
          <p:cNvCxnSpPr>
            <a:stCxn id="59" idx="0"/>
          </p:cNvCxnSpPr>
          <p:nvPr/>
        </p:nvCxnSpPr>
        <p:spPr>
          <a:xfrm flipV="1">
            <a:off x="4690617" y="4042794"/>
            <a:ext cx="0" cy="34181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to 99"/>
          <p:cNvCxnSpPr/>
          <p:nvPr/>
        </p:nvCxnSpPr>
        <p:spPr>
          <a:xfrm flipV="1">
            <a:off x="4786800" y="4053808"/>
            <a:ext cx="0" cy="23446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to 100"/>
          <p:cNvCxnSpPr/>
          <p:nvPr/>
        </p:nvCxnSpPr>
        <p:spPr>
          <a:xfrm flipV="1">
            <a:off x="5633709" y="4073681"/>
            <a:ext cx="0" cy="23446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to 101"/>
          <p:cNvCxnSpPr/>
          <p:nvPr/>
        </p:nvCxnSpPr>
        <p:spPr>
          <a:xfrm flipV="1">
            <a:off x="6422222" y="4053807"/>
            <a:ext cx="0" cy="23446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to 102"/>
          <p:cNvCxnSpPr/>
          <p:nvPr/>
        </p:nvCxnSpPr>
        <p:spPr>
          <a:xfrm flipV="1">
            <a:off x="5526889" y="4053807"/>
            <a:ext cx="0" cy="34181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to 103"/>
          <p:cNvCxnSpPr/>
          <p:nvPr/>
        </p:nvCxnSpPr>
        <p:spPr>
          <a:xfrm flipV="1">
            <a:off x="6314791" y="4053807"/>
            <a:ext cx="0" cy="34181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olchete direito 104"/>
          <p:cNvSpPr/>
          <p:nvPr/>
        </p:nvSpPr>
        <p:spPr>
          <a:xfrm rot="2945288">
            <a:off x="6585458" y="3369961"/>
            <a:ext cx="64441" cy="629288"/>
          </a:xfrm>
          <a:prstGeom prst="rightBracket">
            <a:avLst>
              <a:gd name="adj" fmla="val 7960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cxnSp>
        <p:nvCxnSpPr>
          <p:cNvPr id="106" name="Conector reto 105"/>
          <p:cNvCxnSpPr/>
          <p:nvPr/>
        </p:nvCxnSpPr>
        <p:spPr>
          <a:xfrm>
            <a:off x="6638780" y="3697183"/>
            <a:ext cx="220099" cy="448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aixaDeTexto 106"/>
          <p:cNvSpPr txBox="1"/>
          <p:nvPr/>
        </p:nvSpPr>
        <p:spPr>
          <a:xfrm>
            <a:off x="6817679" y="3515328"/>
            <a:ext cx="2668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h</a:t>
            </a:r>
            <a:endParaRPr lang="pt-BR" sz="800" dirty="0"/>
          </a:p>
        </p:txBody>
      </p:sp>
      <p:sp>
        <p:nvSpPr>
          <p:cNvPr id="108" name="Retângulo de cantos arredondados 107"/>
          <p:cNvSpPr/>
          <p:nvPr/>
        </p:nvSpPr>
        <p:spPr>
          <a:xfrm>
            <a:off x="1788404" y="5237385"/>
            <a:ext cx="796666" cy="231205"/>
          </a:xfrm>
          <a:prstGeom prst="roundRect">
            <a:avLst/>
          </a:prstGeom>
          <a:solidFill>
            <a:srgbClr val="DEC8E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109" name="Retângulo de cantos arredondados 108"/>
          <p:cNvSpPr/>
          <p:nvPr/>
        </p:nvSpPr>
        <p:spPr>
          <a:xfrm>
            <a:off x="1874742" y="4753002"/>
            <a:ext cx="623989" cy="21363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110" name="Retângulo de cantos arredondados 109"/>
          <p:cNvSpPr/>
          <p:nvPr/>
        </p:nvSpPr>
        <p:spPr>
          <a:xfrm>
            <a:off x="1705991" y="4243379"/>
            <a:ext cx="949720" cy="26760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111" name="Retângulo de cantos arredondados 110"/>
          <p:cNvSpPr/>
          <p:nvPr/>
        </p:nvSpPr>
        <p:spPr>
          <a:xfrm>
            <a:off x="1808824" y="3724874"/>
            <a:ext cx="765270" cy="267606"/>
          </a:xfrm>
          <a:prstGeom prst="roundRect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112" name="CaixaDeTexto 111"/>
          <p:cNvSpPr txBox="1"/>
          <p:nvPr/>
        </p:nvSpPr>
        <p:spPr>
          <a:xfrm>
            <a:off x="1852289" y="5214487"/>
            <a:ext cx="7652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 smtClean="0"/>
              <a:t>MatMul</a:t>
            </a:r>
            <a:endParaRPr lang="pt-BR" sz="800" dirty="0"/>
          </a:p>
        </p:txBody>
      </p:sp>
      <p:sp>
        <p:nvSpPr>
          <p:cNvPr id="113" name="Retângulo de cantos arredondados 112"/>
          <p:cNvSpPr/>
          <p:nvPr/>
        </p:nvSpPr>
        <p:spPr>
          <a:xfrm>
            <a:off x="2036076" y="2971230"/>
            <a:ext cx="862514" cy="238035"/>
          </a:xfrm>
          <a:prstGeom prst="roundRect">
            <a:avLst/>
          </a:prstGeom>
          <a:solidFill>
            <a:srgbClr val="DEC8E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114" name="CaixaDeTexto 113"/>
          <p:cNvSpPr txBox="1"/>
          <p:nvPr/>
        </p:nvSpPr>
        <p:spPr>
          <a:xfrm>
            <a:off x="2200972" y="2980383"/>
            <a:ext cx="559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 smtClean="0"/>
              <a:t>MatMul</a:t>
            </a:r>
            <a:endParaRPr lang="pt-BR" sz="800" dirty="0"/>
          </a:p>
        </p:txBody>
      </p:sp>
      <p:sp>
        <p:nvSpPr>
          <p:cNvPr id="116" name="CaixaDeTexto 115"/>
          <p:cNvSpPr txBox="1"/>
          <p:nvPr/>
        </p:nvSpPr>
        <p:spPr>
          <a:xfrm>
            <a:off x="1993791" y="4731119"/>
            <a:ext cx="5040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 smtClean="0"/>
              <a:t>Scale</a:t>
            </a:r>
            <a:endParaRPr lang="pt-BR" sz="800" dirty="0" smtClean="0"/>
          </a:p>
        </p:txBody>
      </p:sp>
      <p:sp>
        <p:nvSpPr>
          <p:cNvPr id="117" name="CaixaDeTexto 116"/>
          <p:cNvSpPr txBox="1"/>
          <p:nvPr/>
        </p:nvSpPr>
        <p:spPr>
          <a:xfrm>
            <a:off x="1945202" y="4225196"/>
            <a:ext cx="5073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 smtClean="0"/>
              <a:t>Mask</a:t>
            </a:r>
            <a:endParaRPr lang="pt-BR" sz="800" dirty="0"/>
          </a:p>
        </p:txBody>
      </p:sp>
      <p:sp>
        <p:nvSpPr>
          <p:cNvPr id="118" name="CaixaDeTexto 117"/>
          <p:cNvSpPr txBox="1"/>
          <p:nvPr/>
        </p:nvSpPr>
        <p:spPr>
          <a:xfrm>
            <a:off x="1917556" y="3730168"/>
            <a:ext cx="5581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 smtClean="0"/>
              <a:t>Softmax</a:t>
            </a:r>
            <a:endParaRPr lang="pt-BR" sz="800" dirty="0"/>
          </a:p>
        </p:txBody>
      </p:sp>
      <p:cxnSp>
        <p:nvCxnSpPr>
          <p:cNvPr id="119" name="Conector de seta reta 118"/>
          <p:cNvCxnSpPr/>
          <p:nvPr/>
        </p:nvCxnSpPr>
        <p:spPr>
          <a:xfrm flipH="1" flipV="1">
            <a:off x="2196618" y="4978842"/>
            <a:ext cx="5370" cy="2580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de seta reta 119"/>
          <p:cNvCxnSpPr/>
          <p:nvPr/>
        </p:nvCxnSpPr>
        <p:spPr>
          <a:xfrm flipH="1" flipV="1">
            <a:off x="2191302" y="4499723"/>
            <a:ext cx="5370" cy="2580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de seta reta 120"/>
          <p:cNvCxnSpPr/>
          <p:nvPr/>
        </p:nvCxnSpPr>
        <p:spPr>
          <a:xfrm flipH="1" flipV="1">
            <a:off x="2191894" y="3988742"/>
            <a:ext cx="5370" cy="2580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de seta reta 121"/>
          <p:cNvCxnSpPr/>
          <p:nvPr/>
        </p:nvCxnSpPr>
        <p:spPr>
          <a:xfrm flipV="1">
            <a:off x="2180851" y="3215669"/>
            <a:ext cx="8281" cy="5167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de seta reta 122"/>
          <p:cNvCxnSpPr/>
          <p:nvPr/>
        </p:nvCxnSpPr>
        <p:spPr>
          <a:xfrm flipH="1" flipV="1">
            <a:off x="1935570" y="5481297"/>
            <a:ext cx="5370" cy="2580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de seta reta 123"/>
          <p:cNvCxnSpPr/>
          <p:nvPr/>
        </p:nvCxnSpPr>
        <p:spPr>
          <a:xfrm flipH="1" flipV="1">
            <a:off x="2407885" y="5468590"/>
            <a:ext cx="5370" cy="2580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de seta reta 124"/>
          <p:cNvCxnSpPr/>
          <p:nvPr/>
        </p:nvCxnSpPr>
        <p:spPr>
          <a:xfrm flipH="1" flipV="1">
            <a:off x="2811904" y="3215669"/>
            <a:ext cx="9323" cy="25109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aixaDeTexto 125"/>
          <p:cNvSpPr txBox="1"/>
          <p:nvPr/>
        </p:nvSpPr>
        <p:spPr>
          <a:xfrm>
            <a:off x="1782433" y="5724334"/>
            <a:ext cx="2862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q</a:t>
            </a:r>
            <a:endParaRPr lang="pt-BR" sz="800" dirty="0"/>
          </a:p>
        </p:txBody>
      </p:sp>
      <p:sp>
        <p:nvSpPr>
          <p:cNvPr id="127" name="CaixaDeTexto 126"/>
          <p:cNvSpPr txBox="1"/>
          <p:nvPr/>
        </p:nvSpPr>
        <p:spPr>
          <a:xfrm>
            <a:off x="2271698" y="5722691"/>
            <a:ext cx="2862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k</a:t>
            </a:r>
            <a:endParaRPr lang="pt-BR" sz="800" dirty="0"/>
          </a:p>
        </p:txBody>
      </p:sp>
      <p:sp>
        <p:nvSpPr>
          <p:cNvPr id="128" name="CaixaDeTexto 127"/>
          <p:cNvSpPr txBox="1"/>
          <p:nvPr/>
        </p:nvSpPr>
        <p:spPr>
          <a:xfrm>
            <a:off x="2680898" y="5722691"/>
            <a:ext cx="2862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v</a:t>
            </a:r>
            <a:endParaRPr lang="pt-BR" sz="800" dirty="0"/>
          </a:p>
        </p:txBody>
      </p:sp>
      <p:cxnSp>
        <p:nvCxnSpPr>
          <p:cNvPr id="129" name="Conector de seta reta 128"/>
          <p:cNvCxnSpPr/>
          <p:nvPr/>
        </p:nvCxnSpPr>
        <p:spPr>
          <a:xfrm flipH="1" flipV="1">
            <a:off x="2468861" y="2719164"/>
            <a:ext cx="5370" cy="2580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tângulo 129"/>
          <p:cNvSpPr/>
          <p:nvPr/>
        </p:nvSpPr>
        <p:spPr>
          <a:xfrm>
            <a:off x="1399306" y="2224758"/>
            <a:ext cx="1930836" cy="3932313"/>
          </a:xfrm>
          <a:prstGeom prst="rect">
            <a:avLst/>
          </a:prstGeom>
          <a:noFill/>
          <a:ln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cxnSp>
        <p:nvCxnSpPr>
          <p:cNvPr id="131" name="Conector reto 130"/>
          <p:cNvCxnSpPr/>
          <p:nvPr/>
        </p:nvCxnSpPr>
        <p:spPr>
          <a:xfrm>
            <a:off x="3374074" y="2224758"/>
            <a:ext cx="867306" cy="1269716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to 131"/>
          <p:cNvCxnSpPr/>
          <p:nvPr/>
        </p:nvCxnSpPr>
        <p:spPr>
          <a:xfrm flipV="1">
            <a:off x="3393908" y="4146520"/>
            <a:ext cx="899389" cy="1981854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CaixaDeTexto 132"/>
          <p:cNvSpPr txBox="1"/>
          <p:nvPr/>
        </p:nvSpPr>
        <p:spPr>
          <a:xfrm>
            <a:off x="1642694" y="2204323"/>
            <a:ext cx="15365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err="1"/>
              <a:t>Scaled</a:t>
            </a:r>
            <a:r>
              <a:rPr lang="pt-BR" sz="800" b="1" dirty="0"/>
              <a:t> </a:t>
            </a:r>
            <a:r>
              <a:rPr lang="pt-BR" sz="800" b="1" dirty="0" err="1" smtClean="0"/>
              <a:t>Dot-Product</a:t>
            </a:r>
            <a:r>
              <a:rPr lang="pt-BR" sz="800" b="1" dirty="0"/>
              <a:t> </a:t>
            </a:r>
            <a:r>
              <a:rPr lang="pt-BR" sz="800" b="1" dirty="0" err="1" smtClean="0"/>
              <a:t>Attention</a:t>
            </a:r>
            <a:endParaRPr lang="pt-BR" sz="800" b="1" dirty="0"/>
          </a:p>
        </p:txBody>
      </p:sp>
      <p:sp>
        <p:nvSpPr>
          <p:cNvPr id="134" name="CaixaDeTexto 133"/>
          <p:cNvSpPr txBox="1"/>
          <p:nvPr/>
        </p:nvSpPr>
        <p:spPr>
          <a:xfrm>
            <a:off x="2364724" y="2488077"/>
            <a:ext cx="2662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z</a:t>
            </a:r>
            <a:endParaRPr lang="pt-BR" sz="800" dirty="0"/>
          </a:p>
        </p:txBody>
      </p:sp>
      <p:cxnSp>
        <p:nvCxnSpPr>
          <p:cNvPr id="135" name="Conector de seta reta 134"/>
          <p:cNvCxnSpPr/>
          <p:nvPr/>
        </p:nvCxnSpPr>
        <p:spPr>
          <a:xfrm flipV="1">
            <a:off x="5512095" y="2213847"/>
            <a:ext cx="0" cy="2029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Conector reto 135"/>
          <p:cNvCxnSpPr/>
          <p:nvPr/>
        </p:nvCxnSpPr>
        <p:spPr>
          <a:xfrm>
            <a:off x="6387680" y="2213847"/>
            <a:ext cx="2008153" cy="108855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to 136"/>
          <p:cNvCxnSpPr/>
          <p:nvPr/>
        </p:nvCxnSpPr>
        <p:spPr>
          <a:xfrm flipV="1">
            <a:off x="6467375" y="4046898"/>
            <a:ext cx="1942364" cy="1915895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Fluxograma: Ou 137"/>
          <p:cNvSpPr/>
          <p:nvPr/>
        </p:nvSpPr>
        <p:spPr>
          <a:xfrm>
            <a:off x="9026996" y="3120979"/>
            <a:ext cx="113025" cy="88016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139" name="Fluxograma: Ou 138"/>
          <p:cNvSpPr/>
          <p:nvPr/>
        </p:nvSpPr>
        <p:spPr>
          <a:xfrm>
            <a:off x="9061869" y="1703354"/>
            <a:ext cx="113025" cy="88016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cxnSp>
        <p:nvCxnSpPr>
          <p:cNvPr id="140" name="Conector de seta reta 139"/>
          <p:cNvCxnSpPr>
            <a:endCxn id="164" idx="2"/>
          </p:cNvCxnSpPr>
          <p:nvPr/>
        </p:nvCxnSpPr>
        <p:spPr>
          <a:xfrm flipH="1" flipV="1">
            <a:off x="9121471" y="1503439"/>
            <a:ext cx="526" cy="17077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to 143"/>
          <p:cNvCxnSpPr/>
          <p:nvPr/>
        </p:nvCxnSpPr>
        <p:spPr>
          <a:xfrm flipH="1" flipV="1">
            <a:off x="9083215" y="3073044"/>
            <a:ext cx="1046" cy="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>
            <a:off x="8726863" y="6488668"/>
            <a:ext cx="1125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>
                <a:solidFill>
                  <a:schemeClr val="accent4"/>
                </a:solidFill>
              </a:rPr>
              <a:t>Decoder</a:t>
            </a:r>
            <a:endParaRPr lang="pt-BR" sz="2000" dirty="0">
              <a:solidFill>
                <a:schemeClr val="accent4"/>
              </a:solidFill>
            </a:endParaRPr>
          </a:p>
        </p:txBody>
      </p:sp>
      <p:sp>
        <p:nvSpPr>
          <p:cNvPr id="40" name="Chave esquerda 39"/>
          <p:cNvSpPr/>
          <p:nvPr/>
        </p:nvSpPr>
        <p:spPr>
          <a:xfrm rot="16200000">
            <a:off x="8947128" y="5200592"/>
            <a:ext cx="426427" cy="2200265"/>
          </a:xfrm>
          <a:prstGeom prst="leftBrac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800">
              <a:solidFill>
                <a:schemeClr val="accent4"/>
              </a:solidFill>
            </a:endParaRPr>
          </a:p>
        </p:txBody>
      </p:sp>
      <p:sp>
        <p:nvSpPr>
          <p:cNvPr id="141" name="Retângulo 140"/>
          <p:cNvSpPr/>
          <p:nvPr/>
        </p:nvSpPr>
        <p:spPr>
          <a:xfrm>
            <a:off x="8522085" y="4223526"/>
            <a:ext cx="1187115" cy="1925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142" name="CaixaDeTexto 141"/>
          <p:cNvSpPr txBox="1"/>
          <p:nvPr/>
        </p:nvSpPr>
        <p:spPr>
          <a:xfrm>
            <a:off x="8785757" y="4217228"/>
            <a:ext cx="760772" cy="21544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pt-BR" sz="800" dirty="0" err="1" smtClean="0"/>
              <a:t>LayerNorm</a:t>
            </a:r>
            <a:endParaRPr lang="pt-BR" sz="800" dirty="0"/>
          </a:p>
        </p:txBody>
      </p:sp>
      <p:sp>
        <p:nvSpPr>
          <p:cNvPr id="143" name="Retângulo 142"/>
          <p:cNvSpPr/>
          <p:nvPr/>
        </p:nvSpPr>
        <p:spPr>
          <a:xfrm>
            <a:off x="8549660" y="4573603"/>
            <a:ext cx="1187115" cy="1925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145" name="CaixaDeTexto 144"/>
          <p:cNvSpPr txBox="1"/>
          <p:nvPr/>
        </p:nvSpPr>
        <p:spPr>
          <a:xfrm>
            <a:off x="8864479" y="4554528"/>
            <a:ext cx="760772" cy="21544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pt-BR" sz="800" dirty="0" err="1" smtClean="0"/>
              <a:t>Dropout</a:t>
            </a:r>
            <a:endParaRPr lang="pt-BR" sz="800" dirty="0"/>
          </a:p>
        </p:txBody>
      </p:sp>
      <p:sp>
        <p:nvSpPr>
          <p:cNvPr id="148" name="Retângulo 147"/>
          <p:cNvSpPr/>
          <p:nvPr/>
        </p:nvSpPr>
        <p:spPr>
          <a:xfrm>
            <a:off x="10847490" y="2237993"/>
            <a:ext cx="566552" cy="1925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149" name="Retângulo de cantos arredondados 148"/>
          <p:cNvSpPr/>
          <p:nvPr/>
        </p:nvSpPr>
        <p:spPr>
          <a:xfrm>
            <a:off x="10820465" y="1875579"/>
            <a:ext cx="593576" cy="212283"/>
          </a:xfrm>
          <a:prstGeom prst="round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151" name="CaixaDeTexto 150"/>
          <p:cNvSpPr txBox="1"/>
          <p:nvPr/>
        </p:nvSpPr>
        <p:spPr>
          <a:xfrm>
            <a:off x="10838868" y="2207764"/>
            <a:ext cx="661956" cy="21544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pt-BR" sz="800" dirty="0" err="1" smtClean="0"/>
              <a:t>new_gelu</a:t>
            </a:r>
            <a:endParaRPr lang="pt-BR" sz="800" dirty="0"/>
          </a:p>
        </p:txBody>
      </p:sp>
      <p:sp>
        <p:nvSpPr>
          <p:cNvPr id="152" name="Retângulo de cantos arredondados 151"/>
          <p:cNvSpPr/>
          <p:nvPr/>
        </p:nvSpPr>
        <p:spPr>
          <a:xfrm>
            <a:off x="10825356" y="2588772"/>
            <a:ext cx="593576" cy="212283"/>
          </a:xfrm>
          <a:prstGeom prst="round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153" name="CaixaDeTexto 152"/>
          <p:cNvSpPr txBox="1"/>
          <p:nvPr/>
        </p:nvSpPr>
        <p:spPr>
          <a:xfrm>
            <a:off x="10913085" y="2598758"/>
            <a:ext cx="801594" cy="21544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pt-BR" sz="800" dirty="0" smtClean="0"/>
              <a:t>Linear</a:t>
            </a:r>
            <a:endParaRPr lang="pt-BR" sz="800" dirty="0"/>
          </a:p>
        </p:txBody>
      </p:sp>
      <p:sp>
        <p:nvSpPr>
          <p:cNvPr id="154" name="CaixaDeTexto 153"/>
          <p:cNvSpPr txBox="1"/>
          <p:nvPr/>
        </p:nvSpPr>
        <p:spPr>
          <a:xfrm>
            <a:off x="10906152" y="1872418"/>
            <a:ext cx="801594" cy="21544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pt-BR" sz="800" dirty="0" smtClean="0"/>
              <a:t>Linear</a:t>
            </a:r>
            <a:endParaRPr lang="pt-BR" sz="800" dirty="0"/>
          </a:p>
        </p:txBody>
      </p:sp>
      <p:cxnSp>
        <p:nvCxnSpPr>
          <p:cNvPr id="155" name="Conector de seta reta 154"/>
          <p:cNvCxnSpPr/>
          <p:nvPr/>
        </p:nvCxnSpPr>
        <p:spPr>
          <a:xfrm flipH="1" flipV="1">
            <a:off x="11107390" y="2077264"/>
            <a:ext cx="6933" cy="1584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de seta reta 156"/>
          <p:cNvCxnSpPr/>
          <p:nvPr/>
        </p:nvCxnSpPr>
        <p:spPr>
          <a:xfrm flipH="1" flipV="1">
            <a:off x="11110856" y="2437399"/>
            <a:ext cx="6933" cy="1584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to 157"/>
          <p:cNvCxnSpPr/>
          <p:nvPr/>
        </p:nvCxnSpPr>
        <p:spPr>
          <a:xfrm flipV="1">
            <a:off x="9700484" y="1475141"/>
            <a:ext cx="1069772" cy="474586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reto 158"/>
          <p:cNvCxnSpPr/>
          <p:nvPr/>
        </p:nvCxnSpPr>
        <p:spPr>
          <a:xfrm>
            <a:off x="9700484" y="2542877"/>
            <a:ext cx="1119981" cy="322601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274197" y="202947"/>
            <a:ext cx="121724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err="1" smtClean="0"/>
              <a:t>vocab_size</a:t>
            </a:r>
            <a:r>
              <a:rPr lang="pt-BR" sz="1000" dirty="0"/>
              <a:t>: </a:t>
            </a:r>
            <a:r>
              <a:rPr lang="pt-BR" sz="1000" dirty="0" smtClean="0"/>
              <a:t>115</a:t>
            </a:r>
          </a:p>
          <a:p>
            <a:r>
              <a:rPr lang="pt-BR" sz="1000" dirty="0" smtClean="0"/>
              <a:t>B: 32</a:t>
            </a:r>
            <a:endParaRPr lang="pt-BR" sz="1000" dirty="0"/>
          </a:p>
          <a:p>
            <a:r>
              <a:rPr lang="pt-BR" sz="1000" dirty="0" smtClean="0"/>
              <a:t>T: 64</a:t>
            </a:r>
          </a:p>
          <a:p>
            <a:r>
              <a:rPr lang="pt-BR" sz="1000" dirty="0" smtClean="0"/>
              <a:t>C: 384</a:t>
            </a:r>
          </a:p>
          <a:p>
            <a:r>
              <a:rPr lang="pt-BR" sz="1000" dirty="0" err="1" smtClean="0"/>
              <a:t>hs</a:t>
            </a:r>
            <a:r>
              <a:rPr lang="pt-BR" sz="1000" dirty="0" smtClean="0"/>
              <a:t>: 64</a:t>
            </a:r>
            <a:endParaRPr lang="pt-BR" sz="1000" dirty="0"/>
          </a:p>
          <a:p>
            <a:r>
              <a:rPr lang="pt-BR" sz="1000" dirty="0" smtClean="0"/>
              <a:t>h: 6</a:t>
            </a:r>
            <a:endParaRPr lang="pt-BR" sz="1000" dirty="0"/>
          </a:p>
          <a:p>
            <a:r>
              <a:rPr lang="pt-BR" sz="1000" dirty="0" smtClean="0"/>
              <a:t>L: 6</a:t>
            </a:r>
            <a:endParaRPr lang="pt-BR" sz="1000" dirty="0"/>
          </a:p>
        </p:txBody>
      </p:sp>
      <p:sp>
        <p:nvSpPr>
          <p:cNvPr id="156" name="Retângulo de cantos arredondados 155"/>
          <p:cNvSpPr/>
          <p:nvPr/>
        </p:nvSpPr>
        <p:spPr>
          <a:xfrm>
            <a:off x="1859693" y="3398574"/>
            <a:ext cx="623989" cy="213636"/>
          </a:xfrm>
          <a:prstGeom prst="round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161" name="CaixaDeTexto 160"/>
          <p:cNvSpPr txBox="1"/>
          <p:nvPr/>
        </p:nvSpPr>
        <p:spPr>
          <a:xfrm>
            <a:off x="1932202" y="3394914"/>
            <a:ext cx="581155" cy="21544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pt-BR" sz="800" dirty="0" err="1" smtClean="0"/>
              <a:t>Dropout</a:t>
            </a:r>
            <a:endParaRPr lang="pt-BR" sz="8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8516244" y="4785151"/>
            <a:ext cx="6538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/>
              <a:t>w</a:t>
            </a:r>
            <a:r>
              <a:rPr lang="pt-BR" sz="800" dirty="0" err="1" smtClean="0"/>
              <a:t>te</a:t>
            </a:r>
            <a:r>
              <a:rPr lang="pt-BR" sz="800" dirty="0" smtClean="0"/>
              <a:t> + </a:t>
            </a:r>
            <a:r>
              <a:rPr lang="pt-BR" sz="800" dirty="0" err="1" smtClean="0"/>
              <a:t>wpe</a:t>
            </a:r>
            <a:endParaRPr lang="pt-BR" sz="8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4108260" y="38657"/>
            <a:ext cx="1255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nanoGPT</a:t>
            </a:r>
            <a:endParaRPr lang="pt-BR" sz="2000" dirty="0"/>
          </a:p>
        </p:txBody>
      </p:sp>
      <p:sp>
        <p:nvSpPr>
          <p:cNvPr id="162" name="CaixaDeTexto 161"/>
          <p:cNvSpPr txBox="1"/>
          <p:nvPr/>
        </p:nvSpPr>
        <p:spPr>
          <a:xfrm>
            <a:off x="8976992" y="4043350"/>
            <a:ext cx="169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x</a:t>
            </a:r>
            <a:endParaRPr lang="pt-BR" sz="800" dirty="0"/>
          </a:p>
        </p:txBody>
      </p:sp>
      <p:sp>
        <p:nvSpPr>
          <p:cNvPr id="165" name="CaixaDeTexto 164"/>
          <p:cNvSpPr txBox="1"/>
          <p:nvPr/>
        </p:nvSpPr>
        <p:spPr>
          <a:xfrm>
            <a:off x="9202379" y="3120756"/>
            <a:ext cx="169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x</a:t>
            </a:r>
            <a:endParaRPr lang="pt-BR" sz="800" dirty="0"/>
          </a:p>
        </p:txBody>
      </p:sp>
      <p:sp>
        <p:nvSpPr>
          <p:cNvPr id="166" name="CaixaDeTexto 165"/>
          <p:cNvSpPr txBox="1"/>
          <p:nvPr/>
        </p:nvSpPr>
        <p:spPr>
          <a:xfrm>
            <a:off x="8773384" y="3135830"/>
            <a:ext cx="411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 smtClean="0"/>
              <a:t>attn</a:t>
            </a:r>
            <a:endParaRPr lang="pt-BR" sz="800" dirty="0"/>
          </a:p>
        </p:txBody>
      </p:sp>
      <p:sp>
        <p:nvSpPr>
          <p:cNvPr id="169" name="CaixaDeTexto 168"/>
          <p:cNvSpPr txBox="1"/>
          <p:nvPr/>
        </p:nvSpPr>
        <p:spPr>
          <a:xfrm>
            <a:off x="9036739" y="2654766"/>
            <a:ext cx="741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/>
              <a:t>hidden_states</a:t>
            </a:r>
            <a:endParaRPr lang="pt-BR" sz="800" dirty="0"/>
          </a:p>
        </p:txBody>
      </p:sp>
      <p:sp>
        <p:nvSpPr>
          <p:cNvPr id="173" name="CaixaDeTexto 172"/>
          <p:cNvSpPr txBox="1"/>
          <p:nvPr/>
        </p:nvSpPr>
        <p:spPr>
          <a:xfrm>
            <a:off x="7732356" y="1811254"/>
            <a:ext cx="14183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/>
              <a:t>feed_forward_hidden_states</a:t>
            </a:r>
            <a:endParaRPr lang="pt-BR" sz="800" dirty="0"/>
          </a:p>
        </p:txBody>
      </p:sp>
      <p:sp>
        <p:nvSpPr>
          <p:cNvPr id="174" name="CaixaDeTexto 173"/>
          <p:cNvSpPr txBox="1"/>
          <p:nvPr/>
        </p:nvSpPr>
        <p:spPr>
          <a:xfrm>
            <a:off x="8655117" y="736940"/>
            <a:ext cx="410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/>
              <a:t>logits</a:t>
            </a:r>
            <a:endParaRPr lang="pt-BR" sz="800" dirty="0"/>
          </a:p>
        </p:txBody>
      </p:sp>
      <p:sp>
        <p:nvSpPr>
          <p:cNvPr id="177" name="CaixaDeTexto 176"/>
          <p:cNvSpPr txBox="1"/>
          <p:nvPr/>
        </p:nvSpPr>
        <p:spPr>
          <a:xfrm>
            <a:off x="4371747" y="4108095"/>
            <a:ext cx="169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q</a:t>
            </a:r>
            <a:endParaRPr lang="pt-BR" sz="800" dirty="0"/>
          </a:p>
        </p:txBody>
      </p:sp>
      <p:sp>
        <p:nvSpPr>
          <p:cNvPr id="179" name="CaixaDeTexto 178"/>
          <p:cNvSpPr txBox="1"/>
          <p:nvPr/>
        </p:nvSpPr>
        <p:spPr>
          <a:xfrm>
            <a:off x="5224707" y="4089626"/>
            <a:ext cx="169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k</a:t>
            </a:r>
            <a:endParaRPr lang="pt-BR" sz="800" dirty="0"/>
          </a:p>
        </p:txBody>
      </p:sp>
      <p:sp>
        <p:nvSpPr>
          <p:cNvPr id="180" name="CaixaDeTexto 179"/>
          <p:cNvSpPr txBox="1"/>
          <p:nvPr/>
        </p:nvSpPr>
        <p:spPr>
          <a:xfrm>
            <a:off x="6020454" y="4096354"/>
            <a:ext cx="169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v</a:t>
            </a:r>
            <a:endParaRPr lang="pt-BR" sz="800" dirty="0"/>
          </a:p>
        </p:txBody>
      </p:sp>
      <p:sp>
        <p:nvSpPr>
          <p:cNvPr id="184" name="CaixaDeTexto 183"/>
          <p:cNvSpPr txBox="1"/>
          <p:nvPr/>
        </p:nvSpPr>
        <p:spPr>
          <a:xfrm>
            <a:off x="5181201" y="3171200"/>
            <a:ext cx="3594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z 64</a:t>
            </a:r>
            <a:endParaRPr lang="pt-BR" sz="800" dirty="0"/>
          </a:p>
        </p:txBody>
      </p:sp>
      <p:sp>
        <p:nvSpPr>
          <p:cNvPr id="188" name="CaixaDeTexto 187"/>
          <p:cNvSpPr txBox="1"/>
          <p:nvPr/>
        </p:nvSpPr>
        <p:spPr>
          <a:xfrm>
            <a:off x="5145971" y="1763070"/>
            <a:ext cx="411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 smtClean="0"/>
              <a:t>attn</a:t>
            </a:r>
            <a:endParaRPr lang="pt-BR" sz="800" dirty="0"/>
          </a:p>
        </p:txBody>
      </p:sp>
      <p:sp>
        <p:nvSpPr>
          <p:cNvPr id="189" name="CaixaDeTexto 188"/>
          <p:cNvSpPr txBox="1"/>
          <p:nvPr/>
        </p:nvSpPr>
        <p:spPr>
          <a:xfrm>
            <a:off x="5143032" y="2696568"/>
            <a:ext cx="417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z 384</a:t>
            </a:r>
            <a:endParaRPr lang="pt-BR" sz="800" dirty="0"/>
          </a:p>
        </p:txBody>
      </p:sp>
      <p:sp>
        <p:nvSpPr>
          <p:cNvPr id="160" name="Retângulo 159"/>
          <p:cNvSpPr/>
          <p:nvPr/>
        </p:nvSpPr>
        <p:spPr>
          <a:xfrm>
            <a:off x="8516306" y="149414"/>
            <a:ext cx="1184900" cy="527706"/>
          </a:xfrm>
          <a:prstGeom prst="rect">
            <a:avLst/>
          </a:prstGeom>
          <a:solidFill>
            <a:srgbClr val="F9C7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191" name="CaixaDeTexto 190"/>
          <p:cNvSpPr txBox="1"/>
          <p:nvPr/>
        </p:nvSpPr>
        <p:spPr>
          <a:xfrm>
            <a:off x="8462394" y="120898"/>
            <a:ext cx="2707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           </a:t>
            </a:r>
            <a:r>
              <a:rPr lang="pt-BR" sz="800" b="1" dirty="0" smtClean="0"/>
              <a:t>    </a:t>
            </a:r>
            <a:r>
              <a:rPr lang="pt-BR" sz="800" b="1" dirty="0" err="1" smtClean="0"/>
              <a:t>Generate</a:t>
            </a:r>
            <a:endParaRPr lang="pt-BR" sz="800" b="1" dirty="0" smtClean="0"/>
          </a:p>
          <a:p>
            <a:r>
              <a:rPr lang="pt-BR" sz="800" dirty="0" smtClean="0"/>
              <a:t>Modifica os </a:t>
            </a:r>
            <a:r>
              <a:rPr lang="pt-BR" sz="800" dirty="0" err="1" smtClean="0"/>
              <a:t>logits</a:t>
            </a:r>
            <a:r>
              <a:rPr lang="pt-BR" sz="800" dirty="0" smtClean="0"/>
              <a:t> (temperatura, </a:t>
            </a:r>
            <a:r>
              <a:rPr lang="pt-BR" sz="800" dirty="0" err="1" smtClean="0"/>
              <a:t>top_k</a:t>
            </a:r>
            <a:r>
              <a:rPr lang="pt-BR" sz="800" dirty="0" smtClean="0"/>
              <a:t>, </a:t>
            </a:r>
            <a:r>
              <a:rPr lang="pt-BR" sz="800" dirty="0" err="1" smtClean="0"/>
              <a:t>penalty_frequency</a:t>
            </a:r>
            <a:r>
              <a:rPr lang="pt-BR" sz="800" dirty="0" smtClean="0"/>
              <a:t>)</a:t>
            </a:r>
          </a:p>
          <a:p>
            <a:r>
              <a:rPr lang="pt-BR" sz="800" dirty="0" err="1" smtClean="0"/>
              <a:t>Softmax</a:t>
            </a:r>
            <a:r>
              <a:rPr lang="pt-BR" sz="800" dirty="0" smtClean="0"/>
              <a:t>(</a:t>
            </a:r>
            <a:r>
              <a:rPr lang="pt-BR" sz="800" dirty="0" err="1" smtClean="0"/>
              <a:t>logits</a:t>
            </a:r>
            <a:r>
              <a:rPr lang="pt-BR" sz="800" dirty="0" smtClean="0"/>
              <a:t>) </a:t>
            </a:r>
            <a:r>
              <a:rPr lang="pt-BR" sz="800" dirty="0" smtClean="0">
                <a:sym typeface="Wingdings" panose="05000000000000000000" pitchFamily="2" charset="2"/>
              </a:rPr>
              <a:t> </a:t>
            </a:r>
            <a:r>
              <a:rPr lang="pt-BR" sz="800" dirty="0" err="1" smtClean="0">
                <a:sym typeface="Wingdings" panose="05000000000000000000" pitchFamily="2" charset="2"/>
              </a:rPr>
              <a:t>probs</a:t>
            </a:r>
            <a:endParaRPr lang="pt-BR" sz="800" dirty="0" smtClean="0"/>
          </a:p>
          <a:p>
            <a:r>
              <a:rPr lang="pt-BR" sz="800" dirty="0" err="1" smtClean="0"/>
              <a:t>idx_next</a:t>
            </a:r>
            <a:r>
              <a:rPr lang="pt-BR" sz="800" dirty="0" smtClean="0"/>
              <a:t> </a:t>
            </a:r>
            <a:r>
              <a:rPr lang="pt-BR" sz="800" dirty="0"/>
              <a:t>= </a:t>
            </a:r>
            <a:r>
              <a:rPr lang="pt-BR" sz="800" dirty="0" err="1"/>
              <a:t>torch.multinomial</a:t>
            </a:r>
            <a:r>
              <a:rPr lang="pt-BR" sz="800" dirty="0"/>
              <a:t>(</a:t>
            </a:r>
            <a:r>
              <a:rPr lang="pt-BR" sz="800" dirty="0" err="1"/>
              <a:t>probs</a:t>
            </a:r>
            <a:r>
              <a:rPr lang="pt-BR" sz="800" dirty="0"/>
              <a:t>, </a:t>
            </a:r>
            <a:r>
              <a:rPr lang="pt-BR" sz="800" dirty="0" err="1" smtClean="0"/>
              <a:t>num_samples</a:t>
            </a:r>
            <a:r>
              <a:rPr lang="pt-BR" sz="800" dirty="0" smtClean="0"/>
              <a:t>=1)</a:t>
            </a:r>
            <a:endParaRPr lang="pt-BR" sz="800" dirty="0"/>
          </a:p>
        </p:txBody>
      </p:sp>
      <p:cxnSp>
        <p:nvCxnSpPr>
          <p:cNvPr id="194" name="Conector de seta reta 193"/>
          <p:cNvCxnSpPr/>
          <p:nvPr/>
        </p:nvCxnSpPr>
        <p:spPr>
          <a:xfrm flipH="1" flipV="1">
            <a:off x="9092047" y="7939"/>
            <a:ext cx="526" cy="1440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CaixaDeTexto 194"/>
          <p:cNvSpPr txBox="1"/>
          <p:nvPr/>
        </p:nvSpPr>
        <p:spPr>
          <a:xfrm>
            <a:off x="2186840" y="3209135"/>
            <a:ext cx="3118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 smtClean="0"/>
              <a:t>att</a:t>
            </a:r>
            <a:endParaRPr lang="pt-BR" sz="800" dirty="0"/>
          </a:p>
        </p:txBody>
      </p:sp>
      <p:sp>
        <p:nvSpPr>
          <p:cNvPr id="196" name="Retângulo 195"/>
          <p:cNvSpPr/>
          <p:nvPr/>
        </p:nvSpPr>
        <p:spPr>
          <a:xfrm>
            <a:off x="4912036" y="2010375"/>
            <a:ext cx="1187115" cy="1925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197" name="CaixaDeTexto 196"/>
          <p:cNvSpPr txBox="1"/>
          <p:nvPr/>
        </p:nvSpPr>
        <p:spPr>
          <a:xfrm>
            <a:off x="5254153" y="1982181"/>
            <a:ext cx="760772" cy="21544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pt-BR" sz="800" dirty="0" err="1" smtClean="0"/>
              <a:t>Dropout</a:t>
            </a:r>
            <a:endParaRPr lang="pt-BR" sz="800" dirty="0"/>
          </a:p>
        </p:txBody>
      </p:sp>
      <p:cxnSp>
        <p:nvCxnSpPr>
          <p:cNvPr id="198" name="Conector de seta reta 197"/>
          <p:cNvCxnSpPr/>
          <p:nvPr/>
        </p:nvCxnSpPr>
        <p:spPr>
          <a:xfrm flipV="1">
            <a:off x="5505593" y="1816384"/>
            <a:ext cx="0" cy="2029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Conector de seta reta 198"/>
          <p:cNvCxnSpPr/>
          <p:nvPr/>
        </p:nvCxnSpPr>
        <p:spPr>
          <a:xfrm flipH="1" flipV="1">
            <a:off x="11099845" y="1728518"/>
            <a:ext cx="6933" cy="1584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tângulo 202"/>
          <p:cNvSpPr/>
          <p:nvPr/>
        </p:nvSpPr>
        <p:spPr>
          <a:xfrm>
            <a:off x="10838868" y="1518865"/>
            <a:ext cx="566552" cy="1925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205" name="CaixaDeTexto 204"/>
          <p:cNvSpPr txBox="1"/>
          <p:nvPr/>
        </p:nvSpPr>
        <p:spPr>
          <a:xfrm>
            <a:off x="10869107" y="1489844"/>
            <a:ext cx="562792" cy="21544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pt-BR" sz="800" dirty="0" err="1" smtClean="0"/>
              <a:t>Dropout</a:t>
            </a:r>
            <a:endParaRPr lang="pt-BR" sz="800" dirty="0"/>
          </a:p>
        </p:txBody>
      </p:sp>
      <p:sp>
        <p:nvSpPr>
          <p:cNvPr id="22" name="Chave direita 21"/>
          <p:cNvSpPr/>
          <p:nvPr/>
        </p:nvSpPr>
        <p:spPr>
          <a:xfrm>
            <a:off x="10211933" y="1561656"/>
            <a:ext cx="228600" cy="3025679"/>
          </a:xfrm>
          <a:prstGeom prst="righ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206" name="CaixaDeTexto 205"/>
          <p:cNvSpPr txBox="1"/>
          <p:nvPr/>
        </p:nvSpPr>
        <p:spPr>
          <a:xfrm>
            <a:off x="1991896" y="5928319"/>
            <a:ext cx="667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(B, </a:t>
            </a:r>
            <a:r>
              <a:rPr lang="pt-BR" sz="800" dirty="0" smtClean="0"/>
              <a:t>h</a:t>
            </a:r>
            <a:r>
              <a:rPr lang="pt-BR" sz="800" dirty="0"/>
              <a:t>, T, </a:t>
            </a:r>
            <a:r>
              <a:rPr lang="pt-BR" sz="800" dirty="0" err="1" smtClean="0"/>
              <a:t>hs</a:t>
            </a:r>
            <a:r>
              <a:rPr lang="pt-BR" sz="800" dirty="0" smtClean="0"/>
              <a:t>)</a:t>
            </a:r>
            <a:endParaRPr lang="pt-BR" sz="800" dirty="0"/>
          </a:p>
        </p:txBody>
      </p:sp>
      <p:sp>
        <p:nvSpPr>
          <p:cNvPr id="207" name="CaixaDeTexto 206"/>
          <p:cNvSpPr txBox="1"/>
          <p:nvPr/>
        </p:nvSpPr>
        <p:spPr>
          <a:xfrm>
            <a:off x="5143032" y="1549157"/>
            <a:ext cx="5710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(B, </a:t>
            </a:r>
            <a:r>
              <a:rPr lang="pt-BR" sz="800" dirty="0" smtClean="0"/>
              <a:t>T</a:t>
            </a:r>
            <a:r>
              <a:rPr lang="pt-BR" sz="800" dirty="0"/>
              <a:t>, </a:t>
            </a:r>
            <a:r>
              <a:rPr lang="pt-BR" sz="800" dirty="0" smtClean="0"/>
              <a:t>C)</a:t>
            </a:r>
            <a:endParaRPr lang="pt-BR" sz="800" dirty="0"/>
          </a:p>
        </p:txBody>
      </p:sp>
      <p:sp>
        <p:nvSpPr>
          <p:cNvPr id="208" name="CaixaDeTexto 207"/>
          <p:cNvSpPr txBox="1"/>
          <p:nvPr/>
        </p:nvSpPr>
        <p:spPr>
          <a:xfrm>
            <a:off x="5479840" y="2701808"/>
            <a:ext cx="551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(B, </a:t>
            </a:r>
            <a:r>
              <a:rPr lang="pt-BR" sz="800" dirty="0" smtClean="0"/>
              <a:t>T</a:t>
            </a:r>
            <a:r>
              <a:rPr lang="pt-BR" sz="800" dirty="0"/>
              <a:t>, </a:t>
            </a:r>
            <a:r>
              <a:rPr lang="pt-BR" sz="800" dirty="0" smtClean="0"/>
              <a:t>C)</a:t>
            </a:r>
            <a:endParaRPr lang="pt-BR" sz="800" dirty="0"/>
          </a:p>
        </p:txBody>
      </p:sp>
      <p:sp>
        <p:nvSpPr>
          <p:cNvPr id="209" name="CaixaDeTexto 208"/>
          <p:cNvSpPr txBox="1"/>
          <p:nvPr/>
        </p:nvSpPr>
        <p:spPr>
          <a:xfrm>
            <a:off x="5778937" y="3196461"/>
            <a:ext cx="667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(B, </a:t>
            </a:r>
            <a:r>
              <a:rPr lang="pt-BR" sz="800" dirty="0" smtClean="0"/>
              <a:t>h</a:t>
            </a:r>
            <a:r>
              <a:rPr lang="pt-BR" sz="800" dirty="0"/>
              <a:t>, T, </a:t>
            </a:r>
            <a:r>
              <a:rPr lang="pt-BR" sz="800" dirty="0" err="1" smtClean="0"/>
              <a:t>hs</a:t>
            </a:r>
            <a:r>
              <a:rPr lang="pt-BR" sz="800" dirty="0" smtClean="0"/>
              <a:t>)</a:t>
            </a:r>
            <a:endParaRPr lang="pt-BR" sz="800" dirty="0"/>
          </a:p>
        </p:txBody>
      </p:sp>
      <p:sp>
        <p:nvSpPr>
          <p:cNvPr id="210" name="CaixaDeTexto 209"/>
          <p:cNvSpPr txBox="1"/>
          <p:nvPr/>
        </p:nvSpPr>
        <p:spPr>
          <a:xfrm>
            <a:off x="5106415" y="5837436"/>
            <a:ext cx="5838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(B, </a:t>
            </a:r>
            <a:r>
              <a:rPr lang="pt-BR" sz="800" dirty="0" smtClean="0"/>
              <a:t>T</a:t>
            </a:r>
            <a:r>
              <a:rPr lang="pt-BR" sz="800" dirty="0"/>
              <a:t>, </a:t>
            </a:r>
            <a:r>
              <a:rPr lang="pt-BR" sz="800" dirty="0" smtClean="0"/>
              <a:t>C)</a:t>
            </a:r>
            <a:endParaRPr lang="pt-BR" sz="800" dirty="0"/>
          </a:p>
        </p:txBody>
      </p:sp>
      <p:sp>
        <p:nvSpPr>
          <p:cNvPr id="211" name="CaixaDeTexto 210"/>
          <p:cNvSpPr txBox="1"/>
          <p:nvPr/>
        </p:nvSpPr>
        <p:spPr>
          <a:xfrm>
            <a:off x="9372163" y="4992257"/>
            <a:ext cx="575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(B, </a:t>
            </a:r>
            <a:r>
              <a:rPr lang="pt-BR" sz="800" dirty="0" smtClean="0"/>
              <a:t>T</a:t>
            </a:r>
            <a:r>
              <a:rPr lang="pt-BR" sz="800" dirty="0"/>
              <a:t>, </a:t>
            </a:r>
            <a:r>
              <a:rPr lang="pt-BR" sz="800" dirty="0" smtClean="0"/>
              <a:t>C)</a:t>
            </a:r>
            <a:endParaRPr lang="pt-BR" sz="800" dirty="0"/>
          </a:p>
        </p:txBody>
      </p:sp>
      <p:sp>
        <p:nvSpPr>
          <p:cNvPr id="212" name="CaixaDeTexto 211"/>
          <p:cNvSpPr txBox="1"/>
          <p:nvPr/>
        </p:nvSpPr>
        <p:spPr>
          <a:xfrm>
            <a:off x="8706270" y="5160338"/>
            <a:ext cx="559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(B, </a:t>
            </a:r>
            <a:r>
              <a:rPr lang="pt-BR" sz="800" dirty="0" smtClean="0"/>
              <a:t>T</a:t>
            </a:r>
            <a:r>
              <a:rPr lang="pt-BR" sz="800" dirty="0"/>
              <a:t>, </a:t>
            </a:r>
            <a:r>
              <a:rPr lang="pt-BR" sz="800" dirty="0" smtClean="0"/>
              <a:t>C)</a:t>
            </a:r>
            <a:endParaRPr lang="pt-BR" sz="800" dirty="0"/>
          </a:p>
        </p:txBody>
      </p:sp>
      <p:sp>
        <p:nvSpPr>
          <p:cNvPr id="213" name="CaixaDeTexto 212"/>
          <p:cNvSpPr txBox="1"/>
          <p:nvPr/>
        </p:nvSpPr>
        <p:spPr>
          <a:xfrm>
            <a:off x="9081839" y="4067003"/>
            <a:ext cx="5763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(B, </a:t>
            </a:r>
            <a:r>
              <a:rPr lang="pt-BR" sz="800" dirty="0" smtClean="0"/>
              <a:t>T</a:t>
            </a:r>
            <a:r>
              <a:rPr lang="pt-BR" sz="800" dirty="0"/>
              <a:t>, </a:t>
            </a:r>
            <a:r>
              <a:rPr lang="pt-BR" sz="800" dirty="0" smtClean="0"/>
              <a:t>C)</a:t>
            </a:r>
            <a:endParaRPr lang="pt-BR" sz="800" dirty="0"/>
          </a:p>
        </p:txBody>
      </p:sp>
      <p:sp>
        <p:nvSpPr>
          <p:cNvPr id="214" name="CaixaDeTexto 213"/>
          <p:cNvSpPr txBox="1"/>
          <p:nvPr/>
        </p:nvSpPr>
        <p:spPr>
          <a:xfrm>
            <a:off x="8587370" y="2662923"/>
            <a:ext cx="5345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(B, </a:t>
            </a:r>
            <a:r>
              <a:rPr lang="pt-BR" sz="800" dirty="0" smtClean="0"/>
              <a:t>T</a:t>
            </a:r>
            <a:r>
              <a:rPr lang="pt-BR" sz="800" dirty="0"/>
              <a:t>, </a:t>
            </a:r>
            <a:r>
              <a:rPr lang="pt-BR" sz="800" dirty="0" smtClean="0"/>
              <a:t>C)</a:t>
            </a:r>
            <a:endParaRPr lang="pt-BR" sz="800" dirty="0"/>
          </a:p>
        </p:txBody>
      </p:sp>
      <p:sp>
        <p:nvSpPr>
          <p:cNvPr id="215" name="CaixaDeTexto 214"/>
          <p:cNvSpPr txBox="1"/>
          <p:nvPr/>
        </p:nvSpPr>
        <p:spPr>
          <a:xfrm>
            <a:off x="9054399" y="1823168"/>
            <a:ext cx="5224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(B, </a:t>
            </a:r>
            <a:r>
              <a:rPr lang="pt-BR" sz="800" dirty="0" smtClean="0"/>
              <a:t>T</a:t>
            </a:r>
            <a:r>
              <a:rPr lang="pt-BR" sz="800" dirty="0"/>
              <a:t>, </a:t>
            </a:r>
            <a:r>
              <a:rPr lang="pt-BR" sz="800" dirty="0" smtClean="0"/>
              <a:t>C)</a:t>
            </a:r>
            <a:endParaRPr lang="pt-BR" sz="800" dirty="0"/>
          </a:p>
        </p:txBody>
      </p:sp>
      <p:sp>
        <p:nvSpPr>
          <p:cNvPr id="216" name="CaixaDeTexto 215"/>
          <p:cNvSpPr txBox="1"/>
          <p:nvPr/>
        </p:nvSpPr>
        <p:spPr>
          <a:xfrm>
            <a:off x="9119018" y="734238"/>
            <a:ext cx="9653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(B, </a:t>
            </a:r>
            <a:r>
              <a:rPr lang="pt-BR" sz="800" dirty="0" smtClean="0"/>
              <a:t>T</a:t>
            </a:r>
            <a:r>
              <a:rPr lang="pt-BR" sz="800" dirty="0"/>
              <a:t>, </a:t>
            </a:r>
            <a:r>
              <a:rPr lang="pt-BR" sz="800" dirty="0" err="1"/>
              <a:t>vocab_size</a:t>
            </a:r>
            <a:r>
              <a:rPr lang="pt-BR" sz="800" dirty="0" smtClean="0"/>
              <a:t>)</a:t>
            </a:r>
            <a:endParaRPr lang="pt-BR" sz="8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8712343" y="6052061"/>
            <a:ext cx="10195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x</a:t>
            </a:r>
            <a:r>
              <a:rPr lang="pt-BR" sz="800" i="1" dirty="0" smtClean="0"/>
              <a:t>1</a:t>
            </a:r>
            <a:r>
              <a:rPr lang="pt-BR" sz="1100" dirty="0" smtClean="0"/>
              <a:t> ... x</a:t>
            </a:r>
            <a:r>
              <a:rPr lang="pt-BR" sz="800" i="1" dirty="0" smtClean="0"/>
              <a:t>t-1</a:t>
            </a:r>
            <a:r>
              <a:rPr lang="pt-BR" sz="1100" dirty="0" smtClean="0"/>
              <a:t>  </a:t>
            </a:r>
            <a:r>
              <a:rPr lang="pt-BR" sz="1100" dirty="0" err="1" smtClean="0"/>
              <a:t>x</a:t>
            </a:r>
            <a:r>
              <a:rPr lang="pt-BR" sz="800" i="1" dirty="0" err="1" smtClean="0"/>
              <a:t>t</a:t>
            </a:r>
            <a:endParaRPr lang="pt-BR" sz="800" i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5854" y="-29707"/>
            <a:ext cx="402731" cy="173481"/>
          </a:xfrm>
          <a:prstGeom prst="rect">
            <a:avLst/>
          </a:prstGeom>
        </p:spPr>
      </p:pic>
      <p:cxnSp>
        <p:nvCxnSpPr>
          <p:cNvPr id="218" name="Conector de seta reta 217"/>
          <p:cNvCxnSpPr/>
          <p:nvPr/>
        </p:nvCxnSpPr>
        <p:spPr>
          <a:xfrm flipH="1" flipV="1">
            <a:off x="8850486" y="5784051"/>
            <a:ext cx="5951" cy="20553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ector de seta reta 218"/>
          <p:cNvCxnSpPr/>
          <p:nvPr/>
        </p:nvCxnSpPr>
        <p:spPr>
          <a:xfrm flipH="1" flipV="1">
            <a:off x="9434414" y="5780002"/>
            <a:ext cx="5951" cy="20553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Forma livre 219"/>
          <p:cNvSpPr/>
          <p:nvPr/>
        </p:nvSpPr>
        <p:spPr>
          <a:xfrm>
            <a:off x="9130331" y="3163828"/>
            <a:ext cx="747370" cy="932526"/>
          </a:xfrm>
          <a:custGeom>
            <a:avLst/>
            <a:gdLst>
              <a:gd name="connsiteX0" fmla="*/ 0 w 803936"/>
              <a:gd name="connsiteY0" fmla="*/ 920537 h 920537"/>
              <a:gd name="connsiteX1" fmla="*/ 803936 w 803936"/>
              <a:gd name="connsiteY1" fmla="*/ 914400 h 920537"/>
              <a:gd name="connsiteX2" fmla="*/ 791662 w 803936"/>
              <a:gd name="connsiteY2" fmla="*/ 0 h 920537"/>
              <a:gd name="connsiteX3" fmla="*/ 791662 w 803936"/>
              <a:gd name="connsiteY3" fmla="*/ 0 h 920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3936" h="920537">
                <a:moveTo>
                  <a:pt x="0" y="920537"/>
                </a:moveTo>
                <a:lnTo>
                  <a:pt x="803936" y="914400"/>
                </a:lnTo>
                <a:lnTo>
                  <a:pt x="791662" y="0"/>
                </a:lnTo>
                <a:lnTo>
                  <a:pt x="791662" y="0"/>
                </a:lnTo>
              </a:path>
            </a:pathLst>
          </a:cu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5" name="CaixaDeTexto 4"/>
          <p:cNvSpPr txBox="1"/>
          <p:nvPr/>
        </p:nvSpPr>
        <p:spPr>
          <a:xfrm>
            <a:off x="434695" y="3978975"/>
            <a:ext cx="584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1 0 0 0 0</a:t>
            </a:r>
          </a:p>
          <a:p>
            <a:r>
              <a:rPr lang="pt-BR" sz="800" dirty="0" smtClean="0"/>
              <a:t>1 1 0 0 0</a:t>
            </a:r>
          </a:p>
          <a:p>
            <a:r>
              <a:rPr lang="pt-BR" sz="800" dirty="0" smtClean="0"/>
              <a:t>1 1 1 0 0</a:t>
            </a:r>
          </a:p>
          <a:p>
            <a:r>
              <a:rPr lang="pt-BR" sz="800" dirty="0" smtClean="0"/>
              <a:t>1 1 1 1 0</a:t>
            </a:r>
          </a:p>
          <a:p>
            <a:r>
              <a:rPr lang="pt-BR" sz="800" dirty="0" smtClean="0"/>
              <a:t>1 1 1 1 1</a:t>
            </a:r>
            <a:endParaRPr lang="pt-BR" sz="800" dirty="0"/>
          </a:p>
        </p:txBody>
      </p:sp>
      <p:cxnSp>
        <p:nvCxnSpPr>
          <p:cNvPr id="221" name="Conector reto 220"/>
          <p:cNvCxnSpPr/>
          <p:nvPr/>
        </p:nvCxnSpPr>
        <p:spPr>
          <a:xfrm>
            <a:off x="882822" y="4007743"/>
            <a:ext cx="827369" cy="235636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ector reto 221"/>
          <p:cNvCxnSpPr/>
          <p:nvPr/>
        </p:nvCxnSpPr>
        <p:spPr>
          <a:xfrm flipV="1">
            <a:off x="851753" y="4510985"/>
            <a:ext cx="856710" cy="151265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1354980" y="4728212"/>
            <a:ext cx="6150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1/</a:t>
            </a:r>
            <a:r>
              <a:rPr lang="pt-BR" sz="800" dirty="0" err="1" smtClean="0"/>
              <a:t>sqrt</a:t>
            </a:r>
            <a:r>
              <a:rPr lang="pt-BR" sz="800" dirty="0" smtClean="0"/>
              <a:t>(</a:t>
            </a:r>
            <a:r>
              <a:rPr lang="pt-BR" sz="800" dirty="0" err="1" smtClean="0"/>
              <a:t>hs</a:t>
            </a:r>
            <a:r>
              <a:rPr lang="pt-BR" sz="800" dirty="0" smtClean="0"/>
              <a:t>)</a:t>
            </a:r>
            <a:endParaRPr lang="pt-BR" sz="800" dirty="0"/>
          </a:p>
        </p:txBody>
      </p:sp>
      <p:sp>
        <p:nvSpPr>
          <p:cNvPr id="223" name="Retângulo 222"/>
          <p:cNvSpPr/>
          <p:nvPr/>
        </p:nvSpPr>
        <p:spPr>
          <a:xfrm>
            <a:off x="332377" y="1711369"/>
            <a:ext cx="151352" cy="161049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17" name="CaixaDeTexto 16"/>
          <p:cNvSpPr txBox="1"/>
          <p:nvPr/>
        </p:nvSpPr>
        <p:spPr>
          <a:xfrm>
            <a:off x="512481" y="1683648"/>
            <a:ext cx="328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 smtClean="0"/>
              <a:t>Camadas com parâmetros aprendidos durante o </a:t>
            </a:r>
            <a:r>
              <a:rPr lang="pt-BR" sz="800" i="1" dirty="0" err="1" smtClean="0"/>
              <a:t>pré</a:t>
            </a:r>
            <a:r>
              <a:rPr lang="pt-BR" sz="800" i="1" dirty="0" smtClean="0"/>
              <a:t>-treinamento</a:t>
            </a:r>
            <a:endParaRPr lang="pt-BR" sz="800" i="1" dirty="0"/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793" y="6245104"/>
            <a:ext cx="2075864" cy="358388"/>
          </a:xfrm>
          <a:prstGeom prst="rect">
            <a:avLst/>
          </a:prstGeom>
        </p:spPr>
      </p:pic>
      <p:cxnSp>
        <p:nvCxnSpPr>
          <p:cNvPr id="13" name="Conector reto 12"/>
          <p:cNvCxnSpPr/>
          <p:nvPr/>
        </p:nvCxnSpPr>
        <p:spPr>
          <a:xfrm flipV="1">
            <a:off x="7467785" y="769082"/>
            <a:ext cx="3708000" cy="18641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ector reto 223"/>
          <p:cNvCxnSpPr/>
          <p:nvPr/>
        </p:nvCxnSpPr>
        <p:spPr>
          <a:xfrm flipH="1" flipV="1">
            <a:off x="7467786" y="244701"/>
            <a:ext cx="6173" cy="532650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ector reto 224"/>
          <p:cNvCxnSpPr/>
          <p:nvPr/>
        </p:nvCxnSpPr>
        <p:spPr>
          <a:xfrm flipH="1" flipV="1">
            <a:off x="11159069" y="227314"/>
            <a:ext cx="6173" cy="532650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5937803" y="230398"/>
            <a:ext cx="13325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>
                <a:solidFill>
                  <a:srgbClr val="FF0000"/>
                </a:solidFill>
              </a:rPr>
              <a:t>Não faz parte do modelo</a:t>
            </a:r>
            <a:endParaRPr lang="pt-BR" sz="900" dirty="0">
              <a:solidFill>
                <a:srgbClr val="FF0000"/>
              </a:solidFill>
            </a:endParaRPr>
          </a:p>
        </p:txBody>
      </p:sp>
      <p:cxnSp>
        <p:nvCxnSpPr>
          <p:cNvPr id="226" name="Conector de seta reta 225"/>
          <p:cNvCxnSpPr/>
          <p:nvPr/>
        </p:nvCxnSpPr>
        <p:spPr>
          <a:xfrm>
            <a:off x="7209205" y="345814"/>
            <a:ext cx="229352" cy="53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Retângulo 189"/>
          <p:cNvSpPr/>
          <p:nvPr/>
        </p:nvSpPr>
        <p:spPr>
          <a:xfrm>
            <a:off x="332377" y="1446714"/>
            <a:ext cx="151352" cy="1610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217" name="CaixaDeTexto 216"/>
          <p:cNvSpPr txBox="1"/>
          <p:nvPr/>
        </p:nvSpPr>
        <p:spPr>
          <a:xfrm>
            <a:off x="512481" y="1418993"/>
            <a:ext cx="328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 smtClean="0"/>
              <a:t>Camadas </a:t>
            </a:r>
            <a:r>
              <a:rPr lang="pt-BR" sz="800" i="1" dirty="0" smtClean="0"/>
              <a:t>removidas durante a inferência</a:t>
            </a:r>
            <a:endParaRPr lang="pt-BR" sz="800" i="1" dirty="0"/>
          </a:p>
        </p:txBody>
      </p:sp>
    </p:spTree>
    <p:extLst>
      <p:ext uri="{BB962C8B-B14F-4D97-AF65-F5344CB8AC3E}">
        <p14:creationId xmlns:p14="http://schemas.microsoft.com/office/powerpoint/2010/main" val="204573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288</Words>
  <Application>Microsoft Office PowerPoint</Application>
  <PresentationFormat>Widescreen</PresentationFormat>
  <Paragraphs>96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Wanderley Meira de Melo</dc:creator>
  <cp:lastModifiedBy>Wanderley Meira de Melo</cp:lastModifiedBy>
  <cp:revision>109</cp:revision>
  <dcterms:created xsi:type="dcterms:W3CDTF">2021-05-12T14:28:43Z</dcterms:created>
  <dcterms:modified xsi:type="dcterms:W3CDTF">2023-11-01T17:24:44Z</dcterms:modified>
</cp:coreProperties>
</file>