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88B3A"/>
    <a:srgbClr val="FEFEFE"/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7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1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3B5-8C4B-48DD-BF6E-763AF153F3AE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/>
          <p:cNvSpPr/>
          <p:nvPr/>
        </p:nvSpPr>
        <p:spPr>
          <a:xfrm>
            <a:off x="8525765" y="2003569"/>
            <a:ext cx="1192463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4" name="Retângulo 163"/>
          <p:cNvSpPr/>
          <p:nvPr/>
        </p:nvSpPr>
        <p:spPr>
          <a:xfrm>
            <a:off x="8527913" y="1310934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7" name="Retângulo 166"/>
          <p:cNvSpPr/>
          <p:nvPr/>
        </p:nvSpPr>
        <p:spPr>
          <a:xfrm>
            <a:off x="8197975" y="1675476"/>
            <a:ext cx="1929239" cy="28182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8" name="Fluxograma: Ou 167"/>
          <p:cNvSpPr/>
          <p:nvPr/>
        </p:nvSpPr>
        <p:spPr>
          <a:xfrm>
            <a:off x="9090264" y="4965145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0" name="CaixaDeTexto 169"/>
          <p:cNvSpPr txBox="1"/>
          <p:nvPr/>
        </p:nvSpPr>
        <p:spPr>
          <a:xfrm>
            <a:off x="8797565" y="1278877"/>
            <a:ext cx="840029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cxnSp>
        <p:nvCxnSpPr>
          <p:cNvPr id="171" name="Conector de seta reta 170"/>
          <p:cNvCxnSpPr>
            <a:stCxn id="163" idx="0"/>
            <a:endCxn id="139" idx="4"/>
          </p:cNvCxnSpPr>
          <p:nvPr/>
        </p:nvCxnSpPr>
        <p:spPr>
          <a:xfrm flipH="1" flipV="1">
            <a:off x="9118382" y="1791370"/>
            <a:ext cx="3615" cy="2121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8777560" y="2022977"/>
            <a:ext cx="73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MLP - </a:t>
            </a:r>
          </a:p>
          <a:p>
            <a:r>
              <a:rPr lang="pt-BR" sz="800" dirty="0" err="1"/>
              <a:t>Multilayer</a:t>
            </a:r>
            <a:r>
              <a:rPr lang="pt-BR" sz="800" dirty="0"/>
              <a:t> </a:t>
            </a:r>
            <a:r>
              <a:rPr lang="pt-BR" sz="800" dirty="0" err="1"/>
              <a:t>perceptron</a:t>
            </a:r>
            <a:endParaRPr lang="pt-BR" sz="800" dirty="0"/>
          </a:p>
        </p:txBody>
      </p:sp>
      <p:cxnSp>
        <p:nvCxnSpPr>
          <p:cNvPr id="175" name="Conector de seta reta 174"/>
          <p:cNvCxnSpPr>
            <a:stCxn id="168" idx="0"/>
            <a:endCxn id="202" idx="2"/>
          </p:cNvCxnSpPr>
          <p:nvPr/>
        </p:nvCxnSpPr>
        <p:spPr>
          <a:xfrm flipH="1" flipV="1">
            <a:off x="9130743" y="3834815"/>
            <a:ext cx="16034" cy="11303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0539166" y="2945253"/>
            <a:ext cx="116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err="1" smtClean="0">
                <a:solidFill>
                  <a:srgbClr val="FF0000"/>
                </a:solidFill>
              </a:rPr>
              <a:t>Block</a:t>
            </a:r>
            <a:r>
              <a:rPr lang="pt-BR" sz="1200" b="1" i="1" dirty="0" smtClean="0">
                <a:solidFill>
                  <a:srgbClr val="FF0000"/>
                </a:solidFill>
              </a:rPr>
              <a:t> (6 </a:t>
            </a:r>
            <a:r>
              <a:rPr lang="pt-BR" sz="1200" b="1" i="1" dirty="0" err="1" smtClean="0">
                <a:solidFill>
                  <a:srgbClr val="FF0000"/>
                </a:solidFill>
              </a:rPr>
              <a:t>layers</a:t>
            </a:r>
            <a:r>
              <a:rPr lang="pt-BR" sz="1200" b="1" i="1" dirty="0" smtClean="0">
                <a:solidFill>
                  <a:srgbClr val="FF0000"/>
                </a:solidFill>
              </a:rPr>
              <a:t>)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178" name="Conector reto 177"/>
          <p:cNvCxnSpPr>
            <a:endCxn id="168" idx="6"/>
          </p:cNvCxnSpPr>
          <p:nvPr/>
        </p:nvCxnSpPr>
        <p:spPr>
          <a:xfrm flipH="1" flipV="1">
            <a:off x="9203289" y="5009153"/>
            <a:ext cx="742175" cy="27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tângulo 180"/>
          <p:cNvSpPr/>
          <p:nvPr/>
        </p:nvSpPr>
        <p:spPr>
          <a:xfrm>
            <a:off x="8562322" y="5372688"/>
            <a:ext cx="1192463" cy="39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82" name="CaixaDeTexto 181"/>
          <p:cNvSpPr txBox="1"/>
          <p:nvPr/>
        </p:nvSpPr>
        <p:spPr>
          <a:xfrm>
            <a:off x="8562323" y="5373746"/>
            <a:ext cx="188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 </a:t>
            </a:r>
            <a:r>
              <a:rPr lang="pt-BR" sz="800" dirty="0" err="1" smtClean="0"/>
              <a:t>Embedding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te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sz="800" dirty="0"/>
          </a:p>
        </p:txBody>
      </p:sp>
      <p:cxnSp>
        <p:nvCxnSpPr>
          <p:cNvPr id="183" name="Conector de seta reta 182"/>
          <p:cNvCxnSpPr/>
          <p:nvPr/>
        </p:nvCxnSpPr>
        <p:spPr>
          <a:xfrm flipH="1" flipV="1">
            <a:off x="9151400" y="5065644"/>
            <a:ext cx="7047" cy="291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/>
          <p:cNvCxnSpPr/>
          <p:nvPr/>
        </p:nvCxnSpPr>
        <p:spPr>
          <a:xfrm>
            <a:off x="8802499" y="4000993"/>
            <a:ext cx="689541" cy="6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V="1">
            <a:off x="9492040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/>
          <p:nvPr/>
        </p:nvCxnSpPr>
        <p:spPr>
          <a:xfrm flipV="1">
            <a:off x="8801476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de seta reta 191"/>
          <p:cNvCxnSpPr/>
          <p:nvPr/>
        </p:nvCxnSpPr>
        <p:spPr>
          <a:xfrm flipH="1" flipV="1">
            <a:off x="9144600" y="5780003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8938842" y="5938135"/>
            <a:ext cx="63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Inputs</a:t>
            </a:r>
            <a:endParaRPr lang="pt-BR" sz="800" dirty="0"/>
          </a:p>
        </p:txBody>
      </p:sp>
      <p:sp>
        <p:nvSpPr>
          <p:cNvPr id="200" name="Retângulo 199"/>
          <p:cNvSpPr/>
          <p:nvPr/>
        </p:nvSpPr>
        <p:spPr>
          <a:xfrm>
            <a:off x="8538896" y="2865735"/>
            <a:ext cx="1163640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1" name="CaixaDeTexto 200"/>
          <p:cNvSpPr txBox="1"/>
          <p:nvPr/>
        </p:nvSpPr>
        <p:spPr>
          <a:xfrm>
            <a:off x="8713239" y="2855766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202" name="Retângulo 201"/>
          <p:cNvSpPr/>
          <p:nvPr/>
        </p:nvSpPr>
        <p:spPr>
          <a:xfrm>
            <a:off x="8534511" y="3336830"/>
            <a:ext cx="1192463" cy="497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4" name="CaixaDeTexto 203"/>
          <p:cNvSpPr txBox="1"/>
          <p:nvPr/>
        </p:nvSpPr>
        <p:spPr>
          <a:xfrm>
            <a:off x="8788741" y="3295415"/>
            <a:ext cx="88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Masked</a:t>
            </a:r>
            <a:endParaRPr lang="pt-BR" sz="800" dirty="0" smtClean="0"/>
          </a:p>
          <a:p>
            <a:r>
              <a:rPr lang="pt-BR" sz="800" dirty="0" err="1" smtClean="0"/>
              <a:t>Multi-Head</a:t>
            </a:r>
            <a:endParaRPr lang="pt-BR" sz="800" dirty="0" smtClean="0"/>
          </a:p>
          <a:p>
            <a:r>
              <a:rPr lang="pt-BR" sz="800" dirty="0" err="1" smtClean="0"/>
              <a:t>Attention</a:t>
            </a:r>
            <a:endParaRPr lang="pt-BR" sz="800" dirty="0"/>
          </a:p>
        </p:txBody>
      </p:sp>
      <p:sp>
        <p:nvSpPr>
          <p:cNvPr id="2" name="Forma livre 1"/>
          <p:cNvSpPr/>
          <p:nvPr/>
        </p:nvSpPr>
        <p:spPr>
          <a:xfrm>
            <a:off x="9144599" y="3151614"/>
            <a:ext cx="722034" cy="944740"/>
          </a:xfrm>
          <a:custGeom>
            <a:avLst/>
            <a:gdLst>
              <a:gd name="connsiteX0" fmla="*/ 0 w 796758"/>
              <a:gd name="connsiteY0" fmla="*/ 1112253 h 1112253"/>
              <a:gd name="connsiteX1" fmla="*/ 796758 w 796758"/>
              <a:gd name="connsiteY1" fmla="*/ 1096211 h 1112253"/>
              <a:gd name="connsiteX2" fmla="*/ 780716 w 796758"/>
              <a:gd name="connsiteY2" fmla="*/ 0 h 1112253"/>
              <a:gd name="connsiteX3" fmla="*/ 780716 w 796758"/>
              <a:gd name="connsiteY3" fmla="*/ 0 h 11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758" h="1112253">
                <a:moveTo>
                  <a:pt x="0" y="1112253"/>
                </a:moveTo>
                <a:lnTo>
                  <a:pt x="796758" y="1096211"/>
                </a:lnTo>
                <a:lnTo>
                  <a:pt x="780716" y="0"/>
                </a:lnTo>
                <a:lnTo>
                  <a:pt x="780716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9" name="Conector de seta reta 8"/>
          <p:cNvCxnSpPr>
            <a:stCxn id="2" idx="2"/>
          </p:cNvCxnSpPr>
          <p:nvPr/>
        </p:nvCxnSpPr>
        <p:spPr>
          <a:xfrm flipH="1" flipV="1">
            <a:off x="9129317" y="3149300"/>
            <a:ext cx="722778" cy="2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9056889" y="2497943"/>
            <a:ext cx="1" cy="37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vre 49"/>
          <p:cNvSpPr/>
          <p:nvPr/>
        </p:nvSpPr>
        <p:spPr>
          <a:xfrm>
            <a:off x="9047819" y="1743778"/>
            <a:ext cx="832249" cy="915082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9170085" y="1743778"/>
            <a:ext cx="690568" cy="59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-180000" flipV="1">
            <a:off x="9079036" y="3215746"/>
            <a:ext cx="6138" cy="12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8528098" y="946284"/>
            <a:ext cx="1192463" cy="234128"/>
          </a:xfrm>
          <a:prstGeom prst="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1" name="Retângulo 60"/>
          <p:cNvSpPr/>
          <p:nvPr/>
        </p:nvSpPr>
        <p:spPr>
          <a:xfrm>
            <a:off x="8538163" y="554047"/>
            <a:ext cx="1184900" cy="24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64" name="Conector de seta reta 63"/>
          <p:cNvCxnSpPr/>
          <p:nvPr/>
        </p:nvCxnSpPr>
        <p:spPr>
          <a:xfrm flipV="1">
            <a:off x="9129825" y="1180412"/>
            <a:ext cx="0" cy="1354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V="1">
            <a:off x="9103964" y="782473"/>
            <a:ext cx="3141" cy="18181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160" idx="2"/>
          </p:cNvCxnSpPr>
          <p:nvPr/>
        </p:nvCxnSpPr>
        <p:spPr>
          <a:xfrm flipV="1">
            <a:off x="9127471" y="395224"/>
            <a:ext cx="1845" cy="1639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8833488" y="545990"/>
            <a:ext cx="693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8810077" y="900553"/>
            <a:ext cx="156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Linear </a:t>
            </a:r>
            <a:r>
              <a:rPr lang="pt-BR" sz="800" dirty="0" err="1" smtClean="0"/>
              <a:t>head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nn.Linear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(.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9880069" y="4827999"/>
            <a:ext cx="1192463" cy="39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44" name="CaixaDeTexto 43"/>
          <p:cNvSpPr txBox="1"/>
          <p:nvPr/>
        </p:nvSpPr>
        <p:spPr>
          <a:xfrm>
            <a:off x="9888438" y="4843646"/>
            <a:ext cx="19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Positional</a:t>
            </a:r>
            <a:r>
              <a:rPr lang="pt-BR" sz="800" dirty="0"/>
              <a:t> </a:t>
            </a:r>
            <a:r>
              <a:rPr lang="pt-BR" sz="800" dirty="0" err="1" smtClean="0"/>
              <a:t>Encoding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max_len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918538" y="2427606"/>
            <a:ext cx="1184900" cy="23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3" name="Retângulo 52"/>
          <p:cNvSpPr/>
          <p:nvPr/>
        </p:nvSpPr>
        <p:spPr>
          <a:xfrm>
            <a:off x="4918538" y="2910314"/>
            <a:ext cx="1187115" cy="27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001063" y="2875114"/>
            <a:ext cx="208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Concat</a:t>
            </a:r>
            <a:endParaRPr lang="pt-BR" sz="800" dirty="0" smtClean="0"/>
          </a:p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z = z.transpose(1, 2).contiguous().view(B, T, C)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120460" y="2416845"/>
            <a:ext cx="817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</a:t>
            </a:r>
            <a:r>
              <a:rPr lang="pt-BR" sz="800" dirty="0" smtClean="0"/>
              <a:t> Linear 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5505593" y="2664819"/>
            <a:ext cx="0" cy="24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4500554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400808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4307719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5" name="CaixaDeTexto 64"/>
          <p:cNvSpPr txBox="1"/>
          <p:nvPr/>
        </p:nvSpPr>
        <p:spPr>
          <a:xfrm>
            <a:off x="4308188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Q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5315531" y="4308150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215785" y="4404485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5120467" y="4469138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0" name="CaixaDeTexto 69"/>
          <p:cNvSpPr txBox="1"/>
          <p:nvPr/>
        </p:nvSpPr>
        <p:spPr>
          <a:xfrm>
            <a:off x="5120936" y="4432200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K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6130638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6030892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937803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6" name="CaixaDeTexto 75"/>
          <p:cNvSpPr txBox="1"/>
          <p:nvPr/>
        </p:nvSpPr>
        <p:spPr>
          <a:xfrm>
            <a:off x="5938272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V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4513463" y="3390311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4410591" y="3494474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4307719" y="3609281"/>
            <a:ext cx="2221431" cy="437941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80" name="CaixaDeTexto 79"/>
          <p:cNvSpPr txBox="1"/>
          <p:nvPr/>
        </p:nvSpPr>
        <p:spPr>
          <a:xfrm>
            <a:off x="4703710" y="3595794"/>
            <a:ext cx="162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Scaled</a:t>
            </a:r>
            <a:r>
              <a:rPr lang="pt-BR" sz="800" dirty="0" smtClean="0"/>
              <a:t> </a:t>
            </a:r>
            <a:r>
              <a:rPr lang="pt-BR" sz="800" dirty="0" err="1" smtClean="0"/>
              <a:t>Dot-Product</a:t>
            </a:r>
            <a:r>
              <a:rPr lang="pt-BR" sz="800" dirty="0" smtClean="0"/>
              <a:t> </a:t>
            </a:r>
          </a:p>
          <a:p>
            <a:r>
              <a:rPr lang="pt-BR" sz="800" dirty="0" smtClean="0"/>
              <a:t>         </a:t>
            </a:r>
            <a:r>
              <a:rPr lang="pt-BR" sz="800" dirty="0" err="1" smtClean="0"/>
              <a:t>Attention</a:t>
            </a:r>
            <a:endParaRPr lang="pt-BR" sz="800" dirty="0" smtClean="0"/>
          </a:p>
          <a:p>
            <a:endParaRPr lang="pt-BR" sz="800" dirty="0"/>
          </a:p>
        </p:txBody>
      </p:sp>
      <p:cxnSp>
        <p:nvCxnSpPr>
          <p:cNvPr id="81" name="Conector de seta reta 80"/>
          <p:cNvCxnSpPr>
            <a:stCxn id="80" idx="0"/>
            <a:endCxn id="53" idx="2"/>
          </p:cNvCxnSpPr>
          <p:nvPr/>
        </p:nvCxnSpPr>
        <p:spPr>
          <a:xfrm flipH="1" flipV="1">
            <a:off x="5512096" y="3188403"/>
            <a:ext cx="4319" cy="40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V="1">
            <a:off x="5633709" y="3188404"/>
            <a:ext cx="1743" cy="3110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5734030" y="3188403"/>
            <a:ext cx="932" cy="18363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 flipV="1">
            <a:off x="4568985" y="4042794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 flipV="1">
            <a:off x="5414414" y="4033471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 flipV="1">
            <a:off x="6222075" y="4053808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endCxn id="63" idx="2"/>
          </p:cNvCxnSpPr>
          <p:nvPr/>
        </p:nvCxnSpPr>
        <p:spPr>
          <a:xfrm flipH="1" flipV="1">
            <a:off x="4604507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 flipV="1">
            <a:off x="5425154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 flipH="1" flipV="1">
            <a:off x="6232815" y="4705532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449748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5271291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6089692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4622053" y="4705532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4613280" y="4714855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5447498" y="4719889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V="1">
            <a:off x="6241588" y="4724178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5427452" y="4712866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V="1">
            <a:off x="6244854" y="4712865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59" idx="0"/>
          </p:cNvCxnSpPr>
          <p:nvPr/>
        </p:nvCxnSpPr>
        <p:spPr>
          <a:xfrm flipV="1">
            <a:off x="4690617" y="4042794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4786800" y="4053808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5633709" y="4073681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V="1">
            <a:off x="6422222" y="4053807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V="1">
            <a:off x="5526889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6314791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lchete direito 104"/>
          <p:cNvSpPr/>
          <p:nvPr/>
        </p:nvSpPr>
        <p:spPr>
          <a:xfrm rot="2945288">
            <a:off x="6585458" y="3369961"/>
            <a:ext cx="64441" cy="629288"/>
          </a:xfrm>
          <a:prstGeom prst="rightBracket">
            <a:avLst>
              <a:gd name="adj" fmla="val 796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06" name="Conector reto 105"/>
          <p:cNvCxnSpPr/>
          <p:nvPr/>
        </p:nvCxnSpPr>
        <p:spPr>
          <a:xfrm>
            <a:off x="6638780" y="3697183"/>
            <a:ext cx="220099" cy="44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6817679" y="3515328"/>
            <a:ext cx="266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h</a:t>
            </a:r>
            <a:endParaRPr lang="pt-BR" sz="800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1788404" y="5237385"/>
            <a:ext cx="796666" cy="23120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1874742" y="4753002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1705991" y="4243379"/>
            <a:ext cx="949720" cy="267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1808824" y="3724874"/>
            <a:ext cx="765270" cy="267606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2" name="CaixaDeTexto 111"/>
          <p:cNvSpPr txBox="1"/>
          <p:nvPr/>
        </p:nvSpPr>
        <p:spPr>
          <a:xfrm>
            <a:off x="1852289" y="5214487"/>
            <a:ext cx="765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2036076" y="2971230"/>
            <a:ext cx="862514" cy="23803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4" name="CaixaDeTexto 113"/>
          <p:cNvSpPr txBox="1"/>
          <p:nvPr/>
        </p:nvSpPr>
        <p:spPr>
          <a:xfrm>
            <a:off x="2099960" y="2974842"/>
            <a:ext cx="688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935570" y="4724236"/>
            <a:ext cx="53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</a:t>
            </a:r>
            <a:endParaRPr lang="pt-BR" sz="8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945202" y="4225196"/>
            <a:ext cx="507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</a:t>
            </a:r>
            <a:endParaRPr lang="pt-BR" sz="8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846824" y="3721572"/>
            <a:ext cx="710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cxnSp>
        <p:nvCxnSpPr>
          <p:cNvPr id="119" name="Conector de seta reta 118"/>
          <p:cNvCxnSpPr/>
          <p:nvPr/>
        </p:nvCxnSpPr>
        <p:spPr>
          <a:xfrm flipH="1" flipV="1">
            <a:off x="2196618" y="49788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H="1" flipV="1">
            <a:off x="2191302" y="4499723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H="1" flipV="1">
            <a:off x="2191894" y="39887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 flipV="1">
            <a:off x="2180851" y="3215669"/>
            <a:ext cx="8281" cy="516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 flipH="1" flipV="1">
            <a:off x="1935570" y="5481297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 flipH="1" flipV="1">
            <a:off x="2407885" y="5468590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flipH="1" flipV="1">
            <a:off x="2811904" y="3215669"/>
            <a:ext cx="9323" cy="251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1782433" y="5724334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22716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26808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cxnSp>
        <p:nvCxnSpPr>
          <p:cNvPr id="129" name="Conector de seta reta 128"/>
          <p:cNvCxnSpPr/>
          <p:nvPr/>
        </p:nvCxnSpPr>
        <p:spPr>
          <a:xfrm flipH="1" flipV="1">
            <a:off x="2468861" y="2719164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1399306" y="2224758"/>
            <a:ext cx="1930836" cy="393231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31" name="Conector reto 130"/>
          <p:cNvCxnSpPr/>
          <p:nvPr/>
        </p:nvCxnSpPr>
        <p:spPr>
          <a:xfrm>
            <a:off x="3374074" y="2224758"/>
            <a:ext cx="867306" cy="126971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V="1">
            <a:off x="3393908" y="4146520"/>
            <a:ext cx="899389" cy="19818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778918" y="2204323"/>
            <a:ext cx="140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Scaled</a:t>
            </a:r>
            <a:r>
              <a:rPr lang="pt-BR" sz="800" dirty="0"/>
              <a:t> </a:t>
            </a:r>
            <a:r>
              <a:rPr lang="pt-BR" sz="800" dirty="0" err="1"/>
              <a:t>Dot-Product</a:t>
            </a:r>
            <a:r>
              <a:rPr lang="pt-BR" sz="800" dirty="0"/>
              <a:t> </a:t>
            </a:r>
          </a:p>
          <a:p>
            <a:r>
              <a:rPr lang="pt-BR" sz="800" dirty="0"/>
              <a:t>         </a:t>
            </a:r>
            <a:r>
              <a:rPr lang="pt-BR" sz="800" dirty="0" err="1" smtClean="0"/>
              <a:t>Attention</a:t>
            </a:r>
            <a:endParaRPr lang="pt-BR" sz="80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2574186" y="2686054"/>
            <a:ext cx="26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</a:t>
            </a:r>
            <a:endParaRPr lang="pt-BR" sz="800" dirty="0"/>
          </a:p>
        </p:txBody>
      </p:sp>
      <p:cxnSp>
        <p:nvCxnSpPr>
          <p:cNvPr id="135" name="Conector de seta reta 134"/>
          <p:cNvCxnSpPr/>
          <p:nvPr/>
        </p:nvCxnSpPr>
        <p:spPr>
          <a:xfrm flipV="1">
            <a:off x="5512095" y="2213847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>
            <a:off x="6387680" y="2213847"/>
            <a:ext cx="2008153" cy="10885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V="1">
            <a:off x="6467375" y="4046898"/>
            <a:ext cx="1942364" cy="191589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uxograma: Ou 137"/>
          <p:cNvSpPr/>
          <p:nvPr/>
        </p:nvSpPr>
        <p:spPr>
          <a:xfrm>
            <a:off x="9026996" y="3120979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39" name="Fluxograma: Ou 138"/>
          <p:cNvSpPr/>
          <p:nvPr/>
        </p:nvSpPr>
        <p:spPr>
          <a:xfrm>
            <a:off x="9061869" y="1703354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40" name="Conector de seta reta 139"/>
          <p:cNvCxnSpPr>
            <a:endCxn id="164" idx="2"/>
          </p:cNvCxnSpPr>
          <p:nvPr/>
        </p:nvCxnSpPr>
        <p:spPr>
          <a:xfrm flipH="1" flipV="1">
            <a:off x="9121471" y="1503439"/>
            <a:ext cx="526" cy="1707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H="1" flipV="1">
            <a:off x="9083215" y="3073044"/>
            <a:ext cx="1046" cy="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8726863" y="6488668"/>
            <a:ext cx="112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accent4"/>
                </a:solidFill>
              </a:rPr>
              <a:t>Decoder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40" name="Chave esquerda 39"/>
          <p:cNvSpPr/>
          <p:nvPr/>
        </p:nvSpPr>
        <p:spPr>
          <a:xfrm rot="16200000">
            <a:off x="8947128" y="5200592"/>
            <a:ext cx="426427" cy="2200265"/>
          </a:xfrm>
          <a:prstGeom prst="leftBrac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accent4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522085" y="4223526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2" name="CaixaDeTexto 141"/>
          <p:cNvSpPr txBox="1"/>
          <p:nvPr/>
        </p:nvSpPr>
        <p:spPr>
          <a:xfrm>
            <a:off x="8785757" y="42172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143" name="Retângulo 142"/>
          <p:cNvSpPr/>
          <p:nvPr/>
        </p:nvSpPr>
        <p:spPr>
          <a:xfrm>
            <a:off x="8549660" y="4573603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5" name="CaixaDeTexto 144"/>
          <p:cNvSpPr txBox="1"/>
          <p:nvPr/>
        </p:nvSpPr>
        <p:spPr>
          <a:xfrm>
            <a:off x="8864479" y="45545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148" name="Retângulo 147"/>
          <p:cNvSpPr/>
          <p:nvPr/>
        </p:nvSpPr>
        <p:spPr>
          <a:xfrm>
            <a:off x="10847490" y="2237993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9" name="Retângulo de cantos arredondados 148"/>
          <p:cNvSpPr/>
          <p:nvPr/>
        </p:nvSpPr>
        <p:spPr>
          <a:xfrm>
            <a:off x="10820465" y="1875579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1" name="CaixaDeTexto 150"/>
          <p:cNvSpPr txBox="1"/>
          <p:nvPr/>
        </p:nvSpPr>
        <p:spPr>
          <a:xfrm>
            <a:off x="10825356" y="2214705"/>
            <a:ext cx="661956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new_gelu</a:t>
            </a:r>
            <a:endParaRPr lang="pt-BR" sz="800" dirty="0"/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10825356" y="2588772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3" name="CaixaDeTexto 152"/>
          <p:cNvSpPr txBox="1"/>
          <p:nvPr/>
        </p:nvSpPr>
        <p:spPr>
          <a:xfrm>
            <a:off x="10913085" y="259875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10906152" y="187241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cxnSp>
        <p:nvCxnSpPr>
          <p:cNvPr id="155" name="Conector de seta reta 154"/>
          <p:cNvCxnSpPr/>
          <p:nvPr/>
        </p:nvCxnSpPr>
        <p:spPr>
          <a:xfrm flipH="1" flipV="1">
            <a:off x="11107390" y="2077264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/>
          <p:nvPr/>
        </p:nvCxnSpPr>
        <p:spPr>
          <a:xfrm flipH="1" flipV="1">
            <a:off x="11110856" y="2437399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 flipV="1">
            <a:off x="9700484" y="1475141"/>
            <a:ext cx="1069772" cy="47458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>
            <a:off x="9700484" y="2542877"/>
            <a:ext cx="1119981" cy="32260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54425" y="530601"/>
            <a:ext cx="1217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/>
              <a:t>vocab_size</a:t>
            </a:r>
            <a:r>
              <a:rPr lang="pt-BR" sz="900" b="1" dirty="0"/>
              <a:t>: </a:t>
            </a:r>
            <a:r>
              <a:rPr lang="pt-BR" sz="900" b="1" dirty="0" smtClean="0"/>
              <a:t>115</a:t>
            </a:r>
          </a:p>
          <a:p>
            <a:r>
              <a:rPr lang="pt-BR" sz="900" b="1" dirty="0" smtClean="0"/>
              <a:t>B: 32</a:t>
            </a:r>
            <a:endParaRPr lang="pt-BR" sz="900" b="1" dirty="0"/>
          </a:p>
          <a:p>
            <a:r>
              <a:rPr lang="pt-BR" sz="900" b="1" dirty="0" smtClean="0"/>
              <a:t>T: 64</a:t>
            </a:r>
          </a:p>
          <a:p>
            <a:r>
              <a:rPr lang="pt-BR" sz="900" b="1" dirty="0" smtClean="0"/>
              <a:t>C: 384</a:t>
            </a:r>
          </a:p>
          <a:p>
            <a:r>
              <a:rPr lang="pt-BR" sz="900" b="1" dirty="0" err="1" smtClean="0"/>
              <a:t>hs</a:t>
            </a:r>
            <a:r>
              <a:rPr lang="pt-BR" sz="900" b="1" dirty="0" smtClean="0"/>
              <a:t>: 64</a:t>
            </a:r>
            <a:endParaRPr lang="pt-BR" sz="900" b="1" dirty="0"/>
          </a:p>
          <a:p>
            <a:r>
              <a:rPr lang="pt-BR" sz="900" b="1" dirty="0" smtClean="0"/>
              <a:t>h: 6</a:t>
            </a:r>
            <a:endParaRPr lang="pt-BR" sz="900" b="1" dirty="0"/>
          </a:p>
          <a:p>
            <a:r>
              <a:rPr lang="pt-BR" sz="900" b="1" dirty="0" smtClean="0"/>
              <a:t>L: 6</a:t>
            </a:r>
            <a:endParaRPr lang="pt-BR" sz="900" b="1" dirty="0"/>
          </a:p>
        </p:txBody>
      </p:sp>
      <p:sp>
        <p:nvSpPr>
          <p:cNvPr id="156" name="Retângulo de cantos arredondados 155"/>
          <p:cNvSpPr/>
          <p:nvPr/>
        </p:nvSpPr>
        <p:spPr>
          <a:xfrm>
            <a:off x="1859693" y="3398574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1" name="CaixaDeTexto 160"/>
          <p:cNvSpPr txBox="1"/>
          <p:nvPr/>
        </p:nvSpPr>
        <p:spPr>
          <a:xfrm>
            <a:off x="1932202" y="3394914"/>
            <a:ext cx="581155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16244" y="4785151"/>
            <a:ext cx="653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w</a:t>
            </a:r>
            <a:r>
              <a:rPr lang="pt-BR" sz="800" dirty="0" err="1" smtClean="0"/>
              <a:t>te</a:t>
            </a:r>
            <a:r>
              <a:rPr lang="pt-BR" sz="800" dirty="0" smtClean="0"/>
              <a:t> + </a:t>
            </a:r>
            <a:r>
              <a:rPr lang="pt-BR" sz="800" dirty="0" err="1" smtClean="0"/>
              <a:t>wpe</a:t>
            </a:r>
            <a:endParaRPr lang="pt-BR" sz="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260" y="38657"/>
            <a:ext cx="125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nanoGPT</a:t>
            </a:r>
            <a:endParaRPr lang="pt-BR" sz="2000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8976992" y="4043350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5" name="CaixaDeTexto 164"/>
          <p:cNvSpPr txBox="1"/>
          <p:nvPr/>
        </p:nvSpPr>
        <p:spPr>
          <a:xfrm>
            <a:off x="9202379" y="312075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6" name="CaixaDeTexto 165"/>
          <p:cNvSpPr txBox="1"/>
          <p:nvPr/>
        </p:nvSpPr>
        <p:spPr>
          <a:xfrm>
            <a:off x="8773384" y="313583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9036739" y="2654766"/>
            <a:ext cx="74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hidden_states</a:t>
            </a:r>
            <a:endParaRPr lang="pt-BR" sz="800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7732356" y="1811254"/>
            <a:ext cx="141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feed_forward_hidden_states</a:t>
            </a:r>
            <a:endParaRPr lang="pt-BR" sz="800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8665216" y="763748"/>
            <a:ext cx="41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logits</a:t>
            </a:r>
            <a:endParaRPr lang="pt-BR" sz="800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4371747" y="4108095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5224707" y="408962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6020454" y="4096354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5181201" y="3171200"/>
            <a:ext cx="35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64</a:t>
            </a:r>
            <a:endParaRPr lang="pt-BR" sz="800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5145971" y="176307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89" name="CaixaDeTexto 188"/>
          <p:cNvSpPr txBox="1"/>
          <p:nvPr/>
        </p:nvSpPr>
        <p:spPr>
          <a:xfrm>
            <a:off x="5143032" y="2696568"/>
            <a:ext cx="417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384</a:t>
            </a:r>
            <a:endParaRPr lang="pt-BR" sz="800" dirty="0"/>
          </a:p>
        </p:txBody>
      </p:sp>
      <p:sp>
        <p:nvSpPr>
          <p:cNvPr id="190" name="CaixaDeTexto 189"/>
          <p:cNvSpPr txBox="1"/>
          <p:nvPr/>
        </p:nvSpPr>
        <p:spPr>
          <a:xfrm>
            <a:off x="8606566" y="365512"/>
            <a:ext cx="469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probs</a:t>
            </a:r>
            <a:endParaRPr lang="pt-BR" sz="800" dirty="0"/>
          </a:p>
        </p:txBody>
      </p:sp>
      <p:sp>
        <p:nvSpPr>
          <p:cNvPr id="160" name="Retângulo 159"/>
          <p:cNvSpPr/>
          <p:nvPr/>
        </p:nvSpPr>
        <p:spPr>
          <a:xfrm>
            <a:off x="8536866" y="153441"/>
            <a:ext cx="1184900" cy="24178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1" name="CaixaDeTexto 190"/>
          <p:cNvSpPr txBox="1"/>
          <p:nvPr/>
        </p:nvSpPr>
        <p:spPr>
          <a:xfrm>
            <a:off x="8606566" y="116336"/>
            <a:ext cx="2538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Generate</a:t>
            </a:r>
            <a:endParaRPr lang="pt-BR" sz="800" dirty="0" smtClean="0"/>
          </a:p>
          <a:p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idx_next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torch.multinomial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probs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num_samples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=1)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4" name="Conector de seta reta 193"/>
          <p:cNvCxnSpPr/>
          <p:nvPr/>
        </p:nvCxnSpPr>
        <p:spPr>
          <a:xfrm flipH="1" flipV="1">
            <a:off x="9121471" y="16090"/>
            <a:ext cx="526" cy="14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186840" y="3209135"/>
            <a:ext cx="311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</a:t>
            </a:r>
            <a:endParaRPr lang="pt-BR" sz="800" dirty="0"/>
          </a:p>
        </p:txBody>
      </p:sp>
      <p:sp>
        <p:nvSpPr>
          <p:cNvPr id="196" name="Retângulo 195"/>
          <p:cNvSpPr/>
          <p:nvPr/>
        </p:nvSpPr>
        <p:spPr>
          <a:xfrm>
            <a:off x="4912036" y="2010375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7" name="CaixaDeTexto 196"/>
          <p:cNvSpPr txBox="1"/>
          <p:nvPr/>
        </p:nvSpPr>
        <p:spPr>
          <a:xfrm>
            <a:off x="5254153" y="1982181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cxnSp>
        <p:nvCxnSpPr>
          <p:cNvPr id="198" name="Conector de seta reta 197"/>
          <p:cNvCxnSpPr/>
          <p:nvPr/>
        </p:nvCxnSpPr>
        <p:spPr>
          <a:xfrm flipV="1">
            <a:off x="5505593" y="1816384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198"/>
          <p:cNvCxnSpPr/>
          <p:nvPr/>
        </p:nvCxnSpPr>
        <p:spPr>
          <a:xfrm flipH="1" flipV="1">
            <a:off x="11099845" y="1728518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tângulo 202"/>
          <p:cNvSpPr/>
          <p:nvPr/>
        </p:nvSpPr>
        <p:spPr>
          <a:xfrm>
            <a:off x="10838868" y="1518865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5" name="CaixaDeTexto 204"/>
          <p:cNvSpPr txBox="1"/>
          <p:nvPr/>
        </p:nvSpPr>
        <p:spPr>
          <a:xfrm>
            <a:off x="10869107" y="1489844"/>
            <a:ext cx="5627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22" name="Chave direita 21"/>
          <p:cNvSpPr/>
          <p:nvPr/>
        </p:nvSpPr>
        <p:spPr>
          <a:xfrm>
            <a:off x="10211933" y="1561656"/>
            <a:ext cx="228600" cy="302567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6" name="CaixaDeTexto 205"/>
          <p:cNvSpPr txBox="1"/>
          <p:nvPr/>
        </p:nvSpPr>
        <p:spPr>
          <a:xfrm>
            <a:off x="1991896" y="5928319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07" name="CaixaDeTexto 206"/>
          <p:cNvSpPr txBox="1"/>
          <p:nvPr/>
        </p:nvSpPr>
        <p:spPr>
          <a:xfrm>
            <a:off x="5143032" y="1549157"/>
            <a:ext cx="571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8" name="CaixaDeTexto 207"/>
          <p:cNvSpPr txBox="1"/>
          <p:nvPr/>
        </p:nvSpPr>
        <p:spPr>
          <a:xfrm>
            <a:off x="5479840" y="2701808"/>
            <a:ext cx="55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9" name="CaixaDeTexto 208"/>
          <p:cNvSpPr txBox="1"/>
          <p:nvPr/>
        </p:nvSpPr>
        <p:spPr>
          <a:xfrm>
            <a:off x="5778937" y="3196461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10" name="CaixaDeTexto 209"/>
          <p:cNvSpPr txBox="1"/>
          <p:nvPr/>
        </p:nvSpPr>
        <p:spPr>
          <a:xfrm>
            <a:off x="5106415" y="5837436"/>
            <a:ext cx="583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1" name="CaixaDeTexto 210"/>
          <p:cNvSpPr txBox="1"/>
          <p:nvPr/>
        </p:nvSpPr>
        <p:spPr>
          <a:xfrm>
            <a:off x="9372163" y="4992257"/>
            <a:ext cx="575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2" name="CaixaDeTexto 211"/>
          <p:cNvSpPr txBox="1"/>
          <p:nvPr/>
        </p:nvSpPr>
        <p:spPr>
          <a:xfrm>
            <a:off x="8706270" y="5160338"/>
            <a:ext cx="55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9081839" y="4067003"/>
            <a:ext cx="576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8587370" y="2662923"/>
            <a:ext cx="53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9054399" y="1823168"/>
            <a:ext cx="522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9103964" y="754713"/>
            <a:ext cx="965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err="1"/>
              <a:t>vocab_size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9123466" y="373416"/>
            <a:ext cx="821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(1, </a:t>
            </a:r>
            <a:r>
              <a:rPr lang="pt-BR" sz="800" dirty="0" err="1"/>
              <a:t>vocab_size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12343" y="6052061"/>
            <a:ext cx="1019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</a:t>
            </a:r>
            <a:r>
              <a:rPr lang="pt-BR" sz="1100" dirty="0" smtClean="0"/>
              <a:t>1 ... xt-1  </a:t>
            </a:r>
            <a:r>
              <a:rPr lang="pt-BR" sz="1100" dirty="0" err="1" smtClean="0"/>
              <a:t>xt</a:t>
            </a:r>
            <a:endParaRPr lang="pt-BR" sz="1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97" y="-33341"/>
            <a:ext cx="402731" cy="1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5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243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Wanderley Meira de Melo</dc:creator>
  <cp:lastModifiedBy>Wanderley Meira de Melo</cp:lastModifiedBy>
  <cp:revision>83</cp:revision>
  <dcterms:created xsi:type="dcterms:W3CDTF">2021-05-12T14:28:43Z</dcterms:created>
  <dcterms:modified xsi:type="dcterms:W3CDTF">2023-06-13T17:59:56Z</dcterms:modified>
</cp:coreProperties>
</file>