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9C7D2"/>
    <a:srgbClr val="F5A5B6"/>
    <a:srgbClr val="DEC8EE"/>
    <a:srgbClr val="FBE5D6"/>
    <a:srgbClr val="A88B3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116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1200" b="1" i="1" dirty="0" smtClean="0">
                <a:solidFill>
                  <a:srgbClr val="FF0000"/>
                </a:solidFill>
              </a:rPr>
              <a:t> (6 </a:t>
            </a:r>
            <a:r>
              <a:rPr lang="pt-BR" sz="12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1200" b="1" i="1" dirty="0" smtClean="0">
                <a:solidFill>
                  <a:srgbClr val="FF0000"/>
                </a:solidFill>
              </a:rPr>
              <a:t>)</a:t>
            </a:r>
            <a:endParaRPr lang="pt-BR" sz="12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38536" y="5397403"/>
            <a:ext cx="197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29656" y="2790496"/>
            <a:ext cx="1163640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31268" y="2778520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155555" y="3161448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-180000" flipV="1">
            <a:off x="9110808" y="2505298"/>
            <a:ext cx="10521" cy="2896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107061" y="1743779"/>
            <a:ext cx="773007" cy="1322348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94651" y="3215124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25051"/>
            <a:ext cx="1192463" cy="25536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10259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rot="180000" flipH="1" flipV="1">
            <a:off x="9087919" y="682425"/>
            <a:ext cx="9596" cy="25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8810077" y="900553"/>
            <a:ext cx="156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Head</a:t>
            </a:r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9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8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20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1069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(projeção)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6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62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projeção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200972" y="2980383"/>
            <a:ext cx="559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93791" y="4731119"/>
            <a:ext cx="504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 smtClean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917556" y="3730168"/>
            <a:ext cx="55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642694" y="2204323"/>
            <a:ext cx="1536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err="1"/>
              <a:t>Scaled</a:t>
            </a:r>
            <a:r>
              <a:rPr lang="pt-BR" sz="800" b="1" dirty="0"/>
              <a:t> </a:t>
            </a:r>
            <a:r>
              <a:rPr lang="pt-BR" sz="800" b="1" dirty="0" err="1" smtClean="0"/>
              <a:t>Dot-Product</a:t>
            </a:r>
            <a:r>
              <a:rPr lang="pt-BR" sz="800" b="1" dirty="0"/>
              <a:t> </a:t>
            </a:r>
            <a:r>
              <a:rPr lang="pt-BR" sz="800" b="1" dirty="0" err="1" smtClean="0"/>
              <a:t>Attention</a:t>
            </a:r>
            <a:endParaRPr lang="pt-BR" sz="800" b="1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364724" y="2488077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42530" y="3116428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rot="-420000" flipV="1">
            <a:off x="9099043" y="2977084"/>
            <a:ext cx="15651" cy="139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3" y="6488668"/>
            <a:ext cx="112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accent4"/>
                </a:solidFill>
              </a:rPr>
              <a:t>Decoder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7128" y="5200592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17919" y="4139719"/>
            <a:ext cx="1187115" cy="1925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821993" y="411038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32873" y="4625059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50486" y="4605939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38868" y="2207764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74197" y="202947"/>
            <a:ext cx="12172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vocab_size</a:t>
            </a:r>
            <a:r>
              <a:rPr lang="pt-BR" sz="1000" dirty="0"/>
              <a:t>: </a:t>
            </a:r>
            <a:r>
              <a:rPr lang="pt-BR" sz="1000" dirty="0" smtClean="0"/>
              <a:t>115</a:t>
            </a:r>
          </a:p>
          <a:p>
            <a:r>
              <a:rPr lang="pt-BR" sz="1000" dirty="0" smtClean="0"/>
              <a:t>B: 32</a:t>
            </a:r>
            <a:endParaRPr lang="pt-BR" sz="1000" dirty="0"/>
          </a:p>
          <a:p>
            <a:r>
              <a:rPr lang="pt-BR" sz="1000" dirty="0" smtClean="0"/>
              <a:t>T: 64</a:t>
            </a:r>
          </a:p>
          <a:p>
            <a:r>
              <a:rPr lang="pt-BR" sz="1000" dirty="0" smtClean="0"/>
              <a:t>C: 384</a:t>
            </a:r>
          </a:p>
          <a:p>
            <a:r>
              <a:rPr lang="pt-BR" sz="1000" dirty="0" err="1" smtClean="0"/>
              <a:t>hs</a:t>
            </a:r>
            <a:r>
              <a:rPr lang="pt-BR" sz="1000" dirty="0" smtClean="0"/>
              <a:t>: 64</a:t>
            </a:r>
            <a:endParaRPr lang="pt-BR" sz="1000" dirty="0"/>
          </a:p>
          <a:p>
            <a:r>
              <a:rPr lang="pt-BR" sz="1000" dirty="0" smtClean="0"/>
              <a:t>h: 6</a:t>
            </a:r>
            <a:endParaRPr lang="pt-BR" sz="1000" dirty="0"/>
          </a:p>
          <a:p>
            <a:r>
              <a:rPr lang="pt-BR" sz="1000" dirty="0" smtClean="0"/>
              <a:t>L: 6</a:t>
            </a:r>
            <a:endParaRPr lang="pt-BR" sz="1000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16244" y="4785151"/>
            <a:ext cx="653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w</a:t>
            </a:r>
            <a:r>
              <a:rPr lang="pt-BR" sz="800" dirty="0" err="1" smtClean="0"/>
              <a:t>te</a:t>
            </a:r>
            <a:r>
              <a:rPr lang="pt-BR" sz="800" dirty="0" smtClean="0"/>
              <a:t> + </a:t>
            </a:r>
            <a:r>
              <a:rPr lang="pt-BR" sz="800" dirty="0" err="1" smtClean="0"/>
              <a:t>wpe</a:t>
            </a:r>
            <a:endParaRPr lang="pt-BR" sz="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nanoGPT</a:t>
            </a:r>
            <a:endParaRPr lang="pt-BR" sz="2000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52262" y="431097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02770" y="3116791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129681" y="2559817"/>
            <a:ext cx="791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hidden_states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732356" y="1811254"/>
            <a:ext cx="14183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feed_forward_hidden_states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655117" y="736940"/>
            <a:ext cx="41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logits</a:t>
            </a:r>
            <a:endParaRPr lang="pt-BR" sz="8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64</a:t>
            </a:r>
            <a:endParaRPr lang="pt-BR" sz="8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attn</a:t>
            </a:r>
            <a:endParaRPr lang="pt-BR" sz="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 384</a:t>
            </a:r>
            <a:endParaRPr lang="pt-BR" sz="800" dirty="0"/>
          </a:p>
        </p:txBody>
      </p:sp>
      <p:sp>
        <p:nvSpPr>
          <p:cNvPr id="160" name="Retângulo 159"/>
          <p:cNvSpPr/>
          <p:nvPr/>
        </p:nvSpPr>
        <p:spPr>
          <a:xfrm>
            <a:off x="8516306" y="149414"/>
            <a:ext cx="1184900" cy="527706"/>
          </a:xfrm>
          <a:prstGeom prst="rect">
            <a:avLst/>
          </a:prstGeom>
          <a:solidFill>
            <a:srgbClr val="F9C7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462394" y="120898"/>
            <a:ext cx="2707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               </a:t>
            </a:r>
            <a:r>
              <a:rPr lang="pt-BR" sz="800" b="1" dirty="0" err="1" smtClean="0"/>
              <a:t>Generate</a:t>
            </a:r>
            <a:endParaRPr lang="pt-BR" sz="800" b="1" dirty="0" smtClean="0"/>
          </a:p>
          <a:p>
            <a:r>
              <a:rPr lang="pt-BR" sz="800" dirty="0" smtClean="0"/>
              <a:t>Modifica os </a:t>
            </a:r>
            <a:r>
              <a:rPr lang="pt-BR" sz="800" dirty="0" err="1" smtClean="0"/>
              <a:t>logits</a:t>
            </a:r>
            <a:r>
              <a:rPr lang="pt-BR" sz="800" dirty="0" smtClean="0"/>
              <a:t> (temperatura, </a:t>
            </a:r>
            <a:r>
              <a:rPr lang="pt-BR" sz="800" dirty="0" err="1" smtClean="0"/>
              <a:t>top_k</a:t>
            </a:r>
            <a:r>
              <a:rPr lang="pt-BR" sz="800" dirty="0" smtClean="0"/>
              <a:t>, </a:t>
            </a:r>
            <a:r>
              <a:rPr lang="pt-BR" sz="800" dirty="0" err="1" smtClean="0"/>
              <a:t>penalty_frequency</a:t>
            </a:r>
            <a:r>
              <a:rPr lang="pt-BR" sz="800" dirty="0" smtClean="0"/>
              <a:t>)</a:t>
            </a:r>
          </a:p>
          <a:p>
            <a:r>
              <a:rPr lang="pt-BR" sz="800" dirty="0" err="1" smtClean="0"/>
              <a:t>Softmax</a:t>
            </a:r>
            <a:r>
              <a:rPr lang="pt-BR" sz="800" dirty="0" smtClean="0"/>
              <a:t>(</a:t>
            </a:r>
            <a:r>
              <a:rPr lang="pt-BR" sz="800" dirty="0" err="1" smtClean="0"/>
              <a:t>logits</a:t>
            </a:r>
            <a:r>
              <a:rPr lang="pt-BR" sz="800" dirty="0" smtClean="0"/>
              <a:t>) </a:t>
            </a:r>
            <a:r>
              <a:rPr lang="pt-BR" sz="800" dirty="0" smtClean="0">
                <a:sym typeface="Wingdings" panose="05000000000000000000" pitchFamily="2" charset="2"/>
              </a:rPr>
              <a:t> </a:t>
            </a:r>
            <a:r>
              <a:rPr lang="pt-BR" sz="800" dirty="0" err="1" smtClean="0">
                <a:sym typeface="Wingdings" panose="05000000000000000000" pitchFamily="2" charset="2"/>
              </a:rPr>
              <a:t>probs</a:t>
            </a:r>
            <a:endParaRPr lang="pt-BR" sz="800" dirty="0" smtClean="0"/>
          </a:p>
          <a:p>
            <a:r>
              <a:rPr lang="pt-BR" sz="800" dirty="0" err="1" smtClean="0"/>
              <a:t>idx_next</a:t>
            </a:r>
            <a:r>
              <a:rPr lang="pt-BR" sz="800" dirty="0" smtClean="0"/>
              <a:t> </a:t>
            </a:r>
            <a:r>
              <a:rPr lang="pt-BR" sz="800" dirty="0"/>
              <a:t>= </a:t>
            </a:r>
            <a:r>
              <a:rPr lang="pt-BR" sz="800" dirty="0" err="1"/>
              <a:t>torch.multinomial</a:t>
            </a:r>
            <a:r>
              <a:rPr lang="pt-BR" sz="800" dirty="0"/>
              <a:t>(</a:t>
            </a:r>
            <a:r>
              <a:rPr lang="pt-BR" sz="800" dirty="0" err="1"/>
              <a:t>probs</a:t>
            </a:r>
            <a:r>
              <a:rPr lang="pt-BR" sz="800" dirty="0"/>
              <a:t>, </a:t>
            </a:r>
            <a:r>
              <a:rPr lang="pt-BR" sz="800" dirty="0" err="1" smtClean="0"/>
              <a:t>num_samples</a:t>
            </a:r>
            <a:r>
              <a:rPr lang="pt-BR" sz="800" dirty="0" smtClean="0"/>
              <a:t>=1)</a:t>
            </a:r>
            <a:endParaRPr lang="pt-BR" sz="800" dirty="0"/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092047" y="7939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att</a:t>
            </a:r>
            <a:endParaRPr lang="pt-BR" sz="8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571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551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h</a:t>
            </a:r>
            <a:r>
              <a:rPr lang="pt-BR" sz="800" dirty="0"/>
              <a:t>, T, 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5838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372163" y="4992257"/>
            <a:ext cx="57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559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8527662" y="4310447"/>
            <a:ext cx="497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593918" y="2552113"/>
            <a:ext cx="53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522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smtClean="0"/>
              <a:t>C)</a:t>
            </a:r>
            <a:endParaRPr lang="pt-BR" sz="8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19018" y="734238"/>
            <a:ext cx="965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(B, </a:t>
            </a:r>
            <a:r>
              <a:rPr lang="pt-BR" sz="800" dirty="0" smtClean="0"/>
              <a:t>T</a:t>
            </a:r>
            <a:r>
              <a:rPr lang="pt-BR" sz="800" dirty="0"/>
              <a:t>, </a:t>
            </a:r>
            <a:r>
              <a:rPr lang="pt-BR" sz="800" dirty="0" err="1"/>
              <a:t>vocab_size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12343" y="6052061"/>
            <a:ext cx="101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</a:t>
            </a:r>
            <a:r>
              <a:rPr lang="pt-BR" sz="800" i="1" dirty="0" smtClean="0"/>
              <a:t>1</a:t>
            </a:r>
            <a:r>
              <a:rPr lang="pt-BR" sz="1100" dirty="0" smtClean="0"/>
              <a:t> ... x</a:t>
            </a:r>
            <a:r>
              <a:rPr lang="pt-BR" sz="800" i="1" dirty="0" smtClean="0"/>
              <a:t>t-1</a:t>
            </a:r>
            <a:r>
              <a:rPr lang="pt-BR" sz="1100" dirty="0" smtClean="0"/>
              <a:t>  </a:t>
            </a:r>
            <a:r>
              <a:rPr lang="pt-BR" sz="1100" dirty="0" err="1" smtClean="0"/>
              <a:t>x</a:t>
            </a:r>
            <a:r>
              <a:rPr lang="pt-BR" sz="800" i="1" dirty="0" err="1" smtClean="0"/>
              <a:t>t</a:t>
            </a:r>
            <a:endParaRPr lang="pt-BR" sz="8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54" y="-29707"/>
            <a:ext cx="402731" cy="173481"/>
          </a:xfrm>
          <a:prstGeom prst="rect">
            <a:avLst/>
          </a:prstGeom>
        </p:spPr>
      </p:pic>
      <p:cxnSp>
        <p:nvCxnSpPr>
          <p:cNvPr id="218" name="Conector de seta reta 217"/>
          <p:cNvCxnSpPr/>
          <p:nvPr/>
        </p:nvCxnSpPr>
        <p:spPr>
          <a:xfrm flipH="1" flipV="1">
            <a:off x="8850486" y="5784051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/>
          <p:nvPr/>
        </p:nvCxnSpPr>
        <p:spPr>
          <a:xfrm flipH="1" flipV="1">
            <a:off x="9434414" y="5780002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orma livre 219"/>
          <p:cNvSpPr/>
          <p:nvPr/>
        </p:nvSpPr>
        <p:spPr>
          <a:xfrm>
            <a:off x="9145775" y="3156891"/>
            <a:ext cx="736435" cy="1266017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" name="CaixaDeTexto 4"/>
          <p:cNvSpPr txBox="1"/>
          <p:nvPr/>
        </p:nvSpPr>
        <p:spPr>
          <a:xfrm>
            <a:off x="434695" y="3978975"/>
            <a:ext cx="584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1 0 0 0 0</a:t>
            </a:r>
          </a:p>
          <a:p>
            <a:r>
              <a:rPr lang="pt-BR" sz="800" dirty="0" smtClean="0"/>
              <a:t>1 1 0 0 0</a:t>
            </a:r>
          </a:p>
          <a:p>
            <a:r>
              <a:rPr lang="pt-BR" sz="800" dirty="0" smtClean="0"/>
              <a:t>1 1 1 0 0</a:t>
            </a:r>
          </a:p>
          <a:p>
            <a:r>
              <a:rPr lang="pt-BR" sz="800" dirty="0" smtClean="0"/>
              <a:t>1 1 1 1 0</a:t>
            </a:r>
          </a:p>
          <a:p>
            <a:r>
              <a:rPr lang="pt-BR" sz="800" dirty="0" smtClean="0"/>
              <a:t>1 1 1 1 1</a:t>
            </a:r>
            <a:endParaRPr lang="pt-BR" sz="800" dirty="0"/>
          </a:p>
        </p:txBody>
      </p:sp>
      <p:cxnSp>
        <p:nvCxnSpPr>
          <p:cNvPr id="221" name="Conector reto 220"/>
          <p:cNvCxnSpPr/>
          <p:nvPr/>
        </p:nvCxnSpPr>
        <p:spPr>
          <a:xfrm>
            <a:off x="882822" y="4007743"/>
            <a:ext cx="827369" cy="23563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851753" y="4510985"/>
            <a:ext cx="856710" cy="15126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354980" y="4728212"/>
            <a:ext cx="615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1/</a:t>
            </a:r>
            <a:r>
              <a:rPr lang="pt-BR" sz="800" dirty="0" err="1" smtClean="0"/>
              <a:t>sqrt</a:t>
            </a:r>
            <a:r>
              <a:rPr lang="pt-BR" sz="800" dirty="0" smtClean="0"/>
              <a:t>(</a:t>
            </a:r>
            <a:r>
              <a:rPr lang="pt-BR" sz="800" dirty="0" err="1" smtClean="0"/>
              <a:t>hs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223" name="Retângulo 222"/>
          <p:cNvSpPr/>
          <p:nvPr/>
        </p:nvSpPr>
        <p:spPr>
          <a:xfrm>
            <a:off x="332377" y="1711369"/>
            <a:ext cx="151352" cy="161049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" name="CaixaDeTexto 16"/>
          <p:cNvSpPr txBox="1"/>
          <p:nvPr/>
        </p:nvSpPr>
        <p:spPr>
          <a:xfrm>
            <a:off x="512481" y="1683648"/>
            <a:ext cx="32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 smtClean="0"/>
              <a:t>Camadas com parâmetros aprendidos durante o </a:t>
            </a:r>
            <a:r>
              <a:rPr lang="pt-BR" sz="800" i="1" dirty="0" err="1" smtClean="0"/>
              <a:t>pré</a:t>
            </a:r>
            <a:r>
              <a:rPr lang="pt-BR" sz="800" i="1" dirty="0" smtClean="0"/>
              <a:t>-treinamento</a:t>
            </a:r>
            <a:endParaRPr lang="pt-BR" sz="800" i="1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93" y="6245104"/>
            <a:ext cx="2075864" cy="358388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7467785" y="769082"/>
            <a:ext cx="3708000" cy="18641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H="1" flipV="1">
            <a:off x="7467786" y="244701"/>
            <a:ext cx="6173" cy="5326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/>
          <p:cNvCxnSpPr/>
          <p:nvPr/>
        </p:nvCxnSpPr>
        <p:spPr>
          <a:xfrm flipH="1" flipV="1">
            <a:off x="11159069" y="227314"/>
            <a:ext cx="6173" cy="532650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937803" y="230398"/>
            <a:ext cx="1332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rgbClr val="FF0000"/>
                </a:solidFill>
              </a:rPr>
              <a:t>Não faz parte do modelo</a:t>
            </a:r>
            <a:endParaRPr lang="pt-BR" sz="900" dirty="0">
              <a:solidFill>
                <a:srgbClr val="FF0000"/>
              </a:solidFill>
            </a:endParaRPr>
          </a:p>
        </p:txBody>
      </p:sp>
      <p:cxnSp>
        <p:nvCxnSpPr>
          <p:cNvPr id="226" name="Conector de seta reta 225"/>
          <p:cNvCxnSpPr/>
          <p:nvPr/>
        </p:nvCxnSpPr>
        <p:spPr>
          <a:xfrm>
            <a:off x="7209205" y="345814"/>
            <a:ext cx="229352" cy="53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tângulo 189"/>
          <p:cNvSpPr/>
          <p:nvPr/>
        </p:nvSpPr>
        <p:spPr>
          <a:xfrm>
            <a:off x="332377" y="1446714"/>
            <a:ext cx="151352" cy="161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17" name="CaixaDeTexto 216"/>
          <p:cNvSpPr txBox="1"/>
          <p:nvPr/>
        </p:nvSpPr>
        <p:spPr>
          <a:xfrm>
            <a:off x="512481" y="1418993"/>
            <a:ext cx="328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 smtClean="0"/>
              <a:t>Camadas removidas durante a </a:t>
            </a:r>
            <a:r>
              <a:rPr lang="pt-BR" sz="800" i="1" dirty="0" smtClean="0"/>
              <a:t>inferência + </a:t>
            </a:r>
            <a:r>
              <a:rPr lang="pt-BR" sz="800" i="1" dirty="0" err="1" smtClean="0"/>
              <a:t>LayerNorm</a:t>
            </a:r>
            <a:endParaRPr lang="pt-BR" sz="800" i="1" dirty="0"/>
          </a:p>
        </p:txBody>
      </p:sp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290</Words>
  <Application>Microsoft Office PowerPoint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114</cp:revision>
  <dcterms:created xsi:type="dcterms:W3CDTF">2021-05-12T14:28:43Z</dcterms:created>
  <dcterms:modified xsi:type="dcterms:W3CDTF">2024-05-02T12:42:09Z</dcterms:modified>
</cp:coreProperties>
</file>