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64" r:id="rId5"/>
    <p:sldId id="270" r:id="rId6"/>
    <p:sldId id="265" r:id="rId7"/>
    <p:sldId id="266" r:id="rId8"/>
    <p:sldId id="278" r:id="rId9"/>
    <p:sldId id="279" r:id="rId10"/>
    <p:sldId id="281" r:id="rId11"/>
    <p:sldId id="274" r:id="rId12"/>
    <p:sldId id="272" r:id="rId13"/>
    <p:sldId id="276" r:id="rId14"/>
    <p:sldId id="280" r:id="rId15"/>
    <p:sldId id="268" r:id="rId16"/>
    <p:sldId id="269"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3E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83"/>
    <p:restoredTop sz="94640"/>
  </p:normalViewPr>
  <p:slideViewPr>
    <p:cSldViewPr snapToGrid="0">
      <p:cViewPr varScale="1">
        <p:scale>
          <a:sx n="74" d="100"/>
          <a:sy n="74" d="100"/>
        </p:scale>
        <p:origin x="208"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E6093F8B-B859-464A-8146-1B771856CF63}"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2341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200182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64281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3F8B-B859-464A-8146-1B771856CF63}"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3244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F67A5-656D-7E40-AC9F-C2E0C91E4061}"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43106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F67A5-656D-7E40-AC9F-C2E0C91E4061}"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3F8B-B859-464A-8146-1B771856CF63}"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7229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F67A5-656D-7E40-AC9F-C2E0C91E4061}" type="datetimeFigureOut">
              <a:rPr lang="en-US" smtClean="0"/>
              <a:t>12/10/24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112739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0F67A5-656D-7E40-AC9F-C2E0C91E4061}" type="datetimeFigureOut">
              <a:rPr lang="en-US" smtClean="0"/>
              <a:t>12/10/24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93F8B-B859-464A-8146-1B771856CF63}"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747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0F67A5-656D-7E40-AC9F-C2E0C91E4061}" type="datetimeFigureOut">
              <a:rPr lang="en-US" smtClean="0"/>
              <a:t>12/10/24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251116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0F67A5-656D-7E40-AC9F-C2E0C91E4061}"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283873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0F67A5-656D-7E40-AC9F-C2E0C91E4061}"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3F8B-B859-464A-8146-1B771856CF63}" type="slidenum">
              <a:rPr lang="en-US" smtClean="0"/>
              <a:t>‹#›</a:t>
            </a:fld>
            <a:endParaRPr lang="en-US"/>
          </a:p>
        </p:txBody>
      </p:sp>
    </p:spTree>
    <p:extLst>
      <p:ext uri="{BB962C8B-B14F-4D97-AF65-F5344CB8AC3E}">
        <p14:creationId xmlns:p14="http://schemas.microsoft.com/office/powerpoint/2010/main" val="74863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80F67A5-656D-7E40-AC9F-C2E0C91E4061}" type="datetimeFigureOut">
              <a:rPr lang="en-US" smtClean="0"/>
              <a:t>12/10/24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6093F8B-B859-464A-8146-1B771856CF63}"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39179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6766-5BCA-E8C7-1B67-396AAC00B71C}"/>
              </a:ext>
            </a:extLst>
          </p:cNvPr>
          <p:cNvSpPr>
            <a:spLocks noGrp="1"/>
          </p:cNvSpPr>
          <p:nvPr>
            <p:ph type="ctrTitle"/>
          </p:nvPr>
        </p:nvSpPr>
        <p:spPr/>
        <p:txBody>
          <a:bodyPr>
            <a:normAutofit/>
          </a:bodyPr>
          <a:lstStyle/>
          <a:p>
            <a:r>
              <a:rPr lang="en-US" sz="6600" b="1" dirty="0">
                <a:latin typeface="Mangal Pro" pitchFamily="2" charset="0"/>
                <a:cs typeface="Mangal Pro" pitchFamily="2" charset="0"/>
              </a:rPr>
              <a:t>DATA 211 </a:t>
            </a:r>
            <a:br>
              <a:rPr lang="en-US" sz="6600" b="1" dirty="0">
                <a:latin typeface="Mangal Pro" pitchFamily="2" charset="0"/>
                <a:cs typeface="Mangal Pro" pitchFamily="2" charset="0"/>
              </a:rPr>
            </a:br>
            <a:r>
              <a:rPr lang="en-US" sz="6600" b="1" dirty="0">
                <a:latin typeface="Mangal Pro" pitchFamily="2" charset="0"/>
                <a:cs typeface="Mangal Pro" pitchFamily="2" charset="0"/>
              </a:rPr>
              <a:t>Final Project</a:t>
            </a:r>
          </a:p>
        </p:txBody>
      </p:sp>
      <p:sp>
        <p:nvSpPr>
          <p:cNvPr id="3" name="Title 1">
            <a:extLst>
              <a:ext uri="{FF2B5EF4-FFF2-40B4-BE49-F238E27FC236}">
                <a16:creationId xmlns:a16="http://schemas.microsoft.com/office/drawing/2014/main" id="{00D500F9-0FB5-E97E-E050-C196C3C42F9D}"/>
              </a:ext>
            </a:extLst>
          </p:cNvPr>
          <p:cNvSpPr txBox="1">
            <a:spLocks/>
          </p:cNvSpPr>
          <p:nvPr/>
        </p:nvSpPr>
        <p:spPr>
          <a:xfrm>
            <a:off x="3336967" y="5459636"/>
            <a:ext cx="5518066" cy="47584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pPr algn="l"/>
            <a:r>
              <a:rPr lang="en-US" sz="2800" dirty="0">
                <a:latin typeface="Mangal Pro" pitchFamily="2" charset="0"/>
                <a:cs typeface="Mangal Pro" pitchFamily="2" charset="0"/>
              </a:rPr>
              <a:t>Wendy Mendoza Gutierrez</a:t>
            </a:r>
          </a:p>
        </p:txBody>
      </p:sp>
    </p:spTree>
    <p:extLst>
      <p:ext uri="{BB962C8B-B14F-4D97-AF65-F5344CB8AC3E}">
        <p14:creationId xmlns:p14="http://schemas.microsoft.com/office/powerpoint/2010/main" val="11896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a couple of squares&#10;&#10;Description automatically generated">
            <a:extLst>
              <a:ext uri="{FF2B5EF4-FFF2-40B4-BE49-F238E27FC236}">
                <a16:creationId xmlns:a16="http://schemas.microsoft.com/office/drawing/2014/main" id="{8E4DE029-6D43-7FD0-464D-28D88C4EB04B}"/>
              </a:ext>
            </a:extLst>
          </p:cNvPr>
          <p:cNvPicPr>
            <a:picLocks noChangeAspect="1"/>
          </p:cNvPicPr>
          <p:nvPr/>
        </p:nvPicPr>
        <p:blipFill>
          <a:blip r:embed="rId2"/>
          <a:stretch>
            <a:fillRect/>
          </a:stretch>
        </p:blipFill>
        <p:spPr>
          <a:xfrm>
            <a:off x="2209800" y="1000125"/>
            <a:ext cx="7772400" cy="4857750"/>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387698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Claim 2</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dirty="0">
                <a:latin typeface="Mangal Pro" pitchFamily="2" charset="0"/>
                <a:cs typeface="Mangal Pro" pitchFamily="2" charset="0"/>
              </a:rPr>
              <a:t>The average water consumed is significantly different than the recommended 2700 mL daily fluid intake.</a:t>
            </a:r>
            <a:br>
              <a:rPr lang="en-US" dirty="0">
                <a:latin typeface="Mangal Pro" pitchFamily="2" charset="0"/>
                <a:cs typeface="Mangal Pro" pitchFamily="2" charset="0"/>
              </a:rPr>
            </a:br>
            <a:br>
              <a:rPr lang="en-US" dirty="0">
                <a:latin typeface="Mangal Pro" pitchFamily="2" charset="0"/>
                <a:cs typeface="Mangal Pro" pitchFamily="2" charset="0"/>
              </a:rPr>
            </a:br>
            <a:endParaRPr lang="en-US" b="1" dirty="0">
              <a:latin typeface="Mangal Pro" pitchFamily="2" charset="0"/>
              <a:cs typeface="Mangal Pro" pitchFamily="2" charset="0"/>
            </a:endParaRPr>
          </a:p>
        </p:txBody>
      </p:sp>
    </p:spTree>
    <p:extLst>
      <p:ext uri="{BB962C8B-B14F-4D97-AF65-F5344CB8AC3E}">
        <p14:creationId xmlns:p14="http://schemas.microsoft.com/office/powerpoint/2010/main" val="4146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Recommended Daily Fluid Intake</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normAutofit fontScale="90000"/>
          </a:bodyPr>
          <a:lstStyle/>
          <a:p>
            <a:pPr algn="l"/>
            <a:r>
              <a:rPr lang="en-US" sz="2700" b="0" i="0" dirty="0">
                <a:effectLst/>
                <a:latin typeface="Mangal Pro" pitchFamily="2" charset="0"/>
                <a:cs typeface="Mangal Pro" pitchFamily="2" charset="0"/>
              </a:rPr>
              <a:t>The U.S. National Academies of Sciences, Engineering, and Medicine determined that an adequate daily fluid intake is:</a:t>
            </a:r>
            <a:br>
              <a:rPr lang="en-US" sz="2800" b="0" i="0" dirty="0">
                <a:effectLst/>
                <a:latin typeface="Mangal Pro" pitchFamily="2" charset="0"/>
                <a:cs typeface="Mangal Pro" pitchFamily="2" charset="0"/>
              </a:rPr>
            </a:br>
            <a:r>
              <a:rPr lang="en-US" sz="2000" dirty="0">
                <a:latin typeface="Mangal Pro" pitchFamily="2" charset="0"/>
                <a:cs typeface="Mangal Pro" pitchFamily="2" charset="0"/>
              </a:rPr>
              <a:t> </a:t>
            </a:r>
            <a:br>
              <a:rPr lang="en-US" sz="2800" b="0" i="0" dirty="0">
                <a:effectLst/>
                <a:latin typeface="Mangal Pro" pitchFamily="2" charset="0"/>
                <a:cs typeface="Mangal Pro" pitchFamily="2" charset="0"/>
              </a:rPr>
            </a:br>
            <a:r>
              <a:rPr lang="en-US" sz="2700" b="0" i="0" dirty="0">
                <a:effectLst/>
                <a:latin typeface="Mangal Pro" pitchFamily="2" charset="0"/>
                <a:cs typeface="Mangal Pro" pitchFamily="2" charset="0"/>
              </a:rPr>
              <a:t>About 15.5 cups (</a:t>
            </a:r>
            <a:r>
              <a:rPr lang="en-US" sz="2700" b="1" i="0" dirty="0">
                <a:effectLst/>
                <a:latin typeface="Mangal Pro" pitchFamily="2" charset="0"/>
                <a:cs typeface="Mangal Pro" pitchFamily="2" charset="0"/>
              </a:rPr>
              <a:t>3700 mL</a:t>
            </a:r>
            <a:r>
              <a:rPr lang="en-US" sz="2700" b="0" i="0" dirty="0">
                <a:effectLst/>
                <a:latin typeface="Mangal Pro" pitchFamily="2" charset="0"/>
                <a:cs typeface="Mangal Pro" pitchFamily="2" charset="0"/>
              </a:rPr>
              <a:t>) of fluids a day for men</a:t>
            </a:r>
            <a:br>
              <a:rPr lang="en-US" sz="2700" b="0" i="0" dirty="0">
                <a:effectLst/>
                <a:latin typeface="Mangal Pro" pitchFamily="2" charset="0"/>
                <a:cs typeface="Mangal Pro" pitchFamily="2" charset="0"/>
              </a:rPr>
            </a:br>
            <a:r>
              <a:rPr lang="en-US" sz="2700" b="0" i="0" dirty="0">
                <a:effectLst/>
                <a:latin typeface="Mangal Pro" pitchFamily="2" charset="0"/>
                <a:cs typeface="Mangal Pro" pitchFamily="2" charset="0"/>
              </a:rPr>
              <a:t>About 11.5 cups (</a:t>
            </a:r>
            <a:r>
              <a:rPr lang="en-US" sz="2700" b="1" i="0" dirty="0">
                <a:effectLst/>
                <a:latin typeface="Mangal Pro" pitchFamily="2" charset="0"/>
                <a:cs typeface="Mangal Pro" pitchFamily="2" charset="0"/>
              </a:rPr>
              <a:t>2700 m</a:t>
            </a:r>
            <a:r>
              <a:rPr lang="en-US" sz="2700" b="0" i="0" dirty="0">
                <a:effectLst/>
                <a:latin typeface="Mangal Pro" pitchFamily="2" charset="0"/>
                <a:cs typeface="Mangal Pro" pitchFamily="2" charset="0"/>
              </a:rPr>
              <a:t>L) of fluids a day for women</a:t>
            </a:r>
            <a:br>
              <a:rPr lang="en-US" sz="2400" b="0" i="0" dirty="0">
                <a:effectLst/>
                <a:latin typeface="Mangal Pro" pitchFamily="2" charset="0"/>
                <a:cs typeface="Mangal Pro" pitchFamily="2" charset="0"/>
              </a:rPr>
            </a:br>
            <a:br>
              <a:rPr lang="en-US" sz="2400" b="0" i="0" dirty="0">
                <a:effectLst/>
                <a:latin typeface="Mangal Pro" pitchFamily="2" charset="0"/>
                <a:cs typeface="Mangal Pro" pitchFamily="2" charset="0"/>
              </a:rPr>
            </a:br>
            <a:br>
              <a:rPr lang="en-US" sz="2400" b="0" i="0" dirty="0">
                <a:effectLst/>
                <a:latin typeface="Mangal Pro" pitchFamily="2" charset="0"/>
                <a:cs typeface="Mangal Pro" pitchFamily="2" charset="0"/>
              </a:rPr>
            </a:br>
            <a:br>
              <a:rPr lang="en-US" sz="2400" b="0" i="0" dirty="0">
                <a:effectLst/>
                <a:latin typeface="Mangal Pro" pitchFamily="2" charset="0"/>
                <a:cs typeface="Mangal Pro" pitchFamily="2" charset="0"/>
              </a:rPr>
            </a:br>
            <a:r>
              <a:rPr lang="en-US" sz="2400" b="0" i="0" dirty="0">
                <a:effectLst/>
                <a:latin typeface="Mangal Pro" pitchFamily="2" charset="0"/>
                <a:cs typeface="Mangal Pro" pitchFamily="2" charset="0"/>
              </a:rPr>
              <a:t>						      (Mayo Clinic)</a:t>
            </a:r>
          </a:p>
        </p:txBody>
      </p:sp>
    </p:spTree>
    <p:extLst>
      <p:ext uri="{BB962C8B-B14F-4D97-AF65-F5344CB8AC3E}">
        <p14:creationId xmlns:p14="http://schemas.microsoft.com/office/powerpoint/2010/main" val="106258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1</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l-GR" sz="2000" b="1" i="0" dirty="0">
                <a:effectLst/>
                <a:latin typeface="Google Sans"/>
                <a:cs typeface="Mangal Pro" pitchFamily="2" charset="0"/>
              </a:rPr>
              <a:t>μ</a:t>
            </a:r>
            <a:r>
              <a:rPr lang="en-US" sz="2000" dirty="0">
                <a:latin typeface="Mangal Pro" pitchFamily="2" charset="0"/>
                <a:cs typeface="Mangal Pro" pitchFamily="2" charset="0"/>
              </a:rPr>
              <a:t> = my average daily fluid consumption</a:t>
            </a:r>
            <a:br>
              <a:rPr lang="en-US" sz="2000" dirty="0">
                <a:latin typeface="Mangal Pro" pitchFamily="2" charset="0"/>
                <a:cs typeface="Mangal Pro" pitchFamily="2" charset="0"/>
              </a:rPr>
            </a:br>
            <a:br>
              <a:rPr lang="en-US" sz="2000" b="1" dirty="0">
                <a:latin typeface="Mangal Pro" pitchFamily="2" charset="0"/>
                <a:cs typeface="Mangal Pro" pitchFamily="2" charset="0"/>
              </a:rPr>
            </a:br>
            <a:r>
              <a:rPr lang="en-US" b="1" dirty="0">
                <a:latin typeface="Mangal Pro" pitchFamily="2" charset="0"/>
                <a:cs typeface="Mangal Pro" pitchFamily="2" charset="0"/>
              </a:rPr>
              <a:t>Null Hypothesis: </a:t>
            </a:r>
            <a:r>
              <a:rPr lang="el-GR" b="1" i="0" dirty="0">
                <a:effectLst/>
                <a:latin typeface="Google Sans"/>
                <a:cs typeface="Mangal Pro" pitchFamily="2" charset="0"/>
              </a:rPr>
              <a:t>μ</a:t>
            </a:r>
            <a:r>
              <a:rPr lang="en-US" b="1" i="0" dirty="0">
                <a:effectLst/>
                <a:latin typeface="Google Sans"/>
                <a:cs typeface="Mangal Pro" pitchFamily="2" charset="0"/>
              </a:rPr>
              <a:t> = 2700</a:t>
            </a:r>
            <a:br>
              <a:rPr lang="en-US" b="0" i="0" dirty="0">
                <a:effectLst/>
                <a:latin typeface="Mangal Pro" pitchFamily="2" charset="0"/>
                <a:cs typeface="Mangal Pro" pitchFamily="2" charset="0"/>
              </a:rPr>
            </a:br>
            <a:br>
              <a:rPr lang="en-US" b="1" dirty="0">
                <a:latin typeface="Mangal Pro" pitchFamily="2" charset="0"/>
                <a:cs typeface="Mangal Pro" pitchFamily="2" charset="0"/>
              </a:rPr>
            </a:br>
            <a:r>
              <a:rPr lang="en-US" b="1" dirty="0">
                <a:latin typeface="Mangal Pro" pitchFamily="2" charset="0"/>
                <a:cs typeface="Mangal Pro" pitchFamily="2" charset="0"/>
              </a:rPr>
              <a:t>Alternative Hypothesis: </a:t>
            </a:r>
            <a:r>
              <a:rPr lang="el-GR" b="1" i="0" dirty="0">
                <a:effectLst/>
                <a:latin typeface="Google Sans"/>
                <a:cs typeface="Mangal Pro" pitchFamily="2" charset="0"/>
              </a:rPr>
              <a:t>μ</a:t>
            </a:r>
            <a:r>
              <a:rPr lang="en-US" b="1" i="0" dirty="0">
                <a:effectLst/>
                <a:latin typeface="Mangal Pro" pitchFamily="2" charset="0"/>
                <a:cs typeface="Mangal Pro" pitchFamily="2" charset="0"/>
              </a:rPr>
              <a:t> </a:t>
            </a:r>
            <a:r>
              <a:rPr lang="en-US" b="1" i="0" dirty="0">
                <a:solidFill>
                  <a:srgbClr val="EEF0FF"/>
                </a:solidFill>
                <a:effectLst/>
                <a:latin typeface="Mangal Pro" pitchFamily="2" charset="0"/>
                <a:cs typeface="Mangal Pro" pitchFamily="2" charset="0"/>
              </a:rPr>
              <a:t>≠</a:t>
            </a:r>
            <a:r>
              <a:rPr lang="en-US" b="1" i="0" dirty="0">
                <a:effectLst/>
                <a:latin typeface="Mangal Pro" pitchFamily="2" charset="0"/>
                <a:cs typeface="Mangal Pro" pitchFamily="2" charset="0"/>
              </a:rPr>
              <a:t> 2700</a:t>
            </a:r>
            <a:endParaRPr lang="en-US" b="1" dirty="0">
              <a:latin typeface="Mangal Pro" pitchFamily="2" charset="0"/>
              <a:cs typeface="Mangal Pro" pitchFamily="2" charset="0"/>
            </a:endParaRPr>
          </a:p>
        </p:txBody>
      </p:sp>
    </p:spTree>
    <p:extLst>
      <p:ext uri="{BB962C8B-B14F-4D97-AF65-F5344CB8AC3E}">
        <p14:creationId xmlns:p14="http://schemas.microsoft.com/office/powerpoint/2010/main" val="251968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8B1F83-0091-6F91-BA61-1694109FAF71}"/>
              </a:ext>
            </a:extLst>
          </p:cNvPr>
          <p:cNvSpPr/>
          <p:nvPr/>
        </p:nvSpPr>
        <p:spPr>
          <a:xfrm>
            <a:off x="2200034" y="2898475"/>
            <a:ext cx="1110094" cy="887141"/>
          </a:xfrm>
          <a:prstGeom prst="rect">
            <a:avLst/>
          </a:prstGeom>
          <a:solidFill>
            <a:srgbClr val="403E52"/>
          </a:solidFill>
          <a:ln>
            <a:solidFill>
              <a:srgbClr val="403E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1940645" cy="789346"/>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2</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1395391" y="3019243"/>
            <a:ext cx="4113179" cy="3398689"/>
          </a:xfrm>
        </p:spPr>
        <p:txBody>
          <a:bodyPr/>
          <a:lstStyle/>
          <a:p>
            <a:pPr algn="l"/>
            <a:r>
              <a:rPr lang="en-US" dirty="0">
                <a:latin typeface="Mangal Pro" pitchFamily="2" charset="0"/>
                <a:cs typeface="Mangal Pro" pitchFamily="2" charset="0"/>
              </a:rPr>
              <a:t>One Sample T-test</a:t>
            </a:r>
          </a:p>
        </p:txBody>
      </p:sp>
      <p:sp>
        <p:nvSpPr>
          <p:cNvPr id="7" name="Text Placeholder 2">
            <a:extLst>
              <a:ext uri="{FF2B5EF4-FFF2-40B4-BE49-F238E27FC236}">
                <a16:creationId xmlns:a16="http://schemas.microsoft.com/office/drawing/2014/main" id="{245132D3-A52F-AC73-99F0-0C2BC83BBB96}"/>
              </a:ext>
            </a:extLst>
          </p:cNvPr>
          <p:cNvSpPr txBox="1">
            <a:spLocks/>
          </p:cNvSpPr>
          <p:nvPr/>
        </p:nvSpPr>
        <p:spPr>
          <a:xfrm>
            <a:off x="7373007" y="2109129"/>
            <a:ext cx="1940645" cy="789346"/>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3</a:t>
            </a:r>
          </a:p>
        </p:txBody>
      </p:sp>
      <p:sp>
        <p:nvSpPr>
          <p:cNvPr id="8" name="Title 1">
            <a:extLst>
              <a:ext uri="{FF2B5EF4-FFF2-40B4-BE49-F238E27FC236}">
                <a16:creationId xmlns:a16="http://schemas.microsoft.com/office/drawing/2014/main" id="{D60E5B10-FB45-049F-0065-8143C1738E3D}"/>
              </a:ext>
            </a:extLst>
          </p:cNvPr>
          <p:cNvSpPr txBox="1">
            <a:spLocks/>
          </p:cNvSpPr>
          <p:nvPr/>
        </p:nvSpPr>
        <p:spPr>
          <a:xfrm>
            <a:off x="6619224" y="3019243"/>
            <a:ext cx="4419190" cy="339868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l"/>
            <a:r>
              <a:rPr lang="en-US" dirty="0">
                <a:latin typeface="Mangal Pro" pitchFamily="2" charset="0"/>
                <a:cs typeface="Mangal Pro" pitchFamily="2" charset="0"/>
              </a:rPr>
              <a:t>T-statistic: 1.0962</a:t>
            </a:r>
          </a:p>
          <a:p>
            <a:pPr algn="l"/>
            <a:r>
              <a:rPr lang="en-US" dirty="0">
                <a:latin typeface="Mangal Pro" pitchFamily="2" charset="0"/>
                <a:cs typeface="Mangal Pro" pitchFamily="2" charset="0"/>
              </a:rPr>
              <a:t>P-value: 0.2929</a:t>
            </a:r>
          </a:p>
        </p:txBody>
      </p:sp>
      <p:pic>
        <p:nvPicPr>
          <p:cNvPr id="3" name="Picture 2" descr="A screenshot of a computer code&#10;&#10;Description automatically generated">
            <a:extLst>
              <a:ext uri="{FF2B5EF4-FFF2-40B4-BE49-F238E27FC236}">
                <a16:creationId xmlns:a16="http://schemas.microsoft.com/office/drawing/2014/main" id="{EFB63D34-C89B-2C0F-9C0C-6E142E5B7A3F}"/>
              </a:ext>
            </a:extLst>
          </p:cNvPr>
          <p:cNvPicPr>
            <a:picLocks noChangeAspect="1"/>
          </p:cNvPicPr>
          <p:nvPr/>
        </p:nvPicPr>
        <p:blipFill>
          <a:blip r:embed="rId2"/>
          <a:stretch>
            <a:fillRect/>
          </a:stretch>
        </p:blipFill>
        <p:spPr>
          <a:xfrm>
            <a:off x="5883854" y="4018844"/>
            <a:ext cx="5154560" cy="2316656"/>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179800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4</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dirty="0">
                <a:latin typeface="Mangal Pro" pitchFamily="2" charset="0"/>
                <a:cs typeface="Mangal Pro" pitchFamily="2" charset="0"/>
              </a:rPr>
              <a:t>Using a significance level of 0.05, fail to reject the Null Hypothesis.</a:t>
            </a:r>
          </a:p>
        </p:txBody>
      </p:sp>
    </p:spTree>
    <p:extLst>
      <p:ext uri="{BB962C8B-B14F-4D97-AF65-F5344CB8AC3E}">
        <p14:creationId xmlns:p14="http://schemas.microsoft.com/office/powerpoint/2010/main" val="1761583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Conclusion</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normAutofit/>
          </a:bodyPr>
          <a:lstStyle/>
          <a:p>
            <a:pPr algn="l"/>
            <a:r>
              <a:rPr lang="en-US" sz="2800" dirty="0">
                <a:latin typeface="Mangal Pro" pitchFamily="2" charset="0"/>
                <a:cs typeface="Mangal Pro" pitchFamily="2" charset="0"/>
              </a:rPr>
              <a:t>Since the p-value </a:t>
            </a:r>
            <a:r>
              <a:rPr lang="en-US" sz="2800" b="1" dirty="0">
                <a:latin typeface="Mangal Pro" pitchFamily="2" charset="0"/>
                <a:cs typeface="Mangal Pro" pitchFamily="2" charset="0"/>
              </a:rPr>
              <a:t>0.2929</a:t>
            </a:r>
            <a:r>
              <a:rPr lang="en-US" sz="2800" dirty="0">
                <a:latin typeface="Mangal Pro" pitchFamily="2" charset="0"/>
                <a:cs typeface="Mangal Pro" pitchFamily="2" charset="0"/>
              </a:rPr>
              <a:t> is greater than the significance level 0.05, </a:t>
            </a:r>
            <a:r>
              <a:rPr lang="en-US" sz="2800" b="1" dirty="0">
                <a:latin typeface="Mangal Pro" pitchFamily="2" charset="0"/>
                <a:cs typeface="Mangal Pro" pitchFamily="2" charset="0"/>
              </a:rPr>
              <a:t>we fail to reject the null hypothesis</a:t>
            </a:r>
            <a:r>
              <a:rPr lang="en-US" sz="2800" dirty="0">
                <a:latin typeface="Mangal Pro" pitchFamily="2" charset="0"/>
                <a:cs typeface="Mangal Pro" pitchFamily="2" charset="0"/>
              </a:rPr>
              <a:t>. There is not enough evidence to support the claim that the average water consumed is significantly different than the recommended 2700 </a:t>
            </a:r>
            <a:r>
              <a:rPr lang="en-US" sz="2800" dirty="0" err="1">
                <a:latin typeface="Mangal Pro" pitchFamily="2" charset="0"/>
                <a:cs typeface="Mangal Pro" pitchFamily="2" charset="0"/>
              </a:rPr>
              <a:t>mL.</a:t>
            </a:r>
            <a:endParaRPr lang="en-US" sz="2800" dirty="0">
              <a:latin typeface="Mangal Pro" pitchFamily="2" charset="0"/>
              <a:cs typeface="Mangal Pro" pitchFamily="2" charset="0"/>
            </a:endParaRPr>
          </a:p>
        </p:txBody>
      </p:sp>
    </p:spTree>
    <p:extLst>
      <p:ext uri="{BB962C8B-B14F-4D97-AF65-F5344CB8AC3E}">
        <p14:creationId xmlns:p14="http://schemas.microsoft.com/office/powerpoint/2010/main" val="232949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graph&#10;&#10;Description automatically generated with medium confidence">
            <a:extLst>
              <a:ext uri="{FF2B5EF4-FFF2-40B4-BE49-F238E27FC236}">
                <a16:creationId xmlns:a16="http://schemas.microsoft.com/office/drawing/2014/main" id="{466CB22D-E962-5F05-FCEE-0567C5C32512}"/>
              </a:ext>
            </a:extLst>
          </p:cNvPr>
          <p:cNvPicPr>
            <a:picLocks noChangeAspect="1"/>
          </p:cNvPicPr>
          <p:nvPr/>
        </p:nvPicPr>
        <p:blipFill>
          <a:blip r:embed="rId2"/>
          <a:stretch>
            <a:fillRect/>
          </a:stretch>
        </p:blipFill>
        <p:spPr>
          <a:xfrm>
            <a:off x="2209800" y="1000125"/>
            <a:ext cx="7772400" cy="4857750"/>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238147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9B0-344B-B885-FE06-AEF899C774C4}"/>
              </a:ext>
            </a:extLst>
          </p:cNvPr>
          <p:cNvSpPr>
            <a:spLocks noGrp="1"/>
          </p:cNvSpPr>
          <p:nvPr>
            <p:ph type="title"/>
          </p:nvPr>
        </p:nvSpPr>
        <p:spPr>
          <a:xfrm>
            <a:off x="2481943" y="3147254"/>
            <a:ext cx="8084490" cy="1424746"/>
          </a:xfrm>
        </p:spPr>
        <p:txBody>
          <a:bodyPr/>
          <a:lstStyle/>
          <a:p>
            <a:pPr algn="l"/>
            <a:r>
              <a:rPr lang="en-US" dirty="0">
                <a:latin typeface="Mangal Pro" pitchFamily="2" charset="0"/>
                <a:cs typeface="Mangal Pro" pitchFamily="2" charset="0"/>
              </a:rPr>
              <a:t>How does working affect my daily water consumption? </a:t>
            </a:r>
          </a:p>
        </p:txBody>
      </p:sp>
      <p:sp>
        <p:nvSpPr>
          <p:cNvPr id="3" name="Text Placeholder 2">
            <a:extLst>
              <a:ext uri="{FF2B5EF4-FFF2-40B4-BE49-F238E27FC236}">
                <a16:creationId xmlns:a16="http://schemas.microsoft.com/office/drawing/2014/main" id="{2086F6B6-E3B3-C477-5924-487C0515AAE2}"/>
              </a:ext>
            </a:extLst>
          </p:cNvPr>
          <p:cNvSpPr>
            <a:spLocks noGrp="1"/>
          </p:cNvSpPr>
          <p:nvPr>
            <p:ph type="body" idx="1"/>
          </p:nvPr>
        </p:nvSpPr>
        <p:spPr>
          <a:xfrm>
            <a:off x="2200034" y="2109129"/>
            <a:ext cx="7791931" cy="878468"/>
          </a:xfrm>
        </p:spPr>
        <p:txBody>
          <a:bodyPr>
            <a:normAutofit/>
          </a:bodyPr>
          <a:lstStyle/>
          <a:p>
            <a:pPr algn="l"/>
            <a:r>
              <a:rPr lang="en-US" sz="3600" b="1" u="sng" dirty="0">
                <a:latin typeface="Mangal Pro" pitchFamily="2" charset="0"/>
                <a:cs typeface="Mangal Pro" pitchFamily="2" charset="0"/>
              </a:rPr>
              <a:t>Question</a:t>
            </a:r>
          </a:p>
        </p:txBody>
      </p:sp>
    </p:spTree>
    <p:extLst>
      <p:ext uri="{BB962C8B-B14F-4D97-AF65-F5344CB8AC3E}">
        <p14:creationId xmlns:p14="http://schemas.microsoft.com/office/powerpoint/2010/main" val="314199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Variables</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3" y="3147253"/>
            <a:ext cx="5506118" cy="3398689"/>
          </a:xfrm>
        </p:spPr>
        <p:txBody>
          <a:bodyPr>
            <a:normAutofit fontScale="90000"/>
          </a:bodyPr>
          <a:lstStyle/>
          <a:p>
            <a:pPr algn="l"/>
            <a:r>
              <a:rPr lang="en-US" b="1" dirty="0">
                <a:latin typeface="Mangal Pro" pitchFamily="2" charset="0"/>
                <a:cs typeface="Mangal Pro" pitchFamily="2" charset="0"/>
              </a:rPr>
              <a:t>Independent</a:t>
            </a:r>
            <a:r>
              <a:rPr lang="en-US" dirty="0">
                <a:latin typeface="Mangal Pro" pitchFamily="2" charset="0"/>
                <a:cs typeface="Mangal Pro" pitchFamily="2" charset="0"/>
              </a:rPr>
              <a:t>: Worked &amp; not worked</a:t>
            </a:r>
            <a:br>
              <a:rPr lang="en-US" dirty="0">
                <a:latin typeface="Mangal Pro" pitchFamily="2" charset="0"/>
                <a:cs typeface="Mangal Pro" pitchFamily="2" charset="0"/>
              </a:rPr>
            </a:br>
            <a:r>
              <a:rPr lang="en-US" b="1" dirty="0">
                <a:latin typeface="Mangal Pro" pitchFamily="2" charset="0"/>
                <a:cs typeface="Mangal Pro" pitchFamily="2" charset="0"/>
              </a:rPr>
              <a:t>Dependent</a:t>
            </a:r>
            <a:r>
              <a:rPr lang="en-US" dirty="0">
                <a:latin typeface="Mangal Pro" pitchFamily="2" charset="0"/>
                <a:cs typeface="Mangal Pro" pitchFamily="2" charset="0"/>
              </a:rPr>
              <a:t>: Daily water consumption</a:t>
            </a:r>
            <a:br>
              <a:rPr lang="en-US" dirty="0">
                <a:latin typeface="Mangal Pro" pitchFamily="2" charset="0"/>
                <a:cs typeface="Mangal Pro" pitchFamily="2" charset="0"/>
              </a:rPr>
            </a:br>
            <a:br>
              <a:rPr lang="en-US" dirty="0">
                <a:latin typeface="Mangal Pro" pitchFamily="2" charset="0"/>
                <a:cs typeface="Mangal Pro" pitchFamily="2" charset="0"/>
              </a:rPr>
            </a:br>
            <a:br>
              <a:rPr lang="en-US" sz="2700" dirty="0">
                <a:latin typeface="Mangal Pro" pitchFamily="2" charset="0"/>
                <a:cs typeface="Mangal Pro" pitchFamily="2" charset="0"/>
              </a:rPr>
            </a:br>
            <a:r>
              <a:rPr lang="en-US" sz="2700" dirty="0">
                <a:latin typeface="Mangal Pro" pitchFamily="2" charset="0"/>
                <a:cs typeface="Mangal Pro" pitchFamily="2" charset="0"/>
              </a:rPr>
              <a:t>14 observations</a:t>
            </a:r>
            <a:br>
              <a:rPr lang="en-US" sz="2700" dirty="0">
                <a:latin typeface="Mangal Pro" pitchFamily="2" charset="0"/>
                <a:cs typeface="Mangal Pro" pitchFamily="2" charset="0"/>
              </a:rPr>
            </a:br>
            <a:r>
              <a:rPr lang="en-US" sz="2700" dirty="0">
                <a:latin typeface="Mangal Pro" pitchFamily="2" charset="0"/>
                <a:cs typeface="Mangal Pro" pitchFamily="2" charset="0"/>
              </a:rPr>
              <a:t>	7 work observations</a:t>
            </a:r>
          </a:p>
        </p:txBody>
      </p:sp>
      <p:pic>
        <p:nvPicPr>
          <p:cNvPr id="2" name="Picture 1" descr="A screenshot of a computer&#10;&#10;Description automatically generated">
            <a:extLst>
              <a:ext uri="{FF2B5EF4-FFF2-40B4-BE49-F238E27FC236}">
                <a16:creationId xmlns:a16="http://schemas.microsoft.com/office/drawing/2014/main" id="{AF43F376-7903-FE8E-8C6B-043EAFA7C145}"/>
              </a:ext>
            </a:extLst>
          </p:cNvPr>
          <p:cNvPicPr>
            <a:picLocks noChangeAspect="1"/>
          </p:cNvPicPr>
          <p:nvPr/>
        </p:nvPicPr>
        <p:blipFill>
          <a:blip r:embed="rId2"/>
          <a:stretch>
            <a:fillRect/>
          </a:stretch>
        </p:blipFill>
        <p:spPr>
          <a:xfrm>
            <a:off x="7783284" y="1104900"/>
            <a:ext cx="3136900" cy="4648200"/>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109432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Claim 1</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dirty="0">
                <a:latin typeface="Mangal Pro" pitchFamily="2" charset="0"/>
                <a:cs typeface="Mangal Pro" pitchFamily="2" charset="0"/>
              </a:rPr>
              <a:t>The average amount of water consumed (mL) on days worked is significantly less than the average amount of water consumed (mL) on days not worked.</a:t>
            </a:r>
            <a:br>
              <a:rPr lang="en-US" dirty="0">
                <a:latin typeface="Mangal Pro" pitchFamily="2" charset="0"/>
                <a:cs typeface="Mangal Pro" pitchFamily="2" charset="0"/>
              </a:rPr>
            </a:br>
            <a:br>
              <a:rPr lang="en-US" dirty="0">
                <a:latin typeface="Mangal Pro" pitchFamily="2" charset="0"/>
                <a:cs typeface="Mangal Pro" pitchFamily="2" charset="0"/>
              </a:rPr>
            </a:br>
            <a:endParaRPr lang="en-US" b="1" dirty="0">
              <a:latin typeface="Mangal Pro" pitchFamily="2" charset="0"/>
              <a:cs typeface="Mangal Pro" pitchFamily="2" charset="0"/>
            </a:endParaRPr>
          </a:p>
        </p:txBody>
      </p:sp>
    </p:spTree>
    <p:extLst>
      <p:ext uri="{BB962C8B-B14F-4D97-AF65-F5344CB8AC3E}">
        <p14:creationId xmlns:p14="http://schemas.microsoft.com/office/powerpoint/2010/main" val="74912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lines and dots&#10;&#10;Description automatically generated">
            <a:extLst>
              <a:ext uri="{FF2B5EF4-FFF2-40B4-BE49-F238E27FC236}">
                <a16:creationId xmlns:a16="http://schemas.microsoft.com/office/drawing/2014/main" id="{791563F1-0E56-A533-3732-0F05BDD1EC17}"/>
              </a:ext>
            </a:extLst>
          </p:cNvPr>
          <p:cNvPicPr>
            <a:picLocks noChangeAspect="1"/>
          </p:cNvPicPr>
          <p:nvPr/>
        </p:nvPicPr>
        <p:blipFill>
          <a:blip r:embed="rId2"/>
          <a:stretch>
            <a:fillRect/>
          </a:stretch>
        </p:blipFill>
        <p:spPr>
          <a:xfrm>
            <a:off x="2209800" y="1000125"/>
            <a:ext cx="7772400" cy="4857750"/>
          </a:xfrm>
          <a:prstGeom prst="rect">
            <a:avLst/>
          </a:prstGeom>
          <a:ln w="38100">
            <a:solidFill>
              <a:schemeClr val="bg2">
                <a:lumMod val="60000"/>
                <a:lumOff val="40000"/>
              </a:schemeClr>
            </a:solidFill>
          </a:ln>
        </p:spPr>
      </p:pic>
    </p:spTree>
    <p:extLst>
      <p:ext uri="{BB962C8B-B14F-4D97-AF65-F5344CB8AC3E}">
        <p14:creationId xmlns:p14="http://schemas.microsoft.com/office/powerpoint/2010/main" val="148404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1</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sz="2000" dirty="0">
                <a:latin typeface="Mangal Pro" pitchFamily="2" charset="0"/>
                <a:cs typeface="Mangal Pro" pitchFamily="2" charset="0"/>
              </a:rPr>
              <a:t>w = worked</a:t>
            </a:r>
            <a:br>
              <a:rPr lang="en-US" sz="2000" dirty="0">
                <a:latin typeface="Mangal Pro" pitchFamily="2" charset="0"/>
                <a:cs typeface="Mangal Pro" pitchFamily="2" charset="0"/>
              </a:rPr>
            </a:br>
            <a:r>
              <a:rPr lang="en-US" sz="2000" dirty="0" err="1">
                <a:latin typeface="Mangal Pro" pitchFamily="2" charset="0"/>
                <a:cs typeface="Mangal Pro" pitchFamily="2" charset="0"/>
              </a:rPr>
              <a:t>nw</a:t>
            </a:r>
            <a:r>
              <a:rPr lang="en-US" sz="2000" dirty="0">
                <a:latin typeface="Mangal Pro" pitchFamily="2" charset="0"/>
                <a:cs typeface="Mangal Pro" pitchFamily="2" charset="0"/>
              </a:rPr>
              <a:t> = not worked</a:t>
            </a:r>
            <a:br>
              <a:rPr lang="en-US" sz="2000" dirty="0">
                <a:latin typeface="Mangal Pro" pitchFamily="2" charset="0"/>
                <a:cs typeface="Mangal Pro" pitchFamily="2" charset="0"/>
              </a:rPr>
            </a:br>
            <a:br>
              <a:rPr lang="en-US" sz="2000" b="1" dirty="0">
                <a:latin typeface="Mangal Pro" pitchFamily="2" charset="0"/>
                <a:cs typeface="Mangal Pro" pitchFamily="2" charset="0"/>
              </a:rPr>
            </a:br>
            <a:r>
              <a:rPr lang="en-US" b="1" dirty="0">
                <a:latin typeface="Mangal Pro" pitchFamily="2" charset="0"/>
                <a:cs typeface="Mangal Pro" pitchFamily="2" charset="0"/>
              </a:rPr>
              <a:t>Null Hypothesis: </a:t>
            </a:r>
            <a:r>
              <a:rPr lang="el-GR" b="1" i="0" dirty="0">
                <a:effectLst/>
                <a:latin typeface="Google Sans"/>
                <a:cs typeface="Mangal Pro" pitchFamily="2" charset="0"/>
              </a:rPr>
              <a:t>μ </a:t>
            </a:r>
            <a:r>
              <a:rPr lang="en-US" b="1" i="0" baseline="-25000" dirty="0">
                <a:effectLst/>
                <a:latin typeface="Mangal Pro" pitchFamily="2" charset="0"/>
                <a:cs typeface="Mangal Pro" pitchFamily="2" charset="0"/>
              </a:rPr>
              <a:t>w </a:t>
            </a:r>
            <a:r>
              <a:rPr lang="en-US" b="1" dirty="0">
                <a:latin typeface="Mangal Pro" pitchFamily="2" charset="0"/>
                <a:cs typeface="Mangal Pro" pitchFamily="2" charset="0"/>
              </a:rPr>
              <a:t>= </a:t>
            </a:r>
            <a:r>
              <a:rPr lang="el-GR" b="1" i="0" dirty="0">
                <a:effectLst/>
                <a:latin typeface="Google Sans"/>
                <a:cs typeface="Mangal Pro" pitchFamily="2" charset="0"/>
              </a:rPr>
              <a:t>μ </a:t>
            </a:r>
            <a:r>
              <a:rPr lang="en-US" b="1" i="0" baseline="-25000" dirty="0" err="1">
                <a:effectLst/>
                <a:latin typeface="Mangal Pro" pitchFamily="2" charset="0"/>
                <a:cs typeface="Mangal Pro" pitchFamily="2" charset="0"/>
              </a:rPr>
              <a:t>nw</a:t>
            </a:r>
            <a:br>
              <a:rPr lang="en-US" b="0" i="0" dirty="0">
                <a:effectLst/>
                <a:latin typeface="Mangal Pro" pitchFamily="2" charset="0"/>
                <a:cs typeface="Mangal Pro" pitchFamily="2" charset="0"/>
              </a:rPr>
            </a:br>
            <a:br>
              <a:rPr lang="en-US" b="1" dirty="0">
                <a:latin typeface="Mangal Pro" pitchFamily="2" charset="0"/>
                <a:cs typeface="Mangal Pro" pitchFamily="2" charset="0"/>
              </a:rPr>
            </a:br>
            <a:r>
              <a:rPr lang="en-US" b="1" dirty="0">
                <a:latin typeface="Mangal Pro" pitchFamily="2" charset="0"/>
                <a:cs typeface="Mangal Pro" pitchFamily="2" charset="0"/>
              </a:rPr>
              <a:t>Alternative Hypothesis: </a:t>
            </a:r>
            <a:r>
              <a:rPr lang="el-GR" b="1" i="0" dirty="0">
                <a:effectLst/>
                <a:latin typeface="Google Sans"/>
                <a:cs typeface="Mangal Pro" pitchFamily="2" charset="0"/>
              </a:rPr>
              <a:t>μ </a:t>
            </a:r>
            <a:r>
              <a:rPr lang="en-US" b="1" i="0" baseline="-25000" dirty="0">
                <a:effectLst/>
                <a:latin typeface="Mangal Pro" pitchFamily="2" charset="0"/>
                <a:cs typeface="Mangal Pro" pitchFamily="2" charset="0"/>
              </a:rPr>
              <a:t>w &lt;</a:t>
            </a:r>
            <a:r>
              <a:rPr lang="en-US" b="1" dirty="0">
                <a:latin typeface="Mangal Pro" pitchFamily="2" charset="0"/>
                <a:cs typeface="Mangal Pro" pitchFamily="2" charset="0"/>
              </a:rPr>
              <a:t> </a:t>
            </a:r>
            <a:r>
              <a:rPr lang="el-GR" b="1" i="0" dirty="0">
                <a:effectLst/>
                <a:latin typeface="Google Sans"/>
                <a:cs typeface="Mangal Pro" pitchFamily="2" charset="0"/>
              </a:rPr>
              <a:t>μ </a:t>
            </a:r>
            <a:r>
              <a:rPr lang="en-US" b="1" i="0" baseline="-25000" dirty="0" err="1">
                <a:effectLst/>
                <a:latin typeface="Mangal Pro" pitchFamily="2" charset="0"/>
                <a:cs typeface="Mangal Pro" pitchFamily="2" charset="0"/>
              </a:rPr>
              <a:t>nw</a:t>
            </a:r>
            <a:endParaRPr lang="en-US" dirty="0">
              <a:latin typeface="Mangal Pro" pitchFamily="2" charset="0"/>
              <a:cs typeface="Mangal Pro" pitchFamily="2" charset="0"/>
            </a:endParaRPr>
          </a:p>
        </p:txBody>
      </p:sp>
    </p:spTree>
    <p:extLst>
      <p:ext uri="{BB962C8B-B14F-4D97-AF65-F5344CB8AC3E}">
        <p14:creationId xmlns:p14="http://schemas.microsoft.com/office/powerpoint/2010/main" val="169122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8B1F83-0091-6F91-BA61-1694109FAF71}"/>
              </a:ext>
            </a:extLst>
          </p:cNvPr>
          <p:cNvSpPr/>
          <p:nvPr/>
        </p:nvSpPr>
        <p:spPr>
          <a:xfrm>
            <a:off x="2200034" y="2898475"/>
            <a:ext cx="1110094" cy="887141"/>
          </a:xfrm>
          <a:prstGeom prst="rect">
            <a:avLst/>
          </a:prstGeom>
          <a:solidFill>
            <a:srgbClr val="403E52"/>
          </a:solidFill>
          <a:ln>
            <a:solidFill>
              <a:srgbClr val="403E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1940645" cy="789346"/>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2</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1704622" y="3019243"/>
            <a:ext cx="4174166" cy="3398689"/>
          </a:xfrm>
        </p:spPr>
        <p:txBody>
          <a:bodyPr/>
          <a:lstStyle/>
          <a:p>
            <a:pPr algn="l"/>
            <a:r>
              <a:rPr lang="en-US" dirty="0">
                <a:latin typeface="Mangal Pro" pitchFamily="2" charset="0"/>
                <a:cs typeface="Mangal Pro" pitchFamily="2" charset="0"/>
              </a:rPr>
              <a:t>Paired T-test</a:t>
            </a:r>
          </a:p>
        </p:txBody>
      </p:sp>
      <p:sp>
        <p:nvSpPr>
          <p:cNvPr id="7" name="Text Placeholder 2">
            <a:extLst>
              <a:ext uri="{FF2B5EF4-FFF2-40B4-BE49-F238E27FC236}">
                <a16:creationId xmlns:a16="http://schemas.microsoft.com/office/drawing/2014/main" id="{245132D3-A52F-AC73-99F0-0C2BC83BBB96}"/>
              </a:ext>
            </a:extLst>
          </p:cNvPr>
          <p:cNvSpPr txBox="1">
            <a:spLocks/>
          </p:cNvSpPr>
          <p:nvPr/>
        </p:nvSpPr>
        <p:spPr>
          <a:xfrm>
            <a:off x="7373007" y="2109129"/>
            <a:ext cx="1940645" cy="789346"/>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3</a:t>
            </a:r>
          </a:p>
        </p:txBody>
      </p:sp>
      <p:sp>
        <p:nvSpPr>
          <p:cNvPr id="8" name="Title 1">
            <a:extLst>
              <a:ext uri="{FF2B5EF4-FFF2-40B4-BE49-F238E27FC236}">
                <a16:creationId xmlns:a16="http://schemas.microsoft.com/office/drawing/2014/main" id="{D60E5B10-FB45-049F-0065-8143C1738E3D}"/>
              </a:ext>
            </a:extLst>
          </p:cNvPr>
          <p:cNvSpPr txBox="1">
            <a:spLocks/>
          </p:cNvSpPr>
          <p:nvPr/>
        </p:nvSpPr>
        <p:spPr>
          <a:xfrm>
            <a:off x="6619224" y="3019243"/>
            <a:ext cx="4419190" cy="339868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l"/>
            <a:r>
              <a:rPr lang="en-US" dirty="0">
                <a:latin typeface="Mangal Pro" pitchFamily="2" charset="0"/>
                <a:cs typeface="Mangal Pro" pitchFamily="2" charset="0"/>
              </a:rPr>
              <a:t>T-statistic: -2.2316</a:t>
            </a:r>
          </a:p>
          <a:p>
            <a:pPr algn="l"/>
            <a:r>
              <a:rPr lang="en-US" dirty="0">
                <a:latin typeface="Mangal Pro" pitchFamily="2" charset="0"/>
                <a:cs typeface="Mangal Pro" pitchFamily="2" charset="0"/>
              </a:rPr>
              <a:t>P-value: 0.03356</a:t>
            </a:r>
          </a:p>
        </p:txBody>
      </p:sp>
      <p:pic>
        <p:nvPicPr>
          <p:cNvPr id="12" name="Picture 11">
            <a:extLst>
              <a:ext uri="{FF2B5EF4-FFF2-40B4-BE49-F238E27FC236}">
                <a16:creationId xmlns:a16="http://schemas.microsoft.com/office/drawing/2014/main" id="{CA7F81DA-5BAB-D73F-C275-A8240886E350}"/>
              </a:ext>
            </a:extLst>
          </p:cNvPr>
          <p:cNvPicPr>
            <a:picLocks noChangeAspect="1"/>
          </p:cNvPicPr>
          <p:nvPr/>
        </p:nvPicPr>
        <p:blipFill>
          <a:blip r:embed="rId2"/>
          <a:stretch>
            <a:fillRect/>
          </a:stretch>
        </p:blipFill>
        <p:spPr>
          <a:xfrm>
            <a:off x="5878788" y="3943350"/>
            <a:ext cx="5142811" cy="2204062"/>
          </a:xfrm>
          <a:prstGeom prst="rect">
            <a:avLst/>
          </a:prstGeom>
          <a:solidFill>
            <a:schemeClr val="bg2">
              <a:lumMod val="60000"/>
              <a:lumOff val="40000"/>
            </a:schemeClr>
          </a:solidFill>
          <a:ln w="38100">
            <a:solidFill>
              <a:schemeClr val="bg2">
                <a:lumMod val="60000"/>
                <a:lumOff val="40000"/>
              </a:schemeClr>
            </a:solidFill>
          </a:ln>
        </p:spPr>
      </p:pic>
    </p:spTree>
    <p:extLst>
      <p:ext uri="{BB962C8B-B14F-4D97-AF65-F5344CB8AC3E}">
        <p14:creationId xmlns:p14="http://schemas.microsoft.com/office/powerpoint/2010/main" val="158155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Step 4</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2" y="3147253"/>
            <a:ext cx="8258629" cy="3398689"/>
          </a:xfrm>
        </p:spPr>
        <p:txBody>
          <a:bodyPr/>
          <a:lstStyle/>
          <a:p>
            <a:pPr algn="l"/>
            <a:r>
              <a:rPr lang="en-US" dirty="0">
                <a:latin typeface="Mangal Pro" pitchFamily="2" charset="0"/>
                <a:cs typeface="Mangal Pro" pitchFamily="2" charset="0"/>
              </a:rPr>
              <a:t>Using a significance level of 0.05, reject the Null Hypothesis</a:t>
            </a:r>
          </a:p>
        </p:txBody>
      </p:sp>
    </p:spTree>
    <p:extLst>
      <p:ext uri="{BB962C8B-B14F-4D97-AF65-F5344CB8AC3E}">
        <p14:creationId xmlns:p14="http://schemas.microsoft.com/office/powerpoint/2010/main" val="421694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F0A52BE-2750-28F6-7879-6423A03D9EFD}"/>
              </a:ext>
            </a:extLst>
          </p:cNvPr>
          <p:cNvSpPr txBox="1">
            <a:spLocks/>
          </p:cNvSpPr>
          <p:nvPr/>
        </p:nvSpPr>
        <p:spPr>
          <a:xfrm>
            <a:off x="2200034" y="2109129"/>
            <a:ext cx="7791931" cy="878468"/>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tint val="75000"/>
                  </a:schemeClr>
                </a:solidFill>
                <a:effectLst/>
                <a:latin typeface="+mn-lt"/>
                <a:ea typeface="+mn-ea"/>
                <a:cs typeface="+mn-cs"/>
              </a:defRPr>
            </a:lvl9pPr>
          </a:lstStyle>
          <a:p>
            <a:pPr algn="l"/>
            <a:r>
              <a:rPr lang="en-US" sz="3600" b="1" u="sng" dirty="0">
                <a:latin typeface="Mangal Pro" pitchFamily="2" charset="0"/>
                <a:cs typeface="Mangal Pro" pitchFamily="2" charset="0"/>
              </a:rPr>
              <a:t>Conclusion</a:t>
            </a:r>
          </a:p>
        </p:txBody>
      </p:sp>
      <p:sp>
        <p:nvSpPr>
          <p:cNvPr id="10" name="Title 1">
            <a:extLst>
              <a:ext uri="{FF2B5EF4-FFF2-40B4-BE49-F238E27FC236}">
                <a16:creationId xmlns:a16="http://schemas.microsoft.com/office/drawing/2014/main" id="{DA566ED8-BE9D-C492-431A-24D974554A4E}"/>
              </a:ext>
            </a:extLst>
          </p:cNvPr>
          <p:cNvSpPr>
            <a:spLocks noGrp="1"/>
          </p:cNvSpPr>
          <p:nvPr>
            <p:ph type="title"/>
          </p:nvPr>
        </p:nvSpPr>
        <p:spPr>
          <a:xfrm>
            <a:off x="2481943" y="3147253"/>
            <a:ext cx="8107036" cy="3398689"/>
          </a:xfrm>
        </p:spPr>
        <p:txBody>
          <a:bodyPr>
            <a:normAutofit/>
          </a:bodyPr>
          <a:lstStyle/>
          <a:p>
            <a:pPr algn="l"/>
            <a:r>
              <a:rPr lang="en-US" sz="2800" dirty="0">
                <a:latin typeface="Mangal Pro" pitchFamily="2" charset="0"/>
                <a:cs typeface="Mangal Pro" pitchFamily="2" charset="0"/>
              </a:rPr>
              <a:t>Since the p-value </a:t>
            </a:r>
            <a:r>
              <a:rPr lang="en-US" sz="2800" b="1" dirty="0">
                <a:latin typeface="Mangal Pro" pitchFamily="2" charset="0"/>
                <a:cs typeface="Mangal Pro" pitchFamily="2" charset="0"/>
              </a:rPr>
              <a:t>0.03356</a:t>
            </a:r>
            <a:r>
              <a:rPr lang="en-US" sz="2800" dirty="0">
                <a:latin typeface="Mangal Pro" pitchFamily="2" charset="0"/>
                <a:cs typeface="Mangal Pro" pitchFamily="2" charset="0"/>
              </a:rPr>
              <a:t> is less than the significance level 0.05, </a:t>
            </a:r>
            <a:r>
              <a:rPr lang="en-US" sz="2800" b="1" dirty="0">
                <a:latin typeface="Mangal Pro" pitchFamily="2" charset="0"/>
                <a:cs typeface="Mangal Pro" pitchFamily="2" charset="0"/>
              </a:rPr>
              <a:t>we reject the null hypothesis</a:t>
            </a:r>
            <a:r>
              <a:rPr lang="en-US" sz="2800" dirty="0">
                <a:latin typeface="Mangal Pro" pitchFamily="2" charset="0"/>
                <a:cs typeface="Mangal Pro" pitchFamily="2" charset="0"/>
              </a:rPr>
              <a:t>. There is enough evidence to support the claim that the average amount of water consumed (mL) on days worked is significantly less than the average amount of water consumed (mL) on days not worked.</a:t>
            </a:r>
            <a:br>
              <a:rPr lang="en-US" sz="2800" dirty="0">
                <a:latin typeface="Mangal Pro" pitchFamily="2" charset="0"/>
                <a:cs typeface="Mangal Pro" pitchFamily="2" charset="0"/>
              </a:rPr>
            </a:br>
            <a:endParaRPr lang="en-US" sz="2800" dirty="0">
              <a:latin typeface="Mangal Pro" pitchFamily="2" charset="0"/>
              <a:cs typeface="Mangal Pro" pitchFamily="2" charset="0"/>
            </a:endParaRPr>
          </a:p>
        </p:txBody>
      </p:sp>
    </p:spTree>
    <p:extLst>
      <p:ext uri="{BB962C8B-B14F-4D97-AF65-F5344CB8AC3E}">
        <p14:creationId xmlns:p14="http://schemas.microsoft.com/office/powerpoint/2010/main" val="3173169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{A86432D1-1960-BA4F-954F-9577D69E7AD7}tf16401378</Template>
  <TotalTime>349</TotalTime>
  <Words>380</Words>
  <Application>Microsoft Macintosh PowerPoint</Application>
  <PresentationFormat>Widescreen</PresentationFormat>
  <Paragraphs>34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Google Sans</vt:lpstr>
      <vt:lpstr>Mangal Pro</vt:lpstr>
      <vt:lpstr>MS Shell Dlg 2</vt:lpstr>
      <vt:lpstr>Wingdings</vt:lpstr>
      <vt:lpstr>Wingdings 3</vt:lpstr>
      <vt:lpstr>Madison</vt:lpstr>
      <vt:lpstr>DATA 211  Final Project</vt:lpstr>
      <vt:lpstr>How does working affect my daily water consumption? </vt:lpstr>
      <vt:lpstr>Independent: Worked &amp; not worked Dependent: Daily water consumption   14 observations  7 work observations</vt:lpstr>
      <vt:lpstr>The average amount of water consumed (mL) on days worked is significantly less than the average amount of water consumed (mL) on days not worked.  </vt:lpstr>
      <vt:lpstr>PowerPoint Presentation</vt:lpstr>
      <vt:lpstr>w = worked nw = not worked  Null Hypothesis: μ w = μ nw  Alternative Hypothesis: μ w &lt; μ nw</vt:lpstr>
      <vt:lpstr>Paired T-test</vt:lpstr>
      <vt:lpstr>Using a significance level of 0.05, reject the Null Hypothesis</vt:lpstr>
      <vt:lpstr>Since the p-value 0.03356 is less than the significance level 0.05, we reject the null hypothesis. There is enough evidence to support the claim that the average amount of water consumed (mL) on days worked is significantly less than the average amount of water consumed (mL) on days not worked. </vt:lpstr>
      <vt:lpstr>PowerPoint Presentation</vt:lpstr>
      <vt:lpstr>The average water consumed is significantly different than the recommended 2700 mL daily fluid intake.  </vt:lpstr>
      <vt:lpstr>The U.S. National Academies of Sciences, Engineering, and Medicine determined that an adequate daily fluid intake is:   About 15.5 cups (3700 mL) of fluids a day for men About 11.5 cups (2700 mL) of fluids a day for women                (Mayo Clinic)</vt:lpstr>
      <vt:lpstr>μ = my average daily fluid consumption  Null Hypothesis: μ = 2700  Alternative Hypothesis: μ ≠ 2700</vt:lpstr>
      <vt:lpstr>One Sample T-test</vt:lpstr>
      <vt:lpstr>Using a significance level of 0.05, fail to reject the Null Hypothesis.</vt:lpstr>
      <vt:lpstr>Since the p-value 0.2929 is greater than the significance level 0.05, we fail to reject the null hypothesis. There is not enough evidence to support the claim that the average water consumed is significantly different than the recommended 2700 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211  Final Project</dc:title>
  <dc:creator>Mendoza Gutierrez, Wendy G</dc:creator>
  <cp:lastModifiedBy>Mendoza Gutierrez, Wendy G</cp:lastModifiedBy>
  <cp:revision>6</cp:revision>
  <dcterms:created xsi:type="dcterms:W3CDTF">2024-12-09T21:11:55Z</dcterms:created>
  <dcterms:modified xsi:type="dcterms:W3CDTF">2024-12-11T01:15:03Z</dcterms:modified>
</cp:coreProperties>
</file>