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2" r:id="rId1"/>
  </p:sldMasterIdLst>
  <p:notesMasterIdLst>
    <p:notesMasterId r:id="rId19"/>
  </p:notesMasterIdLst>
  <p:sldIdLst>
    <p:sldId id="256" r:id="rId2"/>
    <p:sldId id="257" r:id="rId3"/>
    <p:sldId id="258" r:id="rId4"/>
    <p:sldId id="264" r:id="rId5"/>
    <p:sldId id="270" r:id="rId6"/>
    <p:sldId id="265" r:id="rId7"/>
    <p:sldId id="266" r:id="rId8"/>
    <p:sldId id="278" r:id="rId9"/>
    <p:sldId id="279" r:id="rId10"/>
    <p:sldId id="281" r:id="rId11"/>
    <p:sldId id="272" r:id="rId12"/>
    <p:sldId id="274" r:id="rId13"/>
    <p:sldId id="276" r:id="rId14"/>
    <p:sldId id="280" r:id="rId15"/>
    <p:sldId id="268" r:id="rId16"/>
    <p:sldId id="269" r:id="rId17"/>
    <p:sldId id="275"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24152"/>
    <a:srgbClr val="403E5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391"/>
    <p:restoredTop sz="94650"/>
  </p:normalViewPr>
  <p:slideViewPr>
    <p:cSldViewPr snapToGrid="0">
      <p:cViewPr varScale="1">
        <p:scale>
          <a:sx n="115" d="100"/>
          <a:sy n="115" d="100"/>
        </p:scale>
        <p:origin x="680"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67E51D-2DF8-4547-9066-00B2EB9669EA}" type="datetimeFigureOut">
              <a:rPr lang="en-US" smtClean="0"/>
              <a:t>12/10/24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E9CDCB-8894-DD47-A6DC-F071334AC0A0}" type="slidenum">
              <a:rPr lang="en-US" smtClean="0"/>
              <a:t>‹#›</a:t>
            </a:fld>
            <a:endParaRPr lang="en-US"/>
          </a:p>
        </p:txBody>
      </p:sp>
    </p:spTree>
    <p:extLst>
      <p:ext uri="{BB962C8B-B14F-4D97-AF65-F5344CB8AC3E}">
        <p14:creationId xmlns:p14="http://schemas.microsoft.com/office/powerpoint/2010/main" val="17444170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Line graph showing my water intake for the 14 days of observation.</a:t>
            </a:r>
          </a:p>
        </p:txBody>
      </p:sp>
      <p:sp>
        <p:nvSpPr>
          <p:cNvPr id="4" name="Slide Number Placeholder 3"/>
          <p:cNvSpPr>
            <a:spLocks noGrp="1"/>
          </p:cNvSpPr>
          <p:nvPr>
            <p:ph type="sldNum" sz="quarter" idx="5"/>
          </p:nvPr>
        </p:nvSpPr>
        <p:spPr/>
        <p:txBody>
          <a:bodyPr/>
          <a:lstStyle/>
          <a:p>
            <a:fld id="{DDE9CDCB-8894-DD47-A6DC-F071334AC0A0}" type="slidenum">
              <a:rPr lang="en-US" smtClean="0"/>
              <a:t>5</a:t>
            </a:fld>
            <a:endParaRPr lang="en-US"/>
          </a:p>
        </p:txBody>
      </p:sp>
    </p:spTree>
    <p:extLst>
      <p:ext uri="{BB962C8B-B14F-4D97-AF65-F5344CB8AC3E}">
        <p14:creationId xmlns:p14="http://schemas.microsoft.com/office/powerpoint/2010/main" val="34616083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Bar graph showing the average mL intake by work status</a:t>
            </a:r>
          </a:p>
        </p:txBody>
      </p:sp>
      <p:sp>
        <p:nvSpPr>
          <p:cNvPr id="4" name="Slide Number Placeholder 3"/>
          <p:cNvSpPr>
            <a:spLocks noGrp="1"/>
          </p:cNvSpPr>
          <p:nvPr>
            <p:ph type="sldNum" sz="quarter" idx="5"/>
          </p:nvPr>
        </p:nvSpPr>
        <p:spPr/>
        <p:txBody>
          <a:bodyPr/>
          <a:lstStyle/>
          <a:p>
            <a:fld id="{DDE9CDCB-8894-DD47-A6DC-F071334AC0A0}" type="slidenum">
              <a:rPr lang="en-US" smtClean="0"/>
              <a:t>10</a:t>
            </a:fld>
            <a:endParaRPr lang="en-US"/>
          </a:p>
        </p:txBody>
      </p:sp>
    </p:spTree>
    <p:extLst>
      <p:ext uri="{BB962C8B-B14F-4D97-AF65-F5344CB8AC3E}">
        <p14:creationId xmlns:p14="http://schemas.microsoft.com/office/powerpoint/2010/main" val="39676686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my second claim, I test my average water intake to the recommended daily fluid intake</a:t>
            </a:r>
          </a:p>
        </p:txBody>
      </p:sp>
      <p:sp>
        <p:nvSpPr>
          <p:cNvPr id="4" name="Slide Number Placeholder 3"/>
          <p:cNvSpPr>
            <a:spLocks noGrp="1"/>
          </p:cNvSpPr>
          <p:nvPr>
            <p:ph type="sldNum" sz="quarter" idx="5"/>
          </p:nvPr>
        </p:nvSpPr>
        <p:spPr/>
        <p:txBody>
          <a:bodyPr/>
          <a:lstStyle/>
          <a:p>
            <a:fld id="{DDE9CDCB-8894-DD47-A6DC-F071334AC0A0}" type="slidenum">
              <a:rPr lang="en-US" smtClean="0"/>
              <a:t>11</a:t>
            </a:fld>
            <a:endParaRPr lang="en-US"/>
          </a:p>
        </p:txBody>
      </p:sp>
    </p:spTree>
    <p:extLst>
      <p:ext uri="{BB962C8B-B14F-4D97-AF65-F5344CB8AC3E}">
        <p14:creationId xmlns:p14="http://schemas.microsoft.com/office/powerpoint/2010/main" val="30345843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Bar graph comparing the amount of mL consumed with line showing the recommended daily fluid intake.</a:t>
            </a:r>
          </a:p>
        </p:txBody>
      </p:sp>
      <p:sp>
        <p:nvSpPr>
          <p:cNvPr id="4" name="Slide Number Placeholder 3"/>
          <p:cNvSpPr>
            <a:spLocks noGrp="1"/>
          </p:cNvSpPr>
          <p:nvPr>
            <p:ph type="sldNum" sz="quarter" idx="5"/>
          </p:nvPr>
        </p:nvSpPr>
        <p:spPr/>
        <p:txBody>
          <a:bodyPr/>
          <a:lstStyle/>
          <a:p>
            <a:fld id="{DDE9CDCB-8894-DD47-A6DC-F071334AC0A0}" type="slidenum">
              <a:rPr lang="en-US" smtClean="0"/>
              <a:t>17</a:t>
            </a:fld>
            <a:endParaRPr lang="en-US"/>
          </a:p>
        </p:txBody>
      </p:sp>
    </p:spTree>
    <p:extLst>
      <p:ext uri="{BB962C8B-B14F-4D97-AF65-F5344CB8AC3E}">
        <p14:creationId xmlns:p14="http://schemas.microsoft.com/office/powerpoint/2010/main" val="40771862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80F67A5-656D-7E40-AC9F-C2E0C91E4061}" type="datetimeFigureOut">
              <a:rPr lang="en-US" smtClean="0"/>
              <a:t>12/10/24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rIns="45720"/>
          <a:lstStyle/>
          <a:p>
            <a:fld id="{E6093F8B-B859-464A-8146-1B771856CF63}" type="slidenum">
              <a:rPr lang="en-US" smtClean="0"/>
              <a:t>‹#›</a:t>
            </a:fld>
            <a:endParaRPr lang="en-US"/>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41234158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0F67A5-656D-7E40-AC9F-C2E0C91E4061}" type="datetimeFigureOut">
              <a:rPr lang="en-US" smtClean="0"/>
              <a:t>12/10/24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093F8B-B859-464A-8146-1B771856CF63}" type="slidenum">
              <a:rPr lang="en-US" smtClean="0"/>
              <a:t>‹#›</a:t>
            </a:fld>
            <a:endParaRPr lang="en-US"/>
          </a:p>
        </p:txBody>
      </p:sp>
    </p:spTree>
    <p:extLst>
      <p:ext uri="{BB962C8B-B14F-4D97-AF65-F5344CB8AC3E}">
        <p14:creationId xmlns:p14="http://schemas.microsoft.com/office/powerpoint/2010/main" val="20018237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0F67A5-656D-7E40-AC9F-C2E0C91E4061}" type="datetimeFigureOut">
              <a:rPr lang="en-US" smtClean="0"/>
              <a:t>12/10/24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093F8B-B859-464A-8146-1B771856CF63}" type="slidenum">
              <a:rPr lang="en-US" smtClean="0"/>
              <a:t>‹#›</a:t>
            </a:fld>
            <a:endParaRPr lang="en-US"/>
          </a:p>
        </p:txBody>
      </p:sp>
    </p:spTree>
    <p:extLst>
      <p:ext uri="{BB962C8B-B14F-4D97-AF65-F5344CB8AC3E}">
        <p14:creationId xmlns:p14="http://schemas.microsoft.com/office/powerpoint/2010/main" val="6428152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0F67A5-656D-7E40-AC9F-C2E0C91E4061}" type="datetimeFigureOut">
              <a:rPr lang="en-US" smtClean="0"/>
              <a:t>12/10/24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093F8B-B859-464A-8146-1B771856CF63}" type="slidenum">
              <a:rPr lang="en-US" smtClean="0"/>
              <a:t>‹#›</a:t>
            </a:fld>
            <a:endParaRPr lang="en-US"/>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22324478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80F67A5-656D-7E40-AC9F-C2E0C91E4061}" type="datetimeFigureOut">
              <a:rPr lang="en-US" smtClean="0"/>
              <a:t>12/10/24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093F8B-B859-464A-8146-1B771856CF63}" type="slidenum">
              <a:rPr lang="en-US" smtClean="0"/>
              <a:t>‹#›</a:t>
            </a:fld>
            <a:endParaRPr lang="en-US"/>
          </a:p>
        </p:txBody>
      </p:sp>
    </p:spTree>
    <p:extLst>
      <p:ext uri="{BB962C8B-B14F-4D97-AF65-F5344CB8AC3E}">
        <p14:creationId xmlns:p14="http://schemas.microsoft.com/office/powerpoint/2010/main" val="4310636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80F67A5-656D-7E40-AC9F-C2E0C91E4061}" type="datetimeFigureOut">
              <a:rPr lang="en-US" smtClean="0"/>
              <a:t>12/10/24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093F8B-B859-464A-8146-1B771856CF63}" type="slidenum">
              <a:rPr lang="en-US" smtClean="0"/>
              <a:t>‹#›</a:t>
            </a:fld>
            <a:endParaRPr lang="en-US"/>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16722901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80F67A5-656D-7E40-AC9F-C2E0C91E4061}" type="datetimeFigureOut">
              <a:rPr lang="en-US" smtClean="0"/>
              <a:t>12/10/24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6093F8B-B859-464A-8146-1B771856CF63}" type="slidenum">
              <a:rPr lang="en-US" smtClean="0"/>
              <a:t>‹#›</a:t>
            </a:fld>
            <a:endParaRPr lang="en-US"/>
          </a:p>
        </p:txBody>
      </p:sp>
    </p:spTree>
    <p:extLst>
      <p:ext uri="{BB962C8B-B14F-4D97-AF65-F5344CB8AC3E}">
        <p14:creationId xmlns:p14="http://schemas.microsoft.com/office/powerpoint/2010/main" val="1127390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0F67A5-656D-7E40-AC9F-C2E0C91E4061}" type="datetimeFigureOut">
              <a:rPr lang="en-US" smtClean="0"/>
              <a:t>12/10/24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6093F8B-B859-464A-8146-1B771856CF63}" type="slidenum">
              <a:rPr lang="en-US" smtClean="0"/>
              <a:t>‹#›</a:t>
            </a:fld>
            <a:endParaRPr lang="en-US"/>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167477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C80F67A5-656D-7E40-AC9F-C2E0C91E4061}" type="datetimeFigureOut">
              <a:rPr lang="en-US" smtClean="0"/>
              <a:t>12/10/24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6093F8B-B859-464A-8146-1B771856CF63}" type="slidenum">
              <a:rPr lang="en-US" smtClean="0"/>
              <a:t>‹#›</a:t>
            </a:fld>
            <a:endParaRPr lang="en-US"/>
          </a:p>
        </p:txBody>
      </p:sp>
    </p:spTree>
    <p:extLst>
      <p:ext uri="{BB962C8B-B14F-4D97-AF65-F5344CB8AC3E}">
        <p14:creationId xmlns:p14="http://schemas.microsoft.com/office/powerpoint/2010/main" val="25111642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80F67A5-656D-7E40-AC9F-C2E0C91E4061}" type="datetimeFigureOut">
              <a:rPr lang="en-US" smtClean="0"/>
              <a:t>12/10/24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093F8B-B859-464A-8146-1B771856CF63}" type="slidenum">
              <a:rPr lang="en-US" smtClean="0"/>
              <a:t>‹#›</a:t>
            </a:fld>
            <a:endParaRPr lang="en-US"/>
          </a:p>
        </p:txBody>
      </p:sp>
    </p:spTree>
    <p:extLst>
      <p:ext uri="{BB962C8B-B14F-4D97-AF65-F5344CB8AC3E}">
        <p14:creationId xmlns:p14="http://schemas.microsoft.com/office/powerpoint/2010/main" val="28387383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80F67A5-656D-7E40-AC9F-C2E0C91E4061}" type="datetimeFigureOut">
              <a:rPr lang="en-US" smtClean="0"/>
              <a:t>12/10/24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093F8B-B859-464A-8146-1B771856CF63}" type="slidenum">
              <a:rPr lang="en-US" smtClean="0"/>
              <a:t>‹#›</a:t>
            </a:fld>
            <a:endParaRPr lang="en-US"/>
          </a:p>
        </p:txBody>
      </p:sp>
    </p:spTree>
    <p:extLst>
      <p:ext uri="{BB962C8B-B14F-4D97-AF65-F5344CB8AC3E}">
        <p14:creationId xmlns:p14="http://schemas.microsoft.com/office/powerpoint/2010/main" val="7486381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C80F67A5-656D-7E40-AC9F-C2E0C91E4061}" type="datetimeFigureOut">
              <a:rPr lang="en-US" smtClean="0"/>
              <a:t>12/10/24</a:t>
            </a:fld>
            <a:endParaRPr lang="en-US"/>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E6093F8B-B859-464A-8146-1B771856CF63}" type="slidenum">
              <a:rPr lang="en-US" smtClean="0"/>
              <a:t>‹#›</a:t>
            </a:fld>
            <a:endParaRPr lang="en-US"/>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183917930"/>
      </p:ext>
    </p:extLst>
  </p:cSld>
  <p:clrMap bg1="dk1" tx1="lt1" bg2="dk2" tx2="lt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56766-5BCA-E8C7-1B67-396AAC00B71C}"/>
              </a:ext>
            </a:extLst>
          </p:cNvPr>
          <p:cNvSpPr>
            <a:spLocks noGrp="1"/>
          </p:cNvSpPr>
          <p:nvPr>
            <p:ph type="ctrTitle"/>
          </p:nvPr>
        </p:nvSpPr>
        <p:spPr/>
        <p:txBody>
          <a:bodyPr>
            <a:normAutofit/>
          </a:bodyPr>
          <a:lstStyle/>
          <a:p>
            <a:r>
              <a:rPr lang="en-US" sz="6600" b="1" dirty="0">
                <a:latin typeface="Mangal Pro" pitchFamily="2" charset="0"/>
                <a:cs typeface="Mangal Pro" pitchFamily="2" charset="0"/>
              </a:rPr>
              <a:t>DATA 211 </a:t>
            </a:r>
            <a:br>
              <a:rPr lang="en-US" sz="6600" b="1" dirty="0">
                <a:latin typeface="Mangal Pro" pitchFamily="2" charset="0"/>
                <a:cs typeface="Mangal Pro" pitchFamily="2" charset="0"/>
              </a:rPr>
            </a:br>
            <a:r>
              <a:rPr lang="en-US" sz="6600" b="1" dirty="0">
                <a:latin typeface="Mangal Pro" pitchFamily="2" charset="0"/>
                <a:cs typeface="Mangal Pro" pitchFamily="2" charset="0"/>
              </a:rPr>
              <a:t>Final Project</a:t>
            </a:r>
          </a:p>
        </p:txBody>
      </p:sp>
      <p:sp>
        <p:nvSpPr>
          <p:cNvPr id="3" name="Title 1">
            <a:extLst>
              <a:ext uri="{FF2B5EF4-FFF2-40B4-BE49-F238E27FC236}">
                <a16:creationId xmlns:a16="http://schemas.microsoft.com/office/drawing/2014/main" id="{00D500F9-0FB5-E97E-E050-C196C3C42F9D}"/>
              </a:ext>
            </a:extLst>
          </p:cNvPr>
          <p:cNvSpPr txBox="1">
            <a:spLocks/>
          </p:cNvSpPr>
          <p:nvPr/>
        </p:nvSpPr>
        <p:spPr>
          <a:xfrm>
            <a:off x="3336967" y="5459636"/>
            <a:ext cx="5518066" cy="475841"/>
          </a:xfrm>
          <a:prstGeom prst="rect">
            <a:avLst/>
          </a:prstGeom>
        </p:spPr>
        <p:txBody>
          <a:bodyPr vert="horz" lIns="91440" tIns="45720" rIns="91440" bIns="45720" rtlCol="0" anchor="t">
            <a:noAutofit/>
          </a:bodyPr>
          <a:lstStyle>
            <a:lvl1pPr algn="r" defTabSz="914400" rtl="0" eaLnBrk="1" latinLnBrk="0" hangingPunct="1">
              <a:lnSpc>
                <a:spcPct val="90000"/>
              </a:lnSpc>
              <a:spcBef>
                <a:spcPct val="0"/>
              </a:spcBef>
              <a:buNone/>
              <a:defRPr sz="6000" b="0" i="0" kern="1200" cap="none">
                <a:solidFill>
                  <a:schemeClr val="tx1"/>
                </a:solidFill>
                <a:effectLst/>
                <a:latin typeface="+mj-lt"/>
                <a:ea typeface="+mj-ea"/>
                <a:cs typeface="+mj-cs"/>
              </a:defRPr>
            </a:lvl1pPr>
          </a:lstStyle>
          <a:p>
            <a:pPr algn="l"/>
            <a:r>
              <a:rPr lang="en-US" sz="2800" dirty="0">
                <a:latin typeface="Mangal Pro" pitchFamily="2" charset="0"/>
                <a:cs typeface="Mangal Pro" pitchFamily="2" charset="0"/>
              </a:rPr>
              <a:t>Wendy Mendoza Gutierrez</a:t>
            </a:r>
          </a:p>
        </p:txBody>
      </p:sp>
    </p:spTree>
    <p:extLst>
      <p:ext uri="{BB962C8B-B14F-4D97-AF65-F5344CB8AC3E}">
        <p14:creationId xmlns:p14="http://schemas.microsoft.com/office/powerpoint/2010/main" val="11896155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graph showing a couple of squares&#10;&#10;Description automatically generated">
            <a:extLst>
              <a:ext uri="{FF2B5EF4-FFF2-40B4-BE49-F238E27FC236}">
                <a16:creationId xmlns:a16="http://schemas.microsoft.com/office/drawing/2014/main" id="{8E4DE029-6D43-7FD0-464D-28D88C4EB04B}"/>
              </a:ext>
            </a:extLst>
          </p:cNvPr>
          <p:cNvPicPr>
            <a:picLocks noChangeAspect="1"/>
          </p:cNvPicPr>
          <p:nvPr/>
        </p:nvPicPr>
        <p:blipFill>
          <a:blip r:embed="rId3"/>
          <a:stretch>
            <a:fillRect/>
          </a:stretch>
        </p:blipFill>
        <p:spPr>
          <a:xfrm>
            <a:off x="2209800" y="1000125"/>
            <a:ext cx="7772400" cy="4857750"/>
          </a:xfrm>
          <a:prstGeom prst="rect">
            <a:avLst/>
          </a:prstGeom>
          <a:ln w="38100">
            <a:solidFill>
              <a:schemeClr val="bg2">
                <a:lumMod val="60000"/>
                <a:lumOff val="40000"/>
              </a:schemeClr>
            </a:solidFill>
          </a:ln>
        </p:spPr>
      </p:pic>
    </p:spTree>
    <p:extLst>
      <p:ext uri="{BB962C8B-B14F-4D97-AF65-F5344CB8AC3E}">
        <p14:creationId xmlns:p14="http://schemas.microsoft.com/office/powerpoint/2010/main" val="38769867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2">
            <a:extLst>
              <a:ext uri="{FF2B5EF4-FFF2-40B4-BE49-F238E27FC236}">
                <a16:creationId xmlns:a16="http://schemas.microsoft.com/office/drawing/2014/main" id="{AF0A52BE-2750-28F6-7879-6423A03D9EFD}"/>
              </a:ext>
            </a:extLst>
          </p:cNvPr>
          <p:cNvSpPr txBox="1">
            <a:spLocks/>
          </p:cNvSpPr>
          <p:nvPr/>
        </p:nvSpPr>
        <p:spPr>
          <a:xfrm>
            <a:off x="2200034" y="2109129"/>
            <a:ext cx="7791931" cy="878468"/>
          </a:xfrm>
          <a:prstGeom prst="rect">
            <a:avLst/>
          </a:prstGeom>
        </p:spPr>
        <p:txBody>
          <a:bodyPr vert="horz" lIns="91440" tIns="0" rIns="91440" bIns="45720" rtlCol="0" anchor="b">
            <a:normAutofit/>
          </a:bodyPr>
          <a:lstStyle>
            <a:lvl1pPr marL="0" indent="0" algn="r"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800" kern="1200">
                <a:solidFill>
                  <a:schemeClr val="tx1"/>
                </a:solidFill>
                <a:effectLst/>
                <a:latin typeface="+mn-lt"/>
                <a:ea typeface="+mn-ea"/>
                <a:cs typeface="+mn-cs"/>
              </a:defRPr>
            </a:lvl1pPr>
            <a:lvl2pPr marL="457200" indent="0"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800" kern="1200">
                <a:solidFill>
                  <a:schemeClr val="tx1">
                    <a:tint val="75000"/>
                  </a:schemeClr>
                </a:solidFill>
                <a:effectLst/>
                <a:latin typeface="+mn-lt"/>
                <a:ea typeface="+mn-ea"/>
                <a:cs typeface="+mn-cs"/>
              </a:defRPr>
            </a:lvl2pPr>
            <a:lvl3pPr marL="914400" indent="0"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800" kern="1200">
                <a:solidFill>
                  <a:schemeClr val="tx1">
                    <a:tint val="75000"/>
                  </a:schemeClr>
                </a:solidFill>
                <a:effectLst/>
                <a:latin typeface="+mn-lt"/>
                <a:ea typeface="+mn-ea"/>
                <a:cs typeface="+mn-cs"/>
              </a:defRPr>
            </a:lvl3pPr>
            <a:lvl4pPr marL="1371600" indent="0"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600" kern="1200">
                <a:solidFill>
                  <a:schemeClr val="tx1">
                    <a:tint val="75000"/>
                  </a:schemeClr>
                </a:solidFill>
                <a:effectLst/>
                <a:latin typeface="+mn-lt"/>
                <a:ea typeface="+mn-ea"/>
                <a:cs typeface="+mn-cs"/>
              </a:defRPr>
            </a:lvl4pPr>
            <a:lvl5pPr marL="1828800" indent="0"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600" kern="1200">
                <a:solidFill>
                  <a:schemeClr val="tx1">
                    <a:tint val="75000"/>
                  </a:schemeClr>
                </a:solidFill>
                <a:effectLst/>
                <a:latin typeface="+mn-lt"/>
                <a:ea typeface="+mn-ea"/>
                <a:cs typeface="+mn-cs"/>
              </a:defRPr>
            </a:lvl5pPr>
            <a:lvl6pPr marL="2286000" indent="0"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600" kern="1200">
                <a:solidFill>
                  <a:schemeClr val="tx1">
                    <a:tint val="75000"/>
                  </a:schemeClr>
                </a:solidFill>
                <a:effectLst/>
                <a:latin typeface="+mn-lt"/>
                <a:ea typeface="+mn-ea"/>
                <a:cs typeface="+mn-cs"/>
              </a:defRPr>
            </a:lvl6pPr>
            <a:lvl7pPr marL="2743200" indent="0"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600" kern="1200">
                <a:solidFill>
                  <a:schemeClr val="tx1">
                    <a:tint val="75000"/>
                  </a:schemeClr>
                </a:solidFill>
                <a:effectLst/>
                <a:latin typeface="+mn-lt"/>
                <a:ea typeface="+mn-ea"/>
                <a:cs typeface="+mn-cs"/>
              </a:defRPr>
            </a:lvl7pPr>
            <a:lvl8pPr marL="3200400" indent="0"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600" kern="1200">
                <a:solidFill>
                  <a:schemeClr val="tx1">
                    <a:tint val="75000"/>
                  </a:schemeClr>
                </a:solidFill>
                <a:effectLst/>
                <a:latin typeface="+mn-lt"/>
                <a:ea typeface="+mn-ea"/>
                <a:cs typeface="+mn-cs"/>
              </a:defRPr>
            </a:lvl8pPr>
            <a:lvl9pPr marL="3657600" indent="0"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600" kern="1200">
                <a:solidFill>
                  <a:schemeClr val="tx1">
                    <a:tint val="75000"/>
                  </a:schemeClr>
                </a:solidFill>
                <a:effectLst/>
                <a:latin typeface="+mn-lt"/>
                <a:ea typeface="+mn-ea"/>
                <a:cs typeface="+mn-cs"/>
              </a:defRPr>
            </a:lvl9pPr>
          </a:lstStyle>
          <a:p>
            <a:pPr algn="l"/>
            <a:r>
              <a:rPr lang="en-US" sz="3600" b="1" u="sng" dirty="0">
                <a:latin typeface="Mangal Pro" pitchFamily="2" charset="0"/>
                <a:cs typeface="Mangal Pro" pitchFamily="2" charset="0"/>
              </a:rPr>
              <a:t>Recommended Daily Fluid Intake</a:t>
            </a:r>
          </a:p>
        </p:txBody>
      </p:sp>
      <p:sp>
        <p:nvSpPr>
          <p:cNvPr id="10" name="Title 1">
            <a:extLst>
              <a:ext uri="{FF2B5EF4-FFF2-40B4-BE49-F238E27FC236}">
                <a16:creationId xmlns:a16="http://schemas.microsoft.com/office/drawing/2014/main" id="{DA566ED8-BE9D-C492-431A-24D974554A4E}"/>
              </a:ext>
            </a:extLst>
          </p:cNvPr>
          <p:cNvSpPr>
            <a:spLocks noGrp="1"/>
          </p:cNvSpPr>
          <p:nvPr>
            <p:ph type="title"/>
          </p:nvPr>
        </p:nvSpPr>
        <p:spPr>
          <a:xfrm>
            <a:off x="2481942" y="3147253"/>
            <a:ext cx="8258629" cy="3398689"/>
          </a:xfrm>
        </p:spPr>
        <p:txBody>
          <a:bodyPr>
            <a:normAutofit fontScale="90000"/>
          </a:bodyPr>
          <a:lstStyle/>
          <a:p>
            <a:pPr algn="l"/>
            <a:r>
              <a:rPr lang="en-US" sz="2700" b="0" i="0" dirty="0">
                <a:effectLst/>
                <a:latin typeface="Mangal Pro" pitchFamily="2" charset="0"/>
                <a:cs typeface="Mangal Pro" pitchFamily="2" charset="0"/>
              </a:rPr>
              <a:t>The U.S. National Academies of Sciences, Engineering, and Medicine determined that an adequate daily fluid intake is:</a:t>
            </a:r>
            <a:br>
              <a:rPr lang="en-US" sz="2800" b="0" i="0" dirty="0">
                <a:effectLst/>
                <a:latin typeface="Mangal Pro" pitchFamily="2" charset="0"/>
                <a:cs typeface="Mangal Pro" pitchFamily="2" charset="0"/>
              </a:rPr>
            </a:br>
            <a:r>
              <a:rPr lang="en-US" sz="2000" dirty="0">
                <a:latin typeface="Mangal Pro" pitchFamily="2" charset="0"/>
                <a:cs typeface="Mangal Pro" pitchFamily="2" charset="0"/>
              </a:rPr>
              <a:t> </a:t>
            </a:r>
            <a:br>
              <a:rPr lang="en-US" sz="2800" b="0" i="0" dirty="0">
                <a:effectLst/>
                <a:latin typeface="Mangal Pro" pitchFamily="2" charset="0"/>
                <a:cs typeface="Mangal Pro" pitchFamily="2" charset="0"/>
              </a:rPr>
            </a:br>
            <a:r>
              <a:rPr lang="en-US" sz="2700" b="0" i="0" dirty="0">
                <a:effectLst/>
                <a:latin typeface="Mangal Pro" pitchFamily="2" charset="0"/>
                <a:cs typeface="Mangal Pro" pitchFamily="2" charset="0"/>
              </a:rPr>
              <a:t>About 15.5 cups (</a:t>
            </a:r>
            <a:r>
              <a:rPr lang="en-US" sz="2700" b="1" i="0" dirty="0">
                <a:effectLst/>
                <a:latin typeface="Mangal Pro" pitchFamily="2" charset="0"/>
                <a:cs typeface="Mangal Pro" pitchFamily="2" charset="0"/>
              </a:rPr>
              <a:t>3700 mL</a:t>
            </a:r>
            <a:r>
              <a:rPr lang="en-US" sz="2700" b="0" i="0" dirty="0">
                <a:effectLst/>
                <a:latin typeface="Mangal Pro" pitchFamily="2" charset="0"/>
                <a:cs typeface="Mangal Pro" pitchFamily="2" charset="0"/>
              </a:rPr>
              <a:t>) of fluids a day for men</a:t>
            </a:r>
            <a:br>
              <a:rPr lang="en-US" sz="2700" b="0" i="0" dirty="0">
                <a:effectLst/>
                <a:latin typeface="Mangal Pro" pitchFamily="2" charset="0"/>
                <a:cs typeface="Mangal Pro" pitchFamily="2" charset="0"/>
              </a:rPr>
            </a:br>
            <a:r>
              <a:rPr lang="en-US" sz="2700" b="0" i="0" dirty="0">
                <a:effectLst/>
                <a:latin typeface="Mangal Pro" pitchFamily="2" charset="0"/>
                <a:cs typeface="Mangal Pro" pitchFamily="2" charset="0"/>
              </a:rPr>
              <a:t>About 11.5 cups (</a:t>
            </a:r>
            <a:r>
              <a:rPr lang="en-US" sz="2700" b="1" i="0" dirty="0">
                <a:effectLst/>
                <a:latin typeface="Mangal Pro" pitchFamily="2" charset="0"/>
                <a:cs typeface="Mangal Pro" pitchFamily="2" charset="0"/>
              </a:rPr>
              <a:t>2700 m</a:t>
            </a:r>
            <a:r>
              <a:rPr lang="en-US" sz="2700" b="0" i="0" dirty="0">
                <a:effectLst/>
                <a:latin typeface="Mangal Pro" pitchFamily="2" charset="0"/>
                <a:cs typeface="Mangal Pro" pitchFamily="2" charset="0"/>
              </a:rPr>
              <a:t>L) of fluids a day for women</a:t>
            </a:r>
            <a:br>
              <a:rPr lang="en-US" sz="2400" b="0" i="0" dirty="0">
                <a:effectLst/>
                <a:latin typeface="Mangal Pro" pitchFamily="2" charset="0"/>
                <a:cs typeface="Mangal Pro" pitchFamily="2" charset="0"/>
              </a:rPr>
            </a:br>
            <a:br>
              <a:rPr lang="en-US" sz="2400" b="0" i="0" dirty="0">
                <a:effectLst/>
                <a:latin typeface="Mangal Pro" pitchFamily="2" charset="0"/>
                <a:cs typeface="Mangal Pro" pitchFamily="2" charset="0"/>
              </a:rPr>
            </a:br>
            <a:br>
              <a:rPr lang="en-US" sz="2400" b="0" i="0" dirty="0">
                <a:effectLst/>
                <a:latin typeface="Mangal Pro" pitchFamily="2" charset="0"/>
                <a:cs typeface="Mangal Pro" pitchFamily="2" charset="0"/>
              </a:rPr>
            </a:br>
            <a:br>
              <a:rPr lang="en-US" sz="2400" b="0" i="0" dirty="0">
                <a:effectLst/>
                <a:latin typeface="Mangal Pro" pitchFamily="2" charset="0"/>
                <a:cs typeface="Mangal Pro" pitchFamily="2" charset="0"/>
              </a:rPr>
            </a:br>
            <a:r>
              <a:rPr lang="en-US" sz="2400" b="0" i="0" dirty="0">
                <a:effectLst/>
                <a:latin typeface="Mangal Pro" pitchFamily="2" charset="0"/>
                <a:cs typeface="Mangal Pro" pitchFamily="2" charset="0"/>
              </a:rPr>
              <a:t>						      (Mayo Clinic)</a:t>
            </a:r>
          </a:p>
        </p:txBody>
      </p:sp>
    </p:spTree>
    <p:extLst>
      <p:ext uri="{BB962C8B-B14F-4D97-AF65-F5344CB8AC3E}">
        <p14:creationId xmlns:p14="http://schemas.microsoft.com/office/powerpoint/2010/main" val="10625860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2">
            <a:extLst>
              <a:ext uri="{FF2B5EF4-FFF2-40B4-BE49-F238E27FC236}">
                <a16:creationId xmlns:a16="http://schemas.microsoft.com/office/drawing/2014/main" id="{AF0A52BE-2750-28F6-7879-6423A03D9EFD}"/>
              </a:ext>
            </a:extLst>
          </p:cNvPr>
          <p:cNvSpPr txBox="1">
            <a:spLocks/>
          </p:cNvSpPr>
          <p:nvPr/>
        </p:nvSpPr>
        <p:spPr>
          <a:xfrm>
            <a:off x="2200034" y="2109129"/>
            <a:ext cx="7791931" cy="878468"/>
          </a:xfrm>
          <a:prstGeom prst="rect">
            <a:avLst/>
          </a:prstGeom>
        </p:spPr>
        <p:txBody>
          <a:bodyPr vert="horz" lIns="91440" tIns="0" rIns="91440" bIns="45720" rtlCol="0" anchor="b">
            <a:normAutofit/>
          </a:bodyPr>
          <a:lstStyle>
            <a:lvl1pPr marL="0" indent="0" algn="r"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800" kern="1200">
                <a:solidFill>
                  <a:schemeClr val="tx1"/>
                </a:solidFill>
                <a:effectLst/>
                <a:latin typeface="+mn-lt"/>
                <a:ea typeface="+mn-ea"/>
                <a:cs typeface="+mn-cs"/>
              </a:defRPr>
            </a:lvl1pPr>
            <a:lvl2pPr marL="457200" indent="0"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800" kern="1200">
                <a:solidFill>
                  <a:schemeClr val="tx1">
                    <a:tint val="75000"/>
                  </a:schemeClr>
                </a:solidFill>
                <a:effectLst/>
                <a:latin typeface="+mn-lt"/>
                <a:ea typeface="+mn-ea"/>
                <a:cs typeface="+mn-cs"/>
              </a:defRPr>
            </a:lvl2pPr>
            <a:lvl3pPr marL="914400" indent="0"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800" kern="1200">
                <a:solidFill>
                  <a:schemeClr val="tx1">
                    <a:tint val="75000"/>
                  </a:schemeClr>
                </a:solidFill>
                <a:effectLst/>
                <a:latin typeface="+mn-lt"/>
                <a:ea typeface="+mn-ea"/>
                <a:cs typeface="+mn-cs"/>
              </a:defRPr>
            </a:lvl3pPr>
            <a:lvl4pPr marL="1371600" indent="0"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600" kern="1200">
                <a:solidFill>
                  <a:schemeClr val="tx1">
                    <a:tint val="75000"/>
                  </a:schemeClr>
                </a:solidFill>
                <a:effectLst/>
                <a:latin typeface="+mn-lt"/>
                <a:ea typeface="+mn-ea"/>
                <a:cs typeface="+mn-cs"/>
              </a:defRPr>
            </a:lvl4pPr>
            <a:lvl5pPr marL="1828800" indent="0"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600" kern="1200">
                <a:solidFill>
                  <a:schemeClr val="tx1">
                    <a:tint val="75000"/>
                  </a:schemeClr>
                </a:solidFill>
                <a:effectLst/>
                <a:latin typeface="+mn-lt"/>
                <a:ea typeface="+mn-ea"/>
                <a:cs typeface="+mn-cs"/>
              </a:defRPr>
            </a:lvl5pPr>
            <a:lvl6pPr marL="2286000" indent="0"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600" kern="1200">
                <a:solidFill>
                  <a:schemeClr val="tx1">
                    <a:tint val="75000"/>
                  </a:schemeClr>
                </a:solidFill>
                <a:effectLst/>
                <a:latin typeface="+mn-lt"/>
                <a:ea typeface="+mn-ea"/>
                <a:cs typeface="+mn-cs"/>
              </a:defRPr>
            </a:lvl6pPr>
            <a:lvl7pPr marL="2743200" indent="0"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600" kern="1200">
                <a:solidFill>
                  <a:schemeClr val="tx1">
                    <a:tint val="75000"/>
                  </a:schemeClr>
                </a:solidFill>
                <a:effectLst/>
                <a:latin typeface="+mn-lt"/>
                <a:ea typeface="+mn-ea"/>
                <a:cs typeface="+mn-cs"/>
              </a:defRPr>
            </a:lvl7pPr>
            <a:lvl8pPr marL="3200400" indent="0"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600" kern="1200">
                <a:solidFill>
                  <a:schemeClr val="tx1">
                    <a:tint val="75000"/>
                  </a:schemeClr>
                </a:solidFill>
                <a:effectLst/>
                <a:latin typeface="+mn-lt"/>
                <a:ea typeface="+mn-ea"/>
                <a:cs typeface="+mn-cs"/>
              </a:defRPr>
            </a:lvl8pPr>
            <a:lvl9pPr marL="3657600" indent="0"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600" kern="1200">
                <a:solidFill>
                  <a:schemeClr val="tx1">
                    <a:tint val="75000"/>
                  </a:schemeClr>
                </a:solidFill>
                <a:effectLst/>
                <a:latin typeface="+mn-lt"/>
                <a:ea typeface="+mn-ea"/>
                <a:cs typeface="+mn-cs"/>
              </a:defRPr>
            </a:lvl9pPr>
          </a:lstStyle>
          <a:p>
            <a:pPr algn="l"/>
            <a:r>
              <a:rPr lang="en-US" sz="3600" b="1" u="sng" dirty="0">
                <a:latin typeface="Mangal Pro" pitchFamily="2" charset="0"/>
                <a:cs typeface="Mangal Pro" pitchFamily="2" charset="0"/>
              </a:rPr>
              <a:t>Claim 2</a:t>
            </a:r>
          </a:p>
        </p:txBody>
      </p:sp>
      <p:sp>
        <p:nvSpPr>
          <p:cNvPr id="10" name="Title 1">
            <a:extLst>
              <a:ext uri="{FF2B5EF4-FFF2-40B4-BE49-F238E27FC236}">
                <a16:creationId xmlns:a16="http://schemas.microsoft.com/office/drawing/2014/main" id="{DA566ED8-BE9D-C492-431A-24D974554A4E}"/>
              </a:ext>
            </a:extLst>
          </p:cNvPr>
          <p:cNvSpPr>
            <a:spLocks noGrp="1"/>
          </p:cNvSpPr>
          <p:nvPr>
            <p:ph type="title"/>
          </p:nvPr>
        </p:nvSpPr>
        <p:spPr>
          <a:xfrm>
            <a:off x="2481942" y="3147253"/>
            <a:ext cx="8258629" cy="3398689"/>
          </a:xfrm>
        </p:spPr>
        <p:txBody>
          <a:bodyPr/>
          <a:lstStyle/>
          <a:p>
            <a:pPr algn="l"/>
            <a:r>
              <a:rPr lang="en-US" dirty="0">
                <a:latin typeface="Mangal Pro" pitchFamily="2" charset="0"/>
                <a:cs typeface="Mangal Pro" pitchFamily="2" charset="0"/>
              </a:rPr>
              <a:t>The average water consumed is significantly different than the recommended 2700 mL daily fluid intake.</a:t>
            </a:r>
            <a:br>
              <a:rPr lang="en-US" dirty="0">
                <a:latin typeface="Mangal Pro" pitchFamily="2" charset="0"/>
                <a:cs typeface="Mangal Pro" pitchFamily="2" charset="0"/>
              </a:rPr>
            </a:br>
            <a:br>
              <a:rPr lang="en-US" dirty="0">
                <a:latin typeface="Mangal Pro" pitchFamily="2" charset="0"/>
                <a:cs typeface="Mangal Pro" pitchFamily="2" charset="0"/>
              </a:rPr>
            </a:br>
            <a:endParaRPr lang="en-US" b="1" dirty="0">
              <a:latin typeface="Mangal Pro" pitchFamily="2" charset="0"/>
              <a:cs typeface="Mangal Pro" pitchFamily="2" charset="0"/>
            </a:endParaRPr>
          </a:p>
        </p:txBody>
      </p:sp>
    </p:spTree>
    <p:extLst>
      <p:ext uri="{BB962C8B-B14F-4D97-AF65-F5344CB8AC3E}">
        <p14:creationId xmlns:p14="http://schemas.microsoft.com/office/powerpoint/2010/main" val="4146399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2">
            <a:extLst>
              <a:ext uri="{FF2B5EF4-FFF2-40B4-BE49-F238E27FC236}">
                <a16:creationId xmlns:a16="http://schemas.microsoft.com/office/drawing/2014/main" id="{AF0A52BE-2750-28F6-7879-6423A03D9EFD}"/>
              </a:ext>
            </a:extLst>
          </p:cNvPr>
          <p:cNvSpPr txBox="1">
            <a:spLocks/>
          </p:cNvSpPr>
          <p:nvPr/>
        </p:nvSpPr>
        <p:spPr>
          <a:xfrm>
            <a:off x="2200034" y="2109129"/>
            <a:ext cx="7791931" cy="878468"/>
          </a:xfrm>
          <a:prstGeom prst="rect">
            <a:avLst/>
          </a:prstGeom>
        </p:spPr>
        <p:txBody>
          <a:bodyPr vert="horz" lIns="91440" tIns="0" rIns="91440" bIns="45720" rtlCol="0" anchor="b">
            <a:normAutofit/>
          </a:bodyPr>
          <a:lstStyle>
            <a:lvl1pPr marL="0" indent="0" algn="r"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800" kern="1200">
                <a:solidFill>
                  <a:schemeClr val="tx1"/>
                </a:solidFill>
                <a:effectLst/>
                <a:latin typeface="+mn-lt"/>
                <a:ea typeface="+mn-ea"/>
                <a:cs typeface="+mn-cs"/>
              </a:defRPr>
            </a:lvl1pPr>
            <a:lvl2pPr marL="457200" indent="0"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800" kern="1200">
                <a:solidFill>
                  <a:schemeClr val="tx1">
                    <a:tint val="75000"/>
                  </a:schemeClr>
                </a:solidFill>
                <a:effectLst/>
                <a:latin typeface="+mn-lt"/>
                <a:ea typeface="+mn-ea"/>
                <a:cs typeface="+mn-cs"/>
              </a:defRPr>
            </a:lvl2pPr>
            <a:lvl3pPr marL="914400" indent="0"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800" kern="1200">
                <a:solidFill>
                  <a:schemeClr val="tx1">
                    <a:tint val="75000"/>
                  </a:schemeClr>
                </a:solidFill>
                <a:effectLst/>
                <a:latin typeface="+mn-lt"/>
                <a:ea typeface="+mn-ea"/>
                <a:cs typeface="+mn-cs"/>
              </a:defRPr>
            </a:lvl3pPr>
            <a:lvl4pPr marL="1371600" indent="0"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600" kern="1200">
                <a:solidFill>
                  <a:schemeClr val="tx1">
                    <a:tint val="75000"/>
                  </a:schemeClr>
                </a:solidFill>
                <a:effectLst/>
                <a:latin typeface="+mn-lt"/>
                <a:ea typeface="+mn-ea"/>
                <a:cs typeface="+mn-cs"/>
              </a:defRPr>
            </a:lvl4pPr>
            <a:lvl5pPr marL="1828800" indent="0"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600" kern="1200">
                <a:solidFill>
                  <a:schemeClr val="tx1">
                    <a:tint val="75000"/>
                  </a:schemeClr>
                </a:solidFill>
                <a:effectLst/>
                <a:latin typeface="+mn-lt"/>
                <a:ea typeface="+mn-ea"/>
                <a:cs typeface="+mn-cs"/>
              </a:defRPr>
            </a:lvl5pPr>
            <a:lvl6pPr marL="2286000" indent="0"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600" kern="1200">
                <a:solidFill>
                  <a:schemeClr val="tx1">
                    <a:tint val="75000"/>
                  </a:schemeClr>
                </a:solidFill>
                <a:effectLst/>
                <a:latin typeface="+mn-lt"/>
                <a:ea typeface="+mn-ea"/>
                <a:cs typeface="+mn-cs"/>
              </a:defRPr>
            </a:lvl6pPr>
            <a:lvl7pPr marL="2743200" indent="0"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600" kern="1200">
                <a:solidFill>
                  <a:schemeClr val="tx1">
                    <a:tint val="75000"/>
                  </a:schemeClr>
                </a:solidFill>
                <a:effectLst/>
                <a:latin typeface="+mn-lt"/>
                <a:ea typeface="+mn-ea"/>
                <a:cs typeface="+mn-cs"/>
              </a:defRPr>
            </a:lvl7pPr>
            <a:lvl8pPr marL="3200400" indent="0"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600" kern="1200">
                <a:solidFill>
                  <a:schemeClr val="tx1">
                    <a:tint val="75000"/>
                  </a:schemeClr>
                </a:solidFill>
                <a:effectLst/>
                <a:latin typeface="+mn-lt"/>
                <a:ea typeface="+mn-ea"/>
                <a:cs typeface="+mn-cs"/>
              </a:defRPr>
            </a:lvl8pPr>
            <a:lvl9pPr marL="3657600" indent="0"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600" kern="1200">
                <a:solidFill>
                  <a:schemeClr val="tx1">
                    <a:tint val="75000"/>
                  </a:schemeClr>
                </a:solidFill>
                <a:effectLst/>
                <a:latin typeface="+mn-lt"/>
                <a:ea typeface="+mn-ea"/>
                <a:cs typeface="+mn-cs"/>
              </a:defRPr>
            </a:lvl9pPr>
          </a:lstStyle>
          <a:p>
            <a:pPr algn="l"/>
            <a:r>
              <a:rPr lang="en-US" sz="3600" b="1" u="sng" dirty="0">
                <a:latin typeface="Mangal Pro" pitchFamily="2" charset="0"/>
                <a:cs typeface="Mangal Pro" pitchFamily="2" charset="0"/>
              </a:rPr>
              <a:t>Step 1</a:t>
            </a:r>
          </a:p>
        </p:txBody>
      </p:sp>
      <p:sp>
        <p:nvSpPr>
          <p:cNvPr id="10" name="Title 1">
            <a:extLst>
              <a:ext uri="{FF2B5EF4-FFF2-40B4-BE49-F238E27FC236}">
                <a16:creationId xmlns:a16="http://schemas.microsoft.com/office/drawing/2014/main" id="{DA566ED8-BE9D-C492-431A-24D974554A4E}"/>
              </a:ext>
            </a:extLst>
          </p:cNvPr>
          <p:cNvSpPr>
            <a:spLocks noGrp="1"/>
          </p:cNvSpPr>
          <p:nvPr>
            <p:ph type="title"/>
          </p:nvPr>
        </p:nvSpPr>
        <p:spPr>
          <a:xfrm>
            <a:off x="2481942" y="3147253"/>
            <a:ext cx="8258629" cy="3398689"/>
          </a:xfrm>
        </p:spPr>
        <p:txBody>
          <a:bodyPr/>
          <a:lstStyle/>
          <a:p>
            <a:pPr algn="l"/>
            <a:r>
              <a:rPr lang="el-GR" sz="2000" b="1" i="0" dirty="0">
                <a:effectLst/>
                <a:latin typeface="Google Sans"/>
                <a:cs typeface="Mangal Pro" pitchFamily="2" charset="0"/>
              </a:rPr>
              <a:t>μ</a:t>
            </a:r>
            <a:r>
              <a:rPr lang="en-US" sz="2000" dirty="0">
                <a:latin typeface="Mangal Pro" pitchFamily="2" charset="0"/>
                <a:cs typeface="Mangal Pro" pitchFamily="2" charset="0"/>
              </a:rPr>
              <a:t> = my average daily fluid consumption</a:t>
            </a:r>
            <a:br>
              <a:rPr lang="en-US" sz="2000" dirty="0">
                <a:latin typeface="Mangal Pro" pitchFamily="2" charset="0"/>
                <a:cs typeface="Mangal Pro" pitchFamily="2" charset="0"/>
              </a:rPr>
            </a:br>
            <a:br>
              <a:rPr lang="en-US" sz="2000" b="1" dirty="0">
                <a:latin typeface="Mangal Pro" pitchFamily="2" charset="0"/>
                <a:cs typeface="Mangal Pro" pitchFamily="2" charset="0"/>
              </a:rPr>
            </a:br>
            <a:r>
              <a:rPr lang="en-US" b="1" dirty="0">
                <a:latin typeface="Mangal Pro" pitchFamily="2" charset="0"/>
                <a:cs typeface="Mangal Pro" pitchFamily="2" charset="0"/>
              </a:rPr>
              <a:t>Null Hypothesis: </a:t>
            </a:r>
            <a:r>
              <a:rPr lang="el-GR" b="1" i="0" dirty="0">
                <a:effectLst/>
                <a:latin typeface="Google Sans"/>
                <a:cs typeface="Mangal Pro" pitchFamily="2" charset="0"/>
              </a:rPr>
              <a:t>μ</a:t>
            </a:r>
            <a:r>
              <a:rPr lang="en-US" b="1" i="0" dirty="0">
                <a:effectLst/>
                <a:latin typeface="Google Sans"/>
                <a:cs typeface="Mangal Pro" pitchFamily="2" charset="0"/>
              </a:rPr>
              <a:t> = 2700</a:t>
            </a:r>
            <a:br>
              <a:rPr lang="en-US" b="0" i="0" dirty="0">
                <a:effectLst/>
                <a:latin typeface="Mangal Pro" pitchFamily="2" charset="0"/>
                <a:cs typeface="Mangal Pro" pitchFamily="2" charset="0"/>
              </a:rPr>
            </a:br>
            <a:br>
              <a:rPr lang="en-US" b="1" dirty="0">
                <a:latin typeface="Mangal Pro" pitchFamily="2" charset="0"/>
                <a:cs typeface="Mangal Pro" pitchFamily="2" charset="0"/>
              </a:rPr>
            </a:br>
            <a:r>
              <a:rPr lang="en-US" b="1" dirty="0">
                <a:latin typeface="Mangal Pro" pitchFamily="2" charset="0"/>
                <a:cs typeface="Mangal Pro" pitchFamily="2" charset="0"/>
              </a:rPr>
              <a:t>Alternative Hypothesis: </a:t>
            </a:r>
            <a:r>
              <a:rPr lang="el-GR" b="1" i="0" dirty="0">
                <a:effectLst/>
                <a:latin typeface="Google Sans"/>
                <a:cs typeface="Mangal Pro" pitchFamily="2" charset="0"/>
              </a:rPr>
              <a:t>μ</a:t>
            </a:r>
            <a:r>
              <a:rPr lang="en-US" b="1" i="0" dirty="0">
                <a:effectLst/>
                <a:latin typeface="Mangal Pro" pitchFamily="2" charset="0"/>
                <a:cs typeface="Mangal Pro" pitchFamily="2" charset="0"/>
              </a:rPr>
              <a:t> </a:t>
            </a:r>
            <a:r>
              <a:rPr lang="en-US" b="1" i="0" dirty="0">
                <a:solidFill>
                  <a:srgbClr val="EEF0FF"/>
                </a:solidFill>
                <a:effectLst/>
                <a:latin typeface="Mangal Pro" pitchFamily="2" charset="0"/>
                <a:cs typeface="Mangal Pro" pitchFamily="2" charset="0"/>
              </a:rPr>
              <a:t>≠</a:t>
            </a:r>
            <a:r>
              <a:rPr lang="en-US" b="1" i="0" dirty="0">
                <a:effectLst/>
                <a:latin typeface="Mangal Pro" pitchFamily="2" charset="0"/>
                <a:cs typeface="Mangal Pro" pitchFamily="2" charset="0"/>
              </a:rPr>
              <a:t> 2700</a:t>
            </a:r>
            <a:endParaRPr lang="en-US" b="1" dirty="0">
              <a:latin typeface="Mangal Pro" pitchFamily="2" charset="0"/>
              <a:cs typeface="Mangal Pro" pitchFamily="2" charset="0"/>
            </a:endParaRPr>
          </a:p>
        </p:txBody>
      </p:sp>
    </p:spTree>
    <p:extLst>
      <p:ext uri="{BB962C8B-B14F-4D97-AF65-F5344CB8AC3E}">
        <p14:creationId xmlns:p14="http://schemas.microsoft.com/office/powerpoint/2010/main" val="25196809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28B1F83-0091-6F91-BA61-1694109FAF71}"/>
              </a:ext>
            </a:extLst>
          </p:cNvPr>
          <p:cNvSpPr/>
          <p:nvPr/>
        </p:nvSpPr>
        <p:spPr>
          <a:xfrm>
            <a:off x="2200034" y="2898475"/>
            <a:ext cx="1110094" cy="887141"/>
          </a:xfrm>
          <a:prstGeom prst="rect">
            <a:avLst/>
          </a:prstGeom>
          <a:solidFill>
            <a:srgbClr val="403E52"/>
          </a:solidFill>
          <a:ln>
            <a:solidFill>
              <a:srgbClr val="403E5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2">
            <a:extLst>
              <a:ext uri="{FF2B5EF4-FFF2-40B4-BE49-F238E27FC236}">
                <a16:creationId xmlns:a16="http://schemas.microsoft.com/office/drawing/2014/main" id="{AF0A52BE-2750-28F6-7879-6423A03D9EFD}"/>
              </a:ext>
            </a:extLst>
          </p:cNvPr>
          <p:cNvSpPr txBox="1">
            <a:spLocks/>
          </p:cNvSpPr>
          <p:nvPr/>
        </p:nvSpPr>
        <p:spPr>
          <a:xfrm>
            <a:off x="2200034" y="2109129"/>
            <a:ext cx="1940645" cy="789346"/>
          </a:xfrm>
          <a:prstGeom prst="rect">
            <a:avLst/>
          </a:prstGeom>
        </p:spPr>
        <p:txBody>
          <a:bodyPr vert="horz" lIns="91440" tIns="0" rIns="91440" bIns="45720" rtlCol="0" anchor="b">
            <a:normAutofit/>
          </a:bodyPr>
          <a:lstStyle>
            <a:lvl1pPr marL="0" indent="0" algn="r"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800" kern="1200">
                <a:solidFill>
                  <a:schemeClr val="tx1"/>
                </a:solidFill>
                <a:effectLst/>
                <a:latin typeface="+mn-lt"/>
                <a:ea typeface="+mn-ea"/>
                <a:cs typeface="+mn-cs"/>
              </a:defRPr>
            </a:lvl1pPr>
            <a:lvl2pPr marL="457200" indent="0"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800" kern="1200">
                <a:solidFill>
                  <a:schemeClr val="tx1">
                    <a:tint val="75000"/>
                  </a:schemeClr>
                </a:solidFill>
                <a:effectLst/>
                <a:latin typeface="+mn-lt"/>
                <a:ea typeface="+mn-ea"/>
                <a:cs typeface="+mn-cs"/>
              </a:defRPr>
            </a:lvl2pPr>
            <a:lvl3pPr marL="914400" indent="0"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800" kern="1200">
                <a:solidFill>
                  <a:schemeClr val="tx1">
                    <a:tint val="75000"/>
                  </a:schemeClr>
                </a:solidFill>
                <a:effectLst/>
                <a:latin typeface="+mn-lt"/>
                <a:ea typeface="+mn-ea"/>
                <a:cs typeface="+mn-cs"/>
              </a:defRPr>
            </a:lvl3pPr>
            <a:lvl4pPr marL="1371600" indent="0"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600" kern="1200">
                <a:solidFill>
                  <a:schemeClr val="tx1">
                    <a:tint val="75000"/>
                  </a:schemeClr>
                </a:solidFill>
                <a:effectLst/>
                <a:latin typeface="+mn-lt"/>
                <a:ea typeface="+mn-ea"/>
                <a:cs typeface="+mn-cs"/>
              </a:defRPr>
            </a:lvl4pPr>
            <a:lvl5pPr marL="1828800" indent="0"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600" kern="1200">
                <a:solidFill>
                  <a:schemeClr val="tx1">
                    <a:tint val="75000"/>
                  </a:schemeClr>
                </a:solidFill>
                <a:effectLst/>
                <a:latin typeface="+mn-lt"/>
                <a:ea typeface="+mn-ea"/>
                <a:cs typeface="+mn-cs"/>
              </a:defRPr>
            </a:lvl5pPr>
            <a:lvl6pPr marL="2286000" indent="0"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600" kern="1200">
                <a:solidFill>
                  <a:schemeClr val="tx1">
                    <a:tint val="75000"/>
                  </a:schemeClr>
                </a:solidFill>
                <a:effectLst/>
                <a:latin typeface="+mn-lt"/>
                <a:ea typeface="+mn-ea"/>
                <a:cs typeface="+mn-cs"/>
              </a:defRPr>
            </a:lvl6pPr>
            <a:lvl7pPr marL="2743200" indent="0"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600" kern="1200">
                <a:solidFill>
                  <a:schemeClr val="tx1">
                    <a:tint val="75000"/>
                  </a:schemeClr>
                </a:solidFill>
                <a:effectLst/>
                <a:latin typeface="+mn-lt"/>
                <a:ea typeface="+mn-ea"/>
                <a:cs typeface="+mn-cs"/>
              </a:defRPr>
            </a:lvl7pPr>
            <a:lvl8pPr marL="3200400" indent="0"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600" kern="1200">
                <a:solidFill>
                  <a:schemeClr val="tx1">
                    <a:tint val="75000"/>
                  </a:schemeClr>
                </a:solidFill>
                <a:effectLst/>
                <a:latin typeface="+mn-lt"/>
                <a:ea typeface="+mn-ea"/>
                <a:cs typeface="+mn-cs"/>
              </a:defRPr>
            </a:lvl8pPr>
            <a:lvl9pPr marL="3657600" indent="0"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600" kern="1200">
                <a:solidFill>
                  <a:schemeClr val="tx1">
                    <a:tint val="75000"/>
                  </a:schemeClr>
                </a:solidFill>
                <a:effectLst/>
                <a:latin typeface="+mn-lt"/>
                <a:ea typeface="+mn-ea"/>
                <a:cs typeface="+mn-cs"/>
              </a:defRPr>
            </a:lvl9pPr>
          </a:lstStyle>
          <a:p>
            <a:pPr algn="l"/>
            <a:r>
              <a:rPr lang="en-US" sz="3600" b="1" u="sng" dirty="0">
                <a:latin typeface="Mangal Pro" pitchFamily="2" charset="0"/>
                <a:cs typeface="Mangal Pro" pitchFamily="2" charset="0"/>
              </a:rPr>
              <a:t>Step 2</a:t>
            </a:r>
          </a:p>
        </p:txBody>
      </p:sp>
      <p:sp>
        <p:nvSpPr>
          <p:cNvPr id="10" name="Title 1">
            <a:extLst>
              <a:ext uri="{FF2B5EF4-FFF2-40B4-BE49-F238E27FC236}">
                <a16:creationId xmlns:a16="http://schemas.microsoft.com/office/drawing/2014/main" id="{DA566ED8-BE9D-C492-431A-24D974554A4E}"/>
              </a:ext>
            </a:extLst>
          </p:cNvPr>
          <p:cNvSpPr>
            <a:spLocks noGrp="1"/>
          </p:cNvSpPr>
          <p:nvPr>
            <p:ph type="title"/>
          </p:nvPr>
        </p:nvSpPr>
        <p:spPr>
          <a:xfrm>
            <a:off x="1395391" y="3019243"/>
            <a:ext cx="4113179" cy="3398689"/>
          </a:xfrm>
        </p:spPr>
        <p:txBody>
          <a:bodyPr/>
          <a:lstStyle/>
          <a:p>
            <a:pPr algn="l"/>
            <a:r>
              <a:rPr lang="en-US" dirty="0">
                <a:latin typeface="Mangal Pro" pitchFamily="2" charset="0"/>
                <a:cs typeface="Mangal Pro" pitchFamily="2" charset="0"/>
              </a:rPr>
              <a:t>One Sample T-test</a:t>
            </a:r>
          </a:p>
        </p:txBody>
      </p:sp>
      <p:sp>
        <p:nvSpPr>
          <p:cNvPr id="7" name="Text Placeholder 2">
            <a:extLst>
              <a:ext uri="{FF2B5EF4-FFF2-40B4-BE49-F238E27FC236}">
                <a16:creationId xmlns:a16="http://schemas.microsoft.com/office/drawing/2014/main" id="{245132D3-A52F-AC73-99F0-0C2BC83BBB96}"/>
              </a:ext>
            </a:extLst>
          </p:cNvPr>
          <p:cNvSpPr txBox="1">
            <a:spLocks/>
          </p:cNvSpPr>
          <p:nvPr/>
        </p:nvSpPr>
        <p:spPr>
          <a:xfrm>
            <a:off x="7373007" y="2109129"/>
            <a:ext cx="1940645" cy="789346"/>
          </a:xfrm>
          <a:prstGeom prst="rect">
            <a:avLst/>
          </a:prstGeom>
        </p:spPr>
        <p:txBody>
          <a:bodyPr vert="horz" lIns="91440" tIns="0" rIns="91440" bIns="45720" rtlCol="0" anchor="b">
            <a:normAutofit/>
          </a:bodyPr>
          <a:lstStyle>
            <a:lvl1pPr marL="0" indent="0" algn="r"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800" kern="1200">
                <a:solidFill>
                  <a:schemeClr val="tx1"/>
                </a:solidFill>
                <a:effectLst/>
                <a:latin typeface="+mn-lt"/>
                <a:ea typeface="+mn-ea"/>
                <a:cs typeface="+mn-cs"/>
              </a:defRPr>
            </a:lvl1pPr>
            <a:lvl2pPr marL="457200" indent="0"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800" kern="1200">
                <a:solidFill>
                  <a:schemeClr val="tx1">
                    <a:tint val="75000"/>
                  </a:schemeClr>
                </a:solidFill>
                <a:effectLst/>
                <a:latin typeface="+mn-lt"/>
                <a:ea typeface="+mn-ea"/>
                <a:cs typeface="+mn-cs"/>
              </a:defRPr>
            </a:lvl2pPr>
            <a:lvl3pPr marL="914400" indent="0"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800" kern="1200">
                <a:solidFill>
                  <a:schemeClr val="tx1">
                    <a:tint val="75000"/>
                  </a:schemeClr>
                </a:solidFill>
                <a:effectLst/>
                <a:latin typeface="+mn-lt"/>
                <a:ea typeface="+mn-ea"/>
                <a:cs typeface="+mn-cs"/>
              </a:defRPr>
            </a:lvl3pPr>
            <a:lvl4pPr marL="1371600" indent="0"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600" kern="1200">
                <a:solidFill>
                  <a:schemeClr val="tx1">
                    <a:tint val="75000"/>
                  </a:schemeClr>
                </a:solidFill>
                <a:effectLst/>
                <a:latin typeface="+mn-lt"/>
                <a:ea typeface="+mn-ea"/>
                <a:cs typeface="+mn-cs"/>
              </a:defRPr>
            </a:lvl4pPr>
            <a:lvl5pPr marL="1828800" indent="0"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600" kern="1200">
                <a:solidFill>
                  <a:schemeClr val="tx1">
                    <a:tint val="75000"/>
                  </a:schemeClr>
                </a:solidFill>
                <a:effectLst/>
                <a:latin typeface="+mn-lt"/>
                <a:ea typeface="+mn-ea"/>
                <a:cs typeface="+mn-cs"/>
              </a:defRPr>
            </a:lvl5pPr>
            <a:lvl6pPr marL="2286000" indent="0"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600" kern="1200">
                <a:solidFill>
                  <a:schemeClr val="tx1">
                    <a:tint val="75000"/>
                  </a:schemeClr>
                </a:solidFill>
                <a:effectLst/>
                <a:latin typeface="+mn-lt"/>
                <a:ea typeface="+mn-ea"/>
                <a:cs typeface="+mn-cs"/>
              </a:defRPr>
            </a:lvl6pPr>
            <a:lvl7pPr marL="2743200" indent="0"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600" kern="1200">
                <a:solidFill>
                  <a:schemeClr val="tx1">
                    <a:tint val="75000"/>
                  </a:schemeClr>
                </a:solidFill>
                <a:effectLst/>
                <a:latin typeface="+mn-lt"/>
                <a:ea typeface="+mn-ea"/>
                <a:cs typeface="+mn-cs"/>
              </a:defRPr>
            </a:lvl7pPr>
            <a:lvl8pPr marL="3200400" indent="0"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600" kern="1200">
                <a:solidFill>
                  <a:schemeClr val="tx1">
                    <a:tint val="75000"/>
                  </a:schemeClr>
                </a:solidFill>
                <a:effectLst/>
                <a:latin typeface="+mn-lt"/>
                <a:ea typeface="+mn-ea"/>
                <a:cs typeface="+mn-cs"/>
              </a:defRPr>
            </a:lvl8pPr>
            <a:lvl9pPr marL="3657600" indent="0"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600" kern="1200">
                <a:solidFill>
                  <a:schemeClr val="tx1">
                    <a:tint val="75000"/>
                  </a:schemeClr>
                </a:solidFill>
                <a:effectLst/>
                <a:latin typeface="+mn-lt"/>
                <a:ea typeface="+mn-ea"/>
                <a:cs typeface="+mn-cs"/>
              </a:defRPr>
            </a:lvl9pPr>
          </a:lstStyle>
          <a:p>
            <a:pPr algn="l"/>
            <a:r>
              <a:rPr lang="en-US" sz="3600" b="1" u="sng" dirty="0">
                <a:latin typeface="Mangal Pro" pitchFamily="2" charset="0"/>
                <a:cs typeface="Mangal Pro" pitchFamily="2" charset="0"/>
              </a:rPr>
              <a:t>Step 3</a:t>
            </a:r>
          </a:p>
        </p:txBody>
      </p:sp>
      <p:sp>
        <p:nvSpPr>
          <p:cNvPr id="8" name="Title 1">
            <a:extLst>
              <a:ext uri="{FF2B5EF4-FFF2-40B4-BE49-F238E27FC236}">
                <a16:creationId xmlns:a16="http://schemas.microsoft.com/office/drawing/2014/main" id="{D60E5B10-FB45-049F-0065-8143C1738E3D}"/>
              </a:ext>
            </a:extLst>
          </p:cNvPr>
          <p:cNvSpPr txBox="1">
            <a:spLocks/>
          </p:cNvSpPr>
          <p:nvPr/>
        </p:nvSpPr>
        <p:spPr>
          <a:xfrm>
            <a:off x="6619224" y="3019243"/>
            <a:ext cx="4419190" cy="3398689"/>
          </a:xfrm>
          <a:prstGeom prst="rect">
            <a:avLst/>
          </a:prstGeom>
        </p:spPr>
        <p:txBody>
          <a:bodyPr vert="horz" lIns="91440" tIns="45720" rIns="91440" bIns="45720" rtlCol="0" anchor="t">
            <a:normAutofit/>
          </a:bodyPr>
          <a:lstStyle>
            <a:lvl1pPr algn="r"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a:lstStyle>
          <a:p>
            <a:pPr algn="l"/>
            <a:r>
              <a:rPr lang="en-US" dirty="0">
                <a:latin typeface="Mangal Pro" pitchFamily="2" charset="0"/>
                <a:cs typeface="Mangal Pro" pitchFamily="2" charset="0"/>
              </a:rPr>
              <a:t>T-statistic: 1.0962</a:t>
            </a:r>
          </a:p>
          <a:p>
            <a:pPr algn="l"/>
            <a:r>
              <a:rPr lang="en-US" dirty="0">
                <a:latin typeface="Mangal Pro" pitchFamily="2" charset="0"/>
                <a:cs typeface="Mangal Pro" pitchFamily="2" charset="0"/>
              </a:rPr>
              <a:t>P-value: 0.2929</a:t>
            </a:r>
          </a:p>
        </p:txBody>
      </p:sp>
      <p:pic>
        <p:nvPicPr>
          <p:cNvPr id="3" name="Picture 2" descr="A screenshot of a computer code&#10;&#10;Description automatically generated">
            <a:extLst>
              <a:ext uri="{FF2B5EF4-FFF2-40B4-BE49-F238E27FC236}">
                <a16:creationId xmlns:a16="http://schemas.microsoft.com/office/drawing/2014/main" id="{EFB63D34-C89B-2C0F-9C0C-6E142E5B7A3F}"/>
              </a:ext>
            </a:extLst>
          </p:cNvPr>
          <p:cNvPicPr>
            <a:picLocks noChangeAspect="1"/>
          </p:cNvPicPr>
          <p:nvPr/>
        </p:nvPicPr>
        <p:blipFill>
          <a:blip r:embed="rId2"/>
          <a:stretch>
            <a:fillRect/>
          </a:stretch>
        </p:blipFill>
        <p:spPr>
          <a:xfrm>
            <a:off x="5973064" y="3969833"/>
            <a:ext cx="4965869" cy="2231851"/>
          </a:xfrm>
          <a:prstGeom prst="rect">
            <a:avLst/>
          </a:prstGeom>
          <a:ln w="38100">
            <a:solidFill>
              <a:schemeClr val="bg2">
                <a:lumMod val="60000"/>
                <a:lumOff val="40000"/>
              </a:schemeClr>
            </a:solidFill>
          </a:ln>
        </p:spPr>
      </p:pic>
    </p:spTree>
    <p:extLst>
      <p:ext uri="{BB962C8B-B14F-4D97-AF65-F5344CB8AC3E}">
        <p14:creationId xmlns:p14="http://schemas.microsoft.com/office/powerpoint/2010/main" val="17980032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2">
            <a:extLst>
              <a:ext uri="{FF2B5EF4-FFF2-40B4-BE49-F238E27FC236}">
                <a16:creationId xmlns:a16="http://schemas.microsoft.com/office/drawing/2014/main" id="{AF0A52BE-2750-28F6-7879-6423A03D9EFD}"/>
              </a:ext>
            </a:extLst>
          </p:cNvPr>
          <p:cNvSpPr txBox="1">
            <a:spLocks/>
          </p:cNvSpPr>
          <p:nvPr/>
        </p:nvSpPr>
        <p:spPr>
          <a:xfrm>
            <a:off x="2200034" y="2109129"/>
            <a:ext cx="7791931" cy="878468"/>
          </a:xfrm>
          <a:prstGeom prst="rect">
            <a:avLst/>
          </a:prstGeom>
        </p:spPr>
        <p:txBody>
          <a:bodyPr vert="horz" lIns="91440" tIns="0" rIns="91440" bIns="45720" rtlCol="0" anchor="b">
            <a:normAutofit/>
          </a:bodyPr>
          <a:lstStyle>
            <a:lvl1pPr marL="0" indent="0" algn="r"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800" kern="1200">
                <a:solidFill>
                  <a:schemeClr val="tx1"/>
                </a:solidFill>
                <a:effectLst/>
                <a:latin typeface="+mn-lt"/>
                <a:ea typeface="+mn-ea"/>
                <a:cs typeface="+mn-cs"/>
              </a:defRPr>
            </a:lvl1pPr>
            <a:lvl2pPr marL="457200" indent="0"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800" kern="1200">
                <a:solidFill>
                  <a:schemeClr val="tx1">
                    <a:tint val="75000"/>
                  </a:schemeClr>
                </a:solidFill>
                <a:effectLst/>
                <a:latin typeface="+mn-lt"/>
                <a:ea typeface="+mn-ea"/>
                <a:cs typeface="+mn-cs"/>
              </a:defRPr>
            </a:lvl2pPr>
            <a:lvl3pPr marL="914400" indent="0"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800" kern="1200">
                <a:solidFill>
                  <a:schemeClr val="tx1">
                    <a:tint val="75000"/>
                  </a:schemeClr>
                </a:solidFill>
                <a:effectLst/>
                <a:latin typeface="+mn-lt"/>
                <a:ea typeface="+mn-ea"/>
                <a:cs typeface="+mn-cs"/>
              </a:defRPr>
            </a:lvl3pPr>
            <a:lvl4pPr marL="1371600" indent="0"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600" kern="1200">
                <a:solidFill>
                  <a:schemeClr val="tx1">
                    <a:tint val="75000"/>
                  </a:schemeClr>
                </a:solidFill>
                <a:effectLst/>
                <a:latin typeface="+mn-lt"/>
                <a:ea typeface="+mn-ea"/>
                <a:cs typeface="+mn-cs"/>
              </a:defRPr>
            </a:lvl4pPr>
            <a:lvl5pPr marL="1828800" indent="0"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600" kern="1200">
                <a:solidFill>
                  <a:schemeClr val="tx1">
                    <a:tint val="75000"/>
                  </a:schemeClr>
                </a:solidFill>
                <a:effectLst/>
                <a:latin typeface="+mn-lt"/>
                <a:ea typeface="+mn-ea"/>
                <a:cs typeface="+mn-cs"/>
              </a:defRPr>
            </a:lvl5pPr>
            <a:lvl6pPr marL="2286000" indent="0"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600" kern="1200">
                <a:solidFill>
                  <a:schemeClr val="tx1">
                    <a:tint val="75000"/>
                  </a:schemeClr>
                </a:solidFill>
                <a:effectLst/>
                <a:latin typeface="+mn-lt"/>
                <a:ea typeface="+mn-ea"/>
                <a:cs typeface="+mn-cs"/>
              </a:defRPr>
            </a:lvl6pPr>
            <a:lvl7pPr marL="2743200" indent="0"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600" kern="1200">
                <a:solidFill>
                  <a:schemeClr val="tx1">
                    <a:tint val="75000"/>
                  </a:schemeClr>
                </a:solidFill>
                <a:effectLst/>
                <a:latin typeface="+mn-lt"/>
                <a:ea typeface="+mn-ea"/>
                <a:cs typeface="+mn-cs"/>
              </a:defRPr>
            </a:lvl7pPr>
            <a:lvl8pPr marL="3200400" indent="0"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600" kern="1200">
                <a:solidFill>
                  <a:schemeClr val="tx1">
                    <a:tint val="75000"/>
                  </a:schemeClr>
                </a:solidFill>
                <a:effectLst/>
                <a:latin typeface="+mn-lt"/>
                <a:ea typeface="+mn-ea"/>
                <a:cs typeface="+mn-cs"/>
              </a:defRPr>
            </a:lvl8pPr>
            <a:lvl9pPr marL="3657600" indent="0"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600" kern="1200">
                <a:solidFill>
                  <a:schemeClr val="tx1">
                    <a:tint val="75000"/>
                  </a:schemeClr>
                </a:solidFill>
                <a:effectLst/>
                <a:latin typeface="+mn-lt"/>
                <a:ea typeface="+mn-ea"/>
                <a:cs typeface="+mn-cs"/>
              </a:defRPr>
            </a:lvl9pPr>
          </a:lstStyle>
          <a:p>
            <a:pPr algn="l"/>
            <a:r>
              <a:rPr lang="en-US" sz="3600" b="1" u="sng" dirty="0">
                <a:latin typeface="Mangal Pro" pitchFamily="2" charset="0"/>
                <a:cs typeface="Mangal Pro" pitchFamily="2" charset="0"/>
              </a:rPr>
              <a:t>Step 4</a:t>
            </a:r>
          </a:p>
        </p:txBody>
      </p:sp>
      <p:sp>
        <p:nvSpPr>
          <p:cNvPr id="10" name="Title 1">
            <a:extLst>
              <a:ext uri="{FF2B5EF4-FFF2-40B4-BE49-F238E27FC236}">
                <a16:creationId xmlns:a16="http://schemas.microsoft.com/office/drawing/2014/main" id="{DA566ED8-BE9D-C492-431A-24D974554A4E}"/>
              </a:ext>
            </a:extLst>
          </p:cNvPr>
          <p:cNvSpPr>
            <a:spLocks noGrp="1"/>
          </p:cNvSpPr>
          <p:nvPr>
            <p:ph type="title"/>
          </p:nvPr>
        </p:nvSpPr>
        <p:spPr>
          <a:xfrm>
            <a:off x="2481942" y="3147253"/>
            <a:ext cx="8258629" cy="3398689"/>
          </a:xfrm>
        </p:spPr>
        <p:txBody>
          <a:bodyPr/>
          <a:lstStyle/>
          <a:p>
            <a:pPr algn="l"/>
            <a:r>
              <a:rPr lang="en-US" dirty="0">
                <a:latin typeface="Mangal Pro" pitchFamily="2" charset="0"/>
                <a:cs typeface="Mangal Pro" pitchFamily="2" charset="0"/>
              </a:rPr>
              <a:t>Using a significance level of 0.05, fail to reject the Null Hypothesis.</a:t>
            </a:r>
          </a:p>
        </p:txBody>
      </p:sp>
    </p:spTree>
    <p:extLst>
      <p:ext uri="{BB962C8B-B14F-4D97-AF65-F5344CB8AC3E}">
        <p14:creationId xmlns:p14="http://schemas.microsoft.com/office/powerpoint/2010/main" val="17615837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2">
            <a:extLst>
              <a:ext uri="{FF2B5EF4-FFF2-40B4-BE49-F238E27FC236}">
                <a16:creationId xmlns:a16="http://schemas.microsoft.com/office/drawing/2014/main" id="{AF0A52BE-2750-28F6-7879-6423A03D9EFD}"/>
              </a:ext>
            </a:extLst>
          </p:cNvPr>
          <p:cNvSpPr txBox="1">
            <a:spLocks/>
          </p:cNvSpPr>
          <p:nvPr/>
        </p:nvSpPr>
        <p:spPr>
          <a:xfrm>
            <a:off x="2200034" y="2109129"/>
            <a:ext cx="7791931" cy="878468"/>
          </a:xfrm>
          <a:prstGeom prst="rect">
            <a:avLst/>
          </a:prstGeom>
        </p:spPr>
        <p:txBody>
          <a:bodyPr vert="horz" lIns="91440" tIns="0" rIns="91440" bIns="45720" rtlCol="0" anchor="b">
            <a:normAutofit/>
          </a:bodyPr>
          <a:lstStyle>
            <a:lvl1pPr marL="0" indent="0" algn="r"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800" kern="1200">
                <a:solidFill>
                  <a:schemeClr val="tx1"/>
                </a:solidFill>
                <a:effectLst/>
                <a:latin typeface="+mn-lt"/>
                <a:ea typeface="+mn-ea"/>
                <a:cs typeface="+mn-cs"/>
              </a:defRPr>
            </a:lvl1pPr>
            <a:lvl2pPr marL="457200" indent="0"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800" kern="1200">
                <a:solidFill>
                  <a:schemeClr val="tx1">
                    <a:tint val="75000"/>
                  </a:schemeClr>
                </a:solidFill>
                <a:effectLst/>
                <a:latin typeface="+mn-lt"/>
                <a:ea typeface="+mn-ea"/>
                <a:cs typeface="+mn-cs"/>
              </a:defRPr>
            </a:lvl2pPr>
            <a:lvl3pPr marL="914400" indent="0"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800" kern="1200">
                <a:solidFill>
                  <a:schemeClr val="tx1">
                    <a:tint val="75000"/>
                  </a:schemeClr>
                </a:solidFill>
                <a:effectLst/>
                <a:latin typeface="+mn-lt"/>
                <a:ea typeface="+mn-ea"/>
                <a:cs typeface="+mn-cs"/>
              </a:defRPr>
            </a:lvl3pPr>
            <a:lvl4pPr marL="1371600" indent="0"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600" kern="1200">
                <a:solidFill>
                  <a:schemeClr val="tx1">
                    <a:tint val="75000"/>
                  </a:schemeClr>
                </a:solidFill>
                <a:effectLst/>
                <a:latin typeface="+mn-lt"/>
                <a:ea typeface="+mn-ea"/>
                <a:cs typeface="+mn-cs"/>
              </a:defRPr>
            </a:lvl4pPr>
            <a:lvl5pPr marL="1828800" indent="0"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600" kern="1200">
                <a:solidFill>
                  <a:schemeClr val="tx1">
                    <a:tint val="75000"/>
                  </a:schemeClr>
                </a:solidFill>
                <a:effectLst/>
                <a:latin typeface="+mn-lt"/>
                <a:ea typeface="+mn-ea"/>
                <a:cs typeface="+mn-cs"/>
              </a:defRPr>
            </a:lvl5pPr>
            <a:lvl6pPr marL="2286000" indent="0"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600" kern="1200">
                <a:solidFill>
                  <a:schemeClr val="tx1">
                    <a:tint val="75000"/>
                  </a:schemeClr>
                </a:solidFill>
                <a:effectLst/>
                <a:latin typeface="+mn-lt"/>
                <a:ea typeface="+mn-ea"/>
                <a:cs typeface="+mn-cs"/>
              </a:defRPr>
            </a:lvl6pPr>
            <a:lvl7pPr marL="2743200" indent="0"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600" kern="1200">
                <a:solidFill>
                  <a:schemeClr val="tx1">
                    <a:tint val="75000"/>
                  </a:schemeClr>
                </a:solidFill>
                <a:effectLst/>
                <a:latin typeface="+mn-lt"/>
                <a:ea typeface="+mn-ea"/>
                <a:cs typeface="+mn-cs"/>
              </a:defRPr>
            </a:lvl7pPr>
            <a:lvl8pPr marL="3200400" indent="0"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600" kern="1200">
                <a:solidFill>
                  <a:schemeClr val="tx1">
                    <a:tint val="75000"/>
                  </a:schemeClr>
                </a:solidFill>
                <a:effectLst/>
                <a:latin typeface="+mn-lt"/>
                <a:ea typeface="+mn-ea"/>
                <a:cs typeface="+mn-cs"/>
              </a:defRPr>
            </a:lvl8pPr>
            <a:lvl9pPr marL="3657600" indent="0"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600" kern="1200">
                <a:solidFill>
                  <a:schemeClr val="tx1">
                    <a:tint val="75000"/>
                  </a:schemeClr>
                </a:solidFill>
                <a:effectLst/>
                <a:latin typeface="+mn-lt"/>
                <a:ea typeface="+mn-ea"/>
                <a:cs typeface="+mn-cs"/>
              </a:defRPr>
            </a:lvl9pPr>
          </a:lstStyle>
          <a:p>
            <a:pPr algn="l"/>
            <a:r>
              <a:rPr lang="en-US" sz="3600" b="1" u="sng" dirty="0">
                <a:latin typeface="Mangal Pro" pitchFamily="2" charset="0"/>
                <a:cs typeface="Mangal Pro" pitchFamily="2" charset="0"/>
              </a:rPr>
              <a:t>Conclusion</a:t>
            </a:r>
          </a:p>
        </p:txBody>
      </p:sp>
      <p:sp>
        <p:nvSpPr>
          <p:cNvPr id="10" name="Title 1">
            <a:extLst>
              <a:ext uri="{FF2B5EF4-FFF2-40B4-BE49-F238E27FC236}">
                <a16:creationId xmlns:a16="http://schemas.microsoft.com/office/drawing/2014/main" id="{DA566ED8-BE9D-C492-431A-24D974554A4E}"/>
              </a:ext>
            </a:extLst>
          </p:cNvPr>
          <p:cNvSpPr>
            <a:spLocks noGrp="1"/>
          </p:cNvSpPr>
          <p:nvPr>
            <p:ph type="title"/>
          </p:nvPr>
        </p:nvSpPr>
        <p:spPr>
          <a:xfrm>
            <a:off x="2481942" y="3147253"/>
            <a:ext cx="8258629" cy="3398689"/>
          </a:xfrm>
        </p:spPr>
        <p:txBody>
          <a:bodyPr>
            <a:normAutofit/>
          </a:bodyPr>
          <a:lstStyle/>
          <a:p>
            <a:pPr algn="l"/>
            <a:r>
              <a:rPr lang="en-US" sz="2800" dirty="0">
                <a:latin typeface="Mangal Pro" pitchFamily="2" charset="0"/>
                <a:cs typeface="Mangal Pro" pitchFamily="2" charset="0"/>
              </a:rPr>
              <a:t>Since the p-value </a:t>
            </a:r>
            <a:r>
              <a:rPr lang="en-US" sz="2800" b="1" dirty="0">
                <a:latin typeface="Mangal Pro" pitchFamily="2" charset="0"/>
                <a:cs typeface="Mangal Pro" pitchFamily="2" charset="0"/>
              </a:rPr>
              <a:t>0.2929</a:t>
            </a:r>
            <a:r>
              <a:rPr lang="en-US" sz="2800" dirty="0">
                <a:latin typeface="Mangal Pro" pitchFamily="2" charset="0"/>
                <a:cs typeface="Mangal Pro" pitchFamily="2" charset="0"/>
              </a:rPr>
              <a:t> is greater than the significance level 0.05, </a:t>
            </a:r>
            <a:r>
              <a:rPr lang="en-US" sz="2800" b="1" dirty="0">
                <a:latin typeface="Mangal Pro" pitchFamily="2" charset="0"/>
                <a:cs typeface="Mangal Pro" pitchFamily="2" charset="0"/>
              </a:rPr>
              <a:t>we fail to reject the null hypothesis</a:t>
            </a:r>
            <a:r>
              <a:rPr lang="en-US" sz="2800" dirty="0">
                <a:latin typeface="Mangal Pro" pitchFamily="2" charset="0"/>
                <a:cs typeface="Mangal Pro" pitchFamily="2" charset="0"/>
              </a:rPr>
              <a:t>. There is not enough evidence to support the claim that the average water consumed is significantly different than the recommended 2700 </a:t>
            </a:r>
            <a:r>
              <a:rPr lang="en-US" sz="2800" dirty="0" err="1">
                <a:latin typeface="Mangal Pro" pitchFamily="2" charset="0"/>
                <a:cs typeface="Mangal Pro" pitchFamily="2" charset="0"/>
              </a:rPr>
              <a:t>mL.</a:t>
            </a:r>
            <a:endParaRPr lang="en-US" sz="2800" dirty="0">
              <a:latin typeface="Mangal Pro" pitchFamily="2" charset="0"/>
              <a:cs typeface="Mangal Pro" pitchFamily="2" charset="0"/>
            </a:endParaRPr>
          </a:p>
        </p:txBody>
      </p:sp>
    </p:spTree>
    <p:extLst>
      <p:ext uri="{BB962C8B-B14F-4D97-AF65-F5344CB8AC3E}">
        <p14:creationId xmlns:p14="http://schemas.microsoft.com/office/powerpoint/2010/main" val="23294901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graph of a graph&#10;&#10;Description automatically generated with medium confidence">
            <a:extLst>
              <a:ext uri="{FF2B5EF4-FFF2-40B4-BE49-F238E27FC236}">
                <a16:creationId xmlns:a16="http://schemas.microsoft.com/office/drawing/2014/main" id="{466CB22D-E962-5F05-FCEE-0567C5C32512}"/>
              </a:ext>
            </a:extLst>
          </p:cNvPr>
          <p:cNvPicPr>
            <a:picLocks noChangeAspect="1"/>
          </p:cNvPicPr>
          <p:nvPr/>
        </p:nvPicPr>
        <p:blipFill>
          <a:blip r:embed="rId3"/>
          <a:stretch>
            <a:fillRect/>
          </a:stretch>
        </p:blipFill>
        <p:spPr>
          <a:xfrm>
            <a:off x="2209800" y="1000125"/>
            <a:ext cx="7772400" cy="4857750"/>
          </a:xfrm>
          <a:prstGeom prst="rect">
            <a:avLst/>
          </a:prstGeom>
          <a:ln w="38100">
            <a:solidFill>
              <a:schemeClr val="bg2">
                <a:lumMod val="60000"/>
                <a:lumOff val="40000"/>
              </a:schemeClr>
            </a:solidFill>
          </a:ln>
        </p:spPr>
      </p:pic>
    </p:spTree>
    <p:extLst>
      <p:ext uri="{BB962C8B-B14F-4D97-AF65-F5344CB8AC3E}">
        <p14:creationId xmlns:p14="http://schemas.microsoft.com/office/powerpoint/2010/main" val="23814794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4B9B0-344B-B885-FE06-AEF899C774C4}"/>
              </a:ext>
            </a:extLst>
          </p:cNvPr>
          <p:cNvSpPr>
            <a:spLocks noGrp="1"/>
          </p:cNvSpPr>
          <p:nvPr>
            <p:ph type="title"/>
          </p:nvPr>
        </p:nvSpPr>
        <p:spPr>
          <a:xfrm>
            <a:off x="2481943" y="3147254"/>
            <a:ext cx="8084490" cy="1424746"/>
          </a:xfrm>
        </p:spPr>
        <p:txBody>
          <a:bodyPr/>
          <a:lstStyle/>
          <a:p>
            <a:pPr algn="l"/>
            <a:r>
              <a:rPr lang="en-US" dirty="0">
                <a:latin typeface="Mangal Pro" pitchFamily="2" charset="0"/>
                <a:cs typeface="Mangal Pro" pitchFamily="2" charset="0"/>
              </a:rPr>
              <a:t>How does working affect my daily water consumption? </a:t>
            </a:r>
          </a:p>
        </p:txBody>
      </p:sp>
      <p:sp>
        <p:nvSpPr>
          <p:cNvPr id="3" name="Text Placeholder 2">
            <a:extLst>
              <a:ext uri="{FF2B5EF4-FFF2-40B4-BE49-F238E27FC236}">
                <a16:creationId xmlns:a16="http://schemas.microsoft.com/office/drawing/2014/main" id="{2086F6B6-E3B3-C477-5924-487C0515AAE2}"/>
              </a:ext>
            </a:extLst>
          </p:cNvPr>
          <p:cNvSpPr>
            <a:spLocks noGrp="1"/>
          </p:cNvSpPr>
          <p:nvPr>
            <p:ph type="body" idx="1"/>
          </p:nvPr>
        </p:nvSpPr>
        <p:spPr>
          <a:xfrm>
            <a:off x="2200034" y="2109129"/>
            <a:ext cx="7791931" cy="878468"/>
          </a:xfrm>
        </p:spPr>
        <p:txBody>
          <a:bodyPr>
            <a:normAutofit/>
          </a:bodyPr>
          <a:lstStyle/>
          <a:p>
            <a:pPr algn="l"/>
            <a:r>
              <a:rPr lang="en-US" sz="3600" b="1" u="sng" dirty="0">
                <a:latin typeface="Mangal Pro" pitchFamily="2" charset="0"/>
                <a:cs typeface="Mangal Pro" pitchFamily="2" charset="0"/>
              </a:rPr>
              <a:t>Question</a:t>
            </a:r>
          </a:p>
        </p:txBody>
      </p:sp>
    </p:spTree>
    <p:extLst>
      <p:ext uri="{BB962C8B-B14F-4D97-AF65-F5344CB8AC3E}">
        <p14:creationId xmlns:p14="http://schemas.microsoft.com/office/powerpoint/2010/main" val="31419990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2">
            <a:extLst>
              <a:ext uri="{FF2B5EF4-FFF2-40B4-BE49-F238E27FC236}">
                <a16:creationId xmlns:a16="http://schemas.microsoft.com/office/drawing/2014/main" id="{AF0A52BE-2750-28F6-7879-6423A03D9EFD}"/>
              </a:ext>
            </a:extLst>
          </p:cNvPr>
          <p:cNvSpPr txBox="1">
            <a:spLocks/>
          </p:cNvSpPr>
          <p:nvPr/>
        </p:nvSpPr>
        <p:spPr>
          <a:xfrm>
            <a:off x="2200034" y="2109129"/>
            <a:ext cx="7791931" cy="878468"/>
          </a:xfrm>
          <a:prstGeom prst="rect">
            <a:avLst/>
          </a:prstGeom>
        </p:spPr>
        <p:txBody>
          <a:bodyPr vert="horz" lIns="91440" tIns="0" rIns="91440" bIns="45720" rtlCol="0" anchor="b">
            <a:normAutofit/>
          </a:bodyPr>
          <a:lstStyle>
            <a:lvl1pPr marL="0" indent="0" algn="r"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800" kern="1200">
                <a:solidFill>
                  <a:schemeClr val="tx1"/>
                </a:solidFill>
                <a:effectLst/>
                <a:latin typeface="+mn-lt"/>
                <a:ea typeface="+mn-ea"/>
                <a:cs typeface="+mn-cs"/>
              </a:defRPr>
            </a:lvl1pPr>
            <a:lvl2pPr marL="457200" indent="0"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800" kern="1200">
                <a:solidFill>
                  <a:schemeClr val="tx1">
                    <a:tint val="75000"/>
                  </a:schemeClr>
                </a:solidFill>
                <a:effectLst/>
                <a:latin typeface="+mn-lt"/>
                <a:ea typeface="+mn-ea"/>
                <a:cs typeface="+mn-cs"/>
              </a:defRPr>
            </a:lvl2pPr>
            <a:lvl3pPr marL="914400" indent="0"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800" kern="1200">
                <a:solidFill>
                  <a:schemeClr val="tx1">
                    <a:tint val="75000"/>
                  </a:schemeClr>
                </a:solidFill>
                <a:effectLst/>
                <a:latin typeface="+mn-lt"/>
                <a:ea typeface="+mn-ea"/>
                <a:cs typeface="+mn-cs"/>
              </a:defRPr>
            </a:lvl3pPr>
            <a:lvl4pPr marL="1371600" indent="0"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600" kern="1200">
                <a:solidFill>
                  <a:schemeClr val="tx1">
                    <a:tint val="75000"/>
                  </a:schemeClr>
                </a:solidFill>
                <a:effectLst/>
                <a:latin typeface="+mn-lt"/>
                <a:ea typeface="+mn-ea"/>
                <a:cs typeface="+mn-cs"/>
              </a:defRPr>
            </a:lvl4pPr>
            <a:lvl5pPr marL="1828800" indent="0"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600" kern="1200">
                <a:solidFill>
                  <a:schemeClr val="tx1">
                    <a:tint val="75000"/>
                  </a:schemeClr>
                </a:solidFill>
                <a:effectLst/>
                <a:latin typeface="+mn-lt"/>
                <a:ea typeface="+mn-ea"/>
                <a:cs typeface="+mn-cs"/>
              </a:defRPr>
            </a:lvl5pPr>
            <a:lvl6pPr marL="2286000" indent="0"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600" kern="1200">
                <a:solidFill>
                  <a:schemeClr val="tx1">
                    <a:tint val="75000"/>
                  </a:schemeClr>
                </a:solidFill>
                <a:effectLst/>
                <a:latin typeface="+mn-lt"/>
                <a:ea typeface="+mn-ea"/>
                <a:cs typeface="+mn-cs"/>
              </a:defRPr>
            </a:lvl6pPr>
            <a:lvl7pPr marL="2743200" indent="0"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600" kern="1200">
                <a:solidFill>
                  <a:schemeClr val="tx1">
                    <a:tint val="75000"/>
                  </a:schemeClr>
                </a:solidFill>
                <a:effectLst/>
                <a:latin typeface="+mn-lt"/>
                <a:ea typeface="+mn-ea"/>
                <a:cs typeface="+mn-cs"/>
              </a:defRPr>
            </a:lvl7pPr>
            <a:lvl8pPr marL="3200400" indent="0"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600" kern="1200">
                <a:solidFill>
                  <a:schemeClr val="tx1">
                    <a:tint val="75000"/>
                  </a:schemeClr>
                </a:solidFill>
                <a:effectLst/>
                <a:latin typeface="+mn-lt"/>
                <a:ea typeface="+mn-ea"/>
                <a:cs typeface="+mn-cs"/>
              </a:defRPr>
            </a:lvl8pPr>
            <a:lvl9pPr marL="3657600" indent="0"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600" kern="1200">
                <a:solidFill>
                  <a:schemeClr val="tx1">
                    <a:tint val="75000"/>
                  </a:schemeClr>
                </a:solidFill>
                <a:effectLst/>
                <a:latin typeface="+mn-lt"/>
                <a:ea typeface="+mn-ea"/>
                <a:cs typeface="+mn-cs"/>
              </a:defRPr>
            </a:lvl9pPr>
          </a:lstStyle>
          <a:p>
            <a:pPr algn="l"/>
            <a:r>
              <a:rPr lang="en-US" sz="3600" b="1" u="sng" dirty="0">
                <a:latin typeface="Mangal Pro" pitchFamily="2" charset="0"/>
                <a:cs typeface="Mangal Pro" pitchFamily="2" charset="0"/>
              </a:rPr>
              <a:t>Variables</a:t>
            </a:r>
          </a:p>
        </p:txBody>
      </p:sp>
      <p:sp>
        <p:nvSpPr>
          <p:cNvPr id="10" name="Title 1">
            <a:extLst>
              <a:ext uri="{FF2B5EF4-FFF2-40B4-BE49-F238E27FC236}">
                <a16:creationId xmlns:a16="http://schemas.microsoft.com/office/drawing/2014/main" id="{DA566ED8-BE9D-C492-431A-24D974554A4E}"/>
              </a:ext>
            </a:extLst>
          </p:cNvPr>
          <p:cNvSpPr>
            <a:spLocks noGrp="1"/>
          </p:cNvSpPr>
          <p:nvPr>
            <p:ph type="title"/>
          </p:nvPr>
        </p:nvSpPr>
        <p:spPr>
          <a:xfrm>
            <a:off x="2481943" y="3147253"/>
            <a:ext cx="5506118" cy="3398689"/>
          </a:xfrm>
        </p:spPr>
        <p:txBody>
          <a:bodyPr>
            <a:normAutofit fontScale="90000"/>
          </a:bodyPr>
          <a:lstStyle/>
          <a:p>
            <a:pPr algn="l"/>
            <a:r>
              <a:rPr lang="en-US" b="1" dirty="0">
                <a:latin typeface="Mangal Pro" pitchFamily="2" charset="0"/>
                <a:cs typeface="Mangal Pro" pitchFamily="2" charset="0"/>
              </a:rPr>
              <a:t>Independent</a:t>
            </a:r>
            <a:r>
              <a:rPr lang="en-US" dirty="0">
                <a:latin typeface="Mangal Pro" pitchFamily="2" charset="0"/>
                <a:cs typeface="Mangal Pro" pitchFamily="2" charset="0"/>
              </a:rPr>
              <a:t>: Worked &amp; not worked</a:t>
            </a:r>
            <a:br>
              <a:rPr lang="en-US" dirty="0">
                <a:latin typeface="Mangal Pro" pitchFamily="2" charset="0"/>
                <a:cs typeface="Mangal Pro" pitchFamily="2" charset="0"/>
              </a:rPr>
            </a:br>
            <a:r>
              <a:rPr lang="en-US" b="1" dirty="0">
                <a:latin typeface="Mangal Pro" pitchFamily="2" charset="0"/>
                <a:cs typeface="Mangal Pro" pitchFamily="2" charset="0"/>
              </a:rPr>
              <a:t>Dependent</a:t>
            </a:r>
            <a:r>
              <a:rPr lang="en-US" dirty="0">
                <a:latin typeface="Mangal Pro" pitchFamily="2" charset="0"/>
                <a:cs typeface="Mangal Pro" pitchFamily="2" charset="0"/>
              </a:rPr>
              <a:t>: Daily water consumption</a:t>
            </a:r>
            <a:br>
              <a:rPr lang="en-US" dirty="0">
                <a:latin typeface="Mangal Pro" pitchFamily="2" charset="0"/>
                <a:cs typeface="Mangal Pro" pitchFamily="2" charset="0"/>
              </a:rPr>
            </a:br>
            <a:br>
              <a:rPr lang="en-US" dirty="0">
                <a:latin typeface="Mangal Pro" pitchFamily="2" charset="0"/>
                <a:cs typeface="Mangal Pro" pitchFamily="2" charset="0"/>
              </a:rPr>
            </a:br>
            <a:br>
              <a:rPr lang="en-US" sz="2700" dirty="0">
                <a:latin typeface="Mangal Pro" pitchFamily="2" charset="0"/>
                <a:cs typeface="Mangal Pro" pitchFamily="2" charset="0"/>
              </a:rPr>
            </a:br>
            <a:r>
              <a:rPr lang="en-US" sz="2700" dirty="0">
                <a:latin typeface="Mangal Pro" pitchFamily="2" charset="0"/>
                <a:cs typeface="Mangal Pro" pitchFamily="2" charset="0"/>
              </a:rPr>
              <a:t>14 observations</a:t>
            </a:r>
            <a:br>
              <a:rPr lang="en-US" sz="2700" dirty="0">
                <a:latin typeface="Mangal Pro" pitchFamily="2" charset="0"/>
                <a:cs typeface="Mangal Pro" pitchFamily="2" charset="0"/>
              </a:rPr>
            </a:br>
            <a:r>
              <a:rPr lang="en-US" sz="2700" dirty="0">
                <a:latin typeface="Mangal Pro" pitchFamily="2" charset="0"/>
                <a:cs typeface="Mangal Pro" pitchFamily="2" charset="0"/>
              </a:rPr>
              <a:t>	7 work observations</a:t>
            </a:r>
          </a:p>
        </p:txBody>
      </p:sp>
      <p:pic>
        <p:nvPicPr>
          <p:cNvPr id="2" name="Picture 1" descr="A screenshot of a computer&#10;&#10;Description automatically generated">
            <a:extLst>
              <a:ext uri="{FF2B5EF4-FFF2-40B4-BE49-F238E27FC236}">
                <a16:creationId xmlns:a16="http://schemas.microsoft.com/office/drawing/2014/main" id="{AF43F376-7903-FE8E-8C6B-043EAFA7C145}"/>
              </a:ext>
            </a:extLst>
          </p:cNvPr>
          <p:cNvPicPr>
            <a:picLocks noChangeAspect="1"/>
          </p:cNvPicPr>
          <p:nvPr/>
        </p:nvPicPr>
        <p:blipFill>
          <a:blip r:embed="rId2"/>
          <a:stretch>
            <a:fillRect/>
          </a:stretch>
        </p:blipFill>
        <p:spPr>
          <a:xfrm>
            <a:off x="7783284" y="1104900"/>
            <a:ext cx="3136900" cy="4648200"/>
          </a:xfrm>
          <a:prstGeom prst="rect">
            <a:avLst/>
          </a:prstGeom>
          <a:ln w="38100">
            <a:solidFill>
              <a:schemeClr val="bg2">
                <a:lumMod val="60000"/>
                <a:lumOff val="40000"/>
              </a:schemeClr>
            </a:solidFill>
          </a:ln>
        </p:spPr>
      </p:pic>
    </p:spTree>
    <p:extLst>
      <p:ext uri="{BB962C8B-B14F-4D97-AF65-F5344CB8AC3E}">
        <p14:creationId xmlns:p14="http://schemas.microsoft.com/office/powerpoint/2010/main" val="10943226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2">
            <a:extLst>
              <a:ext uri="{FF2B5EF4-FFF2-40B4-BE49-F238E27FC236}">
                <a16:creationId xmlns:a16="http://schemas.microsoft.com/office/drawing/2014/main" id="{AF0A52BE-2750-28F6-7879-6423A03D9EFD}"/>
              </a:ext>
            </a:extLst>
          </p:cNvPr>
          <p:cNvSpPr txBox="1">
            <a:spLocks/>
          </p:cNvSpPr>
          <p:nvPr/>
        </p:nvSpPr>
        <p:spPr>
          <a:xfrm>
            <a:off x="2200034" y="2109129"/>
            <a:ext cx="7791931" cy="878468"/>
          </a:xfrm>
          <a:prstGeom prst="rect">
            <a:avLst/>
          </a:prstGeom>
        </p:spPr>
        <p:txBody>
          <a:bodyPr vert="horz" lIns="91440" tIns="0" rIns="91440" bIns="45720" rtlCol="0" anchor="b">
            <a:normAutofit/>
          </a:bodyPr>
          <a:lstStyle>
            <a:lvl1pPr marL="0" indent="0" algn="r"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800" kern="1200">
                <a:solidFill>
                  <a:schemeClr val="tx1"/>
                </a:solidFill>
                <a:effectLst/>
                <a:latin typeface="+mn-lt"/>
                <a:ea typeface="+mn-ea"/>
                <a:cs typeface="+mn-cs"/>
              </a:defRPr>
            </a:lvl1pPr>
            <a:lvl2pPr marL="457200" indent="0"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800" kern="1200">
                <a:solidFill>
                  <a:schemeClr val="tx1">
                    <a:tint val="75000"/>
                  </a:schemeClr>
                </a:solidFill>
                <a:effectLst/>
                <a:latin typeface="+mn-lt"/>
                <a:ea typeface="+mn-ea"/>
                <a:cs typeface="+mn-cs"/>
              </a:defRPr>
            </a:lvl2pPr>
            <a:lvl3pPr marL="914400" indent="0"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800" kern="1200">
                <a:solidFill>
                  <a:schemeClr val="tx1">
                    <a:tint val="75000"/>
                  </a:schemeClr>
                </a:solidFill>
                <a:effectLst/>
                <a:latin typeface="+mn-lt"/>
                <a:ea typeface="+mn-ea"/>
                <a:cs typeface="+mn-cs"/>
              </a:defRPr>
            </a:lvl3pPr>
            <a:lvl4pPr marL="1371600" indent="0"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600" kern="1200">
                <a:solidFill>
                  <a:schemeClr val="tx1">
                    <a:tint val="75000"/>
                  </a:schemeClr>
                </a:solidFill>
                <a:effectLst/>
                <a:latin typeface="+mn-lt"/>
                <a:ea typeface="+mn-ea"/>
                <a:cs typeface="+mn-cs"/>
              </a:defRPr>
            </a:lvl4pPr>
            <a:lvl5pPr marL="1828800" indent="0"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600" kern="1200">
                <a:solidFill>
                  <a:schemeClr val="tx1">
                    <a:tint val="75000"/>
                  </a:schemeClr>
                </a:solidFill>
                <a:effectLst/>
                <a:latin typeface="+mn-lt"/>
                <a:ea typeface="+mn-ea"/>
                <a:cs typeface="+mn-cs"/>
              </a:defRPr>
            </a:lvl5pPr>
            <a:lvl6pPr marL="2286000" indent="0"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600" kern="1200">
                <a:solidFill>
                  <a:schemeClr val="tx1">
                    <a:tint val="75000"/>
                  </a:schemeClr>
                </a:solidFill>
                <a:effectLst/>
                <a:latin typeface="+mn-lt"/>
                <a:ea typeface="+mn-ea"/>
                <a:cs typeface="+mn-cs"/>
              </a:defRPr>
            </a:lvl6pPr>
            <a:lvl7pPr marL="2743200" indent="0"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600" kern="1200">
                <a:solidFill>
                  <a:schemeClr val="tx1">
                    <a:tint val="75000"/>
                  </a:schemeClr>
                </a:solidFill>
                <a:effectLst/>
                <a:latin typeface="+mn-lt"/>
                <a:ea typeface="+mn-ea"/>
                <a:cs typeface="+mn-cs"/>
              </a:defRPr>
            </a:lvl7pPr>
            <a:lvl8pPr marL="3200400" indent="0"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600" kern="1200">
                <a:solidFill>
                  <a:schemeClr val="tx1">
                    <a:tint val="75000"/>
                  </a:schemeClr>
                </a:solidFill>
                <a:effectLst/>
                <a:latin typeface="+mn-lt"/>
                <a:ea typeface="+mn-ea"/>
                <a:cs typeface="+mn-cs"/>
              </a:defRPr>
            </a:lvl8pPr>
            <a:lvl9pPr marL="3657600" indent="0"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600" kern="1200">
                <a:solidFill>
                  <a:schemeClr val="tx1">
                    <a:tint val="75000"/>
                  </a:schemeClr>
                </a:solidFill>
                <a:effectLst/>
                <a:latin typeface="+mn-lt"/>
                <a:ea typeface="+mn-ea"/>
                <a:cs typeface="+mn-cs"/>
              </a:defRPr>
            </a:lvl9pPr>
          </a:lstStyle>
          <a:p>
            <a:pPr algn="l"/>
            <a:r>
              <a:rPr lang="en-US" sz="3600" b="1" u="sng" dirty="0">
                <a:latin typeface="Mangal Pro" pitchFamily="2" charset="0"/>
                <a:cs typeface="Mangal Pro" pitchFamily="2" charset="0"/>
              </a:rPr>
              <a:t>Claim 1</a:t>
            </a:r>
          </a:p>
        </p:txBody>
      </p:sp>
      <p:sp>
        <p:nvSpPr>
          <p:cNvPr id="10" name="Title 1">
            <a:extLst>
              <a:ext uri="{FF2B5EF4-FFF2-40B4-BE49-F238E27FC236}">
                <a16:creationId xmlns:a16="http://schemas.microsoft.com/office/drawing/2014/main" id="{DA566ED8-BE9D-C492-431A-24D974554A4E}"/>
              </a:ext>
            </a:extLst>
          </p:cNvPr>
          <p:cNvSpPr>
            <a:spLocks noGrp="1"/>
          </p:cNvSpPr>
          <p:nvPr>
            <p:ph type="title"/>
          </p:nvPr>
        </p:nvSpPr>
        <p:spPr>
          <a:xfrm>
            <a:off x="2481942" y="3147253"/>
            <a:ext cx="8258629" cy="3398689"/>
          </a:xfrm>
        </p:spPr>
        <p:txBody>
          <a:bodyPr/>
          <a:lstStyle/>
          <a:p>
            <a:pPr algn="l"/>
            <a:r>
              <a:rPr lang="en-US" dirty="0">
                <a:latin typeface="Mangal Pro" pitchFamily="2" charset="0"/>
                <a:cs typeface="Mangal Pro" pitchFamily="2" charset="0"/>
              </a:rPr>
              <a:t>The average amount of water consumed (mL) on days worked is significantly less than the average amount of water consumed (mL) on days not worked.</a:t>
            </a:r>
            <a:br>
              <a:rPr lang="en-US" dirty="0">
                <a:latin typeface="Mangal Pro" pitchFamily="2" charset="0"/>
                <a:cs typeface="Mangal Pro" pitchFamily="2" charset="0"/>
              </a:rPr>
            </a:br>
            <a:br>
              <a:rPr lang="en-US" dirty="0">
                <a:latin typeface="Mangal Pro" pitchFamily="2" charset="0"/>
                <a:cs typeface="Mangal Pro" pitchFamily="2" charset="0"/>
              </a:rPr>
            </a:br>
            <a:endParaRPr lang="en-US" b="1" dirty="0">
              <a:latin typeface="Mangal Pro" pitchFamily="2" charset="0"/>
              <a:cs typeface="Mangal Pro" pitchFamily="2" charset="0"/>
            </a:endParaRPr>
          </a:p>
        </p:txBody>
      </p:sp>
    </p:spTree>
    <p:extLst>
      <p:ext uri="{BB962C8B-B14F-4D97-AF65-F5344CB8AC3E}">
        <p14:creationId xmlns:p14="http://schemas.microsoft.com/office/powerpoint/2010/main" val="7491244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graph with lines and dots&#10;&#10;Description automatically generated">
            <a:extLst>
              <a:ext uri="{FF2B5EF4-FFF2-40B4-BE49-F238E27FC236}">
                <a16:creationId xmlns:a16="http://schemas.microsoft.com/office/drawing/2014/main" id="{791563F1-0E56-A533-3732-0F05BDD1EC17}"/>
              </a:ext>
            </a:extLst>
          </p:cNvPr>
          <p:cNvPicPr>
            <a:picLocks noChangeAspect="1"/>
          </p:cNvPicPr>
          <p:nvPr/>
        </p:nvPicPr>
        <p:blipFill>
          <a:blip r:embed="rId3"/>
          <a:stretch>
            <a:fillRect/>
          </a:stretch>
        </p:blipFill>
        <p:spPr>
          <a:xfrm>
            <a:off x="2209800" y="1000125"/>
            <a:ext cx="7772400" cy="4857750"/>
          </a:xfrm>
          <a:prstGeom prst="rect">
            <a:avLst/>
          </a:prstGeom>
          <a:ln w="38100">
            <a:solidFill>
              <a:schemeClr val="bg2">
                <a:lumMod val="60000"/>
                <a:lumOff val="40000"/>
              </a:schemeClr>
            </a:solidFill>
          </a:ln>
        </p:spPr>
      </p:pic>
    </p:spTree>
    <p:extLst>
      <p:ext uri="{BB962C8B-B14F-4D97-AF65-F5344CB8AC3E}">
        <p14:creationId xmlns:p14="http://schemas.microsoft.com/office/powerpoint/2010/main" val="14840436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2">
            <a:extLst>
              <a:ext uri="{FF2B5EF4-FFF2-40B4-BE49-F238E27FC236}">
                <a16:creationId xmlns:a16="http://schemas.microsoft.com/office/drawing/2014/main" id="{AF0A52BE-2750-28F6-7879-6423A03D9EFD}"/>
              </a:ext>
            </a:extLst>
          </p:cNvPr>
          <p:cNvSpPr txBox="1">
            <a:spLocks/>
          </p:cNvSpPr>
          <p:nvPr/>
        </p:nvSpPr>
        <p:spPr>
          <a:xfrm>
            <a:off x="2200034" y="2109129"/>
            <a:ext cx="7791931" cy="878468"/>
          </a:xfrm>
          <a:prstGeom prst="rect">
            <a:avLst/>
          </a:prstGeom>
        </p:spPr>
        <p:txBody>
          <a:bodyPr vert="horz" lIns="91440" tIns="0" rIns="91440" bIns="45720" rtlCol="0" anchor="b">
            <a:normAutofit/>
          </a:bodyPr>
          <a:lstStyle>
            <a:lvl1pPr marL="0" indent="0" algn="r"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800" kern="1200">
                <a:solidFill>
                  <a:schemeClr val="tx1"/>
                </a:solidFill>
                <a:effectLst/>
                <a:latin typeface="+mn-lt"/>
                <a:ea typeface="+mn-ea"/>
                <a:cs typeface="+mn-cs"/>
              </a:defRPr>
            </a:lvl1pPr>
            <a:lvl2pPr marL="457200" indent="0"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800" kern="1200">
                <a:solidFill>
                  <a:schemeClr val="tx1">
                    <a:tint val="75000"/>
                  </a:schemeClr>
                </a:solidFill>
                <a:effectLst/>
                <a:latin typeface="+mn-lt"/>
                <a:ea typeface="+mn-ea"/>
                <a:cs typeface="+mn-cs"/>
              </a:defRPr>
            </a:lvl2pPr>
            <a:lvl3pPr marL="914400" indent="0"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800" kern="1200">
                <a:solidFill>
                  <a:schemeClr val="tx1">
                    <a:tint val="75000"/>
                  </a:schemeClr>
                </a:solidFill>
                <a:effectLst/>
                <a:latin typeface="+mn-lt"/>
                <a:ea typeface="+mn-ea"/>
                <a:cs typeface="+mn-cs"/>
              </a:defRPr>
            </a:lvl3pPr>
            <a:lvl4pPr marL="1371600" indent="0"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600" kern="1200">
                <a:solidFill>
                  <a:schemeClr val="tx1">
                    <a:tint val="75000"/>
                  </a:schemeClr>
                </a:solidFill>
                <a:effectLst/>
                <a:latin typeface="+mn-lt"/>
                <a:ea typeface="+mn-ea"/>
                <a:cs typeface="+mn-cs"/>
              </a:defRPr>
            </a:lvl4pPr>
            <a:lvl5pPr marL="1828800" indent="0"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600" kern="1200">
                <a:solidFill>
                  <a:schemeClr val="tx1">
                    <a:tint val="75000"/>
                  </a:schemeClr>
                </a:solidFill>
                <a:effectLst/>
                <a:latin typeface="+mn-lt"/>
                <a:ea typeface="+mn-ea"/>
                <a:cs typeface="+mn-cs"/>
              </a:defRPr>
            </a:lvl5pPr>
            <a:lvl6pPr marL="2286000" indent="0"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600" kern="1200">
                <a:solidFill>
                  <a:schemeClr val="tx1">
                    <a:tint val="75000"/>
                  </a:schemeClr>
                </a:solidFill>
                <a:effectLst/>
                <a:latin typeface="+mn-lt"/>
                <a:ea typeface="+mn-ea"/>
                <a:cs typeface="+mn-cs"/>
              </a:defRPr>
            </a:lvl6pPr>
            <a:lvl7pPr marL="2743200" indent="0"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600" kern="1200">
                <a:solidFill>
                  <a:schemeClr val="tx1">
                    <a:tint val="75000"/>
                  </a:schemeClr>
                </a:solidFill>
                <a:effectLst/>
                <a:latin typeface="+mn-lt"/>
                <a:ea typeface="+mn-ea"/>
                <a:cs typeface="+mn-cs"/>
              </a:defRPr>
            </a:lvl7pPr>
            <a:lvl8pPr marL="3200400" indent="0"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600" kern="1200">
                <a:solidFill>
                  <a:schemeClr val="tx1">
                    <a:tint val="75000"/>
                  </a:schemeClr>
                </a:solidFill>
                <a:effectLst/>
                <a:latin typeface="+mn-lt"/>
                <a:ea typeface="+mn-ea"/>
                <a:cs typeface="+mn-cs"/>
              </a:defRPr>
            </a:lvl8pPr>
            <a:lvl9pPr marL="3657600" indent="0"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600" kern="1200">
                <a:solidFill>
                  <a:schemeClr val="tx1">
                    <a:tint val="75000"/>
                  </a:schemeClr>
                </a:solidFill>
                <a:effectLst/>
                <a:latin typeface="+mn-lt"/>
                <a:ea typeface="+mn-ea"/>
                <a:cs typeface="+mn-cs"/>
              </a:defRPr>
            </a:lvl9pPr>
          </a:lstStyle>
          <a:p>
            <a:pPr algn="l"/>
            <a:r>
              <a:rPr lang="en-US" sz="3600" b="1" u="sng" dirty="0">
                <a:latin typeface="Mangal Pro" pitchFamily="2" charset="0"/>
                <a:cs typeface="Mangal Pro" pitchFamily="2" charset="0"/>
              </a:rPr>
              <a:t>Step 1</a:t>
            </a:r>
          </a:p>
        </p:txBody>
      </p:sp>
      <p:sp>
        <p:nvSpPr>
          <p:cNvPr id="10" name="Title 1">
            <a:extLst>
              <a:ext uri="{FF2B5EF4-FFF2-40B4-BE49-F238E27FC236}">
                <a16:creationId xmlns:a16="http://schemas.microsoft.com/office/drawing/2014/main" id="{DA566ED8-BE9D-C492-431A-24D974554A4E}"/>
              </a:ext>
            </a:extLst>
          </p:cNvPr>
          <p:cNvSpPr>
            <a:spLocks noGrp="1"/>
          </p:cNvSpPr>
          <p:nvPr>
            <p:ph type="title"/>
          </p:nvPr>
        </p:nvSpPr>
        <p:spPr>
          <a:xfrm>
            <a:off x="2481942" y="3147253"/>
            <a:ext cx="8258629" cy="3398689"/>
          </a:xfrm>
        </p:spPr>
        <p:txBody>
          <a:bodyPr/>
          <a:lstStyle/>
          <a:p>
            <a:pPr algn="l"/>
            <a:r>
              <a:rPr lang="en-US" sz="2000" dirty="0">
                <a:latin typeface="Mangal Pro" pitchFamily="2" charset="0"/>
                <a:cs typeface="Mangal Pro" pitchFamily="2" charset="0"/>
              </a:rPr>
              <a:t>w = worked</a:t>
            </a:r>
            <a:br>
              <a:rPr lang="en-US" sz="2000" dirty="0">
                <a:latin typeface="Mangal Pro" pitchFamily="2" charset="0"/>
                <a:cs typeface="Mangal Pro" pitchFamily="2" charset="0"/>
              </a:rPr>
            </a:br>
            <a:r>
              <a:rPr lang="en-US" sz="2000" dirty="0" err="1">
                <a:latin typeface="Mangal Pro" pitchFamily="2" charset="0"/>
                <a:cs typeface="Mangal Pro" pitchFamily="2" charset="0"/>
              </a:rPr>
              <a:t>nw</a:t>
            </a:r>
            <a:r>
              <a:rPr lang="en-US" sz="2000" dirty="0">
                <a:latin typeface="Mangal Pro" pitchFamily="2" charset="0"/>
                <a:cs typeface="Mangal Pro" pitchFamily="2" charset="0"/>
              </a:rPr>
              <a:t> = not worked</a:t>
            </a:r>
            <a:br>
              <a:rPr lang="en-US" sz="2000" dirty="0">
                <a:latin typeface="Mangal Pro" pitchFamily="2" charset="0"/>
                <a:cs typeface="Mangal Pro" pitchFamily="2" charset="0"/>
              </a:rPr>
            </a:br>
            <a:br>
              <a:rPr lang="en-US" sz="2000" b="1" dirty="0">
                <a:latin typeface="Mangal Pro" pitchFamily="2" charset="0"/>
                <a:cs typeface="Mangal Pro" pitchFamily="2" charset="0"/>
              </a:rPr>
            </a:br>
            <a:r>
              <a:rPr lang="en-US" b="1" dirty="0">
                <a:latin typeface="Mangal Pro" pitchFamily="2" charset="0"/>
                <a:cs typeface="Mangal Pro" pitchFamily="2" charset="0"/>
              </a:rPr>
              <a:t>Null Hypothesis: </a:t>
            </a:r>
            <a:r>
              <a:rPr lang="el-GR" b="1" i="0" dirty="0">
                <a:effectLst/>
                <a:latin typeface="Google Sans"/>
                <a:cs typeface="Mangal Pro" pitchFamily="2" charset="0"/>
              </a:rPr>
              <a:t>μ</a:t>
            </a:r>
            <a:r>
              <a:rPr lang="en-US" b="1" i="0" baseline="-25000" dirty="0">
                <a:effectLst/>
                <a:latin typeface="Mangal Pro" pitchFamily="2" charset="0"/>
                <a:cs typeface="Mangal Pro" pitchFamily="2" charset="0"/>
              </a:rPr>
              <a:t>w </a:t>
            </a:r>
            <a:r>
              <a:rPr lang="en-US" b="1" dirty="0">
                <a:latin typeface="Mangal Pro" pitchFamily="2" charset="0"/>
                <a:cs typeface="Mangal Pro" pitchFamily="2" charset="0"/>
              </a:rPr>
              <a:t>= </a:t>
            </a:r>
            <a:r>
              <a:rPr lang="el-GR" b="1" i="0" dirty="0">
                <a:effectLst/>
                <a:latin typeface="Google Sans"/>
                <a:cs typeface="Mangal Pro" pitchFamily="2" charset="0"/>
              </a:rPr>
              <a:t>μ</a:t>
            </a:r>
            <a:r>
              <a:rPr lang="en-US" b="1" i="0" baseline="-25000" dirty="0" err="1">
                <a:effectLst/>
                <a:latin typeface="Mangal Pro" pitchFamily="2" charset="0"/>
                <a:cs typeface="Mangal Pro" pitchFamily="2" charset="0"/>
              </a:rPr>
              <a:t>nw</a:t>
            </a:r>
            <a:br>
              <a:rPr lang="en-US" b="0" i="0" dirty="0">
                <a:effectLst/>
                <a:latin typeface="Mangal Pro" pitchFamily="2" charset="0"/>
                <a:cs typeface="Mangal Pro" pitchFamily="2" charset="0"/>
              </a:rPr>
            </a:br>
            <a:br>
              <a:rPr lang="en-US" b="1" dirty="0">
                <a:latin typeface="Mangal Pro" pitchFamily="2" charset="0"/>
                <a:cs typeface="Mangal Pro" pitchFamily="2" charset="0"/>
              </a:rPr>
            </a:br>
            <a:r>
              <a:rPr lang="en-US" b="1" dirty="0">
                <a:latin typeface="Mangal Pro" pitchFamily="2" charset="0"/>
                <a:cs typeface="Mangal Pro" pitchFamily="2" charset="0"/>
              </a:rPr>
              <a:t>Alternative Hypothesis: </a:t>
            </a:r>
            <a:r>
              <a:rPr lang="el-GR" b="1" i="0" dirty="0">
                <a:effectLst/>
                <a:latin typeface="Google Sans"/>
                <a:cs typeface="Mangal Pro" pitchFamily="2" charset="0"/>
              </a:rPr>
              <a:t>μ</a:t>
            </a:r>
            <a:r>
              <a:rPr lang="en-US" b="1" i="0" baseline="-25000" dirty="0">
                <a:effectLst/>
                <a:latin typeface="Mangal Pro" pitchFamily="2" charset="0"/>
                <a:cs typeface="Mangal Pro" pitchFamily="2" charset="0"/>
              </a:rPr>
              <a:t>w &lt;</a:t>
            </a:r>
            <a:r>
              <a:rPr lang="en-US" b="1" dirty="0">
                <a:latin typeface="Mangal Pro" pitchFamily="2" charset="0"/>
                <a:cs typeface="Mangal Pro" pitchFamily="2" charset="0"/>
              </a:rPr>
              <a:t> </a:t>
            </a:r>
            <a:r>
              <a:rPr lang="el-GR" b="1" i="0" dirty="0">
                <a:effectLst/>
                <a:latin typeface="Google Sans"/>
                <a:cs typeface="Mangal Pro" pitchFamily="2" charset="0"/>
              </a:rPr>
              <a:t>μ</a:t>
            </a:r>
            <a:r>
              <a:rPr lang="en-US" b="1" i="0" baseline="-25000" dirty="0" err="1">
                <a:effectLst/>
                <a:latin typeface="Mangal Pro" pitchFamily="2" charset="0"/>
                <a:cs typeface="Mangal Pro" pitchFamily="2" charset="0"/>
              </a:rPr>
              <a:t>nw</a:t>
            </a:r>
            <a:endParaRPr lang="en-US" dirty="0">
              <a:latin typeface="Mangal Pro" pitchFamily="2" charset="0"/>
              <a:cs typeface="Mangal Pro" pitchFamily="2" charset="0"/>
            </a:endParaRPr>
          </a:p>
        </p:txBody>
      </p:sp>
    </p:spTree>
    <p:extLst>
      <p:ext uri="{BB962C8B-B14F-4D97-AF65-F5344CB8AC3E}">
        <p14:creationId xmlns:p14="http://schemas.microsoft.com/office/powerpoint/2010/main" val="16912270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28B1F83-0091-6F91-BA61-1694109FAF71}"/>
              </a:ext>
            </a:extLst>
          </p:cNvPr>
          <p:cNvSpPr/>
          <p:nvPr/>
        </p:nvSpPr>
        <p:spPr>
          <a:xfrm>
            <a:off x="2200034" y="2898475"/>
            <a:ext cx="1110094" cy="887141"/>
          </a:xfrm>
          <a:prstGeom prst="rect">
            <a:avLst/>
          </a:prstGeom>
          <a:solidFill>
            <a:srgbClr val="403E52"/>
          </a:solidFill>
          <a:ln>
            <a:solidFill>
              <a:srgbClr val="403E5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2">
            <a:extLst>
              <a:ext uri="{FF2B5EF4-FFF2-40B4-BE49-F238E27FC236}">
                <a16:creationId xmlns:a16="http://schemas.microsoft.com/office/drawing/2014/main" id="{AF0A52BE-2750-28F6-7879-6423A03D9EFD}"/>
              </a:ext>
            </a:extLst>
          </p:cNvPr>
          <p:cNvSpPr txBox="1">
            <a:spLocks/>
          </p:cNvSpPr>
          <p:nvPr/>
        </p:nvSpPr>
        <p:spPr>
          <a:xfrm>
            <a:off x="2200034" y="2109129"/>
            <a:ext cx="1940645" cy="789346"/>
          </a:xfrm>
          <a:prstGeom prst="rect">
            <a:avLst/>
          </a:prstGeom>
        </p:spPr>
        <p:txBody>
          <a:bodyPr vert="horz" lIns="91440" tIns="0" rIns="91440" bIns="45720" rtlCol="0" anchor="b">
            <a:normAutofit/>
          </a:bodyPr>
          <a:lstStyle>
            <a:lvl1pPr marL="0" indent="0" algn="r"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800" kern="1200">
                <a:solidFill>
                  <a:schemeClr val="tx1"/>
                </a:solidFill>
                <a:effectLst/>
                <a:latin typeface="+mn-lt"/>
                <a:ea typeface="+mn-ea"/>
                <a:cs typeface="+mn-cs"/>
              </a:defRPr>
            </a:lvl1pPr>
            <a:lvl2pPr marL="457200" indent="0"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800" kern="1200">
                <a:solidFill>
                  <a:schemeClr val="tx1">
                    <a:tint val="75000"/>
                  </a:schemeClr>
                </a:solidFill>
                <a:effectLst/>
                <a:latin typeface="+mn-lt"/>
                <a:ea typeface="+mn-ea"/>
                <a:cs typeface="+mn-cs"/>
              </a:defRPr>
            </a:lvl2pPr>
            <a:lvl3pPr marL="914400" indent="0"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800" kern="1200">
                <a:solidFill>
                  <a:schemeClr val="tx1">
                    <a:tint val="75000"/>
                  </a:schemeClr>
                </a:solidFill>
                <a:effectLst/>
                <a:latin typeface="+mn-lt"/>
                <a:ea typeface="+mn-ea"/>
                <a:cs typeface="+mn-cs"/>
              </a:defRPr>
            </a:lvl3pPr>
            <a:lvl4pPr marL="1371600" indent="0"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600" kern="1200">
                <a:solidFill>
                  <a:schemeClr val="tx1">
                    <a:tint val="75000"/>
                  </a:schemeClr>
                </a:solidFill>
                <a:effectLst/>
                <a:latin typeface="+mn-lt"/>
                <a:ea typeface="+mn-ea"/>
                <a:cs typeface="+mn-cs"/>
              </a:defRPr>
            </a:lvl4pPr>
            <a:lvl5pPr marL="1828800" indent="0"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600" kern="1200">
                <a:solidFill>
                  <a:schemeClr val="tx1">
                    <a:tint val="75000"/>
                  </a:schemeClr>
                </a:solidFill>
                <a:effectLst/>
                <a:latin typeface="+mn-lt"/>
                <a:ea typeface="+mn-ea"/>
                <a:cs typeface="+mn-cs"/>
              </a:defRPr>
            </a:lvl5pPr>
            <a:lvl6pPr marL="2286000" indent="0"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600" kern="1200">
                <a:solidFill>
                  <a:schemeClr val="tx1">
                    <a:tint val="75000"/>
                  </a:schemeClr>
                </a:solidFill>
                <a:effectLst/>
                <a:latin typeface="+mn-lt"/>
                <a:ea typeface="+mn-ea"/>
                <a:cs typeface="+mn-cs"/>
              </a:defRPr>
            </a:lvl6pPr>
            <a:lvl7pPr marL="2743200" indent="0"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600" kern="1200">
                <a:solidFill>
                  <a:schemeClr val="tx1">
                    <a:tint val="75000"/>
                  </a:schemeClr>
                </a:solidFill>
                <a:effectLst/>
                <a:latin typeface="+mn-lt"/>
                <a:ea typeface="+mn-ea"/>
                <a:cs typeface="+mn-cs"/>
              </a:defRPr>
            </a:lvl7pPr>
            <a:lvl8pPr marL="3200400" indent="0"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600" kern="1200">
                <a:solidFill>
                  <a:schemeClr val="tx1">
                    <a:tint val="75000"/>
                  </a:schemeClr>
                </a:solidFill>
                <a:effectLst/>
                <a:latin typeface="+mn-lt"/>
                <a:ea typeface="+mn-ea"/>
                <a:cs typeface="+mn-cs"/>
              </a:defRPr>
            </a:lvl8pPr>
            <a:lvl9pPr marL="3657600" indent="0"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600" kern="1200">
                <a:solidFill>
                  <a:schemeClr val="tx1">
                    <a:tint val="75000"/>
                  </a:schemeClr>
                </a:solidFill>
                <a:effectLst/>
                <a:latin typeface="+mn-lt"/>
                <a:ea typeface="+mn-ea"/>
                <a:cs typeface="+mn-cs"/>
              </a:defRPr>
            </a:lvl9pPr>
          </a:lstStyle>
          <a:p>
            <a:pPr algn="l"/>
            <a:r>
              <a:rPr lang="en-US" sz="3600" b="1" u="sng" dirty="0">
                <a:latin typeface="Mangal Pro" pitchFamily="2" charset="0"/>
                <a:cs typeface="Mangal Pro" pitchFamily="2" charset="0"/>
              </a:rPr>
              <a:t>Step 2</a:t>
            </a:r>
          </a:p>
        </p:txBody>
      </p:sp>
      <p:sp>
        <p:nvSpPr>
          <p:cNvPr id="10" name="Title 1">
            <a:extLst>
              <a:ext uri="{FF2B5EF4-FFF2-40B4-BE49-F238E27FC236}">
                <a16:creationId xmlns:a16="http://schemas.microsoft.com/office/drawing/2014/main" id="{DA566ED8-BE9D-C492-431A-24D974554A4E}"/>
              </a:ext>
            </a:extLst>
          </p:cNvPr>
          <p:cNvSpPr>
            <a:spLocks noGrp="1"/>
          </p:cNvSpPr>
          <p:nvPr>
            <p:ph type="title"/>
          </p:nvPr>
        </p:nvSpPr>
        <p:spPr>
          <a:xfrm>
            <a:off x="1704622" y="3019243"/>
            <a:ext cx="4174166" cy="3398689"/>
          </a:xfrm>
        </p:spPr>
        <p:txBody>
          <a:bodyPr/>
          <a:lstStyle/>
          <a:p>
            <a:pPr algn="l"/>
            <a:r>
              <a:rPr lang="en-US" dirty="0">
                <a:latin typeface="Mangal Pro" pitchFamily="2" charset="0"/>
                <a:cs typeface="Mangal Pro" pitchFamily="2" charset="0"/>
              </a:rPr>
              <a:t>Two Sample T-test</a:t>
            </a:r>
          </a:p>
        </p:txBody>
      </p:sp>
      <p:sp>
        <p:nvSpPr>
          <p:cNvPr id="7" name="Text Placeholder 2">
            <a:extLst>
              <a:ext uri="{FF2B5EF4-FFF2-40B4-BE49-F238E27FC236}">
                <a16:creationId xmlns:a16="http://schemas.microsoft.com/office/drawing/2014/main" id="{245132D3-A52F-AC73-99F0-0C2BC83BBB96}"/>
              </a:ext>
            </a:extLst>
          </p:cNvPr>
          <p:cNvSpPr txBox="1">
            <a:spLocks/>
          </p:cNvSpPr>
          <p:nvPr/>
        </p:nvSpPr>
        <p:spPr>
          <a:xfrm>
            <a:off x="7373007" y="2109129"/>
            <a:ext cx="1940645" cy="789346"/>
          </a:xfrm>
          <a:prstGeom prst="rect">
            <a:avLst/>
          </a:prstGeom>
        </p:spPr>
        <p:txBody>
          <a:bodyPr vert="horz" lIns="91440" tIns="0" rIns="91440" bIns="45720" rtlCol="0" anchor="b">
            <a:normAutofit/>
          </a:bodyPr>
          <a:lstStyle>
            <a:lvl1pPr marL="0" indent="0" algn="r"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800" kern="1200">
                <a:solidFill>
                  <a:schemeClr val="tx1"/>
                </a:solidFill>
                <a:effectLst/>
                <a:latin typeface="+mn-lt"/>
                <a:ea typeface="+mn-ea"/>
                <a:cs typeface="+mn-cs"/>
              </a:defRPr>
            </a:lvl1pPr>
            <a:lvl2pPr marL="457200" indent="0"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800" kern="1200">
                <a:solidFill>
                  <a:schemeClr val="tx1">
                    <a:tint val="75000"/>
                  </a:schemeClr>
                </a:solidFill>
                <a:effectLst/>
                <a:latin typeface="+mn-lt"/>
                <a:ea typeface="+mn-ea"/>
                <a:cs typeface="+mn-cs"/>
              </a:defRPr>
            </a:lvl2pPr>
            <a:lvl3pPr marL="914400" indent="0"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800" kern="1200">
                <a:solidFill>
                  <a:schemeClr val="tx1">
                    <a:tint val="75000"/>
                  </a:schemeClr>
                </a:solidFill>
                <a:effectLst/>
                <a:latin typeface="+mn-lt"/>
                <a:ea typeface="+mn-ea"/>
                <a:cs typeface="+mn-cs"/>
              </a:defRPr>
            </a:lvl3pPr>
            <a:lvl4pPr marL="1371600" indent="0"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600" kern="1200">
                <a:solidFill>
                  <a:schemeClr val="tx1">
                    <a:tint val="75000"/>
                  </a:schemeClr>
                </a:solidFill>
                <a:effectLst/>
                <a:latin typeface="+mn-lt"/>
                <a:ea typeface="+mn-ea"/>
                <a:cs typeface="+mn-cs"/>
              </a:defRPr>
            </a:lvl4pPr>
            <a:lvl5pPr marL="1828800" indent="0"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600" kern="1200">
                <a:solidFill>
                  <a:schemeClr val="tx1">
                    <a:tint val="75000"/>
                  </a:schemeClr>
                </a:solidFill>
                <a:effectLst/>
                <a:latin typeface="+mn-lt"/>
                <a:ea typeface="+mn-ea"/>
                <a:cs typeface="+mn-cs"/>
              </a:defRPr>
            </a:lvl5pPr>
            <a:lvl6pPr marL="2286000" indent="0"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600" kern="1200">
                <a:solidFill>
                  <a:schemeClr val="tx1">
                    <a:tint val="75000"/>
                  </a:schemeClr>
                </a:solidFill>
                <a:effectLst/>
                <a:latin typeface="+mn-lt"/>
                <a:ea typeface="+mn-ea"/>
                <a:cs typeface="+mn-cs"/>
              </a:defRPr>
            </a:lvl6pPr>
            <a:lvl7pPr marL="2743200" indent="0"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600" kern="1200">
                <a:solidFill>
                  <a:schemeClr val="tx1">
                    <a:tint val="75000"/>
                  </a:schemeClr>
                </a:solidFill>
                <a:effectLst/>
                <a:latin typeface="+mn-lt"/>
                <a:ea typeface="+mn-ea"/>
                <a:cs typeface="+mn-cs"/>
              </a:defRPr>
            </a:lvl7pPr>
            <a:lvl8pPr marL="3200400" indent="0"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600" kern="1200">
                <a:solidFill>
                  <a:schemeClr val="tx1">
                    <a:tint val="75000"/>
                  </a:schemeClr>
                </a:solidFill>
                <a:effectLst/>
                <a:latin typeface="+mn-lt"/>
                <a:ea typeface="+mn-ea"/>
                <a:cs typeface="+mn-cs"/>
              </a:defRPr>
            </a:lvl8pPr>
            <a:lvl9pPr marL="3657600" indent="0"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600" kern="1200">
                <a:solidFill>
                  <a:schemeClr val="tx1">
                    <a:tint val="75000"/>
                  </a:schemeClr>
                </a:solidFill>
                <a:effectLst/>
                <a:latin typeface="+mn-lt"/>
                <a:ea typeface="+mn-ea"/>
                <a:cs typeface="+mn-cs"/>
              </a:defRPr>
            </a:lvl9pPr>
          </a:lstStyle>
          <a:p>
            <a:pPr algn="l"/>
            <a:r>
              <a:rPr lang="en-US" sz="3600" b="1" u="sng" dirty="0">
                <a:latin typeface="Mangal Pro" pitchFamily="2" charset="0"/>
                <a:cs typeface="Mangal Pro" pitchFamily="2" charset="0"/>
              </a:rPr>
              <a:t>Step 3</a:t>
            </a:r>
          </a:p>
        </p:txBody>
      </p:sp>
      <p:sp>
        <p:nvSpPr>
          <p:cNvPr id="8" name="Title 1">
            <a:extLst>
              <a:ext uri="{FF2B5EF4-FFF2-40B4-BE49-F238E27FC236}">
                <a16:creationId xmlns:a16="http://schemas.microsoft.com/office/drawing/2014/main" id="{D60E5B10-FB45-049F-0065-8143C1738E3D}"/>
              </a:ext>
            </a:extLst>
          </p:cNvPr>
          <p:cNvSpPr txBox="1">
            <a:spLocks/>
          </p:cNvSpPr>
          <p:nvPr/>
        </p:nvSpPr>
        <p:spPr>
          <a:xfrm>
            <a:off x="6619224" y="3019243"/>
            <a:ext cx="4419190" cy="3398689"/>
          </a:xfrm>
          <a:prstGeom prst="rect">
            <a:avLst/>
          </a:prstGeom>
        </p:spPr>
        <p:txBody>
          <a:bodyPr vert="horz" lIns="91440" tIns="45720" rIns="91440" bIns="45720" rtlCol="0" anchor="t">
            <a:normAutofit/>
          </a:bodyPr>
          <a:lstStyle>
            <a:lvl1pPr algn="r"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a:lstStyle>
          <a:p>
            <a:pPr algn="l"/>
            <a:r>
              <a:rPr lang="en-US" dirty="0">
                <a:latin typeface="Mangal Pro" pitchFamily="2" charset="0"/>
                <a:cs typeface="Mangal Pro" pitchFamily="2" charset="0"/>
              </a:rPr>
              <a:t>T-statistic: 2.3821</a:t>
            </a:r>
          </a:p>
          <a:p>
            <a:pPr algn="l"/>
            <a:r>
              <a:rPr lang="en-US" dirty="0">
                <a:latin typeface="Mangal Pro" pitchFamily="2" charset="0"/>
                <a:cs typeface="Mangal Pro" pitchFamily="2" charset="0"/>
              </a:rPr>
              <a:t>P-value: 0.03496</a:t>
            </a:r>
          </a:p>
        </p:txBody>
      </p:sp>
      <p:pic>
        <p:nvPicPr>
          <p:cNvPr id="3" name="Picture 2" descr="A test results with numbers and letters&#10;&#10;Description automatically generated with medium confidence">
            <a:extLst>
              <a:ext uri="{FF2B5EF4-FFF2-40B4-BE49-F238E27FC236}">
                <a16:creationId xmlns:a16="http://schemas.microsoft.com/office/drawing/2014/main" id="{B805A72E-4EFD-7D31-C24E-08CEAEF457E3}"/>
              </a:ext>
            </a:extLst>
          </p:cNvPr>
          <p:cNvPicPr>
            <a:picLocks noChangeAspect="1"/>
          </p:cNvPicPr>
          <p:nvPr/>
        </p:nvPicPr>
        <p:blipFill>
          <a:blip r:embed="rId2"/>
          <a:stretch>
            <a:fillRect/>
          </a:stretch>
        </p:blipFill>
        <p:spPr>
          <a:xfrm>
            <a:off x="6313214" y="3980985"/>
            <a:ext cx="4596650" cy="2258527"/>
          </a:xfrm>
          <a:prstGeom prst="rect">
            <a:avLst/>
          </a:prstGeom>
          <a:ln w="38100">
            <a:solidFill>
              <a:schemeClr val="bg2">
                <a:lumMod val="60000"/>
                <a:lumOff val="40000"/>
              </a:schemeClr>
            </a:solidFill>
          </a:ln>
        </p:spPr>
      </p:pic>
    </p:spTree>
    <p:extLst>
      <p:ext uri="{BB962C8B-B14F-4D97-AF65-F5344CB8AC3E}">
        <p14:creationId xmlns:p14="http://schemas.microsoft.com/office/powerpoint/2010/main" val="15815539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2">
            <a:extLst>
              <a:ext uri="{FF2B5EF4-FFF2-40B4-BE49-F238E27FC236}">
                <a16:creationId xmlns:a16="http://schemas.microsoft.com/office/drawing/2014/main" id="{AF0A52BE-2750-28F6-7879-6423A03D9EFD}"/>
              </a:ext>
            </a:extLst>
          </p:cNvPr>
          <p:cNvSpPr txBox="1">
            <a:spLocks/>
          </p:cNvSpPr>
          <p:nvPr/>
        </p:nvSpPr>
        <p:spPr>
          <a:xfrm>
            <a:off x="2200034" y="2109129"/>
            <a:ext cx="7791931" cy="878468"/>
          </a:xfrm>
          <a:prstGeom prst="rect">
            <a:avLst/>
          </a:prstGeom>
        </p:spPr>
        <p:txBody>
          <a:bodyPr vert="horz" lIns="91440" tIns="0" rIns="91440" bIns="45720" rtlCol="0" anchor="b">
            <a:normAutofit/>
          </a:bodyPr>
          <a:lstStyle>
            <a:lvl1pPr marL="0" indent="0" algn="r"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800" kern="1200">
                <a:solidFill>
                  <a:schemeClr val="tx1"/>
                </a:solidFill>
                <a:effectLst/>
                <a:latin typeface="+mn-lt"/>
                <a:ea typeface="+mn-ea"/>
                <a:cs typeface="+mn-cs"/>
              </a:defRPr>
            </a:lvl1pPr>
            <a:lvl2pPr marL="457200" indent="0"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800" kern="1200">
                <a:solidFill>
                  <a:schemeClr val="tx1">
                    <a:tint val="75000"/>
                  </a:schemeClr>
                </a:solidFill>
                <a:effectLst/>
                <a:latin typeface="+mn-lt"/>
                <a:ea typeface="+mn-ea"/>
                <a:cs typeface="+mn-cs"/>
              </a:defRPr>
            </a:lvl2pPr>
            <a:lvl3pPr marL="914400" indent="0"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800" kern="1200">
                <a:solidFill>
                  <a:schemeClr val="tx1">
                    <a:tint val="75000"/>
                  </a:schemeClr>
                </a:solidFill>
                <a:effectLst/>
                <a:latin typeface="+mn-lt"/>
                <a:ea typeface="+mn-ea"/>
                <a:cs typeface="+mn-cs"/>
              </a:defRPr>
            </a:lvl3pPr>
            <a:lvl4pPr marL="1371600" indent="0"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600" kern="1200">
                <a:solidFill>
                  <a:schemeClr val="tx1">
                    <a:tint val="75000"/>
                  </a:schemeClr>
                </a:solidFill>
                <a:effectLst/>
                <a:latin typeface="+mn-lt"/>
                <a:ea typeface="+mn-ea"/>
                <a:cs typeface="+mn-cs"/>
              </a:defRPr>
            </a:lvl4pPr>
            <a:lvl5pPr marL="1828800" indent="0"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600" kern="1200">
                <a:solidFill>
                  <a:schemeClr val="tx1">
                    <a:tint val="75000"/>
                  </a:schemeClr>
                </a:solidFill>
                <a:effectLst/>
                <a:latin typeface="+mn-lt"/>
                <a:ea typeface="+mn-ea"/>
                <a:cs typeface="+mn-cs"/>
              </a:defRPr>
            </a:lvl5pPr>
            <a:lvl6pPr marL="2286000" indent="0"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600" kern="1200">
                <a:solidFill>
                  <a:schemeClr val="tx1">
                    <a:tint val="75000"/>
                  </a:schemeClr>
                </a:solidFill>
                <a:effectLst/>
                <a:latin typeface="+mn-lt"/>
                <a:ea typeface="+mn-ea"/>
                <a:cs typeface="+mn-cs"/>
              </a:defRPr>
            </a:lvl6pPr>
            <a:lvl7pPr marL="2743200" indent="0"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600" kern="1200">
                <a:solidFill>
                  <a:schemeClr val="tx1">
                    <a:tint val="75000"/>
                  </a:schemeClr>
                </a:solidFill>
                <a:effectLst/>
                <a:latin typeface="+mn-lt"/>
                <a:ea typeface="+mn-ea"/>
                <a:cs typeface="+mn-cs"/>
              </a:defRPr>
            </a:lvl7pPr>
            <a:lvl8pPr marL="3200400" indent="0"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600" kern="1200">
                <a:solidFill>
                  <a:schemeClr val="tx1">
                    <a:tint val="75000"/>
                  </a:schemeClr>
                </a:solidFill>
                <a:effectLst/>
                <a:latin typeface="+mn-lt"/>
                <a:ea typeface="+mn-ea"/>
                <a:cs typeface="+mn-cs"/>
              </a:defRPr>
            </a:lvl8pPr>
            <a:lvl9pPr marL="3657600" indent="0"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600" kern="1200">
                <a:solidFill>
                  <a:schemeClr val="tx1">
                    <a:tint val="75000"/>
                  </a:schemeClr>
                </a:solidFill>
                <a:effectLst/>
                <a:latin typeface="+mn-lt"/>
                <a:ea typeface="+mn-ea"/>
                <a:cs typeface="+mn-cs"/>
              </a:defRPr>
            </a:lvl9pPr>
          </a:lstStyle>
          <a:p>
            <a:pPr algn="l"/>
            <a:r>
              <a:rPr lang="en-US" sz="3600" b="1" u="sng" dirty="0">
                <a:latin typeface="Mangal Pro" pitchFamily="2" charset="0"/>
                <a:cs typeface="Mangal Pro" pitchFamily="2" charset="0"/>
              </a:rPr>
              <a:t>Step 4</a:t>
            </a:r>
          </a:p>
        </p:txBody>
      </p:sp>
      <p:sp>
        <p:nvSpPr>
          <p:cNvPr id="10" name="Title 1">
            <a:extLst>
              <a:ext uri="{FF2B5EF4-FFF2-40B4-BE49-F238E27FC236}">
                <a16:creationId xmlns:a16="http://schemas.microsoft.com/office/drawing/2014/main" id="{DA566ED8-BE9D-C492-431A-24D974554A4E}"/>
              </a:ext>
            </a:extLst>
          </p:cNvPr>
          <p:cNvSpPr>
            <a:spLocks noGrp="1"/>
          </p:cNvSpPr>
          <p:nvPr>
            <p:ph type="title"/>
          </p:nvPr>
        </p:nvSpPr>
        <p:spPr>
          <a:xfrm>
            <a:off x="2481942" y="3147253"/>
            <a:ext cx="8258629" cy="3398689"/>
          </a:xfrm>
        </p:spPr>
        <p:txBody>
          <a:bodyPr/>
          <a:lstStyle/>
          <a:p>
            <a:pPr algn="l"/>
            <a:r>
              <a:rPr lang="en-US" dirty="0">
                <a:latin typeface="Mangal Pro" pitchFamily="2" charset="0"/>
                <a:cs typeface="Mangal Pro" pitchFamily="2" charset="0"/>
              </a:rPr>
              <a:t>Using a significance level of 0.05, reject the Null Hypothesis</a:t>
            </a:r>
          </a:p>
        </p:txBody>
      </p:sp>
    </p:spTree>
    <p:extLst>
      <p:ext uri="{BB962C8B-B14F-4D97-AF65-F5344CB8AC3E}">
        <p14:creationId xmlns:p14="http://schemas.microsoft.com/office/powerpoint/2010/main" val="42169472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2">
            <a:extLst>
              <a:ext uri="{FF2B5EF4-FFF2-40B4-BE49-F238E27FC236}">
                <a16:creationId xmlns:a16="http://schemas.microsoft.com/office/drawing/2014/main" id="{AF0A52BE-2750-28F6-7879-6423A03D9EFD}"/>
              </a:ext>
            </a:extLst>
          </p:cNvPr>
          <p:cNvSpPr txBox="1">
            <a:spLocks/>
          </p:cNvSpPr>
          <p:nvPr/>
        </p:nvSpPr>
        <p:spPr>
          <a:xfrm>
            <a:off x="2200034" y="2109129"/>
            <a:ext cx="7791931" cy="878468"/>
          </a:xfrm>
          <a:prstGeom prst="rect">
            <a:avLst/>
          </a:prstGeom>
        </p:spPr>
        <p:txBody>
          <a:bodyPr vert="horz" lIns="91440" tIns="0" rIns="91440" bIns="45720" rtlCol="0" anchor="b">
            <a:normAutofit/>
          </a:bodyPr>
          <a:lstStyle>
            <a:lvl1pPr marL="0" indent="0" algn="r"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800" kern="1200">
                <a:solidFill>
                  <a:schemeClr val="tx1"/>
                </a:solidFill>
                <a:effectLst/>
                <a:latin typeface="+mn-lt"/>
                <a:ea typeface="+mn-ea"/>
                <a:cs typeface="+mn-cs"/>
              </a:defRPr>
            </a:lvl1pPr>
            <a:lvl2pPr marL="457200" indent="0"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800" kern="1200">
                <a:solidFill>
                  <a:schemeClr val="tx1">
                    <a:tint val="75000"/>
                  </a:schemeClr>
                </a:solidFill>
                <a:effectLst/>
                <a:latin typeface="+mn-lt"/>
                <a:ea typeface="+mn-ea"/>
                <a:cs typeface="+mn-cs"/>
              </a:defRPr>
            </a:lvl2pPr>
            <a:lvl3pPr marL="914400" indent="0"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800" kern="1200">
                <a:solidFill>
                  <a:schemeClr val="tx1">
                    <a:tint val="75000"/>
                  </a:schemeClr>
                </a:solidFill>
                <a:effectLst/>
                <a:latin typeface="+mn-lt"/>
                <a:ea typeface="+mn-ea"/>
                <a:cs typeface="+mn-cs"/>
              </a:defRPr>
            </a:lvl3pPr>
            <a:lvl4pPr marL="1371600" indent="0"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600" kern="1200">
                <a:solidFill>
                  <a:schemeClr val="tx1">
                    <a:tint val="75000"/>
                  </a:schemeClr>
                </a:solidFill>
                <a:effectLst/>
                <a:latin typeface="+mn-lt"/>
                <a:ea typeface="+mn-ea"/>
                <a:cs typeface="+mn-cs"/>
              </a:defRPr>
            </a:lvl4pPr>
            <a:lvl5pPr marL="1828800" indent="0"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600" kern="1200">
                <a:solidFill>
                  <a:schemeClr val="tx1">
                    <a:tint val="75000"/>
                  </a:schemeClr>
                </a:solidFill>
                <a:effectLst/>
                <a:latin typeface="+mn-lt"/>
                <a:ea typeface="+mn-ea"/>
                <a:cs typeface="+mn-cs"/>
              </a:defRPr>
            </a:lvl5pPr>
            <a:lvl6pPr marL="2286000" indent="0"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600" kern="1200">
                <a:solidFill>
                  <a:schemeClr val="tx1">
                    <a:tint val="75000"/>
                  </a:schemeClr>
                </a:solidFill>
                <a:effectLst/>
                <a:latin typeface="+mn-lt"/>
                <a:ea typeface="+mn-ea"/>
                <a:cs typeface="+mn-cs"/>
              </a:defRPr>
            </a:lvl6pPr>
            <a:lvl7pPr marL="2743200" indent="0"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600" kern="1200">
                <a:solidFill>
                  <a:schemeClr val="tx1">
                    <a:tint val="75000"/>
                  </a:schemeClr>
                </a:solidFill>
                <a:effectLst/>
                <a:latin typeface="+mn-lt"/>
                <a:ea typeface="+mn-ea"/>
                <a:cs typeface="+mn-cs"/>
              </a:defRPr>
            </a:lvl7pPr>
            <a:lvl8pPr marL="3200400" indent="0"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600" kern="1200">
                <a:solidFill>
                  <a:schemeClr val="tx1">
                    <a:tint val="75000"/>
                  </a:schemeClr>
                </a:solidFill>
                <a:effectLst/>
                <a:latin typeface="+mn-lt"/>
                <a:ea typeface="+mn-ea"/>
                <a:cs typeface="+mn-cs"/>
              </a:defRPr>
            </a:lvl8pPr>
            <a:lvl9pPr marL="3657600" indent="0"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600" kern="1200">
                <a:solidFill>
                  <a:schemeClr val="tx1">
                    <a:tint val="75000"/>
                  </a:schemeClr>
                </a:solidFill>
                <a:effectLst/>
                <a:latin typeface="+mn-lt"/>
                <a:ea typeface="+mn-ea"/>
                <a:cs typeface="+mn-cs"/>
              </a:defRPr>
            </a:lvl9pPr>
          </a:lstStyle>
          <a:p>
            <a:pPr algn="l"/>
            <a:r>
              <a:rPr lang="en-US" sz="3600" b="1" u="sng" dirty="0">
                <a:latin typeface="Mangal Pro" pitchFamily="2" charset="0"/>
                <a:cs typeface="Mangal Pro" pitchFamily="2" charset="0"/>
              </a:rPr>
              <a:t>Conclusion</a:t>
            </a:r>
          </a:p>
        </p:txBody>
      </p:sp>
      <p:sp>
        <p:nvSpPr>
          <p:cNvPr id="10" name="Title 1">
            <a:extLst>
              <a:ext uri="{FF2B5EF4-FFF2-40B4-BE49-F238E27FC236}">
                <a16:creationId xmlns:a16="http://schemas.microsoft.com/office/drawing/2014/main" id="{DA566ED8-BE9D-C492-431A-24D974554A4E}"/>
              </a:ext>
            </a:extLst>
          </p:cNvPr>
          <p:cNvSpPr>
            <a:spLocks noGrp="1"/>
          </p:cNvSpPr>
          <p:nvPr>
            <p:ph type="title"/>
          </p:nvPr>
        </p:nvSpPr>
        <p:spPr>
          <a:xfrm>
            <a:off x="2481943" y="3147253"/>
            <a:ext cx="8107036" cy="3398689"/>
          </a:xfrm>
        </p:spPr>
        <p:txBody>
          <a:bodyPr>
            <a:normAutofit/>
          </a:bodyPr>
          <a:lstStyle/>
          <a:p>
            <a:pPr algn="l"/>
            <a:r>
              <a:rPr lang="en-US" sz="2800" dirty="0">
                <a:latin typeface="Mangal Pro" pitchFamily="2" charset="0"/>
                <a:cs typeface="Mangal Pro" pitchFamily="2" charset="0"/>
              </a:rPr>
              <a:t>Since the p-value </a:t>
            </a:r>
            <a:r>
              <a:rPr lang="en-US" sz="2800" b="1" dirty="0">
                <a:latin typeface="Mangal Pro" pitchFamily="2" charset="0"/>
                <a:cs typeface="Mangal Pro" pitchFamily="2" charset="0"/>
              </a:rPr>
              <a:t>0.03496</a:t>
            </a:r>
            <a:r>
              <a:rPr lang="en-US" sz="2800" dirty="0">
                <a:latin typeface="Mangal Pro" pitchFamily="2" charset="0"/>
                <a:cs typeface="Mangal Pro" pitchFamily="2" charset="0"/>
              </a:rPr>
              <a:t> is less than the significance level 0.05, </a:t>
            </a:r>
            <a:r>
              <a:rPr lang="en-US" sz="2800" b="1" dirty="0">
                <a:latin typeface="Mangal Pro" pitchFamily="2" charset="0"/>
                <a:cs typeface="Mangal Pro" pitchFamily="2" charset="0"/>
              </a:rPr>
              <a:t>we reject the null hypothesis</a:t>
            </a:r>
            <a:r>
              <a:rPr lang="en-US" sz="2800" dirty="0">
                <a:latin typeface="Mangal Pro" pitchFamily="2" charset="0"/>
                <a:cs typeface="Mangal Pro" pitchFamily="2" charset="0"/>
              </a:rPr>
              <a:t>. There is enough evidence to support the claim that the average amount of water consumed (mL) on days worked is significantly less than the average amount of water consumed (mL) on days not worked.</a:t>
            </a:r>
            <a:br>
              <a:rPr lang="en-US" sz="2800" dirty="0">
                <a:latin typeface="Mangal Pro" pitchFamily="2" charset="0"/>
                <a:cs typeface="Mangal Pro" pitchFamily="2" charset="0"/>
              </a:rPr>
            </a:br>
            <a:endParaRPr lang="en-US" sz="2800" dirty="0">
              <a:latin typeface="Mangal Pro" pitchFamily="2" charset="0"/>
              <a:cs typeface="Mangal Pro" pitchFamily="2" charset="0"/>
            </a:endParaRPr>
          </a:p>
        </p:txBody>
      </p:sp>
    </p:spTree>
    <p:extLst>
      <p:ext uri="{BB962C8B-B14F-4D97-AF65-F5344CB8AC3E}">
        <p14:creationId xmlns:p14="http://schemas.microsoft.com/office/powerpoint/2010/main" val="317316913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178B2DAB-5DDE-4060-A857-D2E1CDA9250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{A86432D1-1960-BA4F-954F-9577D69E7AD7}tf16401378</Template>
  <TotalTime>415</TotalTime>
  <Words>441</Words>
  <Application>Microsoft Macintosh PowerPoint</Application>
  <PresentationFormat>Widescreen</PresentationFormat>
  <Paragraphs>42</Paragraphs>
  <Slides>17</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Calibri</vt:lpstr>
      <vt:lpstr>Google Sans</vt:lpstr>
      <vt:lpstr>Mangal Pro</vt:lpstr>
      <vt:lpstr>MS Shell Dlg 2</vt:lpstr>
      <vt:lpstr>Wingdings</vt:lpstr>
      <vt:lpstr>Wingdings 3</vt:lpstr>
      <vt:lpstr>Madison</vt:lpstr>
      <vt:lpstr>DATA 211  Final Project</vt:lpstr>
      <vt:lpstr>How does working affect my daily water consumption? </vt:lpstr>
      <vt:lpstr>Independent: Worked &amp; not worked Dependent: Daily water consumption   14 observations  7 work observations</vt:lpstr>
      <vt:lpstr>The average amount of water consumed (mL) on days worked is significantly less than the average amount of water consumed (mL) on days not worked.  </vt:lpstr>
      <vt:lpstr>PowerPoint Presentation</vt:lpstr>
      <vt:lpstr>w = worked nw = not worked  Null Hypothesis: μw = μnw  Alternative Hypothesis: μw &lt; μnw</vt:lpstr>
      <vt:lpstr>Two Sample T-test</vt:lpstr>
      <vt:lpstr>Using a significance level of 0.05, reject the Null Hypothesis</vt:lpstr>
      <vt:lpstr>Since the p-value 0.03496 is less than the significance level 0.05, we reject the null hypothesis. There is enough evidence to support the claim that the average amount of water consumed (mL) on days worked is significantly less than the average amount of water consumed (mL) on days not worked. </vt:lpstr>
      <vt:lpstr>PowerPoint Presentation</vt:lpstr>
      <vt:lpstr>The U.S. National Academies of Sciences, Engineering, and Medicine determined that an adequate daily fluid intake is:   About 15.5 cups (3700 mL) of fluids a day for men About 11.5 cups (2700 mL) of fluids a day for women                (Mayo Clinic)</vt:lpstr>
      <vt:lpstr>The average water consumed is significantly different than the recommended 2700 mL daily fluid intake.  </vt:lpstr>
      <vt:lpstr>μ = my average daily fluid consumption  Null Hypothesis: μ = 2700  Alternative Hypothesis: μ ≠ 2700</vt:lpstr>
      <vt:lpstr>One Sample T-test</vt:lpstr>
      <vt:lpstr>Using a significance level of 0.05, fail to reject the Null Hypothesis.</vt:lpstr>
      <vt:lpstr>Since the p-value 0.2929 is greater than the significance level 0.05, we fail to reject the null hypothesis. There is not enough evidence to support the claim that the average water consumed is significantly different than the recommended 2700 mL.</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211  Final Project</dc:title>
  <dc:creator>Mendoza Gutierrez, Wendy G</dc:creator>
  <cp:lastModifiedBy>Mendoza Gutierrez, Wendy G</cp:lastModifiedBy>
  <cp:revision>7</cp:revision>
  <dcterms:created xsi:type="dcterms:W3CDTF">2024-12-09T21:11:55Z</dcterms:created>
  <dcterms:modified xsi:type="dcterms:W3CDTF">2024-12-11T04:00:49Z</dcterms:modified>
</cp:coreProperties>
</file>