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4" r:id="rId17"/>
    <p:sldId id="275" r:id="rId18"/>
    <p:sldId id="277" r:id="rId19"/>
    <p:sldId id="278" r:id="rId20"/>
    <p:sldId id="279" r:id="rId21"/>
    <p:sldId id="286" r:id="rId22"/>
    <p:sldId id="292" r:id="rId23"/>
    <p:sldId id="280" r:id="rId24"/>
    <p:sldId id="281" r:id="rId25"/>
    <p:sldId id="282" r:id="rId26"/>
    <p:sldId id="284"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3" d="100"/>
          <a:sy n="123" d="100"/>
        </p:scale>
        <p:origin x="9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51E96-8A73-468B-80A8-9F21217F497C}" type="datetimeFigureOut">
              <a:rPr lang="en-US" smtClean="0"/>
              <a:t>2022-10-27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7E923-09B9-4E17-9499-00E7B885D52A}" type="slidenum">
              <a:rPr lang="en-US" smtClean="0"/>
              <a:t>‹#›</a:t>
            </a:fld>
            <a:endParaRPr lang="en-US"/>
          </a:p>
        </p:txBody>
      </p:sp>
    </p:spTree>
    <p:extLst>
      <p:ext uri="{BB962C8B-B14F-4D97-AF65-F5344CB8AC3E}">
        <p14:creationId xmlns:p14="http://schemas.microsoft.com/office/powerpoint/2010/main" val="35630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D67C-4CD7-E703-858E-C72ACB631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902CB6-42C8-A5BB-67F7-1DEA39988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C2A8C2-1636-02EE-771F-1236C9ED14A3}"/>
              </a:ext>
            </a:extLst>
          </p:cNvPr>
          <p:cNvSpPr>
            <a:spLocks noGrp="1"/>
          </p:cNvSpPr>
          <p:nvPr>
            <p:ph type="dt" sz="half" idx="10"/>
          </p:nvPr>
        </p:nvSpPr>
        <p:spPr/>
        <p:txBody>
          <a:bodyPr/>
          <a:lstStyle/>
          <a:p>
            <a:fld id="{FEDDADE8-CB93-4619-B610-713C793872BE}" type="datetime1">
              <a:rPr lang="en-US" smtClean="0"/>
              <a:t>2022-10-27</a:t>
            </a:fld>
            <a:endParaRPr lang="en-US"/>
          </a:p>
        </p:txBody>
      </p:sp>
      <p:sp>
        <p:nvSpPr>
          <p:cNvPr id="5" name="Footer Placeholder 4">
            <a:extLst>
              <a:ext uri="{FF2B5EF4-FFF2-40B4-BE49-F238E27FC236}">
                <a16:creationId xmlns:a16="http://schemas.microsoft.com/office/drawing/2014/main" id="{6D95F6EF-99E7-3DC2-028B-CA567BCF9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C1E09-2890-3B14-8AC7-604BD7CCAF60}"/>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46683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B9AA-3DFB-F227-B12E-A03B69B01B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FFBADC-2922-518B-5E1A-407F0E38C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55C69-B4FE-827B-0A43-5C5CD77C3693}"/>
              </a:ext>
            </a:extLst>
          </p:cNvPr>
          <p:cNvSpPr>
            <a:spLocks noGrp="1"/>
          </p:cNvSpPr>
          <p:nvPr>
            <p:ph type="dt" sz="half" idx="10"/>
          </p:nvPr>
        </p:nvSpPr>
        <p:spPr/>
        <p:txBody>
          <a:bodyPr/>
          <a:lstStyle/>
          <a:p>
            <a:fld id="{10771275-4C82-4555-8F9E-EF182799AE47}" type="datetime1">
              <a:rPr lang="en-US" smtClean="0"/>
              <a:t>2022-10-27</a:t>
            </a:fld>
            <a:endParaRPr lang="en-US"/>
          </a:p>
        </p:txBody>
      </p:sp>
      <p:sp>
        <p:nvSpPr>
          <p:cNvPr id="5" name="Footer Placeholder 4">
            <a:extLst>
              <a:ext uri="{FF2B5EF4-FFF2-40B4-BE49-F238E27FC236}">
                <a16:creationId xmlns:a16="http://schemas.microsoft.com/office/drawing/2014/main" id="{92F5868D-8B9F-2BBC-AA71-F500EF404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4C07E-A169-2544-F4DE-4148C5BC680F}"/>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5527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50107-4481-CC29-7BB7-7FA74006E2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9E72DB-8B21-6890-9AE1-CD846A595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04652-64CF-FBCB-2E5D-987952ED5F22}"/>
              </a:ext>
            </a:extLst>
          </p:cNvPr>
          <p:cNvSpPr>
            <a:spLocks noGrp="1"/>
          </p:cNvSpPr>
          <p:nvPr>
            <p:ph type="dt" sz="half" idx="10"/>
          </p:nvPr>
        </p:nvSpPr>
        <p:spPr/>
        <p:txBody>
          <a:bodyPr/>
          <a:lstStyle/>
          <a:p>
            <a:fld id="{69685E10-1D7A-49A6-A832-FD72C0592D4D}" type="datetime1">
              <a:rPr lang="en-US" smtClean="0"/>
              <a:t>2022-10-27</a:t>
            </a:fld>
            <a:endParaRPr lang="en-US"/>
          </a:p>
        </p:txBody>
      </p:sp>
      <p:sp>
        <p:nvSpPr>
          <p:cNvPr id="5" name="Footer Placeholder 4">
            <a:extLst>
              <a:ext uri="{FF2B5EF4-FFF2-40B4-BE49-F238E27FC236}">
                <a16:creationId xmlns:a16="http://schemas.microsoft.com/office/drawing/2014/main" id="{97F35DCD-63E9-DFE5-DA0C-9453D0AFD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3BCD6-CC6F-24EF-0FD0-DBE70DBFC745}"/>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157056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9622-61D6-388F-7024-1BFBFB33D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03896-B09F-F033-9821-0D7C263CB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AC59-5939-428B-B8F1-A81876C30F23}"/>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Footer Placeholder 4">
            <a:extLst>
              <a:ext uri="{FF2B5EF4-FFF2-40B4-BE49-F238E27FC236}">
                <a16:creationId xmlns:a16="http://schemas.microsoft.com/office/drawing/2014/main" id="{01632D36-287F-E71A-1EF6-F75F4F445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5463C-9783-B4A4-949F-AFFB1F3B183D}"/>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215335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2E34-0E35-B98F-7510-FD7DE1DBB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E6110-1324-5D9A-4519-C7C734D85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C0F8B-7334-45F5-DC50-66053023DEFE}"/>
              </a:ext>
            </a:extLst>
          </p:cNvPr>
          <p:cNvSpPr>
            <a:spLocks noGrp="1"/>
          </p:cNvSpPr>
          <p:nvPr>
            <p:ph type="dt" sz="half" idx="10"/>
          </p:nvPr>
        </p:nvSpPr>
        <p:spPr/>
        <p:txBody>
          <a:bodyPr/>
          <a:lstStyle/>
          <a:p>
            <a:fld id="{D8E8239E-CF28-4C39-9A5D-55880BF6E628}" type="datetime1">
              <a:rPr lang="en-US" smtClean="0"/>
              <a:t>2022-10-27</a:t>
            </a:fld>
            <a:endParaRPr lang="en-US"/>
          </a:p>
        </p:txBody>
      </p:sp>
      <p:sp>
        <p:nvSpPr>
          <p:cNvPr id="5" name="Footer Placeholder 4">
            <a:extLst>
              <a:ext uri="{FF2B5EF4-FFF2-40B4-BE49-F238E27FC236}">
                <a16:creationId xmlns:a16="http://schemas.microsoft.com/office/drawing/2014/main" id="{BC9856B3-48AC-70A1-C9CA-BBB60277B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3CAAB-E44D-FD4D-7756-BDA6A3DC9324}"/>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9460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8D4E-520C-737F-9D84-BB7023ED5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E00DC-EC29-356E-8B9E-C8DAA9AF40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016EB-506C-52B9-3763-9747C5976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0D824C-DB88-A481-DCA8-131988442566}"/>
              </a:ext>
            </a:extLst>
          </p:cNvPr>
          <p:cNvSpPr>
            <a:spLocks noGrp="1"/>
          </p:cNvSpPr>
          <p:nvPr>
            <p:ph type="dt" sz="half" idx="10"/>
          </p:nvPr>
        </p:nvSpPr>
        <p:spPr/>
        <p:txBody>
          <a:bodyPr/>
          <a:lstStyle/>
          <a:p>
            <a:fld id="{C59E9C4A-A969-4F18-9EF9-DDDD1563FFF2}" type="datetime1">
              <a:rPr lang="en-US" smtClean="0"/>
              <a:t>2022-10-27</a:t>
            </a:fld>
            <a:endParaRPr lang="en-US"/>
          </a:p>
        </p:txBody>
      </p:sp>
      <p:sp>
        <p:nvSpPr>
          <p:cNvPr id="6" name="Footer Placeholder 5">
            <a:extLst>
              <a:ext uri="{FF2B5EF4-FFF2-40B4-BE49-F238E27FC236}">
                <a16:creationId xmlns:a16="http://schemas.microsoft.com/office/drawing/2014/main" id="{0FF241D3-6AC9-9C23-EB25-B457CCAE8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ABF9C-F770-0107-BAB6-B519B9F07E97}"/>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101019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3695-4E3B-AC60-5922-AA13B822F7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C8A16-17CF-4192-A6AB-5C534D6DC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AEDC1-E2E4-D128-19C5-40C6E1672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7FD5E1-4EF5-2AFF-11F5-0517D3B06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A3C8C-F45B-9E0A-671B-51B480D560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EEDC7-6DE9-644B-B5A3-0953457F9F37}"/>
              </a:ext>
            </a:extLst>
          </p:cNvPr>
          <p:cNvSpPr>
            <a:spLocks noGrp="1"/>
          </p:cNvSpPr>
          <p:nvPr>
            <p:ph type="dt" sz="half" idx="10"/>
          </p:nvPr>
        </p:nvSpPr>
        <p:spPr/>
        <p:txBody>
          <a:bodyPr/>
          <a:lstStyle/>
          <a:p>
            <a:fld id="{9E18B716-A3BF-4FFE-9C34-94DED355AE92}" type="datetime1">
              <a:rPr lang="en-US" smtClean="0"/>
              <a:t>2022-10-27</a:t>
            </a:fld>
            <a:endParaRPr lang="en-US"/>
          </a:p>
        </p:txBody>
      </p:sp>
      <p:sp>
        <p:nvSpPr>
          <p:cNvPr id="8" name="Footer Placeholder 7">
            <a:extLst>
              <a:ext uri="{FF2B5EF4-FFF2-40B4-BE49-F238E27FC236}">
                <a16:creationId xmlns:a16="http://schemas.microsoft.com/office/drawing/2014/main" id="{BF795FFB-3E34-E11F-A781-8CBB4C06A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98551-0A9C-CF2D-F645-8FF844773AD1}"/>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73448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5BAD-A639-0324-5534-2E3A18D4CD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22298F-8BF2-921F-1997-8DE21AC82B84}"/>
              </a:ext>
            </a:extLst>
          </p:cNvPr>
          <p:cNvSpPr>
            <a:spLocks noGrp="1"/>
          </p:cNvSpPr>
          <p:nvPr>
            <p:ph type="dt" sz="half" idx="10"/>
          </p:nvPr>
        </p:nvSpPr>
        <p:spPr/>
        <p:txBody>
          <a:bodyPr/>
          <a:lstStyle/>
          <a:p>
            <a:fld id="{C752C39A-7061-4393-A28C-036E318F3E0E}" type="datetime1">
              <a:rPr lang="en-US" smtClean="0"/>
              <a:t>2022-10-27</a:t>
            </a:fld>
            <a:endParaRPr lang="en-US"/>
          </a:p>
        </p:txBody>
      </p:sp>
      <p:sp>
        <p:nvSpPr>
          <p:cNvPr id="4" name="Footer Placeholder 3">
            <a:extLst>
              <a:ext uri="{FF2B5EF4-FFF2-40B4-BE49-F238E27FC236}">
                <a16:creationId xmlns:a16="http://schemas.microsoft.com/office/drawing/2014/main" id="{11433FFD-74B4-8C57-1C4D-26D814EFA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63A9E-C19C-3884-F489-B065A2EFCA8A}"/>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77062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1DA0B-54B3-68E3-4971-0D7F8C0F8A4D}"/>
              </a:ext>
            </a:extLst>
          </p:cNvPr>
          <p:cNvSpPr>
            <a:spLocks noGrp="1"/>
          </p:cNvSpPr>
          <p:nvPr>
            <p:ph type="dt" sz="half" idx="10"/>
          </p:nvPr>
        </p:nvSpPr>
        <p:spPr/>
        <p:txBody>
          <a:bodyPr/>
          <a:lstStyle/>
          <a:p>
            <a:fld id="{7D56A18D-198F-4253-AFC0-1115CDE4EEAE}" type="datetime1">
              <a:rPr lang="en-US" smtClean="0"/>
              <a:t>2022-10-27</a:t>
            </a:fld>
            <a:endParaRPr lang="en-US"/>
          </a:p>
        </p:txBody>
      </p:sp>
      <p:sp>
        <p:nvSpPr>
          <p:cNvPr id="3" name="Footer Placeholder 2">
            <a:extLst>
              <a:ext uri="{FF2B5EF4-FFF2-40B4-BE49-F238E27FC236}">
                <a16:creationId xmlns:a16="http://schemas.microsoft.com/office/drawing/2014/main" id="{9979E304-02C0-2274-5584-429DC30D6C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FF9C74-EFC3-3DCF-B57B-9A11786399A5}"/>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360725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8B31-ABE6-C455-8842-0D04A5F67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EC39E5-CBAC-DB5B-8236-CE3258D4E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682EC3-2976-C667-CCF1-4C75FC142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E2A34-1C63-6FEC-42FA-A7352E3A5965}"/>
              </a:ext>
            </a:extLst>
          </p:cNvPr>
          <p:cNvSpPr>
            <a:spLocks noGrp="1"/>
          </p:cNvSpPr>
          <p:nvPr>
            <p:ph type="dt" sz="half" idx="10"/>
          </p:nvPr>
        </p:nvSpPr>
        <p:spPr/>
        <p:txBody>
          <a:bodyPr/>
          <a:lstStyle/>
          <a:p>
            <a:fld id="{C66017AB-DFC8-46F2-BB3C-7ED9630427DC}" type="datetime1">
              <a:rPr lang="en-US" smtClean="0"/>
              <a:t>2022-10-27</a:t>
            </a:fld>
            <a:endParaRPr lang="en-US"/>
          </a:p>
        </p:txBody>
      </p:sp>
      <p:sp>
        <p:nvSpPr>
          <p:cNvPr id="6" name="Footer Placeholder 5">
            <a:extLst>
              <a:ext uri="{FF2B5EF4-FFF2-40B4-BE49-F238E27FC236}">
                <a16:creationId xmlns:a16="http://schemas.microsoft.com/office/drawing/2014/main" id="{4D7F3BC1-5A4A-B1C5-5CC0-6703746D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B6497-09A7-D3EB-BD75-1525F71EA3E0}"/>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309500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DE29-EFAF-1DC5-DF43-713BF6382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1E8CC5-7AB5-2CF0-2DAB-0B3EB7D57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72D563-6319-A103-C867-5C4E814BD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982AF-FAB5-1354-87BF-D80A0C673698}"/>
              </a:ext>
            </a:extLst>
          </p:cNvPr>
          <p:cNvSpPr>
            <a:spLocks noGrp="1"/>
          </p:cNvSpPr>
          <p:nvPr>
            <p:ph type="dt" sz="half" idx="10"/>
          </p:nvPr>
        </p:nvSpPr>
        <p:spPr/>
        <p:txBody>
          <a:bodyPr/>
          <a:lstStyle/>
          <a:p>
            <a:fld id="{361CD37B-7CBD-40E7-A1E0-1BF4CBF0FDBF}" type="datetime1">
              <a:rPr lang="en-US" smtClean="0"/>
              <a:t>2022-10-27</a:t>
            </a:fld>
            <a:endParaRPr lang="en-US"/>
          </a:p>
        </p:txBody>
      </p:sp>
      <p:sp>
        <p:nvSpPr>
          <p:cNvPr id="6" name="Footer Placeholder 5">
            <a:extLst>
              <a:ext uri="{FF2B5EF4-FFF2-40B4-BE49-F238E27FC236}">
                <a16:creationId xmlns:a16="http://schemas.microsoft.com/office/drawing/2014/main" id="{5C0AD679-7B29-5A9A-4783-BC940F361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CF6D6-B450-EE0D-D03D-BC31F7078353}"/>
              </a:ext>
            </a:extLst>
          </p:cNvPr>
          <p:cNvSpPr>
            <a:spLocks noGrp="1"/>
          </p:cNvSpPr>
          <p:nvPr>
            <p:ph type="sldNum" sz="quarter" idx="12"/>
          </p:nvPr>
        </p:nvSpPr>
        <p:spPr/>
        <p:txBody>
          <a:bodyPr/>
          <a:lstStyle/>
          <a:p>
            <a:fld id="{1E52CF61-5B92-43C9-BEC4-ED2E084FA71B}" type="slidenum">
              <a:rPr lang="en-US" smtClean="0"/>
              <a:t>‹#›</a:t>
            </a:fld>
            <a:endParaRPr lang="en-US"/>
          </a:p>
        </p:txBody>
      </p:sp>
    </p:spTree>
    <p:extLst>
      <p:ext uri="{BB962C8B-B14F-4D97-AF65-F5344CB8AC3E}">
        <p14:creationId xmlns:p14="http://schemas.microsoft.com/office/powerpoint/2010/main" val="241371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ED61A-5AC1-2A5D-7721-B9DAB317D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3B105-FF73-0CB9-0362-B0BC9BA97E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6C2C1-0C75-0F20-2C43-F45740D87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CBBEF-A477-4E97-A82F-A8C29951CF21}" type="datetime1">
              <a:rPr lang="en-US" smtClean="0"/>
              <a:t>2022-10-27</a:t>
            </a:fld>
            <a:endParaRPr lang="en-US"/>
          </a:p>
        </p:txBody>
      </p:sp>
      <p:sp>
        <p:nvSpPr>
          <p:cNvPr id="5" name="Footer Placeholder 4">
            <a:extLst>
              <a:ext uri="{FF2B5EF4-FFF2-40B4-BE49-F238E27FC236}">
                <a16:creationId xmlns:a16="http://schemas.microsoft.com/office/drawing/2014/main" id="{6EE10AB9-00A4-67B3-DC85-11D7AF040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08199-C6D6-8DFE-D188-12DE68FFC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2CF61-5B92-43C9-BEC4-ED2E084FA71B}" type="slidenum">
              <a:rPr lang="en-US" smtClean="0"/>
              <a:t>‹#›</a:t>
            </a:fld>
            <a:endParaRPr lang="en-US"/>
          </a:p>
        </p:txBody>
      </p:sp>
    </p:spTree>
    <p:extLst>
      <p:ext uri="{BB962C8B-B14F-4D97-AF65-F5344CB8AC3E}">
        <p14:creationId xmlns:p14="http://schemas.microsoft.com/office/powerpoint/2010/main" val="3879399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mssoftware.com/site/fixinsight.asp" TargetMode="External"/><Relationship Id="rId2" Type="http://schemas.openxmlformats.org/officeDocument/2006/relationships/hyperlink" Target="https://cnpack.org/" TargetMode="External"/><Relationship Id="rId1" Type="http://schemas.openxmlformats.org/officeDocument/2006/relationships/slideLayout" Target="../slideLayouts/slideLayout2.xml"/><Relationship Id="rId5" Type="http://schemas.openxmlformats.org/officeDocument/2006/relationships/hyperlink" Target="https://www.mmx-delphi.de/" TargetMode="External"/><Relationship Id="rId4" Type="http://schemas.openxmlformats.org/officeDocument/2006/relationships/hyperlink" Target="https://blog.dummzeuch.de/experimental-gexperts-vers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meyer.tech/books/" TargetMode="External"/><Relationship Id="rId2" Type="http://schemas.openxmlformats.org/officeDocument/2006/relationships/hyperlink" Target="https://smile.amazon.com/Delphi-Legacy-Projects-Strategies-Survival/dp/B0B2TY6ZZ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mile.amazon.com/Working-Effectively-Legacy-Michael-Feathers/dp/0131177052" TargetMode="External"/><Relationship Id="rId2" Type="http://schemas.openxmlformats.org/officeDocument/2006/relationships/hyperlink" Target="https://smile.amazon.com/Refactoring-Improving-Existing-Addison-Wesley-Signature/dp/013475759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meyer.tech/boo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E964-77F3-DDCB-9587-FA3AAD5438BB}"/>
              </a:ext>
            </a:extLst>
          </p:cNvPr>
          <p:cNvSpPr>
            <a:spLocks noGrp="1"/>
          </p:cNvSpPr>
          <p:nvPr>
            <p:ph type="ctrTitle"/>
          </p:nvPr>
        </p:nvSpPr>
        <p:spPr>
          <a:xfrm>
            <a:off x="838200" y="1122363"/>
            <a:ext cx="6558481" cy="1712277"/>
          </a:xfrm>
        </p:spPr>
        <p:txBody>
          <a:bodyPr>
            <a:normAutofit/>
          </a:bodyPr>
          <a:lstStyle/>
          <a:p>
            <a:r>
              <a:rPr lang="en-US" sz="4000" b="0" i="0" u="none" strike="noStrike" dirty="0">
                <a:solidFill>
                  <a:srgbClr val="0E101A"/>
                </a:solidFill>
                <a:effectLst/>
                <a:latin typeface="Arial" panose="020B0604020202020204" pitchFamily="34" charset="0"/>
              </a:rPr>
              <a:t>Upgrading and Maintaining </a:t>
            </a:r>
            <a:br>
              <a:rPr lang="en-US" sz="4000" b="0" i="0" u="none" strike="noStrike" dirty="0">
                <a:solidFill>
                  <a:srgbClr val="0E101A"/>
                </a:solidFill>
                <a:effectLst/>
                <a:latin typeface="Arial" panose="020B0604020202020204" pitchFamily="34" charset="0"/>
              </a:rPr>
            </a:br>
            <a:r>
              <a:rPr lang="en-US" sz="4000" b="0" i="0" u="none" strike="noStrike" dirty="0">
                <a:solidFill>
                  <a:srgbClr val="0E101A"/>
                </a:solidFill>
                <a:effectLst/>
                <a:latin typeface="Arial" panose="020B0604020202020204" pitchFamily="34" charset="0"/>
              </a:rPr>
              <a:t>Delphi Legacy Projects</a:t>
            </a:r>
            <a:endParaRPr lang="en-US" sz="4000" dirty="0"/>
          </a:p>
        </p:txBody>
      </p:sp>
      <p:sp>
        <p:nvSpPr>
          <p:cNvPr id="3" name="Subtitle 2">
            <a:extLst>
              <a:ext uri="{FF2B5EF4-FFF2-40B4-BE49-F238E27FC236}">
                <a16:creationId xmlns:a16="http://schemas.microsoft.com/office/drawing/2014/main" id="{3676116D-93BD-07B1-BA77-B3364E6A444E}"/>
              </a:ext>
            </a:extLst>
          </p:cNvPr>
          <p:cNvSpPr>
            <a:spLocks noGrp="1"/>
          </p:cNvSpPr>
          <p:nvPr>
            <p:ph type="subTitle" idx="1"/>
          </p:nvPr>
        </p:nvSpPr>
        <p:spPr>
          <a:xfrm>
            <a:off x="1524000" y="3602038"/>
            <a:ext cx="5736879" cy="1655762"/>
          </a:xfrm>
        </p:spPr>
        <p:txBody>
          <a:bodyPr/>
          <a:lstStyle/>
          <a:p>
            <a:r>
              <a:rPr lang="en-US" sz="1800" dirty="0"/>
              <a:t>Some approaches to the challenge, with</a:t>
            </a:r>
            <a:br>
              <a:rPr lang="en-US" sz="1800" dirty="0"/>
            </a:br>
            <a:r>
              <a:rPr lang="en-US" sz="1800" dirty="0"/>
              <a:t>reference to my book:</a:t>
            </a:r>
            <a:br>
              <a:rPr lang="en-US" dirty="0"/>
            </a:br>
            <a:r>
              <a:rPr lang="en-US" sz="3200" b="1" dirty="0">
                <a:latin typeface="Garamond" panose="02020404030301010803" pitchFamily="18" charset="0"/>
              </a:rPr>
              <a:t>Delphi Legacy Projects</a:t>
            </a:r>
            <a:br>
              <a:rPr lang="en-US" b="1" dirty="0">
                <a:latin typeface="Garamond" panose="02020404030301010803" pitchFamily="18" charset="0"/>
              </a:rPr>
            </a:br>
            <a:r>
              <a:rPr lang="en-US" sz="1600" b="1" dirty="0">
                <a:latin typeface="Garamond" panose="02020404030301010803" pitchFamily="18" charset="0"/>
              </a:rPr>
              <a:t>Strategies and Survival Guide</a:t>
            </a:r>
          </a:p>
        </p:txBody>
      </p:sp>
      <p:sp>
        <p:nvSpPr>
          <p:cNvPr id="4" name="Date Placeholder 3">
            <a:extLst>
              <a:ext uri="{FF2B5EF4-FFF2-40B4-BE49-F238E27FC236}">
                <a16:creationId xmlns:a16="http://schemas.microsoft.com/office/drawing/2014/main" id="{261FAC14-8510-0170-FE9F-1456022FF209}"/>
              </a:ext>
            </a:extLst>
          </p:cNvPr>
          <p:cNvSpPr>
            <a:spLocks noGrp="1"/>
          </p:cNvSpPr>
          <p:nvPr>
            <p:ph type="dt" sz="half" idx="10"/>
          </p:nvPr>
        </p:nvSpPr>
        <p:spPr/>
        <p:txBody>
          <a:bodyPr/>
          <a:lstStyle/>
          <a:p>
            <a:fld id="{5A21A890-DE3F-4F00-A2C4-E1A16E21E9A2}" type="datetime1">
              <a:rPr lang="en-US" smtClean="0"/>
              <a:t>2022-10-27</a:t>
            </a:fld>
            <a:endParaRPr lang="en-US"/>
          </a:p>
        </p:txBody>
      </p:sp>
      <p:sp>
        <p:nvSpPr>
          <p:cNvPr id="5" name="Slide Number Placeholder 4">
            <a:extLst>
              <a:ext uri="{FF2B5EF4-FFF2-40B4-BE49-F238E27FC236}">
                <a16:creationId xmlns:a16="http://schemas.microsoft.com/office/drawing/2014/main" id="{5604C070-D2C1-4576-DA7B-80F5F7F77859}"/>
              </a:ext>
            </a:extLst>
          </p:cNvPr>
          <p:cNvSpPr>
            <a:spLocks noGrp="1"/>
          </p:cNvSpPr>
          <p:nvPr>
            <p:ph type="sldNum" sz="quarter" idx="12"/>
          </p:nvPr>
        </p:nvSpPr>
        <p:spPr/>
        <p:txBody>
          <a:bodyPr/>
          <a:lstStyle/>
          <a:p>
            <a:fld id="{1E52CF61-5B92-43C9-BEC4-ED2E084FA71B}" type="slidenum">
              <a:rPr lang="en-US" smtClean="0"/>
              <a:t>1</a:t>
            </a:fld>
            <a:endParaRPr lang="en-US"/>
          </a:p>
        </p:txBody>
      </p:sp>
      <p:pic>
        <p:nvPicPr>
          <p:cNvPr id="7" name="Picture 6" descr="Graphical user interface, text&#10;&#10;Description automatically generated">
            <a:extLst>
              <a:ext uri="{FF2B5EF4-FFF2-40B4-BE49-F238E27FC236}">
                <a16:creationId xmlns:a16="http://schemas.microsoft.com/office/drawing/2014/main" id="{2CA53F0B-2759-37D6-02D6-A83133D9B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613" y="1119644"/>
            <a:ext cx="3829187" cy="4724366"/>
          </a:xfrm>
          <a:prstGeom prst="rect">
            <a:avLst/>
          </a:prstGeom>
        </p:spPr>
      </p:pic>
    </p:spTree>
    <p:extLst>
      <p:ext uri="{BB962C8B-B14F-4D97-AF65-F5344CB8AC3E}">
        <p14:creationId xmlns:p14="http://schemas.microsoft.com/office/powerpoint/2010/main" val="258079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82F2-D042-50D6-61AF-DA781B9E302C}"/>
              </a:ext>
            </a:extLst>
          </p:cNvPr>
          <p:cNvSpPr>
            <a:spLocks noGrp="1"/>
          </p:cNvSpPr>
          <p:nvPr>
            <p:ph type="title"/>
          </p:nvPr>
        </p:nvSpPr>
        <p:spPr/>
        <p:txBody>
          <a:bodyPr/>
          <a:lstStyle/>
          <a:p>
            <a:r>
              <a:rPr lang="en-US" dirty="0"/>
              <a:t>Challenges of Testing - 1</a:t>
            </a:r>
          </a:p>
        </p:txBody>
      </p:sp>
      <p:sp>
        <p:nvSpPr>
          <p:cNvPr id="3" name="Content Placeholder 2">
            <a:extLst>
              <a:ext uri="{FF2B5EF4-FFF2-40B4-BE49-F238E27FC236}">
                <a16:creationId xmlns:a16="http://schemas.microsoft.com/office/drawing/2014/main" id="{8F1E6F4F-B9CD-B4A6-BCD1-F1828B0A135B}"/>
              </a:ext>
            </a:extLst>
          </p:cNvPr>
          <p:cNvSpPr>
            <a:spLocks noGrp="1"/>
          </p:cNvSpPr>
          <p:nvPr>
            <p:ph idx="1"/>
          </p:nvPr>
        </p:nvSpPr>
        <p:spPr/>
        <p:txBody>
          <a:bodyPr/>
          <a:lstStyle/>
          <a:p>
            <a:r>
              <a:rPr lang="en-US" dirty="0"/>
              <a:t>If your project includes unit testing, that’s great!</a:t>
            </a:r>
          </a:p>
          <a:p>
            <a:r>
              <a:rPr lang="en-US" dirty="0"/>
              <a:t>Many legacy projects can’t really be unit tested.</a:t>
            </a:r>
          </a:p>
          <a:p>
            <a:r>
              <a:rPr lang="en-US" dirty="0"/>
              <a:t>To achieve testability, your project will need refactoring.</a:t>
            </a:r>
          </a:p>
          <a:p>
            <a:r>
              <a:rPr lang="en-US" dirty="0"/>
              <a:t>Some barriers to unit testing:</a:t>
            </a:r>
          </a:p>
          <a:p>
            <a:pPr lvl="1"/>
            <a:r>
              <a:rPr lang="en-US" dirty="0"/>
              <a:t>Code on forms</a:t>
            </a:r>
          </a:p>
          <a:p>
            <a:pPr lvl="1"/>
            <a:r>
              <a:rPr lang="en-US" dirty="0"/>
              <a:t>Excess complexity of routines</a:t>
            </a:r>
          </a:p>
          <a:p>
            <a:pPr lvl="1"/>
            <a:r>
              <a:rPr lang="en-US" dirty="0"/>
              <a:t>Unfocused code</a:t>
            </a:r>
          </a:p>
        </p:txBody>
      </p:sp>
      <p:sp>
        <p:nvSpPr>
          <p:cNvPr id="4" name="Date Placeholder 3">
            <a:extLst>
              <a:ext uri="{FF2B5EF4-FFF2-40B4-BE49-F238E27FC236}">
                <a16:creationId xmlns:a16="http://schemas.microsoft.com/office/drawing/2014/main" id="{89B51AE7-2298-E2E9-DACA-B9BE15E422F5}"/>
              </a:ext>
            </a:extLst>
          </p:cNvPr>
          <p:cNvSpPr>
            <a:spLocks noGrp="1"/>
          </p:cNvSpPr>
          <p:nvPr>
            <p:ph type="dt" sz="half" idx="10"/>
          </p:nvPr>
        </p:nvSpPr>
        <p:spPr/>
        <p:txBody>
          <a:bodyPr/>
          <a:lstStyle/>
          <a:p>
            <a:fld id="{8BE3CFD3-1BBB-4223-A2DB-01BF0077DCDB}" type="datetime1">
              <a:rPr lang="en-US" smtClean="0"/>
              <a:t>2022-10-27</a:t>
            </a:fld>
            <a:endParaRPr lang="en-US"/>
          </a:p>
        </p:txBody>
      </p:sp>
      <p:sp>
        <p:nvSpPr>
          <p:cNvPr id="5" name="Slide Number Placeholder 4">
            <a:extLst>
              <a:ext uri="{FF2B5EF4-FFF2-40B4-BE49-F238E27FC236}">
                <a16:creationId xmlns:a16="http://schemas.microsoft.com/office/drawing/2014/main" id="{67E93739-A789-33FA-890E-D48FA5BE8C0F}"/>
              </a:ext>
            </a:extLst>
          </p:cNvPr>
          <p:cNvSpPr>
            <a:spLocks noGrp="1"/>
          </p:cNvSpPr>
          <p:nvPr>
            <p:ph type="sldNum" sz="quarter" idx="12"/>
          </p:nvPr>
        </p:nvSpPr>
        <p:spPr/>
        <p:txBody>
          <a:bodyPr/>
          <a:lstStyle/>
          <a:p>
            <a:fld id="{1E52CF61-5B92-43C9-BEC4-ED2E084FA71B}" type="slidenum">
              <a:rPr lang="en-US" smtClean="0"/>
              <a:t>10</a:t>
            </a:fld>
            <a:endParaRPr lang="en-US"/>
          </a:p>
        </p:txBody>
      </p:sp>
    </p:spTree>
    <p:extLst>
      <p:ext uri="{BB962C8B-B14F-4D97-AF65-F5344CB8AC3E}">
        <p14:creationId xmlns:p14="http://schemas.microsoft.com/office/powerpoint/2010/main" val="361844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F776-D63B-1229-3D3A-98DE630A240A}"/>
              </a:ext>
            </a:extLst>
          </p:cNvPr>
          <p:cNvSpPr>
            <a:spLocks noGrp="1"/>
          </p:cNvSpPr>
          <p:nvPr>
            <p:ph type="title"/>
          </p:nvPr>
        </p:nvSpPr>
        <p:spPr/>
        <p:txBody>
          <a:bodyPr/>
          <a:lstStyle/>
          <a:p>
            <a:r>
              <a:rPr lang="en-US" dirty="0"/>
              <a:t>Challenges of Testing - 2</a:t>
            </a:r>
          </a:p>
        </p:txBody>
      </p:sp>
      <p:sp>
        <p:nvSpPr>
          <p:cNvPr id="3" name="Content Placeholder 2">
            <a:extLst>
              <a:ext uri="{FF2B5EF4-FFF2-40B4-BE49-F238E27FC236}">
                <a16:creationId xmlns:a16="http://schemas.microsoft.com/office/drawing/2014/main" id="{9D9BDBBC-28D2-5216-8D2D-95D8274BE5BB}"/>
              </a:ext>
            </a:extLst>
          </p:cNvPr>
          <p:cNvSpPr>
            <a:spLocks noGrp="1"/>
          </p:cNvSpPr>
          <p:nvPr>
            <p:ph idx="1"/>
          </p:nvPr>
        </p:nvSpPr>
        <p:spPr/>
        <p:txBody>
          <a:bodyPr/>
          <a:lstStyle/>
          <a:p>
            <a:r>
              <a:rPr lang="en-US" dirty="0"/>
              <a:t>Q: Which test framework is best?</a:t>
            </a:r>
            <a:br>
              <a:rPr lang="en-US" dirty="0"/>
            </a:br>
            <a:r>
              <a:rPr lang="en-US" dirty="0"/>
              <a:t>A: The one you will use.</a:t>
            </a:r>
          </a:p>
          <a:p>
            <a:r>
              <a:rPr lang="en-US" dirty="0"/>
              <a:t>Code on forms as little as possible. </a:t>
            </a:r>
          </a:p>
          <a:p>
            <a:pPr lvl="1"/>
            <a:r>
              <a:rPr lang="en-US" dirty="0"/>
              <a:t>Keep event handlers short.</a:t>
            </a:r>
          </a:p>
          <a:p>
            <a:pPr lvl="1"/>
            <a:r>
              <a:rPr lang="en-US" dirty="0"/>
              <a:t>Factor out business logic from forms into separate units.</a:t>
            </a:r>
          </a:p>
          <a:p>
            <a:pPr lvl="1"/>
            <a:r>
              <a:rPr lang="en-US" dirty="0"/>
              <a:t>Factor out data manipulation from forms into data modules.</a:t>
            </a:r>
          </a:p>
          <a:p>
            <a:r>
              <a:rPr lang="en-US" dirty="0"/>
              <a:t>When business logic is written to be in a separate module, it is written in a more testable way.</a:t>
            </a:r>
          </a:p>
          <a:p>
            <a:r>
              <a:rPr lang="en-US" dirty="0"/>
              <a:t>Testability is not achieved overnight.</a:t>
            </a:r>
          </a:p>
        </p:txBody>
      </p:sp>
      <p:sp>
        <p:nvSpPr>
          <p:cNvPr id="4" name="Date Placeholder 3">
            <a:extLst>
              <a:ext uri="{FF2B5EF4-FFF2-40B4-BE49-F238E27FC236}">
                <a16:creationId xmlns:a16="http://schemas.microsoft.com/office/drawing/2014/main" id="{A916E29E-8224-1D22-0869-9FC2EB140266}"/>
              </a:ext>
            </a:extLst>
          </p:cNvPr>
          <p:cNvSpPr>
            <a:spLocks noGrp="1"/>
          </p:cNvSpPr>
          <p:nvPr>
            <p:ph type="dt" sz="half" idx="10"/>
          </p:nvPr>
        </p:nvSpPr>
        <p:spPr/>
        <p:txBody>
          <a:bodyPr/>
          <a:lstStyle/>
          <a:p>
            <a:fld id="{4421BDE4-B1AC-42D0-8261-7C323DBA5869}" type="datetime1">
              <a:rPr lang="en-US" smtClean="0"/>
              <a:t>2022-10-27</a:t>
            </a:fld>
            <a:endParaRPr lang="en-US"/>
          </a:p>
        </p:txBody>
      </p:sp>
      <p:sp>
        <p:nvSpPr>
          <p:cNvPr id="5" name="Slide Number Placeholder 4">
            <a:extLst>
              <a:ext uri="{FF2B5EF4-FFF2-40B4-BE49-F238E27FC236}">
                <a16:creationId xmlns:a16="http://schemas.microsoft.com/office/drawing/2014/main" id="{66A8E678-9BC1-029C-E57B-3929EE1CD434}"/>
              </a:ext>
            </a:extLst>
          </p:cNvPr>
          <p:cNvSpPr>
            <a:spLocks noGrp="1"/>
          </p:cNvSpPr>
          <p:nvPr>
            <p:ph type="sldNum" sz="quarter" idx="12"/>
          </p:nvPr>
        </p:nvSpPr>
        <p:spPr/>
        <p:txBody>
          <a:bodyPr/>
          <a:lstStyle/>
          <a:p>
            <a:fld id="{1E52CF61-5B92-43C9-BEC4-ED2E084FA71B}" type="slidenum">
              <a:rPr lang="en-US" smtClean="0"/>
              <a:t>11</a:t>
            </a:fld>
            <a:endParaRPr lang="en-US"/>
          </a:p>
        </p:txBody>
      </p:sp>
    </p:spTree>
    <p:extLst>
      <p:ext uri="{BB962C8B-B14F-4D97-AF65-F5344CB8AC3E}">
        <p14:creationId xmlns:p14="http://schemas.microsoft.com/office/powerpoint/2010/main" val="84860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32B2-95A6-0B01-EC45-7D4C6250DF58}"/>
              </a:ext>
            </a:extLst>
          </p:cNvPr>
          <p:cNvSpPr>
            <a:spLocks noGrp="1"/>
          </p:cNvSpPr>
          <p:nvPr>
            <p:ph type="title"/>
          </p:nvPr>
        </p:nvSpPr>
        <p:spPr/>
        <p:txBody>
          <a:bodyPr/>
          <a:lstStyle/>
          <a:p>
            <a:r>
              <a:rPr lang="en-US" dirty="0"/>
              <a:t>Unit Dependency Cycles</a:t>
            </a:r>
          </a:p>
        </p:txBody>
      </p:sp>
      <p:sp>
        <p:nvSpPr>
          <p:cNvPr id="3" name="Content Placeholder 2">
            <a:extLst>
              <a:ext uri="{FF2B5EF4-FFF2-40B4-BE49-F238E27FC236}">
                <a16:creationId xmlns:a16="http://schemas.microsoft.com/office/drawing/2014/main" id="{68F70843-EE82-543A-BAE8-10A2EDEE37C7}"/>
              </a:ext>
            </a:extLst>
          </p:cNvPr>
          <p:cNvSpPr>
            <a:spLocks noGrp="1"/>
          </p:cNvSpPr>
          <p:nvPr>
            <p:ph idx="1"/>
          </p:nvPr>
        </p:nvSpPr>
        <p:spPr/>
        <p:txBody>
          <a:bodyPr/>
          <a:lstStyle/>
          <a:p>
            <a:r>
              <a:rPr lang="en-US" dirty="0"/>
              <a:t>The bad news of UDCs:</a:t>
            </a:r>
          </a:p>
          <a:p>
            <a:pPr lvl="1"/>
            <a:r>
              <a:rPr lang="en-US" dirty="0"/>
              <a:t>They exist because of design errors.</a:t>
            </a:r>
          </a:p>
          <a:p>
            <a:pPr lvl="1"/>
            <a:r>
              <a:rPr lang="en-US" dirty="0"/>
              <a:t>They can be reduced only through design changes.</a:t>
            </a:r>
          </a:p>
          <a:p>
            <a:pPr lvl="1"/>
            <a:r>
              <a:rPr lang="en-US" dirty="0"/>
              <a:t>Once UDCs are present, they metastasize.</a:t>
            </a:r>
          </a:p>
          <a:p>
            <a:pPr lvl="1"/>
            <a:r>
              <a:rPr lang="en-US" dirty="0"/>
              <a:t>No tool will reveal which modules cause the problems.</a:t>
            </a:r>
          </a:p>
          <a:p>
            <a:r>
              <a:rPr lang="en-US" dirty="0"/>
              <a:t>The good news of UDCs:</a:t>
            </a:r>
          </a:p>
          <a:p>
            <a:pPr lvl="1"/>
            <a:r>
              <a:rPr lang="en-US" dirty="0"/>
              <a:t>They yield to persistence.</a:t>
            </a:r>
          </a:p>
          <a:p>
            <a:pPr lvl="1"/>
            <a:r>
              <a:rPr lang="en-US" dirty="0"/>
              <a:t>Sometimes a small change brings a large benefit.</a:t>
            </a:r>
          </a:p>
          <a:p>
            <a:r>
              <a:rPr lang="en-US" dirty="0"/>
              <a:t>Like all your work in legacy projects, UDCs will not be resolved quickly.</a:t>
            </a:r>
          </a:p>
        </p:txBody>
      </p:sp>
      <p:sp>
        <p:nvSpPr>
          <p:cNvPr id="4" name="Date Placeholder 3">
            <a:extLst>
              <a:ext uri="{FF2B5EF4-FFF2-40B4-BE49-F238E27FC236}">
                <a16:creationId xmlns:a16="http://schemas.microsoft.com/office/drawing/2014/main" id="{828C35FD-6346-51DF-8B9F-F49766CB977B}"/>
              </a:ext>
            </a:extLst>
          </p:cNvPr>
          <p:cNvSpPr>
            <a:spLocks noGrp="1"/>
          </p:cNvSpPr>
          <p:nvPr>
            <p:ph type="dt" sz="half" idx="10"/>
          </p:nvPr>
        </p:nvSpPr>
        <p:spPr/>
        <p:txBody>
          <a:bodyPr/>
          <a:lstStyle/>
          <a:p>
            <a:fld id="{E0C0BF76-4CF5-4C35-A81A-64EC1CB25E4D}" type="datetime1">
              <a:rPr lang="en-US" smtClean="0"/>
              <a:t>2022-10-27</a:t>
            </a:fld>
            <a:endParaRPr lang="en-US"/>
          </a:p>
        </p:txBody>
      </p:sp>
      <p:sp>
        <p:nvSpPr>
          <p:cNvPr id="5" name="Slide Number Placeholder 4">
            <a:extLst>
              <a:ext uri="{FF2B5EF4-FFF2-40B4-BE49-F238E27FC236}">
                <a16:creationId xmlns:a16="http://schemas.microsoft.com/office/drawing/2014/main" id="{A17A8724-9C18-7D78-C388-0639FF338D40}"/>
              </a:ext>
            </a:extLst>
          </p:cNvPr>
          <p:cNvSpPr>
            <a:spLocks noGrp="1"/>
          </p:cNvSpPr>
          <p:nvPr>
            <p:ph type="sldNum" sz="quarter" idx="12"/>
          </p:nvPr>
        </p:nvSpPr>
        <p:spPr/>
        <p:txBody>
          <a:bodyPr/>
          <a:lstStyle/>
          <a:p>
            <a:fld id="{1E52CF61-5B92-43C9-BEC4-ED2E084FA71B}" type="slidenum">
              <a:rPr lang="en-US" smtClean="0"/>
              <a:t>12</a:t>
            </a:fld>
            <a:endParaRPr lang="en-US"/>
          </a:p>
        </p:txBody>
      </p:sp>
    </p:spTree>
    <p:extLst>
      <p:ext uri="{BB962C8B-B14F-4D97-AF65-F5344CB8AC3E}">
        <p14:creationId xmlns:p14="http://schemas.microsoft.com/office/powerpoint/2010/main" val="225360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0925-DE8A-FDB8-6C1B-115234463E95}"/>
              </a:ext>
            </a:extLst>
          </p:cNvPr>
          <p:cNvSpPr>
            <a:spLocks noGrp="1"/>
          </p:cNvSpPr>
          <p:nvPr>
            <p:ph type="title"/>
          </p:nvPr>
        </p:nvSpPr>
        <p:spPr/>
        <p:txBody>
          <a:bodyPr/>
          <a:lstStyle/>
          <a:p>
            <a:r>
              <a:rPr lang="en-US" dirty="0"/>
              <a:t>Helpful Tools</a:t>
            </a:r>
          </a:p>
        </p:txBody>
      </p:sp>
      <p:sp>
        <p:nvSpPr>
          <p:cNvPr id="3" name="Content Placeholder 2">
            <a:extLst>
              <a:ext uri="{FF2B5EF4-FFF2-40B4-BE49-F238E27FC236}">
                <a16:creationId xmlns:a16="http://schemas.microsoft.com/office/drawing/2014/main" id="{979B31DC-F3CE-9B71-6845-F4ACD6BD1CED}"/>
              </a:ext>
            </a:extLst>
          </p:cNvPr>
          <p:cNvSpPr>
            <a:spLocks noGrp="1"/>
          </p:cNvSpPr>
          <p:nvPr>
            <p:ph idx="1"/>
          </p:nvPr>
        </p:nvSpPr>
        <p:spPr/>
        <p:txBody>
          <a:bodyPr/>
          <a:lstStyle/>
          <a:p>
            <a:r>
              <a:rPr lang="en-US" dirty="0"/>
              <a:t>Tools I consider essential:</a:t>
            </a:r>
          </a:p>
          <a:p>
            <a:pPr lvl="1"/>
            <a:r>
              <a:rPr lang="en-US" dirty="0" err="1"/>
              <a:t>CnPack</a:t>
            </a:r>
            <a:endParaRPr lang="en-US" dirty="0"/>
          </a:p>
          <a:p>
            <a:pPr lvl="1"/>
            <a:r>
              <a:rPr lang="en-US" dirty="0" err="1"/>
              <a:t>GExperts</a:t>
            </a:r>
            <a:endParaRPr lang="en-US" dirty="0"/>
          </a:p>
          <a:p>
            <a:pPr lvl="1"/>
            <a:r>
              <a:rPr lang="en-US" dirty="0" err="1"/>
              <a:t>FixInsight</a:t>
            </a:r>
            <a:endParaRPr lang="en-US" dirty="0"/>
          </a:p>
          <a:p>
            <a:pPr lvl="1"/>
            <a:r>
              <a:rPr lang="en-US" dirty="0"/>
              <a:t>MMX</a:t>
            </a:r>
          </a:p>
          <a:p>
            <a:r>
              <a:rPr lang="en-US" dirty="0"/>
              <a:t>The order here is alphabetic, not by value.</a:t>
            </a:r>
          </a:p>
          <a:p>
            <a:r>
              <a:rPr lang="en-US" dirty="0"/>
              <a:t>Only </a:t>
            </a:r>
            <a:r>
              <a:rPr lang="en-US" dirty="0" err="1"/>
              <a:t>FixInsight</a:t>
            </a:r>
            <a:r>
              <a:rPr lang="en-US" dirty="0"/>
              <a:t> is commercial, the others are free.</a:t>
            </a:r>
          </a:p>
          <a:p>
            <a:r>
              <a:rPr lang="en-US" dirty="0"/>
              <a:t>You may also wish to consider:</a:t>
            </a:r>
          </a:p>
          <a:p>
            <a:pPr lvl="1"/>
            <a:r>
              <a:rPr lang="en-US" dirty="0"/>
              <a:t>Pascal Analyzer, by </a:t>
            </a:r>
            <a:r>
              <a:rPr lang="en-US" dirty="0" err="1"/>
              <a:t>Peganza</a:t>
            </a:r>
            <a:endParaRPr lang="en-US" dirty="0"/>
          </a:p>
        </p:txBody>
      </p:sp>
      <p:sp>
        <p:nvSpPr>
          <p:cNvPr id="4" name="Date Placeholder 3">
            <a:extLst>
              <a:ext uri="{FF2B5EF4-FFF2-40B4-BE49-F238E27FC236}">
                <a16:creationId xmlns:a16="http://schemas.microsoft.com/office/drawing/2014/main" id="{565EFD62-1431-B806-DA29-1C684E79A469}"/>
              </a:ext>
            </a:extLst>
          </p:cNvPr>
          <p:cNvSpPr>
            <a:spLocks noGrp="1"/>
          </p:cNvSpPr>
          <p:nvPr>
            <p:ph type="dt" sz="half" idx="10"/>
          </p:nvPr>
        </p:nvSpPr>
        <p:spPr/>
        <p:txBody>
          <a:bodyPr/>
          <a:lstStyle/>
          <a:p>
            <a:fld id="{137D3E79-507B-4671-B968-9F0E91F389FF}" type="datetime1">
              <a:rPr lang="en-US" smtClean="0"/>
              <a:t>2022-10-27</a:t>
            </a:fld>
            <a:endParaRPr lang="en-US"/>
          </a:p>
        </p:txBody>
      </p:sp>
      <p:sp>
        <p:nvSpPr>
          <p:cNvPr id="5" name="Slide Number Placeholder 4">
            <a:extLst>
              <a:ext uri="{FF2B5EF4-FFF2-40B4-BE49-F238E27FC236}">
                <a16:creationId xmlns:a16="http://schemas.microsoft.com/office/drawing/2014/main" id="{B3622EE9-0504-6A36-892C-7E6D6EFFA748}"/>
              </a:ext>
            </a:extLst>
          </p:cNvPr>
          <p:cNvSpPr>
            <a:spLocks noGrp="1"/>
          </p:cNvSpPr>
          <p:nvPr>
            <p:ph type="sldNum" sz="quarter" idx="12"/>
          </p:nvPr>
        </p:nvSpPr>
        <p:spPr/>
        <p:txBody>
          <a:bodyPr/>
          <a:lstStyle/>
          <a:p>
            <a:fld id="{1E52CF61-5B92-43C9-BEC4-ED2E084FA71B}" type="slidenum">
              <a:rPr lang="en-US" smtClean="0"/>
              <a:t>13</a:t>
            </a:fld>
            <a:endParaRPr lang="en-US"/>
          </a:p>
        </p:txBody>
      </p:sp>
    </p:spTree>
    <p:extLst>
      <p:ext uri="{BB962C8B-B14F-4D97-AF65-F5344CB8AC3E}">
        <p14:creationId xmlns:p14="http://schemas.microsoft.com/office/powerpoint/2010/main" val="2923315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8624-7E13-0249-304D-EEB68B093741}"/>
              </a:ext>
            </a:extLst>
          </p:cNvPr>
          <p:cNvSpPr>
            <a:spLocks noGrp="1"/>
          </p:cNvSpPr>
          <p:nvPr>
            <p:ph type="title"/>
          </p:nvPr>
        </p:nvSpPr>
        <p:spPr/>
        <p:txBody>
          <a:bodyPr/>
          <a:lstStyle/>
          <a:p>
            <a:r>
              <a:rPr lang="en-US" dirty="0"/>
              <a:t>No Silver Bullet</a:t>
            </a:r>
          </a:p>
        </p:txBody>
      </p:sp>
      <p:sp>
        <p:nvSpPr>
          <p:cNvPr id="3" name="Content Placeholder 2">
            <a:extLst>
              <a:ext uri="{FF2B5EF4-FFF2-40B4-BE49-F238E27FC236}">
                <a16:creationId xmlns:a16="http://schemas.microsoft.com/office/drawing/2014/main" id="{DAAE97C9-0918-4207-C215-38F128185148}"/>
              </a:ext>
            </a:extLst>
          </p:cNvPr>
          <p:cNvSpPr>
            <a:spLocks noGrp="1"/>
          </p:cNvSpPr>
          <p:nvPr>
            <p:ph idx="1"/>
          </p:nvPr>
        </p:nvSpPr>
        <p:spPr/>
        <p:txBody>
          <a:bodyPr/>
          <a:lstStyle/>
          <a:p>
            <a:r>
              <a:rPr lang="en-US" dirty="0"/>
              <a:t>Difficult tasks:</a:t>
            </a:r>
          </a:p>
          <a:p>
            <a:r>
              <a:rPr lang="en-US" dirty="0"/>
              <a:t>Demoting uses references from </a:t>
            </a:r>
            <a:r>
              <a:rPr lang="en-US" b="1" dirty="0"/>
              <a:t>interface</a:t>
            </a:r>
            <a:r>
              <a:rPr lang="en-US" dirty="0"/>
              <a:t> to </a:t>
            </a:r>
            <a:r>
              <a:rPr lang="en-US" b="1" dirty="0"/>
              <a:t>implementation</a:t>
            </a:r>
            <a:r>
              <a:rPr lang="en-US" dirty="0"/>
              <a:t>. Only Pascal Analyzer helps you identify those.</a:t>
            </a:r>
          </a:p>
          <a:p>
            <a:r>
              <a:rPr lang="en-US" dirty="0"/>
              <a:t>Upgrading any non-trivial legacy project will always be iterative.</a:t>
            </a:r>
          </a:p>
          <a:p>
            <a:endParaRPr lang="en-US" dirty="0"/>
          </a:p>
        </p:txBody>
      </p:sp>
      <p:sp>
        <p:nvSpPr>
          <p:cNvPr id="4" name="Date Placeholder 3">
            <a:extLst>
              <a:ext uri="{FF2B5EF4-FFF2-40B4-BE49-F238E27FC236}">
                <a16:creationId xmlns:a16="http://schemas.microsoft.com/office/drawing/2014/main" id="{89576A4D-AE02-9C18-8778-6FAFBD7F4605}"/>
              </a:ext>
            </a:extLst>
          </p:cNvPr>
          <p:cNvSpPr>
            <a:spLocks noGrp="1"/>
          </p:cNvSpPr>
          <p:nvPr>
            <p:ph type="dt" sz="half" idx="10"/>
          </p:nvPr>
        </p:nvSpPr>
        <p:spPr/>
        <p:txBody>
          <a:bodyPr/>
          <a:lstStyle/>
          <a:p>
            <a:fld id="{B61580EA-80FD-4F9B-9DE0-00611E3E0921}" type="datetime1">
              <a:rPr lang="en-US" smtClean="0"/>
              <a:t>2022-10-27</a:t>
            </a:fld>
            <a:endParaRPr lang="en-US"/>
          </a:p>
        </p:txBody>
      </p:sp>
      <p:sp>
        <p:nvSpPr>
          <p:cNvPr id="5" name="Slide Number Placeholder 4">
            <a:extLst>
              <a:ext uri="{FF2B5EF4-FFF2-40B4-BE49-F238E27FC236}">
                <a16:creationId xmlns:a16="http://schemas.microsoft.com/office/drawing/2014/main" id="{BC50B50C-C3F4-EB9C-1D41-329B1A1614CB}"/>
              </a:ext>
            </a:extLst>
          </p:cNvPr>
          <p:cNvSpPr>
            <a:spLocks noGrp="1"/>
          </p:cNvSpPr>
          <p:nvPr>
            <p:ph type="sldNum" sz="quarter" idx="12"/>
          </p:nvPr>
        </p:nvSpPr>
        <p:spPr/>
        <p:txBody>
          <a:bodyPr/>
          <a:lstStyle/>
          <a:p>
            <a:fld id="{1E52CF61-5B92-43C9-BEC4-ED2E084FA71B}" type="slidenum">
              <a:rPr lang="en-US" smtClean="0"/>
              <a:t>14</a:t>
            </a:fld>
            <a:endParaRPr lang="en-US"/>
          </a:p>
        </p:txBody>
      </p:sp>
    </p:spTree>
    <p:extLst>
      <p:ext uri="{BB962C8B-B14F-4D97-AF65-F5344CB8AC3E}">
        <p14:creationId xmlns:p14="http://schemas.microsoft.com/office/powerpoint/2010/main" val="277172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E477-4F6B-1165-AF69-31E9549C4CEE}"/>
              </a:ext>
            </a:extLst>
          </p:cNvPr>
          <p:cNvSpPr>
            <a:spLocks noGrp="1"/>
          </p:cNvSpPr>
          <p:nvPr>
            <p:ph type="title"/>
          </p:nvPr>
        </p:nvSpPr>
        <p:spPr/>
        <p:txBody>
          <a:bodyPr/>
          <a:lstStyle/>
          <a:p>
            <a:r>
              <a:rPr lang="en-US" dirty="0"/>
              <a:t>Separation of Concerns - 1</a:t>
            </a:r>
          </a:p>
        </p:txBody>
      </p:sp>
      <p:sp>
        <p:nvSpPr>
          <p:cNvPr id="3" name="Content Placeholder 2">
            <a:extLst>
              <a:ext uri="{FF2B5EF4-FFF2-40B4-BE49-F238E27FC236}">
                <a16:creationId xmlns:a16="http://schemas.microsoft.com/office/drawing/2014/main" id="{94A153E6-F527-810E-C9A2-8CCBF1AD0EA4}"/>
              </a:ext>
            </a:extLst>
          </p:cNvPr>
          <p:cNvSpPr>
            <a:spLocks noGrp="1"/>
          </p:cNvSpPr>
          <p:nvPr>
            <p:ph idx="1"/>
          </p:nvPr>
        </p:nvSpPr>
        <p:spPr/>
        <p:txBody>
          <a:bodyPr>
            <a:normAutofit lnSpcReduction="10000"/>
          </a:bodyPr>
          <a:lstStyle/>
          <a:p>
            <a:r>
              <a:rPr lang="en-US" dirty="0"/>
              <a:t>A primary example of mixing concerns would be a Delphi form which contains:</a:t>
            </a:r>
          </a:p>
          <a:p>
            <a:pPr lvl="1"/>
            <a:r>
              <a:rPr lang="en-US" dirty="0"/>
              <a:t>Business logic</a:t>
            </a:r>
          </a:p>
          <a:p>
            <a:pPr lvl="1"/>
            <a:r>
              <a:rPr lang="en-US" dirty="0"/>
              <a:t>Datasets and data manipulation</a:t>
            </a:r>
          </a:p>
          <a:p>
            <a:pPr lvl="1"/>
            <a:r>
              <a:rPr lang="en-US" dirty="0"/>
              <a:t>Large and confusing routines</a:t>
            </a:r>
          </a:p>
          <a:p>
            <a:r>
              <a:rPr lang="en-US" dirty="0"/>
              <a:t>A better approach to separation of concerns would make use of:</a:t>
            </a:r>
          </a:p>
          <a:p>
            <a:pPr lvl="1"/>
            <a:r>
              <a:rPr lang="en-US" dirty="0"/>
              <a:t>A UI form</a:t>
            </a:r>
          </a:p>
          <a:p>
            <a:pPr lvl="1"/>
            <a:r>
              <a:rPr lang="en-US" dirty="0"/>
              <a:t>A business logic unit</a:t>
            </a:r>
          </a:p>
          <a:p>
            <a:pPr lvl="1"/>
            <a:r>
              <a:rPr lang="en-US" dirty="0"/>
              <a:t>A </a:t>
            </a:r>
            <a:r>
              <a:rPr lang="en-US" dirty="0" err="1"/>
              <a:t>datamodule</a:t>
            </a:r>
            <a:endParaRPr lang="en-US" dirty="0"/>
          </a:p>
          <a:p>
            <a:r>
              <a:rPr lang="en-US" dirty="0"/>
              <a:t>And each of these may well call routines from Delphi library modules, and from your own libraries.</a:t>
            </a:r>
          </a:p>
          <a:p>
            <a:endParaRPr lang="en-US" dirty="0"/>
          </a:p>
        </p:txBody>
      </p:sp>
      <p:sp>
        <p:nvSpPr>
          <p:cNvPr id="4" name="Date Placeholder 3">
            <a:extLst>
              <a:ext uri="{FF2B5EF4-FFF2-40B4-BE49-F238E27FC236}">
                <a16:creationId xmlns:a16="http://schemas.microsoft.com/office/drawing/2014/main" id="{B41B0105-51B4-C704-498C-A921E09A3D58}"/>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BA9D6FCC-B4F6-9594-121B-400C2D23932A}"/>
              </a:ext>
            </a:extLst>
          </p:cNvPr>
          <p:cNvSpPr>
            <a:spLocks noGrp="1"/>
          </p:cNvSpPr>
          <p:nvPr>
            <p:ph type="sldNum" sz="quarter" idx="12"/>
          </p:nvPr>
        </p:nvSpPr>
        <p:spPr/>
        <p:txBody>
          <a:bodyPr/>
          <a:lstStyle/>
          <a:p>
            <a:fld id="{1E52CF61-5B92-43C9-BEC4-ED2E084FA71B}" type="slidenum">
              <a:rPr lang="en-US" smtClean="0"/>
              <a:t>15</a:t>
            </a:fld>
            <a:endParaRPr lang="en-US"/>
          </a:p>
        </p:txBody>
      </p:sp>
    </p:spTree>
    <p:extLst>
      <p:ext uri="{BB962C8B-B14F-4D97-AF65-F5344CB8AC3E}">
        <p14:creationId xmlns:p14="http://schemas.microsoft.com/office/powerpoint/2010/main" val="302895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D1F1-4365-DB61-47C3-75B182847E9A}"/>
              </a:ext>
            </a:extLst>
          </p:cNvPr>
          <p:cNvSpPr>
            <a:spLocks noGrp="1"/>
          </p:cNvSpPr>
          <p:nvPr>
            <p:ph type="title"/>
          </p:nvPr>
        </p:nvSpPr>
        <p:spPr/>
        <p:txBody>
          <a:bodyPr/>
          <a:lstStyle/>
          <a:p>
            <a:r>
              <a:rPr lang="en-US" dirty="0"/>
              <a:t>Separation of Concerns - 2</a:t>
            </a:r>
          </a:p>
        </p:txBody>
      </p:sp>
      <p:sp>
        <p:nvSpPr>
          <p:cNvPr id="3" name="Content Placeholder 2">
            <a:extLst>
              <a:ext uri="{FF2B5EF4-FFF2-40B4-BE49-F238E27FC236}">
                <a16:creationId xmlns:a16="http://schemas.microsoft.com/office/drawing/2014/main" id="{DB7D72A3-49CE-813F-2211-77A70B48D003}"/>
              </a:ext>
            </a:extLst>
          </p:cNvPr>
          <p:cNvSpPr>
            <a:spLocks noGrp="1"/>
          </p:cNvSpPr>
          <p:nvPr>
            <p:ph idx="1"/>
          </p:nvPr>
        </p:nvSpPr>
        <p:spPr/>
        <p:txBody>
          <a:bodyPr/>
          <a:lstStyle/>
          <a:p>
            <a:pPr marL="0" indent="0">
              <a:buNone/>
            </a:pPr>
            <a:r>
              <a:rPr lang="en-US" dirty="0"/>
              <a:t>“If you have to spend effort looking at a fragment of code and figuring out what it’s doing, then you should extract it into a function and name the function after the “what”.” — Martin Fowler</a:t>
            </a:r>
          </a:p>
          <a:p>
            <a:r>
              <a:rPr lang="en-US" dirty="0"/>
              <a:t>Excellent advice, and it leads logically to extraction of nested routines, as a first approximation.</a:t>
            </a:r>
          </a:p>
          <a:p>
            <a:r>
              <a:rPr lang="en-US" dirty="0"/>
              <a:t>Often in large routines, you will find blocks of code repeated, which also favor the use of nested routines.</a:t>
            </a:r>
          </a:p>
          <a:p>
            <a:r>
              <a:rPr lang="en-US" dirty="0"/>
              <a:t>As you proceed, you may find nested routines which appear in multiple larger routines, as they were probably copy and paste. These should become private methods of the class.</a:t>
            </a:r>
          </a:p>
        </p:txBody>
      </p:sp>
      <p:sp>
        <p:nvSpPr>
          <p:cNvPr id="4" name="Date Placeholder 3">
            <a:extLst>
              <a:ext uri="{FF2B5EF4-FFF2-40B4-BE49-F238E27FC236}">
                <a16:creationId xmlns:a16="http://schemas.microsoft.com/office/drawing/2014/main" id="{F4177555-519F-A5EF-82BC-B6258822B37F}"/>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2AE449C0-C378-B40C-F2C7-68B0AF19D386}"/>
              </a:ext>
            </a:extLst>
          </p:cNvPr>
          <p:cNvSpPr>
            <a:spLocks noGrp="1"/>
          </p:cNvSpPr>
          <p:nvPr>
            <p:ph type="sldNum" sz="quarter" idx="12"/>
          </p:nvPr>
        </p:nvSpPr>
        <p:spPr/>
        <p:txBody>
          <a:bodyPr/>
          <a:lstStyle/>
          <a:p>
            <a:fld id="{1E52CF61-5B92-43C9-BEC4-ED2E084FA71B}" type="slidenum">
              <a:rPr lang="en-US" smtClean="0"/>
              <a:t>16</a:t>
            </a:fld>
            <a:endParaRPr lang="en-US"/>
          </a:p>
        </p:txBody>
      </p:sp>
    </p:spTree>
    <p:extLst>
      <p:ext uri="{BB962C8B-B14F-4D97-AF65-F5344CB8AC3E}">
        <p14:creationId xmlns:p14="http://schemas.microsoft.com/office/powerpoint/2010/main" val="375485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781D-8C0B-581C-ABA7-C21A33F95173}"/>
              </a:ext>
            </a:extLst>
          </p:cNvPr>
          <p:cNvSpPr>
            <a:spLocks noGrp="1"/>
          </p:cNvSpPr>
          <p:nvPr>
            <p:ph type="title"/>
          </p:nvPr>
        </p:nvSpPr>
        <p:spPr/>
        <p:txBody>
          <a:bodyPr/>
          <a:lstStyle/>
          <a:p>
            <a:r>
              <a:rPr lang="en-US" dirty="0"/>
              <a:t>Incremental Attack - 1</a:t>
            </a:r>
          </a:p>
        </p:txBody>
      </p:sp>
      <p:sp>
        <p:nvSpPr>
          <p:cNvPr id="3" name="Content Placeholder 2">
            <a:extLst>
              <a:ext uri="{FF2B5EF4-FFF2-40B4-BE49-F238E27FC236}">
                <a16:creationId xmlns:a16="http://schemas.microsoft.com/office/drawing/2014/main" id="{97755854-6BAC-2A58-EE77-188D5A785FE0}"/>
              </a:ext>
            </a:extLst>
          </p:cNvPr>
          <p:cNvSpPr>
            <a:spLocks noGrp="1"/>
          </p:cNvSpPr>
          <p:nvPr>
            <p:ph idx="1"/>
          </p:nvPr>
        </p:nvSpPr>
        <p:spPr/>
        <p:txBody>
          <a:bodyPr>
            <a:normAutofit lnSpcReduction="10000"/>
          </a:bodyPr>
          <a:lstStyle/>
          <a:p>
            <a:r>
              <a:rPr lang="en-US" dirty="0"/>
              <a:t>Any large project will yield to incremental improvements. </a:t>
            </a:r>
          </a:p>
          <a:p>
            <a:r>
              <a:rPr lang="en-US" dirty="0"/>
              <a:t>Legacy projects which cannot be unit tested present challenges to improvement.</a:t>
            </a:r>
          </a:p>
          <a:p>
            <a:pPr lvl="1"/>
            <a:r>
              <a:rPr lang="en-US" dirty="0"/>
              <a:t>How to make changes without introducing defects?</a:t>
            </a:r>
          </a:p>
          <a:p>
            <a:pPr lvl="1"/>
            <a:r>
              <a:rPr lang="en-US" dirty="0"/>
              <a:t>How to reach a unit testable level of code.</a:t>
            </a:r>
          </a:p>
          <a:p>
            <a:r>
              <a:rPr lang="en-US" dirty="0"/>
              <a:t>Redesign and rewrite is massively risky. </a:t>
            </a:r>
          </a:p>
          <a:p>
            <a:r>
              <a:rPr lang="en-US" dirty="0"/>
              <a:t>Refactoring:</a:t>
            </a:r>
          </a:p>
          <a:p>
            <a:pPr lvl="1"/>
            <a:r>
              <a:rPr lang="en-US" dirty="0"/>
              <a:t>Offers a much less risky approach to cleaning up code.</a:t>
            </a:r>
          </a:p>
          <a:p>
            <a:pPr lvl="1"/>
            <a:r>
              <a:rPr lang="en-US" dirty="0"/>
              <a:t>Is probably faster than a rewrite from scratch.</a:t>
            </a:r>
          </a:p>
          <a:p>
            <a:pPr lvl="1"/>
            <a:r>
              <a:rPr lang="en-US" dirty="0"/>
              <a:t>Avoids the all or nothing approach of replacing an entire module.</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E075605C-5153-6A54-F748-19DE65BA4570}"/>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88CF48BA-3B37-69BC-3A5A-286C6F7FA791}"/>
              </a:ext>
            </a:extLst>
          </p:cNvPr>
          <p:cNvSpPr>
            <a:spLocks noGrp="1"/>
          </p:cNvSpPr>
          <p:nvPr>
            <p:ph type="sldNum" sz="quarter" idx="12"/>
          </p:nvPr>
        </p:nvSpPr>
        <p:spPr/>
        <p:txBody>
          <a:bodyPr/>
          <a:lstStyle/>
          <a:p>
            <a:fld id="{1E52CF61-5B92-43C9-BEC4-ED2E084FA71B}" type="slidenum">
              <a:rPr lang="en-US" smtClean="0"/>
              <a:t>17</a:t>
            </a:fld>
            <a:endParaRPr lang="en-US"/>
          </a:p>
        </p:txBody>
      </p:sp>
    </p:spTree>
    <p:extLst>
      <p:ext uri="{BB962C8B-B14F-4D97-AF65-F5344CB8AC3E}">
        <p14:creationId xmlns:p14="http://schemas.microsoft.com/office/powerpoint/2010/main" val="102455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E41F-B3C7-6D05-158D-E60DFDDEE25F}"/>
              </a:ext>
            </a:extLst>
          </p:cNvPr>
          <p:cNvSpPr>
            <a:spLocks noGrp="1"/>
          </p:cNvSpPr>
          <p:nvPr>
            <p:ph type="title"/>
          </p:nvPr>
        </p:nvSpPr>
        <p:spPr/>
        <p:txBody>
          <a:bodyPr/>
          <a:lstStyle/>
          <a:p>
            <a:r>
              <a:rPr lang="en-US" dirty="0"/>
              <a:t>Incremental Attack - 2</a:t>
            </a:r>
          </a:p>
        </p:txBody>
      </p:sp>
      <p:sp>
        <p:nvSpPr>
          <p:cNvPr id="3" name="Content Placeholder 2">
            <a:extLst>
              <a:ext uri="{FF2B5EF4-FFF2-40B4-BE49-F238E27FC236}">
                <a16:creationId xmlns:a16="http://schemas.microsoft.com/office/drawing/2014/main" id="{410B5A6F-9C2E-7379-7F7F-275EBF6B8EF8}"/>
              </a:ext>
            </a:extLst>
          </p:cNvPr>
          <p:cNvSpPr>
            <a:spLocks noGrp="1"/>
          </p:cNvSpPr>
          <p:nvPr>
            <p:ph idx="1"/>
          </p:nvPr>
        </p:nvSpPr>
        <p:spPr/>
        <p:txBody>
          <a:bodyPr/>
          <a:lstStyle/>
          <a:p>
            <a:r>
              <a:rPr lang="en-US" dirty="0"/>
              <a:t>Process outline:</a:t>
            </a:r>
          </a:p>
          <a:p>
            <a:pPr marL="514350" indent="-514350">
              <a:buFont typeface="+mj-lt"/>
              <a:buAutoNum type="arabicPeriod"/>
            </a:pPr>
            <a:r>
              <a:rPr lang="en-US" dirty="0"/>
              <a:t>Create separate modules for business logic and data.</a:t>
            </a:r>
          </a:p>
          <a:p>
            <a:pPr marL="514350" indent="-514350">
              <a:buFont typeface="+mj-lt"/>
              <a:buAutoNum type="arabicPeriod"/>
            </a:pPr>
            <a:r>
              <a:rPr lang="en-US" dirty="0"/>
              <a:t>Factor out nested routines.</a:t>
            </a:r>
          </a:p>
          <a:p>
            <a:pPr marL="514350" indent="-514350">
              <a:buFont typeface="+mj-lt"/>
              <a:buAutoNum type="arabicPeriod"/>
            </a:pPr>
            <a:r>
              <a:rPr lang="en-US" dirty="0"/>
              <a:t>Collect similar nested routines and replace with methods.</a:t>
            </a:r>
          </a:p>
          <a:p>
            <a:pPr marL="514350" indent="-514350">
              <a:buFont typeface="+mj-lt"/>
              <a:buAutoNum type="arabicPeriod"/>
            </a:pPr>
            <a:r>
              <a:rPr lang="en-US" dirty="0"/>
              <a:t>Extract private methods from forms and move to business logic.</a:t>
            </a:r>
          </a:p>
          <a:p>
            <a:pPr marL="514350" indent="-514350">
              <a:buFont typeface="+mj-lt"/>
              <a:buAutoNum type="arabicPeriod"/>
            </a:pPr>
            <a:r>
              <a:rPr lang="en-US" dirty="0"/>
              <a:t>Extract datasets to </a:t>
            </a:r>
            <a:r>
              <a:rPr lang="en-US" dirty="0" err="1"/>
              <a:t>datamodule</a:t>
            </a:r>
            <a:r>
              <a:rPr lang="en-US" dirty="0"/>
              <a:t>.</a:t>
            </a:r>
          </a:p>
          <a:p>
            <a:pPr marL="514350" indent="-514350">
              <a:buFont typeface="+mj-lt"/>
              <a:buAutoNum type="arabicPeriod"/>
            </a:pPr>
            <a:r>
              <a:rPr lang="en-US" dirty="0"/>
              <a:t>Extract data manipulation to </a:t>
            </a:r>
            <a:r>
              <a:rPr lang="en-US" dirty="0" err="1"/>
              <a:t>datamodule</a:t>
            </a:r>
            <a:r>
              <a:rPr lang="en-US" dirty="0"/>
              <a:t>.</a:t>
            </a:r>
          </a:p>
          <a:p>
            <a:endParaRPr lang="en-US" dirty="0"/>
          </a:p>
        </p:txBody>
      </p:sp>
      <p:sp>
        <p:nvSpPr>
          <p:cNvPr id="4" name="Date Placeholder 3">
            <a:extLst>
              <a:ext uri="{FF2B5EF4-FFF2-40B4-BE49-F238E27FC236}">
                <a16:creationId xmlns:a16="http://schemas.microsoft.com/office/drawing/2014/main" id="{B0728B9F-631A-385C-7EC6-6C45AD63809D}"/>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23801491-0C48-052B-3393-2A27F8D27C1B}"/>
              </a:ext>
            </a:extLst>
          </p:cNvPr>
          <p:cNvSpPr>
            <a:spLocks noGrp="1"/>
          </p:cNvSpPr>
          <p:nvPr>
            <p:ph type="sldNum" sz="quarter" idx="12"/>
          </p:nvPr>
        </p:nvSpPr>
        <p:spPr/>
        <p:txBody>
          <a:bodyPr/>
          <a:lstStyle/>
          <a:p>
            <a:fld id="{1E52CF61-5B92-43C9-BEC4-ED2E084FA71B}" type="slidenum">
              <a:rPr lang="en-US" smtClean="0"/>
              <a:t>18</a:t>
            </a:fld>
            <a:endParaRPr lang="en-US"/>
          </a:p>
        </p:txBody>
      </p:sp>
    </p:spTree>
    <p:extLst>
      <p:ext uri="{BB962C8B-B14F-4D97-AF65-F5344CB8AC3E}">
        <p14:creationId xmlns:p14="http://schemas.microsoft.com/office/powerpoint/2010/main" val="4111068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0651-5A47-4876-4BBB-700BBFEE1E69}"/>
              </a:ext>
            </a:extLst>
          </p:cNvPr>
          <p:cNvSpPr>
            <a:spLocks noGrp="1"/>
          </p:cNvSpPr>
          <p:nvPr>
            <p:ph type="title"/>
          </p:nvPr>
        </p:nvSpPr>
        <p:spPr/>
        <p:txBody>
          <a:bodyPr/>
          <a:lstStyle/>
          <a:p>
            <a:r>
              <a:rPr lang="en-US" dirty="0"/>
              <a:t>Incremental Attack - 3</a:t>
            </a:r>
          </a:p>
        </p:txBody>
      </p:sp>
      <p:sp>
        <p:nvSpPr>
          <p:cNvPr id="3" name="Content Placeholder 2">
            <a:extLst>
              <a:ext uri="{FF2B5EF4-FFF2-40B4-BE49-F238E27FC236}">
                <a16:creationId xmlns:a16="http://schemas.microsoft.com/office/drawing/2014/main" id="{A2441D12-3C7C-F7D6-312D-2534CBC52D2D}"/>
              </a:ext>
            </a:extLst>
          </p:cNvPr>
          <p:cNvSpPr>
            <a:spLocks noGrp="1"/>
          </p:cNvSpPr>
          <p:nvPr>
            <p:ph idx="1"/>
          </p:nvPr>
        </p:nvSpPr>
        <p:spPr/>
        <p:txBody>
          <a:bodyPr/>
          <a:lstStyle/>
          <a:p>
            <a:r>
              <a:rPr lang="en-US" dirty="0"/>
              <a:t>Iterate over your new modules, improving, cleaning, renaming, making them great examples of the code you wish you had already.</a:t>
            </a:r>
          </a:p>
          <a:p>
            <a:r>
              <a:rPr lang="en-US" dirty="0"/>
              <a:t>Small steps will win: Always leave a file better than you found it.</a:t>
            </a:r>
          </a:p>
          <a:p>
            <a:endParaRPr lang="en-US" dirty="0"/>
          </a:p>
          <a:p>
            <a:endParaRPr lang="en-US" dirty="0"/>
          </a:p>
        </p:txBody>
      </p:sp>
      <p:sp>
        <p:nvSpPr>
          <p:cNvPr id="4" name="Date Placeholder 3">
            <a:extLst>
              <a:ext uri="{FF2B5EF4-FFF2-40B4-BE49-F238E27FC236}">
                <a16:creationId xmlns:a16="http://schemas.microsoft.com/office/drawing/2014/main" id="{1C700CF4-49E8-841B-0C48-DED2CE3D47B9}"/>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4078230B-AAF9-9AF3-FF1E-126289857845}"/>
              </a:ext>
            </a:extLst>
          </p:cNvPr>
          <p:cNvSpPr>
            <a:spLocks noGrp="1"/>
          </p:cNvSpPr>
          <p:nvPr>
            <p:ph type="sldNum" sz="quarter" idx="12"/>
          </p:nvPr>
        </p:nvSpPr>
        <p:spPr/>
        <p:txBody>
          <a:bodyPr/>
          <a:lstStyle/>
          <a:p>
            <a:fld id="{1E52CF61-5B92-43C9-BEC4-ED2E084FA71B}" type="slidenum">
              <a:rPr lang="en-US" smtClean="0"/>
              <a:t>19</a:t>
            </a:fld>
            <a:endParaRPr lang="en-US"/>
          </a:p>
        </p:txBody>
      </p:sp>
    </p:spTree>
    <p:extLst>
      <p:ext uri="{BB962C8B-B14F-4D97-AF65-F5344CB8AC3E}">
        <p14:creationId xmlns:p14="http://schemas.microsoft.com/office/powerpoint/2010/main" val="119961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071B-11D7-5D51-A0BA-8372F65D9D21}"/>
              </a:ext>
            </a:extLst>
          </p:cNvPr>
          <p:cNvSpPr>
            <a:spLocks noGrp="1"/>
          </p:cNvSpPr>
          <p:nvPr>
            <p:ph type="title"/>
          </p:nvPr>
        </p:nvSpPr>
        <p:spPr/>
        <p:txBody>
          <a:bodyPr/>
          <a:lstStyle/>
          <a:p>
            <a:r>
              <a:rPr lang="en-US" dirty="0"/>
              <a:t>Where to begin?</a:t>
            </a:r>
          </a:p>
        </p:txBody>
      </p:sp>
      <p:sp>
        <p:nvSpPr>
          <p:cNvPr id="3" name="Content Placeholder 2">
            <a:extLst>
              <a:ext uri="{FF2B5EF4-FFF2-40B4-BE49-F238E27FC236}">
                <a16:creationId xmlns:a16="http://schemas.microsoft.com/office/drawing/2014/main" id="{9D5BB6F5-D15B-EBA6-4574-BDE839C5D3EA}"/>
              </a:ext>
            </a:extLst>
          </p:cNvPr>
          <p:cNvSpPr>
            <a:spLocks noGrp="1"/>
          </p:cNvSpPr>
          <p:nvPr>
            <p:ph idx="1"/>
          </p:nvPr>
        </p:nvSpPr>
        <p:spPr/>
        <p:txBody>
          <a:bodyPr/>
          <a:lstStyle/>
          <a:p>
            <a:r>
              <a:rPr lang="en-US" dirty="0"/>
              <a:t>Legacy projects tend to be large.</a:t>
            </a:r>
          </a:p>
          <a:p>
            <a:r>
              <a:rPr lang="en-US" dirty="0"/>
              <a:t>Finding a starting point can seem difficult.</a:t>
            </a:r>
          </a:p>
          <a:p>
            <a:r>
              <a:rPr lang="en-US" dirty="0"/>
              <a:t>All projects are different, yet many share common problems.</a:t>
            </a:r>
          </a:p>
          <a:p>
            <a:r>
              <a:rPr lang="en-US" dirty="0"/>
              <a:t>Any Delphi version can be involved; I know of current products which are still based in Delphi 6. Some may be still older.</a:t>
            </a:r>
          </a:p>
          <a:p>
            <a:r>
              <a:rPr lang="en-US" dirty="0"/>
              <a:t>Patience and perseverance are essential!</a:t>
            </a:r>
          </a:p>
          <a:p>
            <a:r>
              <a:rPr lang="en-US" dirty="0"/>
              <a:t>I will not offer much code here. I can’t use proprietary code, and writing meaningful bad code is an unpleasant task!</a:t>
            </a:r>
          </a:p>
        </p:txBody>
      </p:sp>
      <p:sp>
        <p:nvSpPr>
          <p:cNvPr id="4" name="Date Placeholder 3">
            <a:extLst>
              <a:ext uri="{FF2B5EF4-FFF2-40B4-BE49-F238E27FC236}">
                <a16:creationId xmlns:a16="http://schemas.microsoft.com/office/drawing/2014/main" id="{58EC8240-4009-9ED0-5541-966A445DDA03}"/>
              </a:ext>
            </a:extLst>
          </p:cNvPr>
          <p:cNvSpPr>
            <a:spLocks noGrp="1"/>
          </p:cNvSpPr>
          <p:nvPr>
            <p:ph type="dt" sz="half" idx="10"/>
          </p:nvPr>
        </p:nvSpPr>
        <p:spPr/>
        <p:txBody>
          <a:bodyPr/>
          <a:lstStyle/>
          <a:p>
            <a:fld id="{F37069CE-4F4F-4283-BB65-F75DADF9C912}" type="datetime1">
              <a:rPr lang="en-US" smtClean="0"/>
              <a:t>2022-10-27</a:t>
            </a:fld>
            <a:endParaRPr lang="en-US"/>
          </a:p>
        </p:txBody>
      </p:sp>
      <p:sp>
        <p:nvSpPr>
          <p:cNvPr id="5" name="Slide Number Placeholder 4">
            <a:extLst>
              <a:ext uri="{FF2B5EF4-FFF2-40B4-BE49-F238E27FC236}">
                <a16:creationId xmlns:a16="http://schemas.microsoft.com/office/drawing/2014/main" id="{72FE4128-8218-8AD4-B509-BA882B29A542}"/>
              </a:ext>
            </a:extLst>
          </p:cNvPr>
          <p:cNvSpPr>
            <a:spLocks noGrp="1"/>
          </p:cNvSpPr>
          <p:nvPr>
            <p:ph type="sldNum" sz="quarter" idx="12"/>
          </p:nvPr>
        </p:nvSpPr>
        <p:spPr/>
        <p:txBody>
          <a:bodyPr/>
          <a:lstStyle/>
          <a:p>
            <a:fld id="{1E52CF61-5B92-43C9-BEC4-ED2E084FA71B}" type="slidenum">
              <a:rPr lang="en-US" smtClean="0"/>
              <a:t>2</a:t>
            </a:fld>
            <a:endParaRPr lang="en-US"/>
          </a:p>
        </p:txBody>
      </p:sp>
    </p:spTree>
    <p:extLst>
      <p:ext uri="{BB962C8B-B14F-4D97-AF65-F5344CB8AC3E}">
        <p14:creationId xmlns:p14="http://schemas.microsoft.com/office/powerpoint/2010/main" val="132139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E78D-A703-39CE-0CA2-D6D49F4C4923}"/>
              </a:ext>
            </a:extLst>
          </p:cNvPr>
          <p:cNvSpPr>
            <a:spLocks noGrp="1"/>
          </p:cNvSpPr>
          <p:nvPr>
            <p:ph type="title"/>
          </p:nvPr>
        </p:nvSpPr>
        <p:spPr/>
        <p:txBody>
          <a:bodyPr/>
          <a:lstStyle/>
          <a:p>
            <a:r>
              <a:rPr lang="en-US" dirty="0"/>
              <a:t>Refactoring - 1</a:t>
            </a:r>
          </a:p>
        </p:txBody>
      </p:sp>
      <p:sp>
        <p:nvSpPr>
          <p:cNvPr id="3" name="Content Placeholder 2">
            <a:extLst>
              <a:ext uri="{FF2B5EF4-FFF2-40B4-BE49-F238E27FC236}">
                <a16:creationId xmlns:a16="http://schemas.microsoft.com/office/drawing/2014/main" id="{836310D6-B7D9-C739-56B5-F40FAD84E710}"/>
              </a:ext>
            </a:extLst>
          </p:cNvPr>
          <p:cNvSpPr>
            <a:spLocks noGrp="1"/>
          </p:cNvSpPr>
          <p:nvPr>
            <p:ph idx="1"/>
          </p:nvPr>
        </p:nvSpPr>
        <p:spPr/>
        <p:txBody>
          <a:bodyPr>
            <a:normAutofit lnSpcReduction="10000"/>
          </a:bodyPr>
          <a:lstStyle/>
          <a:p>
            <a:pPr marL="0" indent="0">
              <a:buNone/>
            </a:pPr>
            <a:r>
              <a:rPr lang="en-US" dirty="0"/>
              <a:t>"If you're afraid to change something it is clearly poorly designed." — Martin Fowler</a:t>
            </a:r>
          </a:p>
          <a:p>
            <a:r>
              <a:rPr lang="en-US" dirty="0"/>
              <a:t>Refactoring is at the core of legacy project rework.</a:t>
            </a:r>
          </a:p>
          <a:p>
            <a:r>
              <a:rPr lang="en-US" dirty="0"/>
              <a:t>You will inevitably improve your refactoring skills in updating legacy projects.</a:t>
            </a:r>
          </a:p>
          <a:p>
            <a:r>
              <a:rPr lang="en-US" dirty="0"/>
              <a:t>Refactoring is not a step, but an endless process.</a:t>
            </a:r>
          </a:p>
          <a:p>
            <a:pPr marL="0" indent="0">
              <a:buNone/>
            </a:pPr>
            <a:r>
              <a:rPr lang="en-US" dirty="0"/>
              <a:t>"In almost all cases, I’m opposed to setting aside time for refactoring. In my view refactoring is not an activity you set aside time to do. Refactoring is something you do all the time in little bursts." — Martin Fowler</a:t>
            </a:r>
          </a:p>
        </p:txBody>
      </p:sp>
      <p:sp>
        <p:nvSpPr>
          <p:cNvPr id="4" name="Date Placeholder 3">
            <a:extLst>
              <a:ext uri="{FF2B5EF4-FFF2-40B4-BE49-F238E27FC236}">
                <a16:creationId xmlns:a16="http://schemas.microsoft.com/office/drawing/2014/main" id="{086865CB-941C-A8A4-FAE4-D6F85C6F3D16}"/>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93C05AF0-3029-E219-AB0E-351927766E6B}"/>
              </a:ext>
            </a:extLst>
          </p:cNvPr>
          <p:cNvSpPr>
            <a:spLocks noGrp="1"/>
          </p:cNvSpPr>
          <p:nvPr>
            <p:ph type="sldNum" sz="quarter" idx="12"/>
          </p:nvPr>
        </p:nvSpPr>
        <p:spPr/>
        <p:txBody>
          <a:bodyPr/>
          <a:lstStyle/>
          <a:p>
            <a:fld id="{1E52CF61-5B92-43C9-BEC4-ED2E084FA71B}" type="slidenum">
              <a:rPr lang="en-US" smtClean="0"/>
              <a:t>20</a:t>
            </a:fld>
            <a:endParaRPr lang="en-US"/>
          </a:p>
        </p:txBody>
      </p:sp>
    </p:spTree>
    <p:extLst>
      <p:ext uri="{BB962C8B-B14F-4D97-AF65-F5344CB8AC3E}">
        <p14:creationId xmlns:p14="http://schemas.microsoft.com/office/powerpoint/2010/main" val="53553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0AAF-F583-D578-EFD8-33BE247F095E}"/>
              </a:ext>
            </a:extLst>
          </p:cNvPr>
          <p:cNvSpPr>
            <a:spLocks noGrp="1"/>
          </p:cNvSpPr>
          <p:nvPr>
            <p:ph type="title"/>
          </p:nvPr>
        </p:nvSpPr>
        <p:spPr/>
        <p:txBody>
          <a:bodyPr/>
          <a:lstStyle/>
          <a:p>
            <a:r>
              <a:rPr lang="en-US" dirty="0"/>
              <a:t>Refactoring - 2</a:t>
            </a:r>
          </a:p>
        </p:txBody>
      </p:sp>
      <p:sp>
        <p:nvSpPr>
          <p:cNvPr id="3" name="Content Placeholder 2">
            <a:extLst>
              <a:ext uri="{FF2B5EF4-FFF2-40B4-BE49-F238E27FC236}">
                <a16:creationId xmlns:a16="http://schemas.microsoft.com/office/drawing/2014/main" id="{0032C5B4-E606-6E38-9D75-6FC1EACA9880}"/>
              </a:ext>
            </a:extLst>
          </p:cNvPr>
          <p:cNvSpPr>
            <a:spLocks noGrp="1"/>
          </p:cNvSpPr>
          <p:nvPr>
            <p:ph idx="1"/>
          </p:nvPr>
        </p:nvSpPr>
        <p:spPr>
          <a:xfrm>
            <a:off x="838200" y="1825625"/>
            <a:ext cx="10515600" cy="437515"/>
          </a:xfrm>
        </p:spPr>
        <p:txBody>
          <a:bodyPr>
            <a:normAutofit lnSpcReduction="10000"/>
          </a:bodyPr>
          <a:lstStyle/>
          <a:p>
            <a:r>
              <a:rPr lang="en-US" dirty="0"/>
              <a:t>Let’s look at a very small code example:</a:t>
            </a:r>
          </a:p>
          <a:p>
            <a:endParaRPr lang="en-US" dirty="0"/>
          </a:p>
        </p:txBody>
      </p:sp>
      <p:sp>
        <p:nvSpPr>
          <p:cNvPr id="4" name="Date Placeholder 3">
            <a:extLst>
              <a:ext uri="{FF2B5EF4-FFF2-40B4-BE49-F238E27FC236}">
                <a16:creationId xmlns:a16="http://schemas.microsoft.com/office/drawing/2014/main" id="{C69548ED-835D-1659-DFCD-B609EAF7F567}"/>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6BE6B54B-8C36-B331-8B75-C6537FBE87F9}"/>
              </a:ext>
            </a:extLst>
          </p:cNvPr>
          <p:cNvSpPr>
            <a:spLocks noGrp="1"/>
          </p:cNvSpPr>
          <p:nvPr>
            <p:ph type="sldNum" sz="quarter" idx="12"/>
          </p:nvPr>
        </p:nvSpPr>
        <p:spPr/>
        <p:txBody>
          <a:bodyPr/>
          <a:lstStyle/>
          <a:p>
            <a:fld id="{1E52CF61-5B92-43C9-BEC4-ED2E084FA71B}" type="slidenum">
              <a:rPr lang="en-US" smtClean="0"/>
              <a:t>21</a:t>
            </a:fld>
            <a:endParaRPr lang="en-US"/>
          </a:p>
        </p:txBody>
      </p:sp>
      <p:sp>
        <p:nvSpPr>
          <p:cNvPr id="9" name="TextBox 8">
            <a:extLst>
              <a:ext uri="{FF2B5EF4-FFF2-40B4-BE49-F238E27FC236}">
                <a16:creationId xmlns:a16="http://schemas.microsoft.com/office/drawing/2014/main" id="{A0385319-0C98-B4FC-9EC7-F813D575E8FD}"/>
              </a:ext>
            </a:extLst>
          </p:cNvPr>
          <p:cNvSpPr txBox="1"/>
          <p:nvPr/>
        </p:nvSpPr>
        <p:spPr>
          <a:xfrm>
            <a:off x="1051560" y="2398077"/>
            <a:ext cx="2316480" cy="1200329"/>
          </a:xfrm>
          <a:prstGeom prst="rect">
            <a:avLst/>
          </a:prstGeom>
          <a:noFill/>
          <a:ln>
            <a:noFill/>
          </a:ln>
        </p:spPr>
        <p:txBody>
          <a:bodyPr wrap="square" rtlCol="0">
            <a:spAutoFit/>
          </a:bodyPr>
          <a:lstStyle/>
          <a:p>
            <a:r>
              <a:rPr lang="en-US" b="1" dirty="0"/>
              <a:t>try</a:t>
            </a:r>
          </a:p>
          <a:p>
            <a:r>
              <a:rPr lang="en-US" dirty="0"/>
              <a:t>  n := </a:t>
            </a:r>
            <a:r>
              <a:rPr lang="en-US" dirty="0" err="1"/>
              <a:t>StrToInt</a:t>
            </a:r>
            <a:r>
              <a:rPr lang="en-US" dirty="0"/>
              <a:t>(</a:t>
            </a:r>
            <a:r>
              <a:rPr lang="en-US" dirty="0" err="1"/>
              <a:t>AString</a:t>
            </a:r>
            <a:r>
              <a:rPr lang="en-US" dirty="0"/>
              <a:t>);</a:t>
            </a:r>
          </a:p>
          <a:p>
            <a:r>
              <a:rPr lang="en-US" b="1" dirty="0"/>
              <a:t>except</a:t>
            </a:r>
          </a:p>
          <a:p>
            <a:r>
              <a:rPr lang="en-US" b="1" dirty="0"/>
              <a:t>end;</a:t>
            </a:r>
          </a:p>
        </p:txBody>
      </p:sp>
      <p:sp>
        <p:nvSpPr>
          <p:cNvPr id="10" name="TextBox 9">
            <a:extLst>
              <a:ext uri="{FF2B5EF4-FFF2-40B4-BE49-F238E27FC236}">
                <a16:creationId xmlns:a16="http://schemas.microsoft.com/office/drawing/2014/main" id="{51177A99-172A-772E-9DEA-646C80386D6A}"/>
              </a:ext>
            </a:extLst>
          </p:cNvPr>
          <p:cNvSpPr txBox="1"/>
          <p:nvPr/>
        </p:nvSpPr>
        <p:spPr>
          <a:xfrm>
            <a:off x="3756132" y="2398076"/>
            <a:ext cx="2712720" cy="1200329"/>
          </a:xfrm>
          <a:prstGeom prst="rect">
            <a:avLst/>
          </a:prstGeom>
          <a:noFill/>
          <a:ln>
            <a:noFill/>
          </a:ln>
        </p:spPr>
        <p:txBody>
          <a:bodyPr wrap="square" rtlCol="0">
            <a:spAutoFit/>
          </a:bodyPr>
          <a:lstStyle/>
          <a:p>
            <a:endParaRPr lang="en-US" dirty="0"/>
          </a:p>
          <a:p>
            <a:r>
              <a:rPr lang="en-US" dirty="0"/>
              <a:t>  </a:t>
            </a:r>
            <a:r>
              <a:rPr lang="en-US" dirty="0" err="1"/>
              <a:t>TryStrToInt</a:t>
            </a:r>
            <a:r>
              <a:rPr lang="en-US" dirty="0"/>
              <a:t>(</a:t>
            </a:r>
            <a:r>
              <a:rPr lang="en-US" dirty="0" err="1"/>
              <a:t>AString</a:t>
            </a:r>
            <a:r>
              <a:rPr lang="en-US" dirty="0"/>
              <a:t>, n);</a:t>
            </a:r>
          </a:p>
          <a:p>
            <a:endParaRPr lang="en-US" dirty="0"/>
          </a:p>
          <a:p>
            <a:endParaRPr lang="en-US" dirty="0"/>
          </a:p>
        </p:txBody>
      </p:sp>
      <p:sp>
        <p:nvSpPr>
          <p:cNvPr id="12" name="Content Placeholder 2">
            <a:extLst>
              <a:ext uri="{FF2B5EF4-FFF2-40B4-BE49-F238E27FC236}">
                <a16:creationId xmlns:a16="http://schemas.microsoft.com/office/drawing/2014/main" id="{8A026966-21B6-2CE9-B646-16065D80B0C9}"/>
              </a:ext>
            </a:extLst>
          </p:cNvPr>
          <p:cNvSpPr txBox="1">
            <a:spLocks/>
          </p:cNvSpPr>
          <p:nvPr/>
        </p:nvSpPr>
        <p:spPr>
          <a:xfrm>
            <a:off x="838200" y="3733341"/>
            <a:ext cx="10423557" cy="2163764"/>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600" dirty="0"/>
              <a:t>These two snippets are functionally equivalent. The code on the left has been seen in numerous legacy projects. We can argue that it does no harm, but is certainly bad practice.</a:t>
            </a:r>
          </a:p>
          <a:p>
            <a:pPr marL="0" indent="0">
              <a:buNone/>
            </a:pPr>
            <a:r>
              <a:rPr lang="en-US" sz="8600" dirty="0"/>
              <a:t>One issue is the empty except clause. Another is the pointless use of try/except where there is no need. Another solution could involve pre-checking the string, but the </a:t>
            </a:r>
            <a:r>
              <a:rPr lang="en-US" sz="8600" dirty="0" err="1"/>
              <a:t>TryStrToInt</a:t>
            </a:r>
            <a:r>
              <a:rPr lang="en-US" sz="8600" dirty="0"/>
              <a:t> is safe and effective.</a:t>
            </a:r>
          </a:p>
          <a:p>
            <a:endParaRPr lang="en-US" dirty="0"/>
          </a:p>
        </p:txBody>
      </p:sp>
    </p:spTree>
    <p:extLst>
      <p:ext uri="{BB962C8B-B14F-4D97-AF65-F5344CB8AC3E}">
        <p14:creationId xmlns:p14="http://schemas.microsoft.com/office/powerpoint/2010/main" val="401771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540D-2B85-A43B-1271-4950A0DEEF1C}"/>
              </a:ext>
            </a:extLst>
          </p:cNvPr>
          <p:cNvSpPr>
            <a:spLocks noGrp="1"/>
          </p:cNvSpPr>
          <p:nvPr>
            <p:ph type="title"/>
          </p:nvPr>
        </p:nvSpPr>
        <p:spPr/>
        <p:txBody>
          <a:bodyPr/>
          <a:lstStyle/>
          <a:p>
            <a:r>
              <a:rPr lang="en-US" dirty="0"/>
              <a:t>Refactoring - 3</a:t>
            </a:r>
          </a:p>
        </p:txBody>
      </p:sp>
      <p:sp>
        <p:nvSpPr>
          <p:cNvPr id="3" name="Content Placeholder 2">
            <a:extLst>
              <a:ext uri="{FF2B5EF4-FFF2-40B4-BE49-F238E27FC236}">
                <a16:creationId xmlns:a16="http://schemas.microsoft.com/office/drawing/2014/main" id="{34A7ED7F-37F2-C273-87ED-D4DEC26EE89A}"/>
              </a:ext>
            </a:extLst>
          </p:cNvPr>
          <p:cNvSpPr>
            <a:spLocks noGrp="1"/>
          </p:cNvSpPr>
          <p:nvPr>
            <p:ph idx="1"/>
          </p:nvPr>
        </p:nvSpPr>
        <p:spPr/>
        <p:txBody>
          <a:bodyPr/>
          <a:lstStyle/>
          <a:p>
            <a:r>
              <a:rPr lang="en-US" dirty="0"/>
              <a:t>As developers, we all have different points of focus. Sometimes a developer is focused only on his area of responsibility, and doesn’t explore new releases of Delphi.</a:t>
            </a:r>
          </a:p>
          <a:p>
            <a:r>
              <a:rPr lang="en-US" dirty="0"/>
              <a:t>Simplify your life; study new releases, especially the libraries. In some there have been enormous changes. These can simplify your code.</a:t>
            </a:r>
          </a:p>
          <a:p>
            <a:r>
              <a:rPr lang="en-US" dirty="0"/>
              <a:t>Your own libraries may be improved by study of Delphi libraries. Some of your old routines may be replaced by functions shipped with Delphi. Others can be made cleaner and simpler using library calls to replace things coded by hand years ago.</a:t>
            </a:r>
          </a:p>
        </p:txBody>
      </p:sp>
      <p:sp>
        <p:nvSpPr>
          <p:cNvPr id="4" name="Date Placeholder 3">
            <a:extLst>
              <a:ext uri="{FF2B5EF4-FFF2-40B4-BE49-F238E27FC236}">
                <a16:creationId xmlns:a16="http://schemas.microsoft.com/office/drawing/2014/main" id="{26834934-FA2D-AB9B-E4BC-7864EB200D4B}"/>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2176D9C1-2931-FB43-4A08-F04A1D674615}"/>
              </a:ext>
            </a:extLst>
          </p:cNvPr>
          <p:cNvSpPr>
            <a:spLocks noGrp="1"/>
          </p:cNvSpPr>
          <p:nvPr>
            <p:ph type="sldNum" sz="quarter" idx="12"/>
          </p:nvPr>
        </p:nvSpPr>
        <p:spPr/>
        <p:txBody>
          <a:bodyPr/>
          <a:lstStyle/>
          <a:p>
            <a:fld id="{1E52CF61-5B92-43C9-BEC4-ED2E084FA71B}" type="slidenum">
              <a:rPr lang="en-US" smtClean="0"/>
              <a:t>22</a:t>
            </a:fld>
            <a:endParaRPr lang="en-US"/>
          </a:p>
        </p:txBody>
      </p:sp>
    </p:spTree>
    <p:extLst>
      <p:ext uri="{BB962C8B-B14F-4D97-AF65-F5344CB8AC3E}">
        <p14:creationId xmlns:p14="http://schemas.microsoft.com/office/powerpoint/2010/main" val="3625393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3DA3-CB2D-0CCC-2492-86BA9A9C5B2B}"/>
              </a:ext>
            </a:extLst>
          </p:cNvPr>
          <p:cNvSpPr>
            <a:spLocks noGrp="1"/>
          </p:cNvSpPr>
          <p:nvPr>
            <p:ph type="title"/>
          </p:nvPr>
        </p:nvSpPr>
        <p:spPr/>
        <p:txBody>
          <a:bodyPr/>
          <a:lstStyle/>
          <a:p>
            <a:r>
              <a:rPr lang="en-US" dirty="0"/>
              <a:t>Coherent Component Use</a:t>
            </a:r>
          </a:p>
        </p:txBody>
      </p:sp>
      <p:sp>
        <p:nvSpPr>
          <p:cNvPr id="3" name="Content Placeholder 2">
            <a:extLst>
              <a:ext uri="{FF2B5EF4-FFF2-40B4-BE49-F238E27FC236}">
                <a16:creationId xmlns:a16="http://schemas.microsoft.com/office/drawing/2014/main" id="{728E42EC-815C-32C2-EE9E-E07F03E14344}"/>
              </a:ext>
            </a:extLst>
          </p:cNvPr>
          <p:cNvSpPr>
            <a:spLocks noGrp="1"/>
          </p:cNvSpPr>
          <p:nvPr>
            <p:ph idx="1"/>
          </p:nvPr>
        </p:nvSpPr>
        <p:spPr/>
        <p:txBody>
          <a:bodyPr/>
          <a:lstStyle/>
          <a:p>
            <a:r>
              <a:rPr lang="en-US" dirty="0"/>
              <a:t>When we first used Delphi, many of us were excited to get new components, and (over)eager to use them.</a:t>
            </a:r>
          </a:p>
          <a:p>
            <a:r>
              <a:rPr lang="en-US" dirty="0"/>
              <a:t>Legacy projects may often include a disordered array of components which create a somewhat inconsistent appearance.</a:t>
            </a:r>
          </a:p>
          <a:p>
            <a:r>
              <a:rPr lang="en-US" dirty="0"/>
              <a:t>Consolidating components will likely help make code more consistent.</a:t>
            </a:r>
          </a:p>
          <a:p>
            <a:r>
              <a:rPr lang="en-US" dirty="0"/>
              <a:t>Consolidating your primary components may also help reduce your annual license fees. </a:t>
            </a:r>
          </a:p>
        </p:txBody>
      </p:sp>
      <p:sp>
        <p:nvSpPr>
          <p:cNvPr id="4" name="Date Placeholder 3">
            <a:extLst>
              <a:ext uri="{FF2B5EF4-FFF2-40B4-BE49-F238E27FC236}">
                <a16:creationId xmlns:a16="http://schemas.microsoft.com/office/drawing/2014/main" id="{219C7036-2D92-DCDA-CA07-14A8BE9B3533}"/>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A740E028-32D8-C734-C7AB-196E4640AAAF}"/>
              </a:ext>
            </a:extLst>
          </p:cNvPr>
          <p:cNvSpPr>
            <a:spLocks noGrp="1"/>
          </p:cNvSpPr>
          <p:nvPr>
            <p:ph type="sldNum" sz="quarter" idx="12"/>
          </p:nvPr>
        </p:nvSpPr>
        <p:spPr/>
        <p:txBody>
          <a:bodyPr/>
          <a:lstStyle/>
          <a:p>
            <a:fld id="{1E52CF61-5B92-43C9-BEC4-ED2E084FA71B}" type="slidenum">
              <a:rPr lang="en-US" smtClean="0"/>
              <a:t>23</a:t>
            </a:fld>
            <a:endParaRPr lang="en-US"/>
          </a:p>
        </p:txBody>
      </p:sp>
    </p:spTree>
    <p:extLst>
      <p:ext uri="{BB962C8B-B14F-4D97-AF65-F5344CB8AC3E}">
        <p14:creationId xmlns:p14="http://schemas.microsoft.com/office/powerpoint/2010/main" val="1776307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07FB-A896-EAA6-B2A9-6AC73ED4C686}"/>
              </a:ext>
            </a:extLst>
          </p:cNvPr>
          <p:cNvSpPr>
            <a:spLocks noGrp="1"/>
          </p:cNvSpPr>
          <p:nvPr>
            <p:ph type="title"/>
          </p:nvPr>
        </p:nvSpPr>
        <p:spPr/>
        <p:txBody>
          <a:bodyPr/>
          <a:lstStyle/>
          <a:p>
            <a:r>
              <a:rPr lang="en-US" dirty="0"/>
              <a:t>Using Tools with Delphi - 1</a:t>
            </a:r>
          </a:p>
        </p:txBody>
      </p:sp>
      <p:sp>
        <p:nvSpPr>
          <p:cNvPr id="3" name="Content Placeholder 2">
            <a:extLst>
              <a:ext uri="{FF2B5EF4-FFF2-40B4-BE49-F238E27FC236}">
                <a16:creationId xmlns:a16="http://schemas.microsoft.com/office/drawing/2014/main" id="{E35A0CDE-3D87-AD6F-D98C-E60A678F5D7F}"/>
              </a:ext>
            </a:extLst>
          </p:cNvPr>
          <p:cNvSpPr>
            <a:spLocks noGrp="1"/>
          </p:cNvSpPr>
          <p:nvPr>
            <p:ph idx="1"/>
          </p:nvPr>
        </p:nvSpPr>
        <p:spPr/>
        <p:txBody>
          <a:bodyPr/>
          <a:lstStyle/>
          <a:p>
            <a:r>
              <a:rPr lang="en-US" dirty="0"/>
              <a:t>There are tools which will enhance the productivity of the Delphi IDE. </a:t>
            </a:r>
          </a:p>
          <a:p>
            <a:r>
              <a:rPr lang="en-US" dirty="0"/>
              <a:t>Those already mentioned which ought to be considered essential:</a:t>
            </a:r>
          </a:p>
          <a:p>
            <a:pPr lvl="1"/>
            <a:r>
              <a:rPr lang="en-US" dirty="0" err="1"/>
              <a:t>CnPack</a:t>
            </a:r>
            <a:r>
              <a:rPr lang="en-US" dirty="0"/>
              <a:t>		</a:t>
            </a:r>
            <a:r>
              <a:rPr lang="en-US" dirty="0">
                <a:hlinkClick r:id="rId2"/>
              </a:rPr>
              <a:t>https://cnpack.org</a:t>
            </a:r>
            <a:endParaRPr lang="en-US" dirty="0"/>
          </a:p>
          <a:p>
            <a:pPr lvl="1"/>
            <a:r>
              <a:rPr lang="en-US" dirty="0" err="1"/>
              <a:t>FixInsight</a:t>
            </a:r>
            <a:r>
              <a:rPr lang="en-US" dirty="0"/>
              <a:t> 	</a:t>
            </a:r>
            <a:r>
              <a:rPr lang="en-US" dirty="0">
                <a:hlinkClick r:id="rId3"/>
              </a:rPr>
              <a:t>https://www.tmssoftware.com/site/fixinsight.asp</a:t>
            </a:r>
            <a:endParaRPr lang="en-US" dirty="0"/>
          </a:p>
          <a:p>
            <a:pPr lvl="1"/>
            <a:r>
              <a:rPr lang="en-US" dirty="0" err="1"/>
              <a:t>Gexperts</a:t>
            </a:r>
            <a:r>
              <a:rPr lang="en-US" dirty="0"/>
              <a:t> 	</a:t>
            </a:r>
            <a:r>
              <a:rPr lang="en-US" dirty="0">
                <a:hlinkClick r:id="rId4"/>
              </a:rPr>
              <a:t>https://blog.dummzeuch.de/experimental-gexperts-version/</a:t>
            </a:r>
            <a:endParaRPr lang="en-US" dirty="0"/>
          </a:p>
          <a:p>
            <a:pPr lvl="1"/>
            <a:r>
              <a:rPr lang="en-US" dirty="0"/>
              <a:t>MMX 		</a:t>
            </a:r>
            <a:r>
              <a:rPr lang="en-US" dirty="0">
                <a:hlinkClick r:id="rId5"/>
              </a:rPr>
              <a:t>https://www.mmx-delphi.de/</a:t>
            </a:r>
            <a:endParaRPr lang="en-US" dirty="0"/>
          </a:p>
          <a:p>
            <a:endParaRPr lang="en-US" dirty="0"/>
          </a:p>
        </p:txBody>
      </p:sp>
      <p:sp>
        <p:nvSpPr>
          <p:cNvPr id="4" name="Date Placeholder 3">
            <a:extLst>
              <a:ext uri="{FF2B5EF4-FFF2-40B4-BE49-F238E27FC236}">
                <a16:creationId xmlns:a16="http://schemas.microsoft.com/office/drawing/2014/main" id="{1227C9A6-13AF-18BE-09C7-DF6EE1FE3910}"/>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AFA565DC-0E80-71CF-69C5-493D71E0A2BD}"/>
              </a:ext>
            </a:extLst>
          </p:cNvPr>
          <p:cNvSpPr>
            <a:spLocks noGrp="1"/>
          </p:cNvSpPr>
          <p:nvPr>
            <p:ph type="sldNum" sz="quarter" idx="12"/>
          </p:nvPr>
        </p:nvSpPr>
        <p:spPr/>
        <p:txBody>
          <a:bodyPr/>
          <a:lstStyle/>
          <a:p>
            <a:fld id="{1E52CF61-5B92-43C9-BEC4-ED2E084FA71B}" type="slidenum">
              <a:rPr lang="en-US" smtClean="0"/>
              <a:t>24</a:t>
            </a:fld>
            <a:endParaRPr lang="en-US"/>
          </a:p>
        </p:txBody>
      </p:sp>
    </p:spTree>
    <p:extLst>
      <p:ext uri="{BB962C8B-B14F-4D97-AF65-F5344CB8AC3E}">
        <p14:creationId xmlns:p14="http://schemas.microsoft.com/office/powerpoint/2010/main" val="2260465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A9F6-C7ED-574F-1E10-183EEA27D77B}"/>
              </a:ext>
            </a:extLst>
          </p:cNvPr>
          <p:cNvSpPr>
            <a:spLocks noGrp="1"/>
          </p:cNvSpPr>
          <p:nvPr>
            <p:ph type="title"/>
          </p:nvPr>
        </p:nvSpPr>
        <p:spPr/>
        <p:txBody>
          <a:bodyPr/>
          <a:lstStyle/>
          <a:p>
            <a:r>
              <a:rPr lang="en-US" dirty="0"/>
              <a:t>Using Tools with Delphi - 2</a:t>
            </a:r>
          </a:p>
        </p:txBody>
      </p:sp>
      <p:sp>
        <p:nvSpPr>
          <p:cNvPr id="3" name="Content Placeholder 2">
            <a:extLst>
              <a:ext uri="{FF2B5EF4-FFF2-40B4-BE49-F238E27FC236}">
                <a16:creationId xmlns:a16="http://schemas.microsoft.com/office/drawing/2014/main" id="{4049E00E-126D-BBFC-D89C-38D90F8196C3}"/>
              </a:ext>
            </a:extLst>
          </p:cNvPr>
          <p:cNvSpPr>
            <a:spLocks noGrp="1"/>
          </p:cNvSpPr>
          <p:nvPr>
            <p:ph idx="1"/>
          </p:nvPr>
        </p:nvSpPr>
        <p:spPr/>
        <p:txBody>
          <a:bodyPr/>
          <a:lstStyle/>
          <a:p>
            <a:r>
              <a:rPr lang="en-US" dirty="0"/>
              <a:t>Custom tools. You can certainly build your own.</a:t>
            </a:r>
          </a:p>
          <a:p>
            <a:r>
              <a:rPr lang="en-US" dirty="0"/>
              <a:t>Reasons to do so:</a:t>
            </a:r>
          </a:p>
          <a:p>
            <a:pPr lvl="1"/>
            <a:r>
              <a:rPr lang="en-US" dirty="0"/>
              <a:t>None of the tools you have found provide the operations you need.</a:t>
            </a:r>
          </a:p>
          <a:p>
            <a:pPr lvl="1"/>
            <a:r>
              <a:rPr lang="en-US" dirty="0"/>
              <a:t>The operations you need are relatively simple.</a:t>
            </a:r>
          </a:p>
          <a:p>
            <a:pPr lvl="1"/>
            <a:r>
              <a:rPr lang="en-US" dirty="0"/>
              <a:t>Building the tools will be a learning experience.</a:t>
            </a:r>
          </a:p>
          <a:p>
            <a:r>
              <a:rPr lang="en-US" dirty="0"/>
              <a:t>Reasons not to:</a:t>
            </a:r>
          </a:p>
          <a:p>
            <a:pPr lvl="1"/>
            <a:r>
              <a:rPr lang="en-US" dirty="0"/>
              <a:t>You lack the time to do so.</a:t>
            </a:r>
          </a:p>
          <a:p>
            <a:pPr lvl="1"/>
            <a:r>
              <a:rPr lang="en-US" dirty="0"/>
              <a:t>The operations of interest are too complex.</a:t>
            </a:r>
          </a:p>
          <a:p>
            <a:pPr lvl="1"/>
            <a:r>
              <a:rPr lang="en-US" dirty="0"/>
              <a:t>You can’t estimate the risk or development time.</a:t>
            </a:r>
          </a:p>
          <a:p>
            <a:endParaRPr lang="en-US" dirty="0"/>
          </a:p>
          <a:p>
            <a:endParaRPr lang="en-US" dirty="0"/>
          </a:p>
        </p:txBody>
      </p:sp>
      <p:sp>
        <p:nvSpPr>
          <p:cNvPr id="4" name="Date Placeholder 3">
            <a:extLst>
              <a:ext uri="{FF2B5EF4-FFF2-40B4-BE49-F238E27FC236}">
                <a16:creationId xmlns:a16="http://schemas.microsoft.com/office/drawing/2014/main" id="{0A7A85E9-C3DE-3F74-CCCD-EEA2C4E41169}"/>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157774D2-BC72-AD83-FA3B-EC8B62B88682}"/>
              </a:ext>
            </a:extLst>
          </p:cNvPr>
          <p:cNvSpPr>
            <a:spLocks noGrp="1"/>
          </p:cNvSpPr>
          <p:nvPr>
            <p:ph type="sldNum" sz="quarter" idx="12"/>
          </p:nvPr>
        </p:nvSpPr>
        <p:spPr/>
        <p:txBody>
          <a:bodyPr/>
          <a:lstStyle/>
          <a:p>
            <a:fld id="{1E52CF61-5B92-43C9-BEC4-ED2E084FA71B}" type="slidenum">
              <a:rPr lang="en-US" smtClean="0"/>
              <a:t>25</a:t>
            </a:fld>
            <a:endParaRPr lang="en-US"/>
          </a:p>
        </p:txBody>
      </p:sp>
    </p:spTree>
    <p:extLst>
      <p:ext uri="{BB962C8B-B14F-4D97-AF65-F5344CB8AC3E}">
        <p14:creationId xmlns:p14="http://schemas.microsoft.com/office/powerpoint/2010/main" val="126327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A17A-433D-D788-2F9A-25A8F6136C6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FD440F2-B108-3B8A-5626-063B8C8BF1C0}"/>
              </a:ext>
            </a:extLst>
          </p:cNvPr>
          <p:cNvSpPr>
            <a:spLocks noGrp="1"/>
          </p:cNvSpPr>
          <p:nvPr>
            <p:ph idx="1"/>
          </p:nvPr>
        </p:nvSpPr>
        <p:spPr/>
        <p:txBody>
          <a:bodyPr/>
          <a:lstStyle/>
          <a:p>
            <a:r>
              <a:rPr lang="en-US" dirty="0"/>
              <a:t>This presentation cannot begin to present the details of legacy project rework and the methods and strategies needed.</a:t>
            </a:r>
          </a:p>
          <a:p>
            <a:r>
              <a:rPr lang="en-US" dirty="0"/>
              <a:t>If you need to update one or more legacy projects, I suggest you read my book on the subject, which covers much more ground.</a:t>
            </a:r>
          </a:p>
          <a:p>
            <a:r>
              <a:rPr lang="en-US" dirty="0"/>
              <a:t>Paperback: </a:t>
            </a:r>
            <a:r>
              <a:rPr lang="en-US" dirty="0">
                <a:hlinkClick r:id="rId2"/>
              </a:rPr>
              <a:t>https://smile.amazon.com/Delphi-Legacy-Projects-Strategies-Survival/dp/B0B2TY6ZZ4</a:t>
            </a:r>
            <a:endParaRPr lang="en-US" dirty="0"/>
          </a:p>
          <a:p>
            <a:r>
              <a:rPr lang="en-US" dirty="0"/>
              <a:t>PDF: </a:t>
            </a:r>
            <a:r>
              <a:rPr lang="en-US" dirty="0">
                <a:hlinkClick r:id="rId3"/>
              </a:rPr>
              <a:t>https://wmeyer.tech/books/</a:t>
            </a:r>
            <a:endParaRPr lang="en-US" dirty="0"/>
          </a:p>
          <a:p>
            <a:endParaRPr lang="en-US" dirty="0"/>
          </a:p>
        </p:txBody>
      </p:sp>
      <p:sp>
        <p:nvSpPr>
          <p:cNvPr id="4" name="Date Placeholder 3">
            <a:extLst>
              <a:ext uri="{FF2B5EF4-FFF2-40B4-BE49-F238E27FC236}">
                <a16:creationId xmlns:a16="http://schemas.microsoft.com/office/drawing/2014/main" id="{04C7CFDD-5B70-7346-18C1-8304A21863A2}"/>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9B553244-B397-4EE6-5E14-AA9ACF53CEE7}"/>
              </a:ext>
            </a:extLst>
          </p:cNvPr>
          <p:cNvSpPr>
            <a:spLocks noGrp="1"/>
          </p:cNvSpPr>
          <p:nvPr>
            <p:ph type="sldNum" sz="quarter" idx="12"/>
          </p:nvPr>
        </p:nvSpPr>
        <p:spPr/>
        <p:txBody>
          <a:bodyPr/>
          <a:lstStyle/>
          <a:p>
            <a:fld id="{1E52CF61-5B92-43C9-BEC4-ED2E084FA71B}" type="slidenum">
              <a:rPr lang="en-US" smtClean="0"/>
              <a:t>26</a:t>
            </a:fld>
            <a:endParaRPr lang="en-US"/>
          </a:p>
        </p:txBody>
      </p:sp>
    </p:spTree>
    <p:extLst>
      <p:ext uri="{BB962C8B-B14F-4D97-AF65-F5344CB8AC3E}">
        <p14:creationId xmlns:p14="http://schemas.microsoft.com/office/powerpoint/2010/main" val="2842620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2D2D-DE5E-97A5-C763-B0F2D3B5A7E1}"/>
              </a:ext>
            </a:extLst>
          </p:cNvPr>
          <p:cNvSpPr>
            <a:spLocks noGrp="1"/>
          </p:cNvSpPr>
          <p:nvPr>
            <p:ph type="title"/>
          </p:nvPr>
        </p:nvSpPr>
        <p:spPr/>
        <p:txBody>
          <a:bodyPr/>
          <a:lstStyle/>
          <a:p>
            <a:r>
              <a:rPr lang="en-US" dirty="0"/>
              <a:t>Books</a:t>
            </a:r>
          </a:p>
        </p:txBody>
      </p:sp>
      <p:sp>
        <p:nvSpPr>
          <p:cNvPr id="3" name="Content Placeholder 2">
            <a:extLst>
              <a:ext uri="{FF2B5EF4-FFF2-40B4-BE49-F238E27FC236}">
                <a16:creationId xmlns:a16="http://schemas.microsoft.com/office/drawing/2014/main" id="{CF06EB5A-4DDD-3D95-EB26-EB4C77B3D425}"/>
              </a:ext>
            </a:extLst>
          </p:cNvPr>
          <p:cNvSpPr>
            <a:spLocks noGrp="1"/>
          </p:cNvSpPr>
          <p:nvPr>
            <p:ph idx="1"/>
          </p:nvPr>
        </p:nvSpPr>
        <p:spPr/>
        <p:txBody>
          <a:bodyPr/>
          <a:lstStyle/>
          <a:p>
            <a:r>
              <a:rPr lang="en-US" dirty="0"/>
              <a:t>If you have not read Martin Fowler’s book: </a:t>
            </a:r>
            <a:r>
              <a:rPr lang="en-US" i="1" dirty="0">
                <a:solidFill>
                  <a:srgbClr val="0F1111"/>
                </a:solidFill>
                <a:effectLst/>
                <a:latin typeface="Amazon Ember"/>
              </a:rPr>
              <a:t>Refactoring: Improving the Design of Existing Code </a:t>
            </a:r>
            <a:br>
              <a:rPr lang="en-US" i="1" dirty="0">
                <a:solidFill>
                  <a:srgbClr val="0F1111"/>
                </a:solidFill>
                <a:effectLst/>
                <a:latin typeface="Amazon Ember"/>
              </a:rPr>
            </a:br>
            <a:r>
              <a:rPr lang="en-US" dirty="0">
                <a:solidFill>
                  <a:srgbClr val="0F1111"/>
                </a:solidFill>
                <a:effectLst/>
                <a:latin typeface="Amazon Ember"/>
              </a:rPr>
              <a:t>Do so. The examples are </a:t>
            </a:r>
            <a:r>
              <a:rPr lang="en-US" dirty="0">
                <a:solidFill>
                  <a:srgbClr val="0F1111"/>
                </a:solidFill>
                <a:latin typeface="Amazon Ember"/>
              </a:rPr>
              <a:t>not in Delphi, but the value of the book is in the mindset and processes.</a:t>
            </a:r>
            <a:r>
              <a:rPr lang="en-US" dirty="0">
                <a:solidFill>
                  <a:srgbClr val="0F1111"/>
                </a:solidFill>
                <a:effectLst/>
                <a:latin typeface="Amazon Ember"/>
              </a:rPr>
              <a:t> </a:t>
            </a:r>
            <a:br>
              <a:rPr lang="en-US" dirty="0">
                <a:solidFill>
                  <a:srgbClr val="0F1111"/>
                </a:solidFill>
                <a:effectLst/>
                <a:latin typeface="Amazon Ember"/>
              </a:rPr>
            </a:br>
            <a:r>
              <a:rPr lang="en-US" dirty="0">
                <a:hlinkClick r:id="rId2"/>
              </a:rPr>
              <a:t>https://smile.amazon.com/Refactoring-Improving-Existing-Addison-Wesley-Signature/dp/0134757599/</a:t>
            </a:r>
            <a:endParaRPr lang="en-US" dirty="0"/>
          </a:p>
          <a:p>
            <a:r>
              <a:rPr lang="en-US" dirty="0"/>
              <a:t>Also useful is </a:t>
            </a:r>
            <a:r>
              <a:rPr lang="en-US" i="1" dirty="0"/>
              <a:t>Working Effectively with Legacy Code</a:t>
            </a:r>
            <a:r>
              <a:rPr lang="en-US" dirty="0"/>
              <a:t> by Michael Feathers</a:t>
            </a:r>
            <a:br>
              <a:rPr lang="en-US" dirty="0"/>
            </a:br>
            <a:r>
              <a:rPr lang="en-US" dirty="0">
                <a:hlinkClick r:id="rId3"/>
              </a:rPr>
              <a:t>https://smile.amazon.com/Working-Effectively-Legacy-Michael-Feathers/dp/0131177052</a:t>
            </a:r>
            <a:endParaRPr lang="en-US" dirty="0"/>
          </a:p>
          <a:p>
            <a:endParaRPr lang="en-US" dirty="0"/>
          </a:p>
        </p:txBody>
      </p:sp>
      <p:sp>
        <p:nvSpPr>
          <p:cNvPr id="4" name="Date Placeholder 3">
            <a:extLst>
              <a:ext uri="{FF2B5EF4-FFF2-40B4-BE49-F238E27FC236}">
                <a16:creationId xmlns:a16="http://schemas.microsoft.com/office/drawing/2014/main" id="{F52A439C-7E67-18A6-EBF5-3FFE1BD045EB}"/>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D3ED6294-4461-F07E-9644-F1FA48C290F1}"/>
              </a:ext>
            </a:extLst>
          </p:cNvPr>
          <p:cNvSpPr>
            <a:spLocks noGrp="1"/>
          </p:cNvSpPr>
          <p:nvPr>
            <p:ph type="sldNum" sz="quarter" idx="12"/>
          </p:nvPr>
        </p:nvSpPr>
        <p:spPr/>
        <p:txBody>
          <a:bodyPr/>
          <a:lstStyle/>
          <a:p>
            <a:fld id="{1E52CF61-5B92-43C9-BEC4-ED2E084FA71B}" type="slidenum">
              <a:rPr lang="en-US" smtClean="0"/>
              <a:t>27</a:t>
            </a:fld>
            <a:endParaRPr lang="en-US"/>
          </a:p>
        </p:txBody>
      </p:sp>
    </p:spTree>
    <p:extLst>
      <p:ext uri="{BB962C8B-B14F-4D97-AF65-F5344CB8AC3E}">
        <p14:creationId xmlns:p14="http://schemas.microsoft.com/office/powerpoint/2010/main" val="2757521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7CD6-3340-818D-2BB2-14603753F5E0}"/>
              </a:ext>
            </a:extLst>
          </p:cNvPr>
          <p:cNvSpPr>
            <a:spLocks noGrp="1"/>
          </p:cNvSpPr>
          <p:nvPr>
            <p:ph type="title"/>
          </p:nvPr>
        </p:nvSpPr>
        <p:spPr/>
        <p:txBody>
          <a:bodyPr/>
          <a:lstStyle/>
          <a:p>
            <a:r>
              <a:rPr lang="en-US" dirty="0"/>
              <a:t>Webinar Discount</a:t>
            </a:r>
          </a:p>
        </p:txBody>
      </p:sp>
      <p:sp>
        <p:nvSpPr>
          <p:cNvPr id="3" name="Content Placeholder 2">
            <a:extLst>
              <a:ext uri="{FF2B5EF4-FFF2-40B4-BE49-F238E27FC236}">
                <a16:creationId xmlns:a16="http://schemas.microsoft.com/office/drawing/2014/main" id="{2E913A32-6D44-92DE-90D4-068CCB122126}"/>
              </a:ext>
            </a:extLst>
          </p:cNvPr>
          <p:cNvSpPr>
            <a:spLocks noGrp="1"/>
          </p:cNvSpPr>
          <p:nvPr>
            <p:ph idx="1"/>
          </p:nvPr>
        </p:nvSpPr>
        <p:spPr/>
        <p:txBody>
          <a:bodyPr/>
          <a:lstStyle/>
          <a:p>
            <a:pPr marL="0" indent="0">
              <a:buNone/>
            </a:pPr>
            <a:r>
              <a:rPr lang="en-US" dirty="0"/>
              <a:t>From today through 6 November 2022, you can purchase the </a:t>
            </a:r>
            <a:r>
              <a:rPr lang="en-US"/>
              <a:t>PDF from </a:t>
            </a:r>
            <a:r>
              <a:rPr lang="en-US" dirty="0"/>
              <a:t>of </a:t>
            </a:r>
            <a:r>
              <a:rPr lang="en-US" i="1" dirty="0"/>
              <a:t>Delphi Legacy Projects</a:t>
            </a:r>
            <a:r>
              <a:rPr lang="en-US" dirty="0"/>
              <a:t> at a discount.</a:t>
            </a:r>
          </a:p>
          <a:p>
            <a:pPr marL="0" indent="0">
              <a:buNone/>
            </a:pPr>
            <a:r>
              <a:rPr lang="en-US" dirty="0">
                <a:hlinkClick r:id="rId2"/>
              </a:rPr>
              <a:t>https://www.wmeyer.tech/books/</a:t>
            </a:r>
            <a:endParaRPr lang="en-US" dirty="0"/>
          </a:p>
          <a:p>
            <a:pPr marL="0" indent="0">
              <a:buNone/>
            </a:pPr>
            <a:r>
              <a:rPr lang="en-US" dirty="0"/>
              <a:t>Coupon code: DLP-WEB</a:t>
            </a:r>
          </a:p>
        </p:txBody>
      </p:sp>
      <p:sp>
        <p:nvSpPr>
          <p:cNvPr id="4" name="Date Placeholder 3">
            <a:extLst>
              <a:ext uri="{FF2B5EF4-FFF2-40B4-BE49-F238E27FC236}">
                <a16:creationId xmlns:a16="http://schemas.microsoft.com/office/drawing/2014/main" id="{2BF43764-3898-8D33-3A21-29CF94A97212}"/>
              </a:ext>
            </a:extLst>
          </p:cNvPr>
          <p:cNvSpPr>
            <a:spLocks noGrp="1"/>
          </p:cNvSpPr>
          <p:nvPr>
            <p:ph type="dt" sz="half" idx="10"/>
          </p:nvPr>
        </p:nvSpPr>
        <p:spPr/>
        <p:txBody>
          <a:bodyPr/>
          <a:lstStyle/>
          <a:p>
            <a:fld id="{0AEF06B1-CBAD-4D6E-82A4-EDD566980F1C}" type="datetime1">
              <a:rPr lang="en-US" smtClean="0"/>
              <a:t>2022-10-27</a:t>
            </a:fld>
            <a:endParaRPr lang="en-US"/>
          </a:p>
        </p:txBody>
      </p:sp>
      <p:sp>
        <p:nvSpPr>
          <p:cNvPr id="5" name="Slide Number Placeholder 4">
            <a:extLst>
              <a:ext uri="{FF2B5EF4-FFF2-40B4-BE49-F238E27FC236}">
                <a16:creationId xmlns:a16="http://schemas.microsoft.com/office/drawing/2014/main" id="{01C33CC2-6B96-F7EE-75EF-053F88D56764}"/>
              </a:ext>
            </a:extLst>
          </p:cNvPr>
          <p:cNvSpPr>
            <a:spLocks noGrp="1"/>
          </p:cNvSpPr>
          <p:nvPr>
            <p:ph type="sldNum" sz="quarter" idx="12"/>
          </p:nvPr>
        </p:nvSpPr>
        <p:spPr/>
        <p:txBody>
          <a:bodyPr/>
          <a:lstStyle/>
          <a:p>
            <a:fld id="{1E52CF61-5B92-43C9-BEC4-ED2E084FA71B}" type="slidenum">
              <a:rPr lang="en-US" smtClean="0"/>
              <a:t>28</a:t>
            </a:fld>
            <a:endParaRPr lang="en-US"/>
          </a:p>
        </p:txBody>
      </p:sp>
    </p:spTree>
    <p:extLst>
      <p:ext uri="{BB962C8B-B14F-4D97-AF65-F5344CB8AC3E}">
        <p14:creationId xmlns:p14="http://schemas.microsoft.com/office/powerpoint/2010/main" val="301587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D072-3CC4-2328-B355-DBD8C6ADB977}"/>
              </a:ext>
            </a:extLst>
          </p:cNvPr>
          <p:cNvSpPr>
            <a:spLocks noGrp="1"/>
          </p:cNvSpPr>
          <p:nvPr>
            <p:ph type="title"/>
          </p:nvPr>
        </p:nvSpPr>
        <p:spPr/>
        <p:txBody>
          <a:bodyPr/>
          <a:lstStyle/>
          <a:p>
            <a:r>
              <a:rPr lang="en-US" dirty="0"/>
              <a:t>Mixed Projects - 1</a:t>
            </a:r>
          </a:p>
        </p:txBody>
      </p:sp>
      <p:sp>
        <p:nvSpPr>
          <p:cNvPr id="3" name="Content Placeholder 2">
            <a:extLst>
              <a:ext uri="{FF2B5EF4-FFF2-40B4-BE49-F238E27FC236}">
                <a16:creationId xmlns:a16="http://schemas.microsoft.com/office/drawing/2014/main" id="{5A2A514B-E4CA-8647-B570-BD14DF83C219}"/>
              </a:ext>
            </a:extLst>
          </p:cNvPr>
          <p:cNvSpPr>
            <a:spLocks noGrp="1"/>
          </p:cNvSpPr>
          <p:nvPr>
            <p:ph idx="1"/>
          </p:nvPr>
        </p:nvSpPr>
        <p:spPr/>
        <p:txBody>
          <a:bodyPr/>
          <a:lstStyle/>
          <a:p>
            <a:r>
              <a:rPr lang="en-US" dirty="0"/>
              <a:t>Often a source tree may contain multiple projects.</a:t>
            </a:r>
          </a:p>
          <a:p>
            <a:r>
              <a:rPr lang="en-US" dirty="0"/>
              <a:t>Shared modules, other than libraries, increase difficulty.</a:t>
            </a:r>
          </a:p>
          <a:p>
            <a:r>
              <a:rPr lang="en-US" dirty="0"/>
              <a:t>Even libraries may be problematic.</a:t>
            </a:r>
          </a:p>
          <a:p>
            <a:r>
              <a:rPr lang="en-US" dirty="0"/>
              <a:t>Bottom line:</a:t>
            </a:r>
            <a:br>
              <a:rPr lang="en-US" dirty="0"/>
            </a:br>
            <a:r>
              <a:rPr lang="en-US" dirty="0"/>
              <a:t>Create a new folder tree for your target project. Put in it all the essential files, but no more.</a:t>
            </a:r>
            <a:br>
              <a:rPr lang="en-US" dirty="0"/>
            </a:br>
            <a:r>
              <a:rPr lang="en-US" dirty="0"/>
              <a:t>It must contain only one project!</a:t>
            </a:r>
          </a:p>
        </p:txBody>
      </p:sp>
      <p:sp>
        <p:nvSpPr>
          <p:cNvPr id="4" name="Date Placeholder 3">
            <a:extLst>
              <a:ext uri="{FF2B5EF4-FFF2-40B4-BE49-F238E27FC236}">
                <a16:creationId xmlns:a16="http://schemas.microsoft.com/office/drawing/2014/main" id="{4E86C338-E8D7-AFF1-1439-103E7F21DE5B}"/>
              </a:ext>
            </a:extLst>
          </p:cNvPr>
          <p:cNvSpPr>
            <a:spLocks noGrp="1"/>
          </p:cNvSpPr>
          <p:nvPr>
            <p:ph type="dt" sz="half" idx="10"/>
          </p:nvPr>
        </p:nvSpPr>
        <p:spPr/>
        <p:txBody>
          <a:bodyPr/>
          <a:lstStyle/>
          <a:p>
            <a:fld id="{C274918D-486A-491F-B399-F51172D7850A}" type="datetime1">
              <a:rPr lang="en-US" smtClean="0"/>
              <a:t>2022-10-27</a:t>
            </a:fld>
            <a:endParaRPr lang="en-US"/>
          </a:p>
        </p:txBody>
      </p:sp>
      <p:sp>
        <p:nvSpPr>
          <p:cNvPr id="5" name="Slide Number Placeholder 4">
            <a:extLst>
              <a:ext uri="{FF2B5EF4-FFF2-40B4-BE49-F238E27FC236}">
                <a16:creationId xmlns:a16="http://schemas.microsoft.com/office/drawing/2014/main" id="{2D6DCD71-333C-319E-DC79-323AD25754B8}"/>
              </a:ext>
            </a:extLst>
          </p:cNvPr>
          <p:cNvSpPr>
            <a:spLocks noGrp="1"/>
          </p:cNvSpPr>
          <p:nvPr>
            <p:ph type="sldNum" sz="quarter" idx="12"/>
          </p:nvPr>
        </p:nvSpPr>
        <p:spPr/>
        <p:txBody>
          <a:bodyPr/>
          <a:lstStyle/>
          <a:p>
            <a:fld id="{1E52CF61-5B92-43C9-BEC4-ED2E084FA71B}" type="slidenum">
              <a:rPr lang="en-US" smtClean="0"/>
              <a:t>3</a:t>
            </a:fld>
            <a:endParaRPr lang="en-US"/>
          </a:p>
        </p:txBody>
      </p:sp>
    </p:spTree>
    <p:extLst>
      <p:ext uri="{BB962C8B-B14F-4D97-AF65-F5344CB8AC3E}">
        <p14:creationId xmlns:p14="http://schemas.microsoft.com/office/powerpoint/2010/main" val="159695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CB22-CFA5-5DF2-61CE-8BAFB135D031}"/>
              </a:ext>
            </a:extLst>
          </p:cNvPr>
          <p:cNvSpPr>
            <a:spLocks noGrp="1"/>
          </p:cNvSpPr>
          <p:nvPr>
            <p:ph type="title"/>
          </p:nvPr>
        </p:nvSpPr>
        <p:spPr/>
        <p:txBody>
          <a:bodyPr/>
          <a:lstStyle/>
          <a:p>
            <a:r>
              <a:rPr lang="en-US" dirty="0"/>
              <a:t>Mixed Projects - 2</a:t>
            </a:r>
          </a:p>
        </p:txBody>
      </p:sp>
      <p:sp>
        <p:nvSpPr>
          <p:cNvPr id="3" name="Content Placeholder 2">
            <a:extLst>
              <a:ext uri="{FF2B5EF4-FFF2-40B4-BE49-F238E27FC236}">
                <a16:creationId xmlns:a16="http://schemas.microsoft.com/office/drawing/2014/main" id="{838B74BD-79B1-41C2-8EE7-BB48CA39D129}"/>
              </a:ext>
            </a:extLst>
          </p:cNvPr>
          <p:cNvSpPr>
            <a:spLocks noGrp="1"/>
          </p:cNvSpPr>
          <p:nvPr>
            <p:ph idx="1"/>
          </p:nvPr>
        </p:nvSpPr>
        <p:spPr/>
        <p:txBody>
          <a:bodyPr/>
          <a:lstStyle/>
          <a:p>
            <a:r>
              <a:rPr lang="en-US" dirty="0"/>
              <a:t>Isolating a single project minimizes the problems.</a:t>
            </a:r>
          </a:p>
          <a:p>
            <a:r>
              <a:rPr lang="en-US" dirty="0"/>
              <a:t>Your work will introduce incompatibilities with the other projects.</a:t>
            </a:r>
          </a:p>
          <a:p>
            <a:r>
              <a:rPr lang="en-US" dirty="0"/>
              <a:t>There are solutions to updating those projects, as well.</a:t>
            </a:r>
          </a:p>
          <a:p>
            <a:r>
              <a:rPr lang="en-US" dirty="0"/>
              <a:t>Create a new folder tree:</a:t>
            </a:r>
          </a:p>
          <a:p>
            <a:pPr marL="457200" lvl="1" indent="0">
              <a:buNone/>
            </a:pPr>
            <a:r>
              <a:rPr lang="en-US" dirty="0" err="1"/>
              <a:t>NewSource</a:t>
            </a:r>
            <a:endParaRPr lang="en-US" dirty="0"/>
          </a:p>
          <a:p>
            <a:pPr marL="914400" lvl="2" indent="0">
              <a:buNone/>
            </a:pPr>
            <a:r>
              <a:rPr lang="en-US" dirty="0"/>
              <a:t>Libraries</a:t>
            </a:r>
          </a:p>
          <a:p>
            <a:pPr marL="914400" lvl="2" indent="0">
              <a:buNone/>
            </a:pPr>
            <a:r>
              <a:rPr lang="en-US" dirty="0"/>
              <a:t>Project1</a:t>
            </a:r>
          </a:p>
          <a:p>
            <a:pPr marL="0" indent="0">
              <a:buNone/>
            </a:pPr>
            <a:endParaRPr lang="en-US" dirty="0"/>
          </a:p>
        </p:txBody>
      </p:sp>
      <p:sp>
        <p:nvSpPr>
          <p:cNvPr id="4" name="Date Placeholder 3">
            <a:extLst>
              <a:ext uri="{FF2B5EF4-FFF2-40B4-BE49-F238E27FC236}">
                <a16:creationId xmlns:a16="http://schemas.microsoft.com/office/drawing/2014/main" id="{290FE5E6-4B30-B7ED-0DDB-2A6AAFE20868}"/>
              </a:ext>
            </a:extLst>
          </p:cNvPr>
          <p:cNvSpPr>
            <a:spLocks noGrp="1"/>
          </p:cNvSpPr>
          <p:nvPr>
            <p:ph type="dt" sz="half" idx="10"/>
          </p:nvPr>
        </p:nvSpPr>
        <p:spPr/>
        <p:txBody>
          <a:bodyPr/>
          <a:lstStyle/>
          <a:p>
            <a:fld id="{DC020F3C-3487-47B4-95F0-4881A6815339}" type="datetime1">
              <a:rPr lang="en-US" smtClean="0"/>
              <a:t>2022-10-27</a:t>
            </a:fld>
            <a:endParaRPr lang="en-US"/>
          </a:p>
        </p:txBody>
      </p:sp>
      <p:sp>
        <p:nvSpPr>
          <p:cNvPr id="5" name="Slide Number Placeholder 4">
            <a:extLst>
              <a:ext uri="{FF2B5EF4-FFF2-40B4-BE49-F238E27FC236}">
                <a16:creationId xmlns:a16="http://schemas.microsoft.com/office/drawing/2014/main" id="{3FE571AE-6802-2856-DA37-81F727E24B46}"/>
              </a:ext>
            </a:extLst>
          </p:cNvPr>
          <p:cNvSpPr>
            <a:spLocks noGrp="1"/>
          </p:cNvSpPr>
          <p:nvPr>
            <p:ph type="sldNum" sz="quarter" idx="12"/>
          </p:nvPr>
        </p:nvSpPr>
        <p:spPr/>
        <p:txBody>
          <a:bodyPr/>
          <a:lstStyle/>
          <a:p>
            <a:fld id="{1E52CF61-5B92-43C9-BEC4-ED2E084FA71B}" type="slidenum">
              <a:rPr lang="en-US" smtClean="0"/>
              <a:t>4</a:t>
            </a:fld>
            <a:endParaRPr lang="en-US"/>
          </a:p>
        </p:txBody>
      </p:sp>
    </p:spTree>
    <p:extLst>
      <p:ext uri="{BB962C8B-B14F-4D97-AF65-F5344CB8AC3E}">
        <p14:creationId xmlns:p14="http://schemas.microsoft.com/office/powerpoint/2010/main" val="94036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ED8E-E150-A85B-5F54-8AE0889A9E55}"/>
              </a:ext>
            </a:extLst>
          </p:cNvPr>
          <p:cNvSpPr>
            <a:spLocks noGrp="1"/>
          </p:cNvSpPr>
          <p:nvPr>
            <p:ph type="title"/>
          </p:nvPr>
        </p:nvSpPr>
        <p:spPr/>
        <p:txBody>
          <a:bodyPr/>
          <a:lstStyle/>
          <a:p>
            <a:r>
              <a:rPr lang="en-US" dirty="0"/>
              <a:t>Mixed Projects - 3</a:t>
            </a:r>
          </a:p>
        </p:txBody>
      </p:sp>
      <p:sp>
        <p:nvSpPr>
          <p:cNvPr id="3" name="Content Placeholder 2">
            <a:extLst>
              <a:ext uri="{FF2B5EF4-FFF2-40B4-BE49-F238E27FC236}">
                <a16:creationId xmlns:a16="http://schemas.microsoft.com/office/drawing/2014/main" id="{4B42E603-BCB1-97E2-B1B2-C23EA2709E85}"/>
              </a:ext>
            </a:extLst>
          </p:cNvPr>
          <p:cNvSpPr>
            <a:spLocks noGrp="1"/>
          </p:cNvSpPr>
          <p:nvPr>
            <p:ph idx="1"/>
          </p:nvPr>
        </p:nvSpPr>
        <p:spPr/>
        <p:txBody>
          <a:bodyPr/>
          <a:lstStyle/>
          <a:p>
            <a:r>
              <a:rPr lang="en-US" dirty="0"/>
              <a:t>Your </a:t>
            </a:r>
            <a:r>
              <a:rPr lang="en-US" dirty="0" err="1"/>
              <a:t>NewSource</a:t>
            </a:r>
            <a:r>
              <a:rPr lang="en-US" dirty="0"/>
              <a:t> folder is now the focus.</a:t>
            </a:r>
          </a:p>
          <a:p>
            <a:r>
              <a:rPr lang="en-US" dirty="0"/>
              <a:t>Project1 is your main concern in this work</a:t>
            </a:r>
          </a:p>
          <a:p>
            <a:r>
              <a:rPr lang="en-US" dirty="0"/>
              <a:t>The Libraries folder is secondary, but essential.</a:t>
            </a:r>
          </a:p>
          <a:p>
            <a:r>
              <a:rPr lang="en-US" dirty="0"/>
              <a:t>Libraries must comply with stringent rules, if you will avoid creating future problems.</a:t>
            </a:r>
          </a:p>
          <a:p>
            <a:r>
              <a:rPr lang="en-US" dirty="0"/>
              <a:t>Do not think about how your work in Project1 may affect other projects; in this separated tree, it will not.</a:t>
            </a:r>
          </a:p>
          <a:p>
            <a:r>
              <a:rPr lang="en-US" dirty="0"/>
              <a:t>New releases of this project will be from tree. Keep it clean!!</a:t>
            </a:r>
          </a:p>
        </p:txBody>
      </p:sp>
      <p:sp>
        <p:nvSpPr>
          <p:cNvPr id="4" name="Date Placeholder 3">
            <a:extLst>
              <a:ext uri="{FF2B5EF4-FFF2-40B4-BE49-F238E27FC236}">
                <a16:creationId xmlns:a16="http://schemas.microsoft.com/office/drawing/2014/main" id="{3711C60B-E0FD-02F7-C62A-E72AD1B52CE2}"/>
              </a:ext>
            </a:extLst>
          </p:cNvPr>
          <p:cNvSpPr>
            <a:spLocks noGrp="1"/>
          </p:cNvSpPr>
          <p:nvPr>
            <p:ph type="dt" sz="half" idx="10"/>
          </p:nvPr>
        </p:nvSpPr>
        <p:spPr/>
        <p:txBody>
          <a:bodyPr/>
          <a:lstStyle/>
          <a:p>
            <a:fld id="{B090950F-8B6A-432F-BF6C-155B06E51C1C}" type="datetime1">
              <a:rPr lang="en-US" smtClean="0"/>
              <a:t>2022-10-27</a:t>
            </a:fld>
            <a:endParaRPr lang="en-US"/>
          </a:p>
        </p:txBody>
      </p:sp>
      <p:sp>
        <p:nvSpPr>
          <p:cNvPr id="5" name="Slide Number Placeholder 4">
            <a:extLst>
              <a:ext uri="{FF2B5EF4-FFF2-40B4-BE49-F238E27FC236}">
                <a16:creationId xmlns:a16="http://schemas.microsoft.com/office/drawing/2014/main" id="{CEA656A6-77F4-B439-D196-8E1DA1407D47}"/>
              </a:ext>
            </a:extLst>
          </p:cNvPr>
          <p:cNvSpPr>
            <a:spLocks noGrp="1"/>
          </p:cNvSpPr>
          <p:nvPr>
            <p:ph type="sldNum" sz="quarter" idx="12"/>
          </p:nvPr>
        </p:nvSpPr>
        <p:spPr/>
        <p:txBody>
          <a:bodyPr/>
          <a:lstStyle/>
          <a:p>
            <a:fld id="{1E52CF61-5B92-43C9-BEC4-ED2E084FA71B}" type="slidenum">
              <a:rPr lang="en-US" smtClean="0"/>
              <a:t>5</a:t>
            </a:fld>
            <a:endParaRPr lang="en-US"/>
          </a:p>
        </p:txBody>
      </p:sp>
    </p:spTree>
    <p:extLst>
      <p:ext uri="{BB962C8B-B14F-4D97-AF65-F5344CB8AC3E}">
        <p14:creationId xmlns:p14="http://schemas.microsoft.com/office/powerpoint/2010/main" val="316021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CC74-282C-4220-9768-DE405B8981F6}"/>
              </a:ext>
            </a:extLst>
          </p:cNvPr>
          <p:cNvSpPr>
            <a:spLocks noGrp="1"/>
          </p:cNvSpPr>
          <p:nvPr>
            <p:ph type="title"/>
          </p:nvPr>
        </p:nvSpPr>
        <p:spPr/>
        <p:txBody>
          <a:bodyPr/>
          <a:lstStyle/>
          <a:p>
            <a:r>
              <a:rPr lang="en-US" dirty="0"/>
              <a:t>Library Modules</a:t>
            </a:r>
          </a:p>
        </p:txBody>
      </p:sp>
      <p:sp>
        <p:nvSpPr>
          <p:cNvPr id="3" name="Content Placeholder 2">
            <a:extLst>
              <a:ext uri="{FF2B5EF4-FFF2-40B4-BE49-F238E27FC236}">
                <a16:creationId xmlns:a16="http://schemas.microsoft.com/office/drawing/2014/main" id="{C48D0579-840C-3295-36D5-8EC4D54F4B61}"/>
              </a:ext>
            </a:extLst>
          </p:cNvPr>
          <p:cNvSpPr>
            <a:spLocks noGrp="1"/>
          </p:cNvSpPr>
          <p:nvPr>
            <p:ph idx="1"/>
          </p:nvPr>
        </p:nvSpPr>
        <p:spPr/>
        <p:txBody>
          <a:bodyPr/>
          <a:lstStyle/>
          <a:p>
            <a:r>
              <a:rPr lang="en-US" dirty="0"/>
              <a:t>Library modules must be rock solid and clean.</a:t>
            </a:r>
          </a:p>
          <a:p>
            <a:r>
              <a:rPr lang="en-US" dirty="0"/>
              <a:t>“Clean” means:</a:t>
            </a:r>
          </a:p>
          <a:p>
            <a:pPr lvl="1"/>
            <a:r>
              <a:rPr lang="en-US" dirty="0"/>
              <a:t>They must not create issues for other modules.</a:t>
            </a:r>
          </a:p>
          <a:p>
            <a:pPr lvl="1"/>
            <a:r>
              <a:rPr lang="en-US" dirty="0"/>
              <a:t>They must not use modules from Project1.</a:t>
            </a:r>
          </a:p>
          <a:p>
            <a:pPr lvl="1"/>
            <a:r>
              <a:rPr lang="en-US" dirty="0"/>
              <a:t>They must be as usable in isolation as any Delphi library.</a:t>
            </a:r>
          </a:p>
          <a:p>
            <a:r>
              <a:rPr lang="en-US" dirty="0"/>
              <a:t>These goals will not be as easily met as you may think.</a:t>
            </a:r>
          </a:p>
          <a:p>
            <a:r>
              <a:rPr lang="en-US" dirty="0"/>
              <a:t>If your library modules are not “clean” in this sense, keep them in Project1 for now. </a:t>
            </a:r>
          </a:p>
          <a:p>
            <a:endParaRPr lang="en-US" dirty="0"/>
          </a:p>
        </p:txBody>
      </p:sp>
      <p:sp>
        <p:nvSpPr>
          <p:cNvPr id="4" name="Date Placeholder 3">
            <a:extLst>
              <a:ext uri="{FF2B5EF4-FFF2-40B4-BE49-F238E27FC236}">
                <a16:creationId xmlns:a16="http://schemas.microsoft.com/office/drawing/2014/main" id="{F95E000D-1C62-7031-CF09-F0BB5745EBAF}"/>
              </a:ext>
            </a:extLst>
          </p:cNvPr>
          <p:cNvSpPr>
            <a:spLocks noGrp="1"/>
          </p:cNvSpPr>
          <p:nvPr>
            <p:ph type="dt" sz="half" idx="10"/>
          </p:nvPr>
        </p:nvSpPr>
        <p:spPr/>
        <p:txBody>
          <a:bodyPr/>
          <a:lstStyle/>
          <a:p>
            <a:fld id="{61948473-9FF0-46E5-90D0-75E35660C360}" type="datetime1">
              <a:rPr lang="en-US" smtClean="0"/>
              <a:t>2022-10-27</a:t>
            </a:fld>
            <a:endParaRPr lang="en-US"/>
          </a:p>
        </p:txBody>
      </p:sp>
      <p:sp>
        <p:nvSpPr>
          <p:cNvPr id="5" name="Slide Number Placeholder 4">
            <a:extLst>
              <a:ext uri="{FF2B5EF4-FFF2-40B4-BE49-F238E27FC236}">
                <a16:creationId xmlns:a16="http://schemas.microsoft.com/office/drawing/2014/main" id="{280BF6DB-8036-D90E-B692-2A5AC7C54D5A}"/>
              </a:ext>
            </a:extLst>
          </p:cNvPr>
          <p:cNvSpPr>
            <a:spLocks noGrp="1"/>
          </p:cNvSpPr>
          <p:nvPr>
            <p:ph type="sldNum" sz="quarter" idx="12"/>
          </p:nvPr>
        </p:nvSpPr>
        <p:spPr/>
        <p:txBody>
          <a:bodyPr/>
          <a:lstStyle/>
          <a:p>
            <a:fld id="{1E52CF61-5B92-43C9-BEC4-ED2E084FA71B}" type="slidenum">
              <a:rPr lang="en-US" smtClean="0"/>
              <a:t>6</a:t>
            </a:fld>
            <a:endParaRPr lang="en-US"/>
          </a:p>
        </p:txBody>
      </p:sp>
    </p:spTree>
    <p:extLst>
      <p:ext uri="{BB962C8B-B14F-4D97-AF65-F5344CB8AC3E}">
        <p14:creationId xmlns:p14="http://schemas.microsoft.com/office/powerpoint/2010/main" val="327862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723B-66BD-2E36-34E7-E72FC154C593}"/>
              </a:ext>
            </a:extLst>
          </p:cNvPr>
          <p:cNvSpPr>
            <a:spLocks noGrp="1"/>
          </p:cNvSpPr>
          <p:nvPr>
            <p:ph type="title"/>
          </p:nvPr>
        </p:nvSpPr>
        <p:spPr/>
        <p:txBody>
          <a:bodyPr/>
          <a:lstStyle/>
          <a:p>
            <a:r>
              <a:rPr lang="en-US" dirty="0"/>
              <a:t>Long Build Times</a:t>
            </a:r>
          </a:p>
        </p:txBody>
      </p:sp>
      <p:sp>
        <p:nvSpPr>
          <p:cNvPr id="3" name="Content Placeholder 2">
            <a:extLst>
              <a:ext uri="{FF2B5EF4-FFF2-40B4-BE49-F238E27FC236}">
                <a16:creationId xmlns:a16="http://schemas.microsoft.com/office/drawing/2014/main" id="{7276D5D1-295D-8085-8172-5DF7C1C85778}"/>
              </a:ext>
            </a:extLst>
          </p:cNvPr>
          <p:cNvSpPr>
            <a:spLocks noGrp="1"/>
          </p:cNvSpPr>
          <p:nvPr>
            <p:ph idx="1"/>
          </p:nvPr>
        </p:nvSpPr>
        <p:spPr/>
        <p:txBody>
          <a:bodyPr/>
          <a:lstStyle/>
          <a:p>
            <a:r>
              <a:rPr lang="en-US" dirty="0"/>
              <a:t>At some point, large projects may begin to suffer long build times.</a:t>
            </a:r>
          </a:p>
          <a:p>
            <a:r>
              <a:rPr lang="en-US" dirty="0"/>
              <a:t>These build times are the result of Unit Dependency Cycles (UDCs).</a:t>
            </a:r>
          </a:p>
          <a:p>
            <a:r>
              <a:rPr lang="en-US" dirty="0"/>
              <a:t>A UDC is created when </a:t>
            </a:r>
            <a:r>
              <a:rPr lang="en-US" dirty="0" err="1"/>
              <a:t>UnitA</a:t>
            </a:r>
            <a:r>
              <a:rPr lang="en-US" dirty="0"/>
              <a:t> uses </a:t>
            </a:r>
            <a:r>
              <a:rPr lang="en-US" dirty="0" err="1"/>
              <a:t>UnitB</a:t>
            </a:r>
            <a:r>
              <a:rPr lang="en-US" dirty="0"/>
              <a:t>, which uses </a:t>
            </a:r>
            <a:r>
              <a:rPr lang="en-US" dirty="0" err="1"/>
              <a:t>UnitA</a:t>
            </a:r>
            <a:r>
              <a:rPr lang="en-US" dirty="0"/>
              <a:t>.</a:t>
            </a:r>
          </a:p>
          <a:p>
            <a:r>
              <a:rPr lang="en-US" dirty="0"/>
              <a:t>In a large project with many UDCs, once the build times begin to increase, the problem will multiply.</a:t>
            </a:r>
          </a:p>
          <a:p>
            <a:r>
              <a:rPr lang="en-US" dirty="0"/>
              <a:t>UDC effect on builds is an exponential burden. The exponent is small, but any exponent will eventually become a burden.</a:t>
            </a:r>
          </a:p>
        </p:txBody>
      </p:sp>
      <p:sp>
        <p:nvSpPr>
          <p:cNvPr id="4" name="Date Placeholder 3">
            <a:extLst>
              <a:ext uri="{FF2B5EF4-FFF2-40B4-BE49-F238E27FC236}">
                <a16:creationId xmlns:a16="http://schemas.microsoft.com/office/drawing/2014/main" id="{0B21389E-ECF0-0BAD-B7C1-B8B37FF651F5}"/>
              </a:ext>
            </a:extLst>
          </p:cNvPr>
          <p:cNvSpPr>
            <a:spLocks noGrp="1"/>
          </p:cNvSpPr>
          <p:nvPr>
            <p:ph type="dt" sz="half" idx="10"/>
          </p:nvPr>
        </p:nvSpPr>
        <p:spPr/>
        <p:txBody>
          <a:bodyPr/>
          <a:lstStyle/>
          <a:p>
            <a:fld id="{94AB11A6-B57B-494D-9ECF-365B00BB37CC}" type="datetime1">
              <a:rPr lang="en-US" smtClean="0"/>
              <a:t>2022-10-27</a:t>
            </a:fld>
            <a:endParaRPr lang="en-US"/>
          </a:p>
        </p:txBody>
      </p:sp>
      <p:sp>
        <p:nvSpPr>
          <p:cNvPr id="5" name="Slide Number Placeholder 4">
            <a:extLst>
              <a:ext uri="{FF2B5EF4-FFF2-40B4-BE49-F238E27FC236}">
                <a16:creationId xmlns:a16="http://schemas.microsoft.com/office/drawing/2014/main" id="{05BE90EC-CA17-D27C-95A0-BE07C4F6F8B6}"/>
              </a:ext>
            </a:extLst>
          </p:cNvPr>
          <p:cNvSpPr>
            <a:spLocks noGrp="1"/>
          </p:cNvSpPr>
          <p:nvPr>
            <p:ph type="sldNum" sz="quarter" idx="12"/>
          </p:nvPr>
        </p:nvSpPr>
        <p:spPr/>
        <p:txBody>
          <a:bodyPr/>
          <a:lstStyle/>
          <a:p>
            <a:fld id="{1E52CF61-5B92-43C9-BEC4-ED2E084FA71B}" type="slidenum">
              <a:rPr lang="en-US" smtClean="0"/>
              <a:t>7</a:t>
            </a:fld>
            <a:endParaRPr lang="en-US"/>
          </a:p>
        </p:txBody>
      </p:sp>
    </p:spTree>
    <p:extLst>
      <p:ext uri="{BB962C8B-B14F-4D97-AF65-F5344CB8AC3E}">
        <p14:creationId xmlns:p14="http://schemas.microsoft.com/office/powerpoint/2010/main" val="420977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3A62-BEBE-3538-F346-BB677E728659}"/>
              </a:ext>
            </a:extLst>
          </p:cNvPr>
          <p:cNvSpPr>
            <a:spLocks noGrp="1"/>
          </p:cNvSpPr>
          <p:nvPr>
            <p:ph type="title"/>
          </p:nvPr>
        </p:nvSpPr>
        <p:spPr/>
        <p:txBody>
          <a:bodyPr/>
          <a:lstStyle/>
          <a:p>
            <a:r>
              <a:rPr lang="en-US" dirty="0"/>
              <a:t>Reducing the Size of the Problem - 1</a:t>
            </a:r>
          </a:p>
        </p:txBody>
      </p:sp>
      <p:sp>
        <p:nvSpPr>
          <p:cNvPr id="3" name="Content Placeholder 2">
            <a:extLst>
              <a:ext uri="{FF2B5EF4-FFF2-40B4-BE49-F238E27FC236}">
                <a16:creationId xmlns:a16="http://schemas.microsoft.com/office/drawing/2014/main" id="{E2A0ADB1-18E1-71EF-597A-DB2640EA495F}"/>
              </a:ext>
            </a:extLst>
          </p:cNvPr>
          <p:cNvSpPr>
            <a:spLocks noGrp="1"/>
          </p:cNvSpPr>
          <p:nvPr>
            <p:ph idx="1"/>
          </p:nvPr>
        </p:nvSpPr>
        <p:spPr/>
        <p:txBody>
          <a:bodyPr/>
          <a:lstStyle/>
          <a:p>
            <a:r>
              <a:rPr lang="en-US" dirty="0"/>
              <a:t>Legacy projects did not become problematic overnight, neither will they be cured overnight.</a:t>
            </a:r>
          </a:p>
          <a:p>
            <a:r>
              <a:rPr lang="en-US" dirty="0"/>
              <a:t>The first step in reducing the </a:t>
            </a:r>
            <a:r>
              <a:rPr lang="en-US" i="1" dirty="0"/>
              <a:t>apparent</a:t>
            </a:r>
            <a:r>
              <a:rPr lang="en-US" dirty="0"/>
              <a:t> complexity is in creating the </a:t>
            </a:r>
            <a:r>
              <a:rPr lang="en-US" dirty="0" err="1"/>
              <a:t>NewSource</a:t>
            </a:r>
            <a:r>
              <a:rPr lang="en-US" dirty="0"/>
              <a:t> folder tree.</a:t>
            </a:r>
          </a:p>
          <a:p>
            <a:r>
              <a:rPr lang="en-US" dirty="0"/>
              <a:t>In an isolated tree, the effect of any work you do is limited to that tree; you need not worry about breaking other projects.</a:t>
            </a:r>
          </a:p>
          <a:p>
            <a:r>
              <a:rPr lang="en-US" dirty="0"/>
              <a:t>Be incremental; be pragmatic.</a:t>
            </a:r>
          </a:p>
          <a:p>
            <a:r>
              <a:rPr lang="en-US" dirty="0"/>
              <a:t>If you have not read </a:t>
            </a:r>
            <a:r>
              <a:rPr lang="en-US" i="1" dirty="0"/>
              <a:t>Refactoring</a:t>
            </a:r>
            <a:r>
              <a:rPr lang="en-US" dirty="0"/>
              <a:t>, by Martin Fowler, do that. Now.</a:t>
            </a:r>
          </a:p>
          <a:p>
            <a:endParaRPr lang="en-US" dirty="0"/>
          </a:p>
        </p:txBody>
      </p:sp>
      <p:sp>
        <p:nvSpPr>
          <p:cNvPr id="4" name="Date Placeholder 3">
            <a:extLst>
              <a:ext uri="{FF2B5EF4-FFF2-40B4-BE49-F238E27FC236}">
                <a16:creationId xmlns:a16="http://schemas.microsoft.com/office/drawing/2014/main" id="{00D167DA-A519-4725-C1F5-D642C90F31A5}"/>
              </a:ext>
            </a:extLst>
          </p:cNvPr>
          <p:cNvSpPr>
            <a:spLocks noGrp="1"/>
          </p:cNvSpPr>
          <p:nvPr>
            <p:ph type="dt" sz="half" idx="10"/>
          </p:nvPr>
        </p:nvSpPr>
        <p:spPr/>
        <p:txBody>
          <a:bodyPr/>
          <a:lstStyle/>
          <a:p>
            <a:fld id="{272E9503-EF4A-4AEF-BCE5-56F09C2B8C55}" type="datetime1">
              <a:rPr lang="en-US" smtClean="0"/>
              <a:t>2022-10-27</a:t>
            </a:fld>
            <a:endParaRPr lang="en-US"/>
          </a:p>
        </p:txBody>
      </p:sp>
      <p:sp>
        <p:nvSpPr>
          <p:cNvPr id="5" name="Slide Number Placeholder 4">
            <a:extLst>
              <a:ext uri="{FF2B5EF4-FFF2-40B4-BE49-F238E27FC236}">
                <a16:creationId xmlns:a16="http://schemas.microsoft.com/office/drawing/2014/main" id="{3F817C0A-12D9-649F-98BA-ACAB23ED8241}"/>
              </a:ext>
            </a:extLst>
          </p:cNvPr>
          <p:cNvSpPr>
            <a:spLocks noGrp="1"/>
          </p:cNvSpPr>
          <p:nvPr>
            <p:ph type="sldNum" sz="quarter" idx="12"/>
          </p:nvPr>
        </p:nvSpPr>
        <p:spPr/>
        <p:txBody>
          <a:bodyPr/>
          <a:lstStyle/>
          <a:p>
            <a:fld id="{1E52CF61-5B92-43C9-BEC4-ED2E084FA71B}" type="slidenum">
              <a:rPr lang="en-US" smtClean="0"/>
              <a:t>8</a:t>
            </a:fld>
            <a:endParaRPr lang="en-US"/>
          </a:p>
        </p:txBody>
      </p:sp>
    </p:spTree>
    <p:extLst>
      <p:ext uri="{BB962C8B-B14F-4D97-AF65-F5344CB8AC3E}">
        <p14:creationId xmlns:p14="http://schemas.microsoft.com/office/powerpoint/2010/main" val="134958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5A8C-60CC-BD92-9208-4DD2391E52D1}"/>
              </a:ext>
            </a:extLst>
          </p:cNvPr>
          <p:cNvSpPr>
            <a:spLocks noGrp="1"/>
          </p:cNvSpPr>
          <p:nvPr>
            <p:ph type="title"/>
          </p:nvPr>
        </p:nvSpPr>
        <p:spPr/>
        <p:txBody>
          <a:bodyPr/>
          <a:lstStyle/>
          <a:p>
            <a:r>
              <a:rPr lang="en-US" dirty="0"/>
              <a:t>Reducing the Size of the Problem - 2</a:t>
            </a:r>
          </a:p>
        </p:txBody>
      </p:sp>
      <p:sp>
        <p:nvSpPr>
          <p:cNvPr id="3" name="Content Placeholder 2">
            <a:extLst>
              <a:ext uri="{FF2B5EF4-FFF2-40B4-BE49-F238E27FC236}">
                <a16:creationId xmlns:a16="http://schemas.microsoft.com/office/drawing/2014/main" id="{379460FC-3031-554A-BCDB-B1BC6E525EFD}"/>
              </a:ext>
            </a:extLst>
          </p:cNvPr>
          <p:cNvSpPr>
            <a:spLocks noGrp="1"/>
          </p:cNvSpPr>
          <p:nvPr>
            <p:ph idx="1"/>
          </p:nvPr>
        </p:nvSpPr>
        <p:spPr/>
        <p:txBody>
          <a:bodyPr/>
          <a:lstStyle/>
          <a:p>
            <a:r>
              <a:rPr lang="en-US" dirty="0"/>
              <a:t>Once you begin, any strategy you devised will change:</a:t>
            </a:r>
            <a:br>
              <a:rPr lang="en-US" dirty="0"/>
            </a:br>
            <a:r>
              <a:rPr lang="en-US" b="0" i="1" dirty="0">
                <a:solidFill>
                  <a:srgbClr val="333333"/>
                </a:solidFill>
                <a:effectLst/>
              </a:rPr>
              <a:t>One of the big dangers is to pretend that you can follow a predictable process when you can’t.</a:t>
            </a:r>
            <a:r>
              <a:rPr lang="en-US" b="0" i="0" dirty="0">
                <a:solidFill>
                  <a:srgbClr val="333333"/>
                </a:solidFill>
                <a:effectLst/>
              </a:rPr>
              <a:t> – Martin Fowler</a:t>
            </a:r>
            <a:endParaRPr lang="en-US" dirty="0"/>
          </a:p>
          <a:p>
            <a:r>
              <a:rPr lang="en-US" dirty="0"/>
              <a:t>Leave any file you edit better than you found it. </a:t>
            </a:r>
          </a:p>
          <a:p>
            <a:r>
              <a:rPr lang="en-US" dirty="0"/>
              <a:t>Keep scope as narrow as possible.</a:t>
            </a:r>
          </a:p>
          <a:p>
            <a:r>
              <a:rPr lang="en-US" dirty="0"/>
              <a:t>Remove global variables, where possible.</a:t>
            </a:r>
          </a:p>
          <a:p>
            <a:r>
              <a:rPr lang="en-US" dirty="0"/>
              <a:t>Global types and global constants are not problematic.</a:t>
            </a:r>
          </a:p>
          <a:p>
            <a:pPr marL="0" indent="0">
              <a:buNone/>
            </a:pPr>
            <a:endParaRPr lang="en-US" dirty="0"/>
          </a:p>
        </p:txBody>
      </p:sp>
      <p:sp>
        <p:nvSpPr>
          <p:cNvPr id="4" name="Date Placeholder 3">
            <a:extLst>
              <a:ext uri="{FF2B5EF4-FFF2-40B4-BE49-F238E27FC236}">
                <a16:creationId xmlns:a16="http://schemas.microsoft.com/office/drawing/2014/main" id="{F89E134D-7DAA-0445-F872-53EF3078D222}"/>
              </a:ext>
            </a:extLst>
          </p:cNvPr>
          <p:cNvSpPr>
            <a:spLocks noGrp="1"/>
          </p:cNvSpPr>
          <p:nvPr>
            <p:ph type="dt" sz="half" idx="10"/>
          </p:nvPr>
        </p:nvSpPr>
        <p:spPr/>
        <p:txBody>
          <a:bodyPr/>
          <a:lstStyle/>
          <a:p>
            <a:fld id="{4C6C55F9-F185-4360-83D7-298691548650}" type="datetime1">
              <a:rPr lang="en-US" smtClean="0"/>
              <a:t>2022-10-27</a:t>
            </a:fld>
            <a:endParaRPr lang="en-US"/>
          </a:p>
        </p:txBody>
      </p:sp>
      <p:sp>
        <p:nvSpPr>
          <p:cNvPr id="5" name="Slide Number Placeholder 4">
            <a:extLst>
              <a:ext uri="{FF2B5EF4-FFF2-40B4-BE49-F238E27FC236}">
                <a16:creationId xmlns:a16="http://schemas.microsoft.com/office/drawing/2014/main" id="{1D4CFB75-9022-3A24-E981-AA78DFDD2DF9}"/>
              </a:ext>
            </a:extLst>
          </p:cNvPr>
          <p:cNvSpPr>
            <a:spLocks noGrp="1"/>
          </p:cNvSpPr>
          <p:nvPr>
            <p:ph type="sldNum" sz="quarter" idx="12"/>
          </p:nvPr>
        </p:nvSpPr>
        <p:spPr/>
        <p:txBody>
          <a:bodyPr/>
          <a:lstStyle/>
          <a:p>
            <a:fld id="{1E52CF61-5B92-43C9-BEC4-ED2E084FA71B}" type="slidenum">
              <a:rPr lang="en-US" smtClean="0"/>
              <a:t>9</a:t>
            </a:fld>
            <a:endParaRPr lang="en-US"/>
          </a:p>
        </p:txBody>
      </p:sp>
    </p:spTree>
    <p:extLst>
      <p:ext uri="{BB962C8B-B14F-4D97-AF65-F5344CB8AC3E}">
        <p14:creationId xmlns:p14="http://schemas.microsoft.com/office/powerpoint/2010/main" val="4025781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9031</TotalTime>
  <Words>2057</Words>
  <Application>Microsoft Office PowerPoint</Application>
  <PresentationFormat>Widescreen</PresentationFormat>
  <Paragraphs>242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Amazon Ember</vt:lpstr>
      <vt:lpstr>Arial</vt:lpstr>
      <vt:lpstr>Calibri</vt:lpstr>
      <vt:lpstr>Calibri Light</vt:lpstr>
      <vt:lpstr>Garamond</vt:lpstr>
      <vt:lpstr>Office Theme</vt:lpstr>
      <vt:lpstr>Upgrading and Maintaining  Delphi Legacy Projects</vt:lpstr>
      <vt:lpstr>Where to begin?</vt:lpstr>
      <vt:lpstr>Mixed Projects - 1</vt:lpstr>
      <vt:lpstr>Mixed Projects - 2</vt:lpstr>
      <vt:lpstr>Mixed Projects - 3</vt:lpstr>
      <vt:lpstr>Library Modules</vt:lpstr>
      <vt:lpstr>Long Build Times</vt:lpstr>
      <vt:lpstr>Reducing the Size of the Problem - 1</vt:lpstr>
      <vt:lpstr>Reducing the Size of the Problem - 2</vt:lpstr>
      <vt:lpstr>Challenges of Testing - 1</vt:lpstr>
      <vt:lpstr>Challenges of Testing - 2</vt:lpstr>
      <vt:lpstr>Unit Dependency Cycles</vt:lpstr>
      <vt:lpstr>Helpful Tools</vt:lpstr>
      <vt:lpstr>No Silver Bullet</vt:lpstr>
      <vt:lpstr>Separation of Concerns - 1</vt:lpstr>
      <vt:lpstr>Separation of Concerns - 2</vt:lpstr>
      <vt:lpstr>Incremental Attack - 1</vt:lpstr>
      <vt:lpstr>Incremental Attack - 2</vt:lpstr>
      <vt:lpstr>Incremental Attack - 3</vt:lpstr>
      <vt:lpstr>Refactoring - 1</vt:lpstr>
      <vt:lpstr>Refactoring - 2</vt:lpstr>
      <vt:lpstr>Refactoring - 3</vt:lpstr>
      <vt:lpstr>Coherent Component Use</vt:lpstr>
      <vt:lpstr>Using Tools with Delphi - 1</vt:lpstr>
      <vt:lpstr>Using Tools with Delphi - 2</vt:lpstr>
      <vt:lpstr>Summary</vt:lpstr>
      <vt:lpstr>Books</vt:lpstr>
      <vt:lpstr>Webinar Discount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Upgrading and Maintaining  Delphi Legacy Projects</dc:title>
  <dc:creator>William Meyer</dc:creator>
  <cp:lastModifiedBy>William Meyer</cp:lastModifiedBy>
  <cp:revision>25</cp:revision>
  <dcterms:created xsi:type="dcterms:W3CDTF">2022-10-20T12:38:27Z</dcterms:created>
  <dcterms:modified xsi:type="dcterms:W3CDTF">2022-10-27T16:52:19Z</dcterms:modified>
</cp:coreProperties>
</file>