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0BBFC3-C16B-4C36-883F-B5103D063DC0}">
  <a:tblStyle styleId="{1B0BBFC3-C16B-4C36-883F-B5103D063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8ebad01e9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8ebad01e9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我們這組是要做 雙北的出生率 與</a:t>
            </a:r>
            <a:r>
              <a:rPr b="1" lang="zh-TW" sz="1155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托嬰中心市場數量 及應該在哪裡開設</a:t>
            </a:r>
            <a:endParaRPr b="1" sz="2155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8ebad01e9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8ebad01e9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8ebad01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8ebad01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結合新生兒人數及核定收托人數，判斷市場需求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8ebad01e9_9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8ebad01e9_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台北新北各區域新生兒人數與收托總人數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1.圓圈大小大小代表新生兒人數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2.藍紅色代表收托人數佔總新生兒比例 深藍色為接近佔比100% 紅色為0%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3.出生率高(圓圈大)的行政區擁有較大的市場需求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4.收托人數佔出生人數百分比(顏色)為市場飽和程度(深藍飽和)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8ebad01e9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8ebad01e9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8ebad01e9_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8ebad01e9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8ebad01e9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8ebad01e9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ebad01e9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8ebad01e9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8ebad01e9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8ebad01e9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8ebad01e9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8ebad01e9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8ebad01e9_6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8ebad01e9_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我們常常可以在新聞報紙上聽到，或看到台灣人口程現零成長或負成長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年輕人不管是因為房價太高/物價漲伏/又或薪水上限有限的關系，雙北出生率是下降的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但是最近要選舉了嘛，我們可以聽到不管哪個縣市的後選人可以提出 我們要增設 公托 增加公托數，讓父母敢生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 “現實面上 “</a:t>
            </a:r>
            <a:r>
              <a:rPr lang="zh-TW"/>
              <a:t>是否真的有廣設 托育中心需求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托育機構的市場是否值得投資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選擇雙北合適位置設立新的托育中心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8ebad01e9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8ebad01e9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8ebad0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8ebad0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自已帶(求職/留職停薪)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爸媽(隔帶教養)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隨著家庭結構轉變，雙薪家庭對學齡前幼兒托育的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需求日益提高，尤其是以台北新北需求為最大，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一般家庭，對於小孩的處理方式多為這五種，而我們決定以其中公私托來做分析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8ebad01e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8ebad01e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8ebad01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8ebad01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8ebad01e9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8ebad01e9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110</a:t>
            </a:r>
            <a:r>
              <a:rPr lang="zh-TW"/>
              <a:t>年度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8ebad01e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8ebad01e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出生人數下降、托育比例逐年上升，由於雙薪家庭多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www.ca.ntpc.gov.tw/home.jsp?id=8154beee2fbdeedc" TargetMode="External"/><Relationship Id="rId5" Type="http://schemas.openxmlformats.org/officeDocument/2006/relationships/hyperlink" Target="https://data.gov.tw/dataset/125380" TargetMode="External"/><Relationship Id="rId6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aw.moj.gov.tw/LawClass/LawAll.aspx?pcode=D005001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87925" y="1397525"/>
            <a:ext cx="486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b="1" lang="zh-TW" sz="2355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雙北托嬰中心市場及設立位置</a:t>
            </a:r>
            <a:endParaRPr b="1" sz="3355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085575" y="4681725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組員: 戴偉喆 /鍾侑辰 /王舒婷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300" y="1991650"/>
            <a:ext cx="6993499" cy="3125275"/>
          </a:xfrm>
          <a:prstGeom prst="rect">
            <a:avLst/>
          </a:prstGeom>
          <a:noFill/>
          <a:ln cap="flat" cmpd="sng" w="9525">
            <a:solidFill>
              <a:srgbClr val="918F8E"/>
            </a:solidFill>
            <a:prstDash val="dash"/>
            <a:miter lim="8000"/>
            <a:headEnd len="sm" w="sm" type="none"/>
            <a:tailEnd len="sm" w="sm" type="none"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3867200" cy="22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63" y="250925"/>
            <a:ext cx="8876075" cy="48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2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1060775" y="176400"/>
            <a:ext cx="79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Impact"/>
                <a:ea typeface="Impact"/>
                <a:cs typeface="Impact"/>
                <a:sym typeface="Impact"/>
              </a:rPr>
              <a:t>台北市</a:t>
            </a:r>
            <a:r>
              <a:rPr lang="zh-TW" sz="2100">
                <a:latin typeface="Impact"/>
                <a:ea typeface="Impact"/>
                <a:cs typeface="Impact"/>
                <a:sym typeface="Impact"/>
              </a:rPr>
              <a:t>托收比 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b="1" lang="zh-TW" sz="2100" u="sng">
                <a:latin typeface="Impact"/>
                <a:ea typeface="Impact"/>
                <a:cs typeface="Impact"/>
                <a:sym typeface="Impact"/>
              </a:rPr>
              <a:t>"高飽戰區                                           &gt;&gt;&gt;&gt;&gt;&gt;&gt;&gt;&gt;&gt;&gt;                         低比率"</a:t>
            </a:r>
            <a:endParaRPr b="1" sz="2100" u="sng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775" y="1271775"/>
            <a:ext cx="7709227" cy="362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/>
          <p:nvPr/>
        </p:nvSpPr>
        <p:spPr>
          <a:xfrm>
            <a:off x="5161625" y="1788150"/>
            <a:ext cx="1247700" cy="65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650" y="233363"/>
            <a:ext cx="47815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370550" y="662175"/>
            <a:ext cx="3409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Impact"/>
                <a:ea typeface="Impact"/>
                <a:cs typeface="Impact"/>
                <a:sym typeface="Impact"/>
              </a:rPr>
              <a:t>新北市 托收比 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Impact"/>
                <a:ea typeface="Impact"/>
                <a:cs typeface="Impact"/>
                <a:sym typeface="Impact"/>
              </a:rPr>
              <a:t>                                    </a:t>
            </a:r>
            <a:r>
              <a:rPr b="1" lang="zh-TW" sz="2100" u="sng">
                <a:latin typeface="Impact"/>
                <a:ea typeface="Impact"/>
                <a:cs typeface="Impact"/>
                <a:sym typeface="Impact"/>
              </a:rPr>
              <a:t>"高飽戰區"</a:t>
            </a:r>
            <a:endParaRPr b="1" sz="2100" u="sng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370550" y="662175"/>
            <a:ext cx="3409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Impact"/>
                <a:ea typeface="Impact"/>
                <a:cs typeface="Impact"/>
                <a:sym typeface="Impact"/>
              </a:rPr>
              <a:t>新北市 托收比 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Impact"/>
                <a:ea typeface="Impact"/>
                <a:cs typeface="Impact"/>
                <a:sym typeface="Impact"/>
              </a:rPr>
              <a:t>                                    </a:t>
            </a:r>
            <a:r>
              <a:rPr b="1" lang="zh-TW" sz="2100" u="sng">
                <a:latin typeface="Impact"/>
                <a:ea typeface="Impact"/>
                <a:cs typeface="Impact"/>
                <a:sym typeface="Impact"/>
              </a:rPr>
              <a:t>"</a:t>
            </a:r>
            <a:r>
              <a:rPr b="1" lang="zh-TW" sz="2100" u="sng">
                <a:latin typeface="Impact"/>
                <a:ea typeface="Impact"/>
                <a:cs typeface="Impact"/>
                <a:sym typeface="Impact"/>
              </a:rPr>
              <a:t>考慮增設</a:t>
            </a:r>
            <a:r>
              <a:rPr b="1" lang="zh-TW" sz="2100" u="sng">
                <a:latin typeface="Impact"/>
                <a:ea typeface="Impact"/>
                <a:cs typeface="Impact"/>
                <a:sym typeface="Impact"/>
              </a:rPr>
              <a:t>"</a:t>
            </a:r>
            <a:endParaRPr b="1" sz="2100" u="sng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150" y="435450"/>
            <a:ext cx="4943475" cy="4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370550" y="641650"/>
            <a:ext cx="340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優良選址行政區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Impact"/>
                <a:ea typeface="Impact"/>
                <a:cs typeface="Impact"/>
                <a:sym typeface="Impact"/>
              </a:rPr>
              <a:t>                   </a:t>
            </a:r>
            <a:endParaRPr b="1" sz="2100" u="sng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79" y="0"/>
            <a:ext cx="87288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檢討與建議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尚</a:t>
            </a:r>
            <a:r>
              <a:rPr lang="zh-TW"/>
              <a:t>未將 設立成本納入考量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尚未將 </a:t>
            </a:r>
            <a:r>
              <a:rPr lang="zh-TW"/>
              <a:t>家庭所得納入送至托育中心意願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23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未來規劃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3006250"/>
            <a:ext cx="85206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托育中心意願調查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可搜集其餘縣市資料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各區出生人數變化量比較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社會住宅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275" y="1941363"/>
            <a:ext cx="37338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5423175" y="4636950"/>
            <a:ext cx="36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資料來源: 衛生福利部(107年第34號）新北市學齡前幼兒托育概況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8825"/>
            <a:ext cx="486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355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雙北托嬰中心市場及設立位置</a:t>
            </a:r>
            <a:endParaRPr b="1" sz="3355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76275"/>
            <a:ext cx="48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目標對象: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有意願的投資人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分析方向: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1.出生人口與現有托嬰中心數&amp;人數的關系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2.托嬰中心需求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3.選定適合設立托嬰中心之行政區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085575" y="4681725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組員: 戴偉喆 /鍾侑辰 /王舒婷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0000" y="43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   資料來源、</a:t>
            </a:r>
            <a:r>
              <a:rPr lang="zh-TW"/>
              <a:t>內容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highlight>
                  <a:srgbClr val="FFFFFF"/>
                </a:highlight>
              </a:rPr>
              <a:t> 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865800" y="1265375"/>
            <a:ext cx="7744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台北市/新北</a:t>
            </a: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市政府民政局 </a:t>
            </a:r>
            <a:r>
              <a:rPr lang="zh-TW" sz="1500" u="sng">
                <a:solidFill>
                  <a:schemeClr val="hlink"/>
                </a:solidFill>
                <a:hlinkClick r:id="rId4"/>
              </a:rPr>
              <a:t>各類別人口統計-新北市政府民政局 (ntpc.gov.tw)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台北市/新北市政府社會局 </a:t>
            </a:r>
            <a:r>
              <a:rPr lang="zh-TW" sz="1600">
                <a:solidFill>
                  <a:srgbClr val="303133"/>
                </a:solidFill>
              </a:rPr>
              <a:t>托嬰機構名冊 </a:t>
            </a:r>
            <a:r>
              <a:rPr lang="zh-TW" sz="1600" u="sng">
                <a:solidFill>
                  <a:schemeClr val="hlink"/>
                </a:solidFill>
                <a:hlinkClick r:id="rId5"/>
              </a:rPr>
              <a:t>https://data.gov.tw/dataset/125380</a:t>
            </a:r>
            <a:endParaRPr sz="1600">
              <a:solidFill>
                <a:srgbClr val="3031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1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104至110年雙北新生兒總數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104至110年台北市各行政區新生兒人數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雙北市公、私托核定收托人數變化</a:t>
            </a:r>
            <a:endParaRPr sz="17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0700" y="2050675"/>
            <a:ext cx="2879400" cy="33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6"/>
          <p:cNvGraphicFramePr/>
          <p:nvPr/>
        </p:nvGraphicFramePr>
        <p:xfrm>
          <a:off x="790575" y="40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{1B0BBFC3-C16B-4C36-883F-B5103D063DC0}</a:tableStyleId>
              </a:tblPr>
              <a:tblGrid>
                <a:gridCol w="1536225"/>
                <a:gridCol w="1536225"/>
                <a:gridCol w="1536225"/>
                <a:gridCol w="1536225"/>
                <a:gridCol w="1536225"/>
              </a:tblGrid>
              <a:tr h="43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      自已帶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      交給父母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        公托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          私托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     請保姆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57750"/>
            <a:ext cx="29007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425" y="2571750"/>
            <a:ext cx="3134575" cy="18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150" y="1057750"/>
            <a:ext cx="2542763" cy="18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7875" y="2752712"/>
            <a:ext cx="2796475" cy="165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6050" y="1138325"/>
            <a:ext cx="2130775" cy="16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20"/>
              <a:t>托嬰中心</a:t>
            </a:r>
            <a:endParaRPr sz="24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8520600" cy="3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11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對象</a:t>
            </a:r>
            <a:r>
              <a:rPr lang="zh-TW" sz="1511">
                <a:solidFill>
                  <a:schemeClr val="dk1"/>
                </a:solidFill>
                <a:highlight>
                  <a:srgbClr val="F9FBFB"/>
                </a:highlight>
              </a:rPr>
              <a:t>：</a:t>
            </a:r>
            <a:r>
              <a:rPr lang="zh-TW" sz="1511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可收托0至未滿2歲兒童，惟考量托嬰中心轉銜幼兒園階段易產生無人照顧之空窗期，政府另於兒童及少年福利機構設置標準第5條第2項規定，托嬰中心已收托之兒童達2歲，尚未依幼兒教育及照顧法規定進入幼兒園者，托嬰中心得繼續收托，其期間不得逾1年，以提供家長最大的過渡階段彈性作法。</a:t>
            </a:r>
            <a:endParaRPr sz="1511">
              <a:solidFill>
                <a:schemeClr val="dk1"/>
              </a:solidFill>
              <a:highlight>
                <a:srgbClr val="F9FBF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11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照顧比：每收托五名兒童應置專任托育人員一人，未滿五人者，以五人計。</a:t>
            </a:r>
            <a:endParaRPr sz="1511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3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3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3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3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3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3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3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資料來源：</a:t>
            </a:r>
            <a:r>
              <a:rPr lang="zh-TW" sz="1714">
                <a:solidFill>
                  <a:srgbClr val="057B7B"/>
                </a:solidFill>
                <a:highlight>
                  <a:srgbClr val="F5FCFB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兒童及少年福利機構設置標準</a:t>
            </a:r>
            <a:endParaRPr sz="2414"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419900" y="23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{1B0BBFC3-C16B-4C36-883F-B5103D063DC0}</a:tableStyleId>
              </a:tblPr>
              <a:tblGrid>
                <a:gridCol w="1258600"/>
                <a:gridCol w="1717600"/>
                <a:gridCol w="1676850"/>
                <a:gridCol w="2013450"/>
                <a:gridCol w="1666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地區 \ 機構</a:t>
                      </a:r>
                      <a:endParaRPr b="1" sz="1200"/>
                    </a:p>
                  </a:txBody>
                  <a:tcPr marT="66675" marB="66675" marR="66675" marL="66675">
                    <a:solidFill>
                      <a:srgbClr val="96FF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公辦民營托嬰中心</a:t>
                      </a:r>
                      <a:endParaRPr b="1" sz="1200"/>
                    </a:p>
                  </a:txBody>
                  <a:tcPr marT="66675" marB="66675" marR="66675" marL="66675">
                    <a:solidFill>
                      <a:srgbClr val="96FF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社區公共托育家園</a:t>
                      </a:r>
                      <a:endParaRPr b="1" sz="1200"/>
                    </a:p>
                  </a:txBody>
                  <a:tcPr marT="66675" marB="66675" marR="66675" marL="66675">
                    <a:solidFill>
                      <a:srgbClr val="96FF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準公共化托嬰中心</a:t>
                      </a:r>
                      <a:endParaRPr b="1" sz="1200"/>
                    </a:p>
                  </a:txBody>
                  <a:tcPr marT="66675" marB="66675" marR="66675" marL="66675">
                    <a:solidFill>
                      <a:srgbClr val="96FF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私立托嬰中心</a:t>
                      </a:r>
                      <a:endParaRPr b="1" sz="1200"/>
                    </a:p>
                  </a:txBody>
                  <a:tcPr marT="66675" marB="66675" marR="66675" marL="66675">
                    <a:solidFill>
                      <a:srgbClr val="96FF96"/>
                    </a:solidFill>
                  </a:tcPr>
                </a:tc>
              </a:tr>
              <a:tr h="8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台北市</a:t>
                      </a:r>
                      <a:endParaRPr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11,000元 / 月</a:t>
                      </a:r>
                      <a:endParaRPr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14,500元 / 月</a:t>
                      </a:r>
                      <a:endParaRPr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21,000 ~ 22,000元 / 月</a:t>
                      </a:r>
                      <a:endParaRPr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無上限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約20000～23000元</a:t>
                      </a:r>
                      <a:endParaRPr/>
                    </a:p>
                  </a:txBody>
                  <a:tcPr marT="66675" marB="66675" marR="66675" marL="66675"/>
                </a:tc>
              </a:tr>
              <a:tr h="8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新北市</a:t>
                      </a:r>
                      <a:endParaRPr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9,000元 / 月</a:t>
                      </a:r>
                      <a:endParaRPr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9,000元 / 月</a:t>
                      </a:r>
                      <a:endParaRPr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15,000 ~ 20,000元 / 月</a:t>
                      </a:r>
                      <a:endParaRPr/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無上限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約18000～21000元</a:t>
                      </a:r>
                      <a:endParaRPr/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托嬰中心類型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00" y="512900"/>
            <a:ext cx="4716426" cy="40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001825" y="4669625"/>
            <a:ext cx="390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資料來源</a:t>
            </a:r>
            <a:r>
              <a:rPr lang="zh-TW" sz="1000"/>
              <a:t>https://www.parenting.com.tw/article/5079131</a:t>
            </a:r>
            <a:endParaRPr sz="1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50" y="1979874"/>
            <a:ext cx="3312324" cy="13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0150" y="204275"/>
            <a:ext cx="9344276" cy="29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179900" y="65775"/>
            <a:ext cx="8520600" cy="12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>
                <a:solidFill>
                  <a:schemeClr val="dk2"/>
                </a:solidFill>
              </a:rPr>
              <a:t>106年-110年度 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>
                <a:solidFill>
                  <a:schemeClr val="dk2"/>
                </a:solidFill>
              </a:rPr>
              <a:t>新生兒人數   (台北市+新北市)</a:t>
            </a:r>
            <a:r>
              <a:rPr lang="zh-TW" sz="31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625" y="1297875"/>
            <a:ext cx="5810249" cy="327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7628600" y="1633725"/>
            <a:ext cx="12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新北(5年內)-23%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7628600" y="2700525"/>
            <a:ext cx="12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台</a:t>
            </a:r>
            <a:r>
              <a:rPr lang="zh-TW"/>
              <a:t>北(5年內)-33%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1026075" y="243325"/>
            <a:ext cx="723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>
                <a:solidFill>
                  <a:schemeClr val="dk1"/>
                </a:solidFill>
              </a:rPr>
              <a:t>台北市托育人數百分比增長趨勢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1147376"/>
            <a:ext cx="7142900" cy="35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